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Some Elegant Applications of the Pigeonhole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Show that among any </a:t>
            </a:r>
            <a:r>
              <a:rPr lang="en-US" altLang="zh-CN" sz="2400" i="1" dirty="0" smtClean="0"/>
              <a:t>n + 1 </a:t>
            </a:r>
            <a:r>
              <a:rPr lang="en-US" altLang="zh-CN" sz="2400" dirty="0" smtClean="0"/>
              <a:t>positive integers not exceeding </a:t>
            </a:r>
            <a:r>
              <a:rPr lang="en-US" altLang="zh-CN" sz="2400" i="1" dirty="0" smtClean="0"/>
              <a:t>2n </a:t>
            </a:r>
            <a:r>
              <a:rPr lang="en-US" altLang="zh-CN" sz="2400" dirty="0" smtClean="0"/>
              <a:t>there must be an integer </a:t>
            </a:r>
            <a:r>
              <a:rPr lang="en-US" altLang="zh-CN" sz="2400" dirty="0" smtClean="0"/>
              <a:t>that divides </a:t>
            </a:r>
            <a:r>
              <a:rPr lang="en-US" altLang="zh-CN" sz="2400" dirty="0" smtClean="0"/>
              <a:t>one of the other integers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i="1" dirty="0" err="1" smtClean="0"/>
              <a:t>a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i="1" baseline="-25000" dirty="0" smtClean="0"/>
              <a:t> </a:t>
            </a:r>
            <a:r>
              <a:rPr lang="en-US" altLang="zh-CN" sz="2400" i="1" dirty="0" smtClean="0"/>
              <a:t>= 2</a:t>
            </a:r>
            <a:r>
              <a:rPr lang="en-US" altLang="zh-CN" sz="2400" i="1" baseline="30000" dirty="0" smtClean="0"/>
              <a:t>kj </a:t>
            </a:r>
            <a:r>
              <a:rPr lang="en-US" altLang="zh-CN" sz="2400" i="1" dirty="0" err="1" smtClean="0"/>
              <a:t>q</a:t>
            </a:r>
            <a:r>
              <a:rPr lang="en-US" altLang="zh-CN" sz="2400" i="1" baseline="-25000" dirty="0" err="1" smtClean="0"/>
              <a:t>j</a:t>
            </a:r>
            <a:endParaRPr lang="en-US" altLang="zh-CN" sz="2400" i="1" baseline="-25000" dirty="0" smtClean="0"/>
          </a:p>
          <a:p>
            <a:r>
              <a:rPr lang="en-US" altLang="zh-CN" sz="2400" dirty="0" smtClean="0"/>
              <a:t>The integers </a:t>
            </a:r>
            <a:r>
              <a:rPr lang="en-US" altLang="zh-CN" sz="2400" i="1" dirty="0" smtClean="0"/>
              <a:t>q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, q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, . . . , q</a:t>
            </a:r>
            <a:r>
              <a:rPr lang="en-US" altLang="zh-CN" sz="2400" i="1" baseline="-25000" dirty="0" smtClean="0"/>
              <a:t>n+1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are all odd positive integers less than </a:t>
            </a:r>
            <a:r>
              <a:rPr lang="en-US" altLang="zh-CN" sz="2400" i="1" dirty="0" smtClean="0"/>
              <a:t>2n.</a:t>
            </a:r>
            <a:endParaRPr lang="zh-CN" altLang="en-US" sz="2400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Some Elegant Applications of the Pigeonhole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/>
          <a:lstStyle/>
          <a:p>
            <a:r>
              <a:rPr lang="en-US" altLang="zh-CN" dirty="0" smtClean="0"/>
              <a:t>8, 11, 9, 1, 4, 6, 12, 10, 5, 7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16638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6.2</a:t>
            </a:r>
          </a:p>
          <a:p>
            <a:r>
              <a:rPr lang="en-US" altLang="zh-CN" dirty="0" smtClean="0"/>
              <a:t>Exercise 14,18, 20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b="1" dirty="0" smtClean="0"/>
              <a:t>Part 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Logic 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Thinking in Mathematics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2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3600" b="1" dirty="0" smtClean="0"/>
              <a:t>Part II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Combinatorial Counting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The Pigeonhole Principle</a:t>
            </a:r>
          </a:p>
          <a:p>
            <a:pPr lvl="1"/>
            <a:r>
              <a:rPr lang="en-US" altLang="zh-CN" sz="2900" dirty="0" smtClean="0"/>
              <a:t>Permutation and Combination</a:t>
            </a:r>
          </a:p>
          <a:p>
            <a:pPr lvl="1"/>
            <a:r>
              <a:rPr lang="en-US" altLang="zh-CN" sz="2900" dirty="0" smtClean="0"/>
              <a:t>Binomial Coefficients and Combinations</a:t>
            </a:r>
          </a:p>
          <a:p>
            <a:pPr lvl="1"/>
            <a:r>
              <a:rPr lang="en-US" altLang="zh-CN" sz="2900" dirty="0" smtClean="0"/>
              <a:t>Lists and Sequences </a:t>
            </a:r>
            <a:r>
              <a:rPr lang="en-US" altLang="zh-CN" sz="2900" u="sng" dirty="0" smtClean="0"/>
              <a:t>(Recursive Definition /Recurrence Relations)</a:t>
            </a:r>
          </a:p>
          <a:p>
            <a:r>
              <a:rPr lang="en-US" altLang="zh-CN" b="1" dirty="0" smtClean="0"/>
              <a:t>Part III: Discrete Structure</a:t>
            </a:r>
          </a:p>
          <a:p>
            <a:pPr lvl="1"/>
            <a:r>
              <a:rPr lang="en-US" altLang="zh-CN" sz="2900" dirty="0" smtClean="0"/>
              <a:t>Sets</a:t>
            </a:r>
          </a:p>
          <a:p>
            <a:pPr lvl="1"/>
            <a:r>
              <a:rPr lang="en-US" altLang="zh-CN" sz="2900" dirty="0" smtClean="0"/>
              <a:t>Relations</a:t>
            </a:r>
          </a:p>
          <a:p>
            <a:pPr lvl="1"/>
            <a:r>
              <a:rPr lang="en-US" altLang="zh-CN" sz="2900" dirty="0" smtClean="0"/>
              <a:t>Functions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900" u="sng" dirty="0" smtClean="0"/>
              <a:t>Algebra (Groups)</a:t>
            </a:r>
            <a:r>
              <a:rPr lang="en-US" altLang="zh-CN" sz="2900" dirty="0" smtClean="0"/>
              <a:t> *</a:t>
            </a:r>
            <a:endParaRPr lang="en-US" altLang="zh-CN" sz="2900" u="sng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7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4000" dirty="0" smtClean="0">
                <a:solidFill>
                  <a:schemeClr val="tx1"/>
                </a:solidFill>
              </a:rPr>
              <a:t>The Pigeonhole Principle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8587305" cy="257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086" y="4500570"/>
            <a:ext cx="855763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Pigeonhole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Proof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We </a:t>
            </a:r>
            <a:r>
              <a:rPr lang="en-US" altLang="zh-CN" dirty="0" smtClean="0"/>
              <a:t>prove the pigeonhole principle using a proof by </a:t>
            </a:r>
            <a:r>
              <a:rPr lang="en-US" altLang="zh-CN" dirty="0" smtClean="0">
                <a:solidFill>
                  <a:srgbClr val="FF0000"/>
                </a:solidFill>
              </a:rPr>
              <a:t>contradiction</a:t>
            </a:r>
            <a:r>
              <a:rPr lang="en-US" altLang="zh-CN" dirty="0" smtClean="0"/>
              <a:t>. </a:t>
            </a:r>
            <a:r>
              <a:rPr lang="en-US" altLang="zh-CN" dirty="0" smtClean="0"/>
              <a:t>Suppose that none </a:t>
            </a:r>
            <a:r>
              <a:rPr lang="en-US" altLang="zh-CN" dirty="0" smtClean="0"/>
              <a:t>of the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boxes contains more than one object. Then the total number of objects would be at most </a:t>
            </a:r>
            <a:r>
              <a:rPr lang="en-US" altLang="zh-CN" i="1" dirty="0" smtClean="0"/>
              <a:t>k. </a:t>
            </a:r>
            <a:r>
              <a:rPr lang="en-US" altLang="zh-CN" dirty="0" smtClean="0"/>
              <a:t>This </a:t>
            </a:r>
            <a:r>
              <a:rPr lang="en-US" altLang="zh-CN" dirty="0" smtClean="0"/>
              <a:t>is a contradiction, because there are at least </a:t>
            </a:r>
            <a:r>
              <a:rPr lang="en-US" altLang="zh-CN" i="1" dirty="0" smtClean="0"/>
              <a:t>k + 1 </a:t>
            </a:r>
            <a:r>
              <a:rPr lang="en-US" altLang="zh-CN" dirty="0" smtClean="0"/>
              <a:t>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COROLLARY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function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from a set with </a:t>
            </a:r>
            <a:r>
              <a:rPr lang="en-US" altLang="zh-CN" i="1" dirty="0" smtClean="0"/>
              <a:t>k + 1 </a:t>
            </a:r>
            <a:r>
              <a:rPr lang="en-US" altLang="zh-CN" dirty="0" smtClean="0"/>
              <a:t>or more elements to a set with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elements is not one-to-one.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Among any group of 367 people, there must be at least two with the same birthday, </a:t>
            </a:r>
            <a:r>
              <a:rPr lang="en-US" altLang="zh-CN" sz="2400" dirty="0" smtClean="0"/>
              <a:t>because there </a:t>
            </a:r>
            <a:r>
              <a:rPr lang="en-US" altLang="zh-CN" sz="2400" dirty="0" smtClean="0"/>
              <a:t>are only 366 possible birthdays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In any group of 27 English words, there must be at least two that begin with the same </a:t>
            </a:r>
            <a:r>
              <a:rPr lang="en-US" altLang="zh-CN" sz="2400" dirty="0" smtClean="0"/>
              <a:t>letter, because </a:t>
            </a:r>
            <a:r>
              <a:rPr lang="en-US" altLang="zh-CN" sz="2400" dirty="0" smtClean="0"/>
              <a:t>there are 26 letters in the English alphabet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How many students must be in a class to guarantee that </a:t>
            </a:r>
            <a:r>
              <a:rPr lang="en-US" altLang="zh-CN" sz="2400" dirty="0" smtClean="0">
                <a:solidFill>
                  <a:srgbClr val="FF0000"/>
                </a:solidFill>
              </a:rPr>
              <a:t>at least </a:t>
            </a:r>
            <a:r>
              <a:rPr lang="en-US" altLang="zh-CN" sz="2400" dirty="0" smtClean="0"/>
              <a:t>two students receive the </a:t>
            </a:r>
            <a:r>
              <a:rPr lang="en-US" altLang="zh-CN" sz="2400" dirty="0" smtClean="0"/>
              <a:t>same score </a:t>
            </a:r>
            <a:r>
              <a:rPr lang="en-US" altLang="zh-CN" sz="2400" dirty="0" smtClean="0"/>
              <a:t>on the final exam, if the exam is graded on a scale from 0 to 100 points?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Generalized Pigeonhole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62585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Suppose that none of the boxes contains </a:t>
            </a:r>
            <a:r>
              <a:rPr lang="en-US" altLang="zh-CN" sz="2800" dirty="0" smtClean="0"/>
              <a:t>more than        </a:t>
            </a:r>
            <a:r>
              <a:rPr lang="en-US" altLang="zh-CN" sz="2800" i="1" dirty="0" smtClean="0"/>
              <a:t>− </a:t>
            </a:r>
            <a:r>
              <a:rPr lang="en-US" altLang="zh-CN" sz="2800" dirty="0" smtClean="0"/>
              <a:t>1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objects. Then, the total number of objects is at </a:t>
            </a:r>
            <a:r>
              <a:rPr lang="en-US" altLang="zh-CN" sz="2800" dirty="0" smtClean="0"/>
              <a:t>most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This is a contradiction because </a:t>
            </a:r>
            <a:r>
              <a:rPr lang="en-US" altLang="zh-CN" sz="2800" dirty="0" smtClean="0"/>
              <a:t>there are </a:t>
            </a:r>
            <a:r>
              <a:rPr lang="en-US" altLang="zh-CN" sz="2800" dirty="0" smtClean="0"/>
              <a:t>a total of </a:t>
            </a:r>
            <a:r>
              <a:rPr lang="en-US" altLang="zh-CN" sz="2800" i="1" dirty="0" smtClean="0"/>
              <a:t>N </a:t>
            </a:r>
            <a:r>
              <a:rPr lang="en-US" altLang="zh-CN" sz="2800" dirty="0" smtClean="0"/>
              <a:t>objects</a:t>
            </a:r>
            <a:r>
              <a:rPr lang="en-US" altLang="zh-CN" sz="2800" i="1" dirty="0" smtClean="0"/>
              <a:t>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816514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14612" y="2957510"/>
          <a:ext cx="812011" cy="471490"/>
        </p:xfrm>
        <a:graphic>
          <a:graphicData uri="http://schemas.openxmlformats.org/presentationml/2006/ole">
            <p:oleObj spid="_x0000_s2051" name="Equation" r:id="rId4" imgW="393480" imgH="228600" progId="Equation.3">
              <p:embed/>
            </p:oleObj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3857628"/>
            <a:ext cx="405491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/>
              <a:t>Among 100 people there are at least </a:t>
            </a:r>
            <a:r>
              <a:rPr lang="en-US" altLang="zh-CN" sz="2400" dirty="0" smtClean="0"/>
              <a:t>             = 9 </a:t>
            </a:r>
            <a:r>
              <a:rPr lang="en-US" altLang="zh-CN" sz="2400" dirty="0" smtClean="0"/>
              <a:t>who were born in the same month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What is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minimum number </a:t>
            </a:r>
            <a:r>
              <a:rPr lang="en-US" altLang="zh-CN" sz="2400" dirty="0" smtClean="0"/>
              <a:t>of students required in a discrete mathematics class to be </a:t>
            </a:r>
            <a:r>
              <a:rPr lang="en-US" altLang="zh-CN" sz="2400" dirty="0" smtClean="0"/>
              <a:t>sure that </a:t>
            </a:r>
            <a:r>
              <a:rPr lang="en-US" altLang="zh-CN" sz="2400" dirty="0" smtClean="0"/>
              <a:t>at least six will receive the same grade, if there are five possible grades, A, B, C, D, and F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a) How many cards must be selected from a standard deck of 52 cards to guarantee that at </a:t>
            </a:r>
            <a:r>
              <a:rPr lang="en-US" altLang="zh-CN" sz="2400" dirty="0" smtClean="0"/>
              <a:t>least </a:t>
            </a:r>
            <a:r>
              <a:rPr lang="en-US" altLang="zh-CN" sz="2400" dirty="0" smtClean="0">
                <a:solidFill>
                  <a:srgbClr val="FF0000"/>
                </a:solidFill>
              </a:rPr>
              <a:t>three </a:t>
            </a:r>
            <a:r>
              <a:rPr lang="en-US" altLang="zh-CN" sz="2400" dirty="0" smtClean="0">
                <a:solidFill>
                  <a:srgbClr val="FF0000"/>
                </a:solidFill>
              </a:rPr>
              <a:t>cards </a:t>
            </a:r>
            <a:r>
              <a:rPr lang="en-US" altLang="zh-CN" sz="2400" dirty="0" smtClean="0"/>
              <a:t>of the same suit are chosen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b) How many must be selected to guarantee that at least </a:t>
            </a:r>
            <a:r>
              <a:rPr lang="en-US" altLang="zh-CN" sz="2400" dirty="0" smtClean="0">
                <a:solidFill>
                  <a:srgbClr val="FF0000"/>
                </a:solidFill>
              </a:rPr>
              <a:t>three hearts </a:t>
            </a:r>
            <a:r>
              <a:rPr lang="en-US" altLang="zh-CN" sz="2400" dirty="0" smtClean="0"/>
              <a:t>are selected?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772167" y="1571612"/>
          <a:ext cx="1228725" cy="471487"/>
        </p:xfrm>
        <a:graphic>
          <a:graphicData uri="http://schemas.openxmlformats.org/presentationml/2006/ole">
            <p:oleObj spid="_x0000_s3075" name="Equation" r:id="rId3" imgW="596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/>
              <a:t>Some Elegant Applications of the Pigeonhole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During a month with 30 days, a baseball team plays at least one game a day, but no </a:t>
            </a:r>
            <a:r>
              <a:rPr lang="en-US" altLang="zh-CN" sz="2400" dirty="0" smtClean="0"/>
              <a:t>more than </a:t>
            </a:r>
            <a:r>
              <a:rPr lang="en-US" altLang="zh-CN" sz="2400" dirty="0" smtClean="0"/>
              <a:t>45 games. Show that there must be a period of some number of consecutive days </a:t>
            </a:r>
            <a:r>
              <a:rPr lang="en-US" altLang="zh-CN" sz="2400" dirty="0" smtClean="0"/>
              <a:t>during which </a:t>
            </a:r>
            <a:r>
              <a:rPr lang="en-US" altLang="zh-CN" sz="2400" dirty="0" smtClean="0"/>
              <a:t>the team must play exactly 14 games</a:t>
            </a:r>
            <a:r>
              <a:rPr lang="en-US" altLang="zh-CN" sz="2400" dirty="0" smtClean="0"/>
              <a:t>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Let </a:t>
            </a:r>
            <a:r>
              <a:rPr lang="en-US" altLang="zh-CN" sz="2400" i="1" dirty="0" err="1" smtClean="0"/>
              <a:t>a</a:t>
            </a:r>
            <a:r>
              <a:rPr lang="en-US" altLang="zh-CN" sz="2400" i="1" baseline="-25000" dirty="0" err="1" smtClean="0"/>
              <a:t>j</a:t>
            </a:r>
            <a:r>
              <a:rPr lang="en-US" altLang="zh-CN" sz="2400" i="1" baseline="-25000" dirty="0" smtClean="0"/>
              <a:t> </a:t>
            </a:r>
            <a:r>
              <a:rPr lang="en-US" altLang="zh-CN" sz="2400" dirty="0" smtClean="0"/>
              <a:t>be the number of games played on </a:t>
            </a:r>
            <a:r>
              <a:rPr lang="en-US" altLang="zh-CN" sz="2400" dirty="0" smtClean="0">
                <a:solidFill>
                  <a:srgbClr val="FF0000"/>
                </a:solidFill>
              </a:rPr>
              <a:t>or before </a:t>
            </a:r>
            <a:r>
              <a:rPr lang="en-US" altLang="zh-CN" sz="2400" dirty="0" smtClean="0"/>
              <a:t>the </a:t>
            </a:r>
            <a:r>
              <a:rPr lang="en-US" altLang="zh-CN" sz="2400" i="1" dirty="0" err="1" smtClean="0"/>
              <a:t>j</a:t>
            </a:r>
            <a:r>
              <a:rPr lang="en-US" altLang="zh-CN" sz="2400" i="1" baseline="30000" dirty="0" err="1" smtClean="0"/>
              <a:t>th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day of the </a:t>
            </a:r>
            <a:r>
              <a:rPr lang="en-US" altLang="zh-CN" sz="2400" dirty="0" smtClean="0"/>
              <a:t>month.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596</Words>
  <Application>Microsoft Office PowerPoint</Application>
  <PresentationFormat>全屏显示(4:3)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Microsoft 公式 3.0</vt:lpstr>
      <vt:lpstr>Discrete Math</vt:lpstr>
      <vt:lpstr>Content</vt:lpstr>
      <vt:lpstr>The Pigeonhole Principle</vt:lpstr>
      <vt:lpstr>The Pigeonhole Principle</vt:lpstr>
      <vt:lpstr>COROLLARY 1</vt:lpstr>
      <vt:lpstr>Examples</vt:lpstr>
      <vt:lpstr>The Generalized Pigeonhole Principle</vt:lpstr>
      <vt:lpstr>Examples</vt:lpstr>
      <vt:lpstr>Some Elegant Applications of the Pigeonhole Principle</vt:lpstr>
      <vt:lpstr>Some Elegant Applications of the Pigeonhole Principle</vt:lpstr>
      <vt:lpstr>Some Elegant Applications of the Pigeonhole Principle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281</cp:revision>
  <dcterms:created xsi:type="dcterms:W3CDTF">2017-07-01T03:07:16Z</dcterms:created>
  <dcterms:modified xsi:type="dcterms:W3CDTF">2019-10-14T15:41:35Z</dcterms:modified>
</cp:coreProperties>
</file>