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424" r:id="rId4"/>
    <p:sldId id="259" r:id="rId5"/>
    <p:sldId id="429" r:id="rId6"/>
    <p:sldId id="318" r:id="rId7"/>
    <p:sldId id="320" r:id="rId8"/>
    <p:sldId id="321" r:id="rId9"/>
    <p:sldId id="322" r:id="rId10"/>
    <p:sldId id="388" r:id="rId11"/>
    <p:sldId id="416" r:id="rId12"/>
    <p:sldId id="389" r:id="rId13"/>
    <p:sldId id="325" r:id="rId14"/>
    <p:sldId id="390" r:id="rId15"/>
    <p:sldId id="391" r:id="rId16"/>
    <p:sldId id="392" r:id="rId17"/>
    <p:sldId id="328" r:id="rId18"/>
    <p:sldId id="330" r:id="rId19"/>
    <p:sldId id="417" r:id="rId20"/>
    <p:sldId id="393" r:id="rId21"/>
    <p:sldId id="427" r:id="rId22"/>
    <p:sldId id="331" r:id="rId23"/>
    <p:sldId id="394" r:id="rId24"/>
    <p:sldId id="356" r:id="rId25"/>
    <p:sldId id="395" r:id="rId26"/>
    <p:sldId id="357" r:id="rId27"/>
    <p:sldId id="358" r:id="rId28"/>
    <p:sldId id="396" r:id="rId29"/>
    <p:sldId id="361" r:id="rId30"/>
    <p:sldId id="397" r:id="rId31"/>
    <p:sldId id="423" r:id="rId32"/>
    <p:sldId id="400" r:id="rId33"/>
    <p:sldId id="399" r:id="rId34"/>
    <p:sldId id="401" r:id="rId35"/>
    <p:sldId id="418" r:id="rId36"/>
    <p:sldId id="402" r:id="rId37"/>
    <p:sldId id="403" r:id="rId38"/>
    <p:sldId id="419" r:id="rId39"/>
    <p:sldId id="404" r:id="rId40"/>
    <p:sldId id="405" r:id="rId41"/>
    <p:sldId id="406" r:id="rId42"/>
    <p:sldId id="407" r:id="rId43"/>
    <p:sldId id="408" r:id="rId44"/>
    <p:sldId id="420" r:id="rId45"/>
    <p:sldId id="422" r:id="rId46"/>
    <p:sldId id="421" r:id="rId47"/>
    <p:sldId id="426" r:id="rId48"/>
    <p:sldId id="409" r:id="rId49"/>
    <p:sldId id="332" r:id="rId50"/>
    <p:sldId id="410" r:id="rId51"/>
    <p:sldId id="428" r:id="rId52"/>
    <p:sldId id="411" r:id="rId53"/>
    <p:sldId id="412" r:id="rId54"/>
    <p:sldId id="413" r:id="rId55"/>
    <p:sldId id="415" r:id="rId56"/>
    <p:sldId id="314"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43" autoAdjust="0"/>
  </p:normalViewPr>
  <p:slideViewPr>
    <p:cSldViewPr snapToGrid="0">
      <p:cViewPr varScale="1">
        <p:scale>
          <a:sx n="85" d="100"/>
          <a:sy n="85" d="100"/>
        </p:scale>
        <p:origin x="11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AC2E19-65FF-4117-8D98-EBED2B49779A}" type="slidenum">
              <a:rPr lang="zh-CN" altLang="zh-CN"/>
              <a:pPr>
                <a:defRPr/>
              </a:pPr>
              <a:t>‹#›</a:t>
            </a:fld>
            <a:endParaRPr lang="zh-CN" altLang="zh-CN"/>
          </a:p>
        </p:txBody>
      </p:sp>
    </p:spTree>
    <p:extLst>
      <p:ext uri="{BB962C8B-B14F-4D97-AF65-F5344CB8AC3E}">
        <p14:creationId xmlns:p14="http://schemas.microsoft.com/office/powerpoint/2010/main" val="374468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E80E9C-287C-4136-8140-7BF35D685060}" type="slidenum">
              <a:rPr lang="zh-CN" altLang="zh-CN"/>
              <a:pPr>
                <a:defRPr/>
              </a:pPr>
              <a:t>‹#›</a:t>
            </a:fld>
            <a:endParaRPr lang="zh-CN" altLang="zh-CN"/>
          </a:p>
        </p:txBody>
      </p:sp>
    </p:spTree>
    <p:extLst>
      <p:ext uri="{BB962C8B-B14F-4D97-AF65-F5344CB8AC3E}">
        <p14:creationId xmlns:p14="http://schemas.microsoft.com/office/powerpoint/2010/main" val="165741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2FA33F-EE86-44B5-9577-1259D375285E}" type="slidenum">
              <a:rPr lang="zh-CN" altLang="zh-CN"/>
              <a:pPr>
                <a:defRPr/>
              </a:pPr>
              <a:t>‹#›</a:t>
            </a:fld>
            <a:endParaRPr lang="zh-CN" altLang="zh-CN"/>
          </a:p>
        </p:txBody>
      </p:sp>
    </p:spTree>
    <p:extLst>
      <p:ext uri="{BB962C8B-B14F-4D97-AF65-F5344CB8AC3E}">
        <p14:creationId xmlns:p14="http://schemas.microsoft.com/office/powerpoint/2010/main" val="1208415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92275" y="2243138"/>
            <a:ext cx="58356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993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3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8B8A8E-B6B2-4EC1-989A-280DB37BED39}" type="slidenum">
              <a:rPr lang="zh-CN" altLang="zh-CN"/>
              <a:pPr>
                <a:defRPr/>
              </a:pPr>
              <a:t>‹#›</a:t>
            </a:fld>
            <a:endParaRPr lang="zh-CN" altLang="zh-CN"/>
          </a:p>
        </p:txBody>
      </p:sp>
    </p:spTree>
    <p:extLst>
      <p:ext uri="{BB962C8B-B14F-4D97-AF65-F5344CB8AC3E}">
        <p14:creationId xmlns:p14="http://schemas.microsoft.com/office/powerpoint/2010/main" val="428720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1C6571F-A37A-4B00-A9F2-92CCDA5B6331}" type="slidenum">
              <a:rPr lang="zh-CN" altLang="zh-CN"/>
              <a:pPr>
                <a:defRPr/>
              </a:pPr>
              <a:t>‹#›</a:t>
            </a:fld>
            <a:endParaRPr lang="zh-CN" altLang="zh-CN"/>
          </a:p>
        </p:txBody>
      </p:sp>
    </p:spTree>
    <p:extLst>
      <p:ext uri="{BB962C8B-B14F-4D97-AF65-F5344CB8AC3E}">
        <p14:creationId xmlns:p14="http://schemas.microsoft.com/office/powerpoint/2010/main" val="13131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979D969F-6760-4067-ABCF-40D80850A39F}" type="slidenum">
              <a:rPr lang="zh-CN" altLang="zh-CN"/>
              <a:pPr>
                <a:defRPr/>
              </a:pPr>
              <a:t>‹#›</a:t>
            </a:fld>
            <a:endParaRPr lang="zh-CN" altLang="zh-CN"/>
          </a:p>
        </p:txBody>
      </p:sp>
    </p:spTree>
    <p:extLst>
      <p:ext uri="{BB962C8B-B14F-4D97-AF65-F5344CB8AC3E}">
        <p14:creationId xmlns:p14="http://schemas.microsoft.com/office/powerpoint/2010/main" val="114178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979AB976-D82F-467E-A056-AA77FEAE815E}" type="slidenum">
              <a:rPr lang="zh-CN" altLang="zh-CN"/>
              <a:pPr>
                <a:defRPr/>
              </a:pPr>
              <a:t>‹#›</a:t>
            </a:fld>
            <a:endParaRPr lang="zh-CN" altLang="zh-CN"/>
          </a:p>
        </p:txBody>
      </p:sp>
    </p:spTree>
    <p:extLst>
      <p:ext uri="{BB962C8B-B14F-4D97-AF65-F5344CB8AC3E}">
        <p14:creationId xmlns:p14="http://schemas.microsoft.com/office/powerpoint/2010/main" val="187650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E14916E5-1462-45AB-BEA9-20E4B2D37436}" type="slidenum">
              <a:rPr lang="zh-CN" altLang="zh-CN"/>
              <a:pPr>
                <a:defRPr/>
              </a:pPr>
              <a:t>‹#›</a:t>
            </a:fld>
            <a:endParaRPr lang="zh-CN" altLang="zh-CN"/>
          </a:p>
        </p:txBody>
      </p:sp>
    </p:spTree>
    <p:extLst>
      <p:ext uri="{BB962C8B-B14F-4D97-AF65-F5344CB8AC3E}">
        <p14:creationId xmlns:p14="http://schemas.microsoft.com/office/powerpoint/2010/main" val="239066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5A36CA-1274-4B51-8405-A1B45C95CE6D}" type="slidenum">
              <a:rPr lang="zh-CN" altLang="zh-CN"/>
              <a:pPr>
                <a:defRPr/>
              </a:pPr>
              <a:t>‹#›</a:t>
            </a:fld>
            <a:endParaRPr lang="zh-CN" altLang="zh-CN"/>
          </a:p>
        </p:txBody>
      </p:sp>
    </p:spTree>
    <p:extLst>
      <p:ext uri="{BB962C8B-B14F-4D97-AF65-F5344CB8AC3E}">
        <p14:creationId xmlns:p14="http://schemas.microsoft.com/office/powerpoint/2010/main" val="338242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CFC45F-7FB9-4CAE-8EEF-2DAA230726ED}" type="slidenum">
              <a:rPr lang="zh-CN" altLang="zh-CN"/>
              <a:pPr>
                <a:defRPr/>
              </a:pPr>
              <a:t>‹#›</a:t>
            </a:fld>
            <a:endParaRPr lang="zh-CN" altLang="zh-CN"/>
          </a:p>
        </p:txBody>
      </p:sp>
    </p:spTree>
    <p:extLst>
      <p:ext uri="{BB962C8B-B14F-4D97-AF65-F5344CB8AC3E}">
        <p14:creationId xmlns:p14="http://schemas.microsoft.com/office/powerpoint/2010/main" val="329988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D9D9D9"/>
            </a:gs>
            <a:gs pos="11000">
              <a:srgbClr val="FFFFFF"/>
            </a:gs>
            <a:gs pos="88000">
              <a:srgbClr val="F2F2F2"/>
            </a:gs>
            <a:gs pos="100000">
              <a:srgbClr val="D9D9D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DB3C158-6896-45F6-9829-67B191363EC6}"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60" r:id="rId1"/>
    <p:sldLayoutId id="214748377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a:xfrm>
            <a:off x="0" y="1039813"/>
            <a:ext cx="9144000" cy="2387600"/>
          </a:xfrm>
        </p:spPr>
        <p:txBody>
          <a:bodyPr/>
          <a:lstStyle/>
          <a:p>
            <a:pPr>
              <a:lnSpc>
                <a:spcPct val="110000"/>
              </a:lnSpc>
              <a:defRPr/>
            </a:pPr>
            <a:r>
              <a:rPr lang="en-US" altLang="zh-CN" sz="4800" b="1" dirty="0">
                <a:latin typeface="Palatino Linotype" panose="02040502050505030304" pitchFamily="18" charset="0"/>
                <a:ea typeface="黑体" panose="02010609060101010101" pitchFamily="49" charset="-122"/>
              </a:rPr>
              <a:t>【</a:t>
            </a:r>
            <a:r>
              <a:rPr lang="zh-CN" altLang="en-US" sz="4800" b="1" dirty="0">
                <a:latin typeface="Palatino Linotype" panose="02040502050505030304" pitchFamily="18" charset="0"/>
                <a:ea typeface="黑体" panose="02010609060101010101" pitchFamily="49" charset="-122"/>
              </a:rPr>
              <a:t>第</a:t>
            </a:r>
            <a:r>
              <a:rPr lang="en-US" altLang="zh-CN" sz="4800" b="1" dirty="0">
                <a:latin typeface="Palatino Linotype" panose="02040502050505030304" pitchFamily="18" charset="0"/>
                <a:ea typeface="黑体" panose="02010609060101010101" pitchFamily="49" charset="-122"/>
              </a:rPr>
              <a:t>3</a:t>
            </a:r>
            <a:r>
              <a:rPr lang="zh-CN" altLang="en-US" sz="4800" b="1" dirty="0">
                <a:latin typeface="Palatino Linotype" panose="02040502050505030304" pitchFamily="18" charset="0"/>
                <a:ea typeface="黑体" panose="02010609060101010101" pitchFamily="49" charset="-122"/>
              </a:rPr>
              <a:t>章</a:t>
            </a:r>
            <a:r>
              <a:rPr lang="en-US" altLang="zh-CN" sz="4800" b="1" dirty="0">
                <a:latin typeface="Palatino Linotype" panose="02040502050505030304" pitchFamily="18" charset="0"/>
                <a:ea typeface="黑体" panose="02010609060101010101" pitchFamily="49" charset="-122"/>
              </a:rPr>
              <a:t>】</a:t>
            </a:r>
            <a:br>
              <a:rPr lang="en-US" altLang="zh-CN" sz="4800" b="1" dirty="0">
                <a:latin typeface="Palatino Linotype" panose="02040502050505030304" pitchFamily="18" charset="0"/>
                <a:ea typeface="黑体" panose="02010609060101010101" pitchFamily="49" charset="-122"/>
              </a:rPr>
            </a:br>
            <a:r>
              <a:rPr lang="zh-CN" altLang="en-US" sz="4800" b="1" dirty="0">
                <a:latin typeface="Palatino Linotype" panose="02040502050505030304" pitchFamily="18" charset="0"/>
                <a:ea typeface="黑体" panose="02010609060101010101" pitchFamily="49" charset="-122"/>
              </a:rPr>
              <a:t>基本数据类型</a:t>
            </a:r>
            <a:endParaRPr lang="zh-CN" altLang="en-US" sz="5400" b="1" dirty="0">
              <a:latin typeface="Palatino Linotype" panose="02040502050505030304" pitchFamily="18" charset="0"/>
              <a:ea typeface="黑体" panose="02010609060101010101" pitchFamily="49" charset="-122"/>
            </a:endParaRPr>
          </a:p>
        </p:txBody>
      </p:sp>
      <p:pic>
        <p:nvPicPr>
          <p:cNvPr id="4099"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6888" y="3513138"/>
            <a:ext cx="30702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浮点数类型</a:t>
            </a:r>
          </a:p>
        </p:txBody>
      </p:sp>
      <p:sp>
        <p:nvSpPr>
          <p:cNvPr id="12292" name="TextBox 2"/>
          <p:cNvSpPr txBox="1">
            <a:spLocks noChangeArrowheads="1"/>
          </p:cNvSpPr>
          <p:nvPr/>
        </p:nvSpPr>
        <p:spPr bwMode="auto">
          <a:xfrm>
            <a:off x="430213" y="1700213"/>
            <a:ext cx="7526337"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浮点数有</a:t>
            </a:r>
            <a:r>
              <a:rPr lang="en-US" altLang="zh-CN" sz="2800" dirty="0">
                <a:latin typeface="Palatino Linotype" pitchFamily="18" charset="0"/>
                <a:ea typeface="楷体" pitchFamily="49" charset="-122"/>
              </a:rPr>
              <a:t>2</a:t>
            </a:r>
            <a:r>
              <a:rPr lang="zh-CN" altLang="en-US" sz="2800" dirty="0">
                <a:latin typeface="Palatino Linotype" pitchFamily="18" charset="0"/>
                <a:ea typeface="楷体" pitchFamily="49" charset="-122"/>
              </a:rPr>
              <a:t>种表示方法：十进制形式的</a:t>
            </a:r>
            <a:r>
              <a:rPr lang="zh-CN" altLang="en-US" sz="2800" b="1" dirty="0">
                <a:solidFill>
                  <a:srgbClr val="C00000"/>
                </a:solidFill>
                <a:latin typeface="Palatino Linotype" pitchFamily="18" charset="0"/>
                <a:ea typeface="楷体" pitchFamily="49" charset="-122"/>
              </a:rPr>
              <a:t>一般表示</a:t>
            </a:r>
            <a:r>
              <a:rPr lang="zh-CN" altLang="en-US" sz="2800" dirty="0">
                <a:latin typeface="Palatino Linotype" pitchFamily="18" charset="0"/>
                <a:ea typeface="楷体" pitchFamily="49" charset="-122"/>
              </a:rPr>
              <a:t>和</a:t>
            </a:r>
            <a:r>
              <a:rPr lang="zh-CN" altLang="en-US" sz="2800" b="1" dirty="0">
                <a:solidFill>
                  <a:srgbClr val="C00000"/>
                </a:solidFill>
                <a:latin typeface="Palatino Linotype" pitchFamily="18" charset="0"/>
                <a:ea typeface="楷体" pitchFamily="49" charset="-122"/>
              </a:rPr>
              <a:t>科学计数法</a:t>
            </a:r>
            <a:r>
              <a:rPr lang="zh-CN" altLang="en-US" sz="2800" dirty="0">
                <a:latin typeface="Palatino Linotype" pitchFamily="18" charset="0"/>
                <a:ea typeface="楷体" pitchFamily="49" charset="-122"/>
              </a:rPr>
              <a:t>表示。除十进制外，浮点数没有其他进制表示形式。下面是浮点数类型的例子：</a:t>
            </a:r>
          </a:p>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1010.0, -1010., 1.01e3, -1.01E-3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浮点数类型</a:t>
            </a:r>
          </a:p>
        </p:txBody>
      </p:sp>
      <p:sp>
        <p:nvSpPr>
          <p:cNvPr id="10244" name="TextBox 2"/>
          <p:cNvSpPr txBox="1">
            <a:spLocks noChangeArrowheads="1"/>
          </p:cNvSpPr>
          <p:nvPr/>
        </p:nvSpPr>
        <p:spPr bwMode="auto">
          <a:xfrm>
            <a:off x="430213" y="1700213"/>
            <a:ext cx="7526337"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342900" indent="-342900">
              <a:spcBef>
                <a:spcPct val="20000"/>
              </a:spcBef>
              <a:buChar char="•"/>
              <a:defRPr sz="3200">
                <a:latin typeface="Arial" panose="020B0604020202020204" pitchFamily="34" charset="0"/>
                <a:ea typeface="宋体" panose="02010600030101010101" pitchFamily="2" charset="-122"/>
              </a:defRPr>
            </a:lvl1pPr>
            <a:lvl2pPr lvl="1" indent="-457200" algn="just">
              <a:lnSpc>
                <a:spcPct val="150000"/>
              </a:lnSpc>
              <a:spcBef>
                <a:spcPct val="0"/>
              </a:spcBef>
              <a:buClr>
                <a:srgbClr val="C00000"/>
              </a:buClr>
              <a:buFont typeface="Wingdings" panose="05000000000000000000" pitchFamily="2" charset="2"/>
              <a:buChar char="n"/>
              <a:defRPr sz="2800">
                <a:latin typeface="Palatino Linotype" panose="02040502050505030304" pitchFamily="18" charset="0"/>
                <a:ea typeface="楷体" panose="02010609060101010101" pitchFamily="49" charset="-122"/>
              </a:defRPr>
            </a:lvl2pPr>
            <a:lvl3pPr marL="1143000" indent="-228600">
              <a:spcBef>
                <a:spcPct val="20000"/>
              </a:spcBef>
              <a:buChar char="•"/>
              <a:defRPr sz="2400">
                <a:latin typeface="Arial" panose="020B0604020202020204" pitchFamily="34" charset="0"/>
                <a:ea typeface="宋体" panose="02010600030101010101" pitchFamily="2" charset="-122"/>
              </a:defRPr>
            </a:lvl3pPr>
            <a:lvl4pPr marL="1600200" indent="-228600">
              <a:spcBef>
                <a:spcPct val="20000"/>
              </a:spcBef>
              <a:buChar char="–"/>
              <a:defRPr sz="2000">
                <a:latin typeface="Arial" panose="020B0604020202020204" pitchFamily="34" charset="0"/>
                <a:ea typeface="宋体" panose="02010600030101010101" pitchFamily="2" charset="-122"/>
              </a:defRPr>
            </a:lvl4pPr>
            <a:lvl5pPr marL="2057400" indent="-22860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pPr lvl="1" eaLnBrk="1" fontAlgn="auto" hangingPunct="1">
              <a:spcAft>
                <a:spcPts val="0"/>
              </a:spcAft>
              <a:defRPr/>
            </a:pPr>
            <a:r>
              <a:rPr lang="zh-CN" altLang="en-US" dirty="0"/>
              <a:t>科学计数法使用字母</a:t>
            </a:r>
            <a:r>
              <a:rPr lang="en-US" altLang="zh-CN" dirty="0"/>
              <a:t>e</a:t>
            </a:r>
            <a:r>
              <a:rPr lang="zh-CN" altLang="en-US" dirty="0"/>
              <a:t>或者</a:t>
            </a:r>
            <a:r>
              <a:rPr lang="en-US" altLang="zh-CN" dirty="0"/>
              <a:t>E</a:t>
            </a:r>
            <a:r>
              <a:rPr lang="zh-CN" altLang="en-US" dirty="0"/>
              <a:t>作为幂的符号，以</a:t>
            </a:r>
            <a:r>
              <a:rPr lang="en-US" altLang="zh-CN" dirty="0"/>
              <a:t>10</a:t>
            </a:r>
            <a:r>
              <a:rPr lang="zh-CN" altLang="en-US" dirty="0"/>
              <a:t>为基数，含义如下：</a:t>
            </a:r>
          </a:p>
          <a:p>
            <a:pPr indent="0" algn="ctr" eaLnBrk="1" fontAlgn="auto" hangingPunct="1">
              <a:lnSpc>
                <a:spcPct val="150000"/>
              </a:lnSpc>
              <a:spcAft>
                <a:spcPts val="0"/>
              </a:spcAft>
              <a:buFontTx/>
              <a:buNone/>
              <a:defRPr/>
            </a:pPr>
            <a:r>
              <a:rPr lang="en-US" altLang="zh-CN" b="1" kern="100" dirty="0">
                <a:solidFill>
                  <a:srgbClr val="C00000"/>
                </a:solidFill>
                <a:latin typeface="Courier New" panose="02070309020205020404" pitchFamily="49" charset="0"/>
                <a:cs typeface="Times New Roman" panose="02020603050405020304" pitchFamily="18" charset="0"/>
              </a:rPr>
              <a:t>&lt;a&gt;e&lt;b&gt; = a*10</a:t>
            </a:r>
            <a:r>
              <a:rPr lang="en-US" altLang="zh-CN" b="1" kern="100" baseline="30000" dirty="0">
                <a:solidFill>
                  <a:srgbClr val="C00000"/>
                </a:solidFill>
                <a:latin typeface="Courier New" panose="02070309020205020404" pitchFamily="49" charset="0"/>
                <a:cs typeface="Times New Roman" panose="02020603050405020304" pitchFamily="18" charset="0"/>
              </a:rPr>
              <a:t>b</a:t>
            </a:r>
          </a:p>
          <a:p>
            <a:pPr indent="0" algn="ctr" eaLnBrk="1" fontAlgn="auto" hangingPunct="1">
              <a:lnSpc>
                <a:spcPct val="150000"/>
              </a:lnSpc>
              <a:spcAft>
                <a:spcPts val="0"/>
              </a:spcAft>
              <a:buFontTx/>
              <a:buNone/>
              <a:defRPr/>
            </a:pPr>
            <a:endParaRPr lang="zh-CN" altLang="zh-CN" sz="2400" kern="100" dirty="0">
              <a:latin typeface="Calibri" panose="020F0502020204030204" pitchFamily="34" charset="0"/>
              <a:cs typeface="Times New Roman" panose="02020603050405020304" pitchFamily="18" charset="0"/>
            </a:endParaRPr>
          </a:p>
          <a:p>
            <a:pPr lvl="1" eaLnBrk="1" fontAlgn="auto" hangingPunct="1">
              <a:spcAft>
                <a:spcPts val="0"/>
              </a:spcAft>
              <a:defRPr/>
            </a:pPr>
            <a:r>
              <a:rPr lang="zh-CN" altLang="en-US" dirty="0"/>
              <a:t>上例中，</a:t>
            </a:r>
            <a:r>
              <a:rPr lang="en-US" altLang="zh-CN" dirty="0"/>
              <a:t>1.01e3</a:t>
            </a:r>
            <a:r>
              <a:rPr lang="zh-CN" altLang="en-US" dirty="0"/>
              <a:t>值为</a:t>
            </a:r>
            <a:r>
              <a:rPr lang="en-US" altLang="zh-CN" dirty="0"/>
              <a:t>1010.0</a:t>
            </a:r>
            <a:r>
              <a:rPr lang="zh-CN" altLang="en-US" dirty="0"/>
              <a:t>；</a:t>
            </a:r>
            <a:r>
              <a:rPr lang="en-US" altLang="zh-CN" dirty="0"/>
              <a:t>-1.01E-3</a:t>
            </a:r>
            <a:r>
              <a:rPr lang="zh-CN" altLang="en-US" dirty="0"/>
              <a:t>值为</a:t>
            </a:r>
            <a:r>
              <a:rPr lang="en-US" altLang="zh-CN" dirty="0"/>
              <a:t>0.00101</a:t>
            </a:r>
            <a:r>
              <a:rPr lang="zh-CN" alt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浮点数类型</a:t>
            </a:r>
          </a:p>
        </p:txBody>
      </p:sp>
      <p:sp>
        <p:nvSpPr>
          <p:cNvPr id="14340" name="TextBox 2"/>
          <p:cNvSpPr txBox="1">
            <a:spLocks noChangeArrowheads="1"/>
          </p:cNvSpPr>
          <p:nvPr/>
        </p:nvSpPr>
        <p:spPr bwMode="auto">
          <a:xfrm>
            <a:off x="430213" y="1700213"/>
            <a:ext cx="752633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浮点数类型的数值范围和小数精度受不同计算机系统的限制。除高精度科学计算外的绝大部分运算来说，浮点数类型的数值范围和小数精度足够“可靠”。</a:t>
            </a:r>
            <a:endParaRPr lang="en-US" altLang="zh-CN" sz="2800" dirty="0">
              <a:latin typeface="Palatino Linotype" pitchFamily="18" charset="0"/>
              <a:ea typeface="楷体" pitchFamily="49" charset="-122"/>
            </a:endParaRPr>
          </a:p>
        </p:txBody>
      </p:sp>
      <p:graphicFrame>
        <p:nvGraphicFramePr>
          <p:cNvPr id="2" name="表格 1"/>
          <p:cNvGraphicFramePr>
            <a:graphicFrameLocks noGrp="1"/>
          </p:cNvGraphicFramePr>
          <p:nvPr/>
        </p:nvGraphicFramePr>
        <p:xfrm>
          <a:off x="1293813" y="4605338"/>
          <a:ext cx="6540500" cy="1143000"/>
        </p:xfrm>
        <a:graphic>
          <a:graphicData uri="http://schemas.openxmlformats.org/drawingml/2006/table">
            <a:tbl>
              <a:tblPr firstRow="1" firstCol="1" bandRow="1"/>
              <a:tblGrid>
                <a:gridCol w="6540500">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&gt;&gt;&gt;1234567890.987654321 * 1234567890.987654321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1.5241578774577044e+18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&gt;&gt;&gt;9876543210.123456789 / 1234567890.987654321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7.000000066600002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4" marR="6859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pattFill prst="pct10">
                      <a:fgClr>
                        <a:srgbClr val="FFFFFF"/>
                      </a:fgClr>
                      <a:bgClr>
                        <a:srgbClr val="E5E5E5"/>
                      </a:bgClr>
                    </a:pattFill>
                  </a:tcPr>
                </a:tc>
                <a:extLst>
                  <a:ext uri="{0D108BD9-81ED-4DB2-BD59-A6C34878D82A}">
                    <a16:rowId xmlns:a16="http://schemas.microsoft.com/office/drawing/2014/main" val="10000"/>
                  </a:ext>
                </a:extLst>
              </a:tr>
              <a:tr h="0">
                <a:tc>
                  <a:txBody>
                    <a:bodyPr/>
                    <a:lstStyle/>
                    <a:p>
                      <a:pPr algn="l"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4" marR="6859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a:noFill/>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复数类型</a:t>
            </a:r>
          </a:p>
        </p:txBody>
      </p:sp>
      <p:sp>
        <p:nvSpPr>
          <p:cNvPr id="15364" name="TextBox 2"/>
          <p:cNvSpPr txBox="1">
            <a:spLocks noChangeArrowheads="1"/>
          </p:cNvSpPr>
          <p:nvPr/>
        </p:nvSpPr>
        <p:spPr bwMode="auto">
          <a:xfrm>
            <a:off x="428625" y="1841500"/>
            <a:ext cx="846296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复数类型表示数学中的复数。复数有一个基本单位元素</a:t>
            </a:r>
            <a:r>
              <a:rPr lang="en-US" altLang="zh-CN" sz="2800" dirty="0">
                <a:latin typeface="Palatino Linotype" pitchFamily="18" charset="0"/>
                <a:ea typeface="楷体" pitchFamily="49" charset="-122"/>
              </a:rPr>
              <a:t>j</a:t>
            </a:r>
            <a:r>
              <a:rPr lang="zh-CN" altLang="en-US" sz="2800" dirty="0">
                <a:latin typeface="Palatino Linotype" pitchFamily="18" charset="0"/>
                <a:ea typeface="楷体" pitchFamily="49" charset="-122"/>
              </a:rPr>
              <a:t>，叫作“虚数单位”。含有虚数单位的数被称为复数。例如：</a:t>
            </a: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	</a:t>
            </a:r>
            <a:r>
              <a:rPr lang="en-US" altLang="zh-CN" sz="2800" dirty="0">
                <a:latin typeface="Palatino Linotype" pitchFamily="18" charset="0"/>
                <a:ea typeface="楷体" pitchFamily="49" charset="-122"/>
              </a:rPr>
              <a:t>11.3+4j	-5.6+7j	1.23e-4+5.67e+89j</a:t>
            </a:r>
          </a:p>
        </p:txBody>
      </p:sp>
      <p:sp>
        <p:nvSpPr>
          <p:cNvPr id="1536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复数类型</a:t>
            </a:r>
          </a:p>
        </p:txBody>
      </p:sp>
      <p:sp>
        <p:nvSpPr>
          <p:cNvPr id="16388" name="TextBox 2"/>
          <p:cNvSpPr txBox="1">
            <a:spLocks noChangeArrowheads="1"/>
          </p:cNvSpPr>
          <p:nvPr/>
        </p:nvSpPr>
        <p:spPr bwMode="auto">
          <a:xfrm>
            <a:off x="428625" y="1841500"/>
            <a:ext cx="8462963"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语言中，复数可以看作是二元有序实数对（</a:t>
            </a:r>
            <a:r>
              <a:rPr lang="en-US" altLang="zh-CN" sz="2800" dirty="0">
                <a:latin typeface="Palatino Linotype" pitchFamily="18" charset="0"/>
                <a:ea typeface="楷体" pitchFamily="49" charset="-122"/>
              </a:rPr>
              <a:t>a, b</a:t>
            </a:r>
            <a:r>
              <a:rPr lang="zh-CN" altLang="en-US" sz="2800" dirty="0">
                <a:latin typeface="Palatino Linotype" pitchFamily="18" charset="0"/>
                <a:ea typeface="楷体" pitchFamily="49" charset="-122"/>
              </a:rPr>
              <a:t>），表示为：</a:t>
            </a:r>
            <a:r>
              <a:rPr lang="en-US" altLang="zh-CN" sz="2800" dirty="0">
                <a:latin typeface="Palatino Linotype" pitchFamily="18" charset="0"/>
                <a:ea typeface="楷体" pitchFamily="49" charset="-122"/>
              </a:rPr>
              <a:t>a + </a:t>
            </a:r>
            <a:r>
              <a:rPr lang="en-US" altLang="zh-CN" sz="2800" dirty="0" err="1">
                <a:latin typeface="Palatino Linotype" pitchFamily="18" charset="0"/>
                <a:ea typeface="楷体" pitchFamily="49" charset="-122"/>
              </a:rPr>
              <a:t>bj</a:t>
            </a:r>
            <a:r>
              <a:rPr lang="zh-CN" altLang="en-US" sz="2800" dirty="0">
                <a:latin typeface="Palatino Linotype" pitchFamily="18" charset="0"/>
                <a:ea typeface="楷体" pitchFamily="49" charset="-122"/>
              </a:rPr>
              <a:t>，其中，</a:t>
            </a:r>
            <a:r>
              <a:rPr lang="en-US" altLang="zh-CN" sz="2800" dirty="0">
                <a:latin typeface="Palatino Linotype" pitchFamily="18" charset="0"/>
                <a:ea typeface="楷体" pitchFamily="49" charset="-122"/>
              </a:rPr>
              <a:t>a</a:t>
            </a:r>
            <a:r>
              <a:rPr lang="zh-CN" altLang="en-US" sz="2800" dirty="0">
                <a:latin typeface="Palatino Linotype" pitchFamily="18" charset="0"/>
                <a:ea typeface="楷体" pitchFamily="49" charset="-122"/>
              </a:rPr>
              <a:t>是实数部分，简称实部，</a:t>
            </a:r>
            <a:r>
              <a:rPr lang="en-US" altLang="zh-CN" sz="2800" dirty="0">
                <a:latin typeface="Palatino Linotype" pitchFamily="18" charset="0"/>
                <a:ea typeface="楷体" pitchFamily="49" charset="-122"/>
              </a:rPr>
              <a:t>b</a:t>
            </a:r>
            <a:r>
              <a:rPr lang="zh-CN" altLang="en-US" sz="2800" dirty="0">
                <a:latin typeface="Palatino Linotype" pitchFamily="18" charset="0"/>
                <a:ea typeface="楷体" pitchFamily="49" charset="-122"/>
              </a:rPr>
              <a:t>是虚数部分，简称虚部。</a:t>
            </a:r>
            <a:r>
              <a:rPr lang="zh-CN" altLang="en-US" sz="2800" b="1" dirty="0">
                <a:solidFill>
                  <a:srgbClr val="C00000"/>
                </a:solidFill>
                <a:latin typeface="Palatino Linotype" pitchFamily="18" charset="0"/>
                <a:ea typeface="楷体" pitchFamily="49" charset="-122"/>
              </a:rPr>
              <a:t>虚数部分通过后缀“</a:t>
            </a:r>
            <a:r>
              <a:rPr lang="en-US" altLang="zh-CN" sz="2800" b="1" dirty="0">
                <a:solidFill>
                  <a:srgbClr val="C00000"/>
                </a:solidFill>
                <a:latin typeface="Palatino Linotype" pitchFamily="18" charset="0"/>
                <a:ea typeface="楷体" pitchFamily="49" charset="-122"/>
              </a:rPr>
              <a:t>J”</a:t>
            </a:r>
            <a:r>
              <a:rPr lang="zh-CN" altLang="en-US" sz="2800" b="1" dirty="0">
                <a:solidFill>
                  <a:srgbClr val="C00000"/>
                </a:solidFill>
                <a:latin typeface="Palatino Linotype" pitchFamily="18" charset="0"/>
                <a:ea typeface="楷体" pitchFamily="49" charset="-122"/>
              </a:rPr>
              <a:t>或者“</a:t>
            </a:r>
            <a:r>
              <a:rPr lang="en-US" altLang="zh-CN" sz="2800" b="1" dirty="0">
                <a:solidFill>
                  <a:srgbClr val="C00000"/>
                </a:solidFill>
                <a:latin typeface="Palatino Linotype" pitchFamily="18" charset="0"/>
                <a:ea typeface="楷体" pitchFamily="49" charset="-122"/>
              </a:rPr>
              <a:t>j”</a:t>
            </a:r>
            <a:r>
              <a:rPr lang="zh-CN" altLang="en-US" sz="2800" b="1" dirty="0">
                <a:solidFill>
                  <a:srgbClr val="C00000"/>
                </a:solidFill>
                <a:latin typeface="Palatino Linotype" pitchFamily="18" charset="0"/>
                <a:ea typeface="楷体" pitchFamily="49" charset="-122"/>
              </a:rPr>
              <a:t>来表示</a:t>
            </a:r>
            <a:r>
              <a:rPr lang="zh-CN" altLang="en-US" sz="2800" dirty="0">
                <a:latin typeface="Palatino Linotype" pitchFamily="18" charset="0"/>
                <a:ea typeface="楷体" pitchFamily="49" charset="-122"/>
              </a:rPr>
              <a:t>。需要注意，当</a:t>
            </a:r>
            <a:r>
              <a:rPr lang="en-US" altLang="zh-CN" sz="2800" dirty="0">
                <a:latin typeface="Palatino Linotype" pitchFamily="18" charset="0"/>
                <a:ea typeface="楷体" pitchFamily="49" charset="-122"/>
              </a:rPr>
              <a:t>b</a:t>
            </a:r>
            <a:r>
              <a:rPr lang="zh-CN" altLang="en-US" sz="2800" dirty="0">
                <a:latin typeface="Palatino Linotype" pitchFamily="18" charset="0"/>
                <a:ea typeface="楷体" pitchFamily="49" charset="-122"/>
              </a:rPr>
              <a:t>为</a:t>
            </a:r>
            <a:r>
              <a:rPr lang="en-US" altLang="zh-CN" sz="2800" dirty="0">
                <a:latin typeface="Palatino Linotype" pitchFamily="18" charset="0"/>
                <a:ea typeface="楷体" pitchFamily="49" charset="-122"/>
              </a:rPr>
              <a:t>1</a:t>
            </a:r>
            <a:r>
              <a:rPr lang="zh-CN" altLang="en-US" sz="2800" dirty="0">
                <a:latin typeface="Palatino Linotype" pitchFamily="18" charset="0"/>
                <a:ea typeface="楷体" pitchFamily="49" charset="-122"/>
              </a:rPr>
              <a:t>时，</a:t>
            </a:r>
            <a:r>
              <a:rPr lang="en-US" altLang="zh-CN" sz="2800" dirty="0">
                <a:latin typeface="Palatino Linotype" pitchFamily="18" charset="0"/>
                <a:ea typeface="楷体" pitchFamily="49" charset="-122"/>
              </a:rPr>
              <a:t>1</a:t>
            </a:r>
            <a:r>
              <a:rPr lang="zh-CN" altLang="en-US" sz="2800" dirty="0">
                <a:latin typeface="Palatino Linotype" pitchFamily="18" charset="0"/>
                <a:ea typeface="楷体" pitchFamily="49" charset="-122"/>
              </a:rPr>
              <a:t>不能省略，即 </a:t>
            </a:r>
            <a:r>
              <a:rPr lang="en-US" altLang="zh-CN" sz="2800" dirty="0">
                <a:latin typeface="Palatino Linotype" pitchFamily="18" charset="0"/>
                <a:ea typeface="楷体" pitchFamily="49" charset="-122"/>
              </a:rPr>
              <a:t>1j</a:t>
            </a:r>
            <a:r>
              <a:rPr lang="zh-CN" altLang="en-US" sz="2800" dirty="0">
                <a:latin typeface="Palatino Linotype" pitchFamily="18" charset="0"/>
                <a:ea typeface="楷体" pitchFamily="49" charset="-122"/>
              </a:rPr>
              <a:t>表示复数，而</a:t>
            </a:r>
            <a:r>
              <a:rPr lang="en-US" altLang="zh-CN" sz="2800" dirty="0">
                <a:latin typeface="Palatino Linotype" pitchFamily="18" charset="0"/>
                <a:ea typeface="楷体" pitchFamily="49" charset="-122"/>
              </a:rPr>
              <a:t>j</a:t>
            </a:r>
            <a:r>
              <a:rPr lang="zh-CN" altLang="en-US" sz="2800" dirty="0">
                <a:latin typeface="Palatino Linotype" pitchFamily="18" charset="0"/>
                <a:ea typeface="楷体" pitchFamily="49" charset="-122"/>
              </a:rPr>
              <a:t>则表示</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程序中的一个变量。</a:t>
            </a:r>
            <a:endParaRPr lang="en-US" altLang="zh-CN" sz="2800" dirty="0">
              <a:latin typeface="Palatino Linotype" pitchFamily="18" charset="0"/>
              <a:ea typeface="楷体" pitchFamily="49" charset="-122"/>
            </a:endParaRPr>
          </a:p>
        </p:txBody>
      </p:sp>
      <p:sp>
        <p:nvSpPr>
          <p:cNvPr id="1638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复数类型</a:t>
            </a:r>
          </a:p>
        </p:txBody>
      </p:sp>
      <p:sp>
        <p:nvSpPr>
          <p:cNvPr id="174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2" name="表格 1"/>
          <p:cNvGraphicFramePr>
            <a:graphicFrameLocks noGrp="1"/>
          </p:cNvGraphicFramePr>
          <p:nvPr/>
        </p:nvGraphicFramePr>
        <p:xfrm>
          <a:off x="530225" y="3298825"/>
          <a:ext cx="8361363" cy="2468563"/>
        </p:xfrm>
        <a:graphic>
          <a:graphicData uri="http://schemas.openxmlformats.org/drawingml/2006/table">
            <a:tbl>
              <a:tblPr firstRow="1" firstCol="1" bandRow="1"/>
              <a:tblGrid>
                <a:gridCol w="8361363">
                  <a:extLst>
                    <a:ext uri="{9D8B030D-6E8A-4147-A177-3AD203B41FA5}">
                      <a16:colId xmlns:a16="http://schemas.microsoft.com/office/drawing/2014/main" val="20000"/>
                    </a:ext>
                  </a:extLst>
                </a:gridCol>
              </a:tblGrid>
              <a:tr h="2468563">
                <a:tc>
                  <a:txBody>
                    <a:bodyPr/>
                    <a:lstStyle/>
                    <a:p>
                      <a:pPr algn="l" fontAlgn="auto">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1.23e4+5.67e4j).real</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12300.0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1.23e4+5.67e4j).</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imag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56700.0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1.23e4+5.67e4j.imag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先获得</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5.67e4j</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的虚部，再与</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1.23e4</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进行求和计算</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69000.0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
        <p:nvSpPr>
          <p:cNvPr id="17419" name="TextBox 2"/>
          <p:cNvSpPr txBox="1">
            <a:spLocks noChangeArrowheads="1"/>
          </p:cNvSpPr>
          <p:nvPr/>
        </p:nvSpPr>
        <p:spPr bwMode="auto">
          <a:xfrm>
            <a:off x="428625" y="1841500"/>
            <a:ext cx="84629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400">
                <a:latin typeface="Palatino Linotype" pitchFamily="18" charset="0"/>
                <a:ea typeface="楷体" pitchFamily="49" charset="-122"/>
              </a:rPr>
              <a:t>复数类型中实部和虚部都是浮点类型，对于复数</a:t>
            </a:r>
            <a:r>
              <a:rPr lang="en-US" altLang="zh-CN" sz="2400">
                <a:latin typeface="Palatino Linotype" pitchFamily="18" charset="0"/>
                <a:ea typeface="楷体" pitchFamily="49" charset="-122"/>
              </a:rPr>
              <a:t>z</a:t>
            </a:r>
            <a:r>
              <a:rPr lang="zh-CN" altLang="en-US" sz="2400">
                <a:latin typeface="Palatino Linotype" pitchFamily="18" charset="0"/>
                <a:ea typeface="楷体" pitchFamily="49" charset="-122"/>
              </a:rPr>
              <a:t>，可以用</a:t>
            </a:r>
            <a:r>
              <a:rPr lang="en-US" altLang="zh-CN" sz="2400">
                <a:latin typeface="Palatino Linotype" pitchFamily="18" charset="0"/>
                <a:ea typeface="楷体" pitchFamily="49" charset="-122"/>
              </a:rPr>
              <a:t>z.real</a:t>
            </a:r>
            <a:r>
              <a:rPr lang="zh-CN" altLang="en-US" sz="2400">
                <a:latin typeface="Palatino Linotype" pitchFamily="18" charset="0"/>
                <a:ea typeface="楷体" pitchFamily="49" charset="-122"/>
              </a:rPr>
              <a:t>和</a:t>
            </a:r>
            <a:r>
              <a:rPr lang="en-US" altLang="zh-CN" sz="2400">
                <a:latin typeface="Palatino Linotype" pitchFamily="18" charset="0"/>
                <a:ea typeface="楷体" pitchFamily="49" charset="-122"/>
              </a:rPr>
              <a:t>z.imag</a:t>
            </a:r>
            <a:r>
              <a:rPr lang="zh-CN" altLang="en-US" sz="2400">
                <a:latin typeface="Palatino Linotype" pitchFamily="18" charset="0"/>
                <a:ea typeface="楷体" pitchFamily="49" charset="-122"/>
              </a:rPr>
              <a:t>分别获得它的实数部分和虚数部分</a:t>
            </a:r>
            <a:endParaRPr lang="en-US" altLang="zh-CN" sz="2400">
              <a:latin typeface="Palatino Linotype" pitchFamily="18" charset="0"/>
              <a:ea typeface="楷体"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数字类型的运算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dirty="0">
                <a:solidFill>
                  <a:srgbClr val="262626"/>
                </a:solidFill>
                <a:latin typeface="微软雅黑" panose="020B0503020204020204" pitchFamily="34" charset="-122"/>
                <a:ea typeface="微软雅黑" panose="020B0503020204020204" pitchFamily="34" charset="-122"/>
              </a:rPr>
              <a:t>数值运算操作</a:t>
            </a:r>
            <a:r>
              <a:rPr lang="zh-CN" altLang="en-US" sz="4000" dirty="0">
                <a:solidFill>
                  <a:srgbClr val="262626"/>
                </a:solidFill>
                <a:latin typeface="微软雅黑" panose="020B0503020204020204" pitchFamily="34" charset="-122"/>
                <a:ea typeface="微软雅黑" panose="020B0503020204020204" pitchFamily="34" charset="-122"/>
              </a:rPr>
              <a:t>符</a:t>
            </a:r>
          </a:p>
        </p:txBody>
      </p:sp>
      <p:sp>
        <p:nvSpPr>
          <p:cNvPr id="19460" name="TextBox 2"/>
          <p:cNvSpPr txBox="1">
            <a:spLocks noChangeArrowheads="1"/>
          </p:cNvSpPr>
          <p:nvPr/>
        </p:nvSpPr>
        <p:spPr bwMode="auto">
          <a:xfrm>
            <a:off x="430213" y="1692275"/>
            <a:ext cx="8605837"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提供了</a:t>
            </a:r>
            <a:r>
              <a:rPr lang="en-US" altLang="zh-CN" sz="2800">
                <a:latin typeface="Palatino Linotype" pitchFamily="18" charset="0"/>
                <a:ea typeface="楷体" pitchFamily="49" charset="-122"/>
              </a:rPr>
              <a:t>9</a:t>
            </a:r>
            <a:r>
              <a:rPr lang="zh-CN" altLang="en-US" sz="2800">
                <a:latin typeface="Palatino Linotype" pitchFamily="18" charset="0"/>
                <a:ea typeface="楷体" pitchFamily="49" charset="-122"/>
              </a:rPr>
              <a:t>个基本的数值运算操作符</a:t>
            </a:r>
            <a:endParaRPr lang="en-US" altLang="zh-CN" sz="2800">
              <a:latin typeface="Palatino Linotype" pitchFamily="18" charset="0"/>
              <a:ea typeface="楷体"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63311220"/>
              </p:ext>
            </p:extLst>
          </p:nvPr>
        </p:nvGraphicFramePr>
        <p:xfrm>
          <a:off x="1528763" y="2576513"/>
          <a:ext cx="6408737" cy="3263773"/>
        </p:xfrm>
        <a:graphic>
          <a:graphicData uri="http://schemas.openxmlformats.org/drawingml/2006/table">
            <a:tbl>
              <a:tblPr/>
              <a:tblGrid>
                <a:gridCol w="1603375">
                  <a:extLst>
                    <a:ext uri="{9D8B030D-6E8A-4147-A177-3AD203B41FA5}">
                      <a16:colId xmlns:a16="http://schemas.microsoft.com/office/drawing/2014/main" val="20000"/>
                    </a:ext>
                  </a:extLst>
                </a:gridCol>
                <a:gridCol w="4805362">
                  <a:extLst>
                    <a:ext uri="{9D8B030D-6E8A-4147-A177-3AD203B41FA5}">
                      <a16:colId xmlns:a16="http://schemas.microsoft.com/office/drawing/2014/main" val="20001"/>
                    </a:ext>
                  </a:extLst>
                </a:gridCol>
              </a:tblGrid>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之和</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之差</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之积</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之整数商，即：不大于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之商的最大整数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之商的余数，也称为模运算</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的负值，即：</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本身</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22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次幂，即：</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163195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dirty="0">
                <a:solidFill>
                  <a:srgbClr val="262626"/>
                </a:solidFill>
                <a:latin typeface="微软雅黑" panose="020B0503020204020204" pitchFamily="34" charset="-122"/>
                <a:ea typeface="微软雅黑" panose="020B0503020204020204" pitchFamily="34" charset="-122"/>
              </a:rPr>
              <a:t>数值运算操作</a:t>
            </a:r>
            <a:r>
              <a:rPr lang="zh-CN" altLang="en-US" sz="4000" dirty="0">
                <a:solidFill>
                  <a:srgbClr val="262626"/>
                </a:solidFill>
                <a:latin typeface="微软雅黑" panose="020B0503020204020204" pitchFamily="34" charset="-122"/>
                <a:ea typeface="微软雅黑" panose="020B0503020204020204" pitchFamily="34" charset="-122"/>
              </a:rPr>
              <a:t>符</a:t>
            </a:r>
          </a:p>
          <a:p>
            <a:pPr eaLnBrk="1" fontAlgn="auto" hangingPunct="1">
              <a:lnSpc>
                <a:spcPct val="150000"/>
              </a:lnSpc>
              <a:spcBef>
                <a:spcPct val="0"/>
              </a:spcBef>
              <a:spcAft>
                <a:spcPts val="0"/>
              </a:spcAft>
              <a:buFontTx/>
              <a:buNone/>
              <a:defRPr/>
            </a:pP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18436" name="矩形 2"/>
          <p:cNvSpPr>
            <a:spLocks noChangeArrowheads="1"/>
          </p:cNvSpPr>
          <p:nvPr/>
        </p:nvSpPr>
        <p:spPr bwMode="auto">
          <a:xfrm>
            <a:off x="395288" y="1628775"/>
            <a:ext cx="84756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lvl="1" indent="-457200"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上标所有二元运算操作符（</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、**）都可以与等号（</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）相连，形成增强赋值操作符（</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）。用</a:t>
            </a:r>
            <a:r>
              <a:rPr lang="en-US" altLang="zh-CN" sz="2400" dirty="0">
                <a:latin typeface="Palatino Linotype" panose="02040502050505030304" pitchFamily="18" charset="0"/>
                <a:ea typeface="楷体" panose="02010609060101010101" pitchFamily="49" charset="-122"/>
              </a:rPr>
              <a:t>op</a:t>
            </a:r>
            <a:r>
              <a:rPr lang="zh-CN" altLang="en-US" sz="2400" dirty="0">
                <a:latin typeface="Palatino Linotype" panose="02040502050505030304" pitchFamily="18" charset="0"/>
                <a:ea typeface="楷体" panose="02010609060101010101" pitchFamily="49" charset="-122"/>
              </a:rPr>
              <a:t>表示这些二元运算操作符，</a:t>
            </a:r>
            <a:r>
              <a:rPr lang="zh-CN" altLang="en-US" sz="2400" b="1" dirty="0">
                <a:latin typeface="Palatino Linotype" panose="02040502050505030304" pitchFamily="18" charset="0"/>
                <a:ea typeface="楷体" panose="02010609060101010101" pitchFamily="49" charset="-122"/>
              </a:rPr>
              <a:t>增强赋值操作符</a:t>
            </a:r>
            <a:r>
              <a:rPr lang="zh-CN" altLang="en-US" sz="2400" dirty="0">
                <a:latin typeface="Palatino Linotype" panose="02040502050505030304" pitchFamily="18" charset="0"/>
                <a:ea typeface="楷体" panose="02010609060101010101" pitchFamily="49" charset="-122"/>
              </a:rPr>
              <a:t>的用法如下：</a:t>
            </a:r>
          </a:p>
          <a:p>
            <a:pPr marL="0" lvl="1" indent="0" algn="ctr" eaLnBrk="1" fontAlgn="auto" hangingPunct="1">
              <a:lnSpc>
                <a:spcPct val="150000"/>
              </a:lnSpc>
              <a:spcBef>
                <a:spcPct val="0"/>
              </a:spcBef>
              <a:spcAft>
                <a:spcPts val="0"/>
              </a:spcAft>
              <a:buClr>
                <a:srgbClr val="C00000"/>
              </a:buClr>
              <a:buFontTx/>
              <a:buNone/>
              <a:defRPr/>
            </a:pPr>
            <a:r>
              <a:rPr lang="en-US" altLang="zh-CN" sz="2400" b="1" dirty="0">
                <a:solidFill>
                  <a:srgbClr val="C00000"/>
                </a:solidFill>
                <a:latin typeface="Palatino Linotype" panose="02040502050505030304" pitchFamily="18" charset="0"/>
                <a:ea typeface="楷体" panose="02010609060101010101" pitchFamily="49" charset="-122"/>
              </a:rPr>
              <a:t>x op= y </a:t>
            </a:r>
            <a:r>
              <a:rPr lang="zh-CN" altLang="en-US" sz="2400" b="1" dirty="0">
                <a:solidFill>
                  <a:srgbClr val="C00000"/>
                </a:solidFill>
                <a:latin typeface="Palatino Linotype" panose="02040502050505030304" pitchFamily="18" charset="0"/>
                <a:ea typeface="楷体" panose="02010609060101010101" pitchFamily="49" charset="-122"/>
              </a:rPr>
              <a:t>等价于 </a:t>
            </a:r>
            <a:r>
              <a:rPr lang="en-US" altLang="zh-CN" sz="2400" b="1" dirty="0">
                <a:solidFill>
                  <a:srgbClr val="C00000"/>
                </a:solidFill>
                <a:latin typeface="Palatino Linotype" panose="02040502050505030304" pitchFamily="18" charset="0"/>
                <a:ea typeface="楷体" panose="02010609060101010101" pitchFamily="49" charset="-122"/>
              </a:rPr>
              <a:t>x = x op y</a:t>
            </a:r>
          </a:p>
          <a:p>
            <a:pPr marL="0" lvl="1" indent="0" algn="ctr" eaLnBrk="1" fontAlgn="auto" hangingPunct="1">
              <a:lnSpc>
                <a:spcPct val="150000"/>
              </a:lnSpc>
              <a:spcBef>
                <a:spcPct val="0"/>
              </a:spcBef>
              <a:spcAft>
                <a:spcPts val="0"/>
              </a:spcAft>
              <a:buClr>
                <a:srgbClr val="C00000"/>
              </a:buClr>
              <a:buFontTx/>
              <a:buNone/>
              <a:defRPr/>
            </a:pPr>
            <a:endParaRPr lang="en-US" altLang="zh-CN" sz="2400" b="1" dirty="0">
              <a:latin typeface="Palatino Linotype" panose="02040502050505030304" pitchFamily="18" charset="0"/>
              <a:ea typeface="楷体" panose="02010609060101010101" pitchFamily="49" charset="-122"/>
            </a:endParaRPr>
          </a:p>
        </p:txBody>
      </p:sp>
      <p:graphicFrame>
        <p:nvGraphicFramePr>
          <p:cNvPr id="2" name="表格 1"/>
          <p:cNvGraphicFramePr>
            <a:graphicFrameLocks noGrp="1"/>
          </p:cNvGraphicFramePr>
          <p:nvPr/>
        </p:nvGraphicFramePr>
        <p:xfrm>
          <a:off x="2270125" y="4687888"/>
          <a:ext cx="4725988" cy="1589087"/>
        </p:xfrm>
        <a:graphic>
          <a:graphicData uri="http://schemas.openxmlformats.org/drawingml/2006/table">
            <a:tbl>
              <a:tblPr firstRow="1" firstCol="1" bandRow="1"/>
              <a:tblGrid>
                <a:gridCol w="4725988">
                  <a:extLst>
                    <a:ext uri="{9D8B030D-6E8A-4147-A177-3AD203B41FA5}">
                      <a16:colId xmlns:a16="http://schemas.microsoft.com/office/drawing/2014/main" val="20000"/>
                    </a:ext>
                  </a:extLst>
                </a:gridCol>
              </a:tblGrid>
              <a:tr h="1589087">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x = 99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x **=3  #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与</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x = x**3</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等价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print(x)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970299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6" marR="6859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132397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dirty="0">
                <a:solidFill>
                  <a:srgbClr val="262626"/>
                </a:solidFill>
                <a:latin typeface="微软雅黑" panose="020B0503020204020204" pitchFamily="34" charset="-122"/>
                <a:ea typeface="微软雅黑" panose="020B0503020204020204" pitchFamily="34" charset="-122"/>
              </a:rPr>
              <a:t>数值运算操作</a:t>
            </a:r>
            <a:r>
              <a:rPr lang="zh-CN" altLang="en-US" sz="4000" dirty="0">
                <a:solidFill>
                  <a:srgbClr val="262626"/>
                </a:solidFill>
                <a:latin typeface="微软雅黑" panose="020B0503020204020204" pitchFamily="34" charset="-122"/>
                <a:ea typeface="微软雅黑" panose="020B0503020204020204" pitchFamily="34" charset="-122"/>
              </a:rPr>
              <a:t>符</a:t>
            </a:r>
          </a:p>
          <a:p>
            <a:pPr eaLnBrk="1" fontAlgn="auto" hangingPunct="1">
              <a:spcBef>
                <a:spcPct val="0"/>
              </a:spcBef>
              <a:spcAft>
                <a:spcPts val="0"/>
              </a:spcAft>
              <a:buFontTx/>
              <a:buNone/>
              <a:defRPr/>
            </a:pP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18436" name="矩形 2"/>
          <p:cNvSpPr>
            <a:spLocks noChangeArrowheads="1"/>
          </p:cNvSpPr>
          <p:nvPr/>
        </p:nvSpPr>
        <p:spPr bwMode="auto">
          <a:xfrm>
            <a:off x="395288" y="1628775"/>
            <a:ext cx="84756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fontAlgn="auto" hangingPunct="1">
              <a:lnSpc>
                <a:spcPct val="150000"/>
              </a:lnSpc>
              <a:spcBef>
                <a:spcPct val="0"/>
              </a:spcBef>
              <a:spcAft>
                <a:spcPts val="0"/>
              </a:spcAft>
              <a:buFontTx/>
              <a:buNone/>
              <a:defRPr/>
            </a:pPr>
            <a:r>
              <a:rPr lang="zh-CN" altLang="en-US" sz="2800" dirty="0">
                <a:latin typeface="楷体" panose="02010609060101010101" pitchFamily="49" charset="-122"/>
                <a:ea typeface="楷体" panose="02010609060101010101" pitchFamily="49" charset="-122"/>
              </a:rPr>
              <a:t>数值运算可能改变结果的数据类型，类型的改变与运算符有关，有如下基本规则：</a:t>
            </a:r>
            <a:endParaRPr lang="en-US" altLang="zh-CN" sz="2800" dirty="0">
              <a:latin typeface="楷体" panose="02010609060101010101" pitchFamily="49" charset="-122"/>
              <a:ea typeface="楷体" panose="02010609060101010101" pitchFamily="49" charset="-122"/>
            </a:endParaRPr>
          </a:p>
          <a:p>
            <a:pPr marL="342900" indent="-342900"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楷体" panose="02010609060101010101" pitchFamily="49" charset="-122"/>
                <a:ea typeface="楷体" panose="02010609060101010101" pitchFamily="49" charset="-122"/>
              </a:rPr>
              <a:t>整数和浮点数混合运算，输出结果是浮点数；</a:t>
            </a:r>
          </a:p>
          <a:p>
            <a:pPr marL="342900" indent="-342900"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楷体" panose="02010609060101010101" pitchFamily="49" charset="-122"/>
                <a:ea typeface="楷体" panose="02010609060101010101" pitchFamily="49" charset="-122"/>
              </a:rPr>
              <a:t>整数之间运算，产生结果类型与操作符相关，</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运算的结果是浮点数；</a:t>
            </a:r>
          </a:p>
          <a:p>
            <a:pPr marL="342900" indent="-342900"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楷体" panose="02010609060101010101" pitchFamily="49" charset="-122"/>
                <a:ea typeface="楷体" panose="02010609060101010101" pitchFamily="49" charset="-122"/>
              </a:rPr>
              <a:t>整数或浮点数与复数运算，输出结果是复数。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2"/>
          <p:cNvSpPr txBox="1">
            <a:spLocks noChangeArrowheads="1"/>
          </p:cNvSpPr>
          <p:nvPr/>
        </p:nvSpPr>
        <p:spPr bwMode="auto">
          <a:xfrm>
            <a:off x="682625" y="1841500"/>
            <a:ext cx="7921625"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数字类型：整数类型、浮点数类型和复数类型</a:t>
            </a:r>
          </a:p>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数字类型的运算：数值运算操作符、数值运算函数</a:t>
            </a:r>
          </a:p>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字符串类型及格式化：索引、切片、基本的</a:t>
            </a:r>
            <a:r>
              <a:rPr lang="en-US" altLang="zh-CN" sz="2400" dirty="0">
                <a:solidFill>
                  <a:srgbClr val="FF0000"/>
                </a:solidFill>
                <a:latin typeface="Palatino Linotype" pitchFamily="18" charset="0"/>
                <a:ea typeface="楷体" pitchFamily="49" charset="-122"/>
              </a:rPr>
              <a:t>format()</a:t>
            </a:r>
            <a:r>
              <a:rPr lang="zh-CN" altLang="en-US" sz="2400" dirty="0">
                <a:latin typeface="Palatino Linotype" pitchFamily="18" charset="0"/>
                <a:ea typeface="楷体" pitchFamily="49" charset="-122"/>
              </a:rPr>
              <a:t>格式化方法</a:t>
            </a:r>
          </a:p>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字符串类型的操作：字符串操作符、处理函数和</a:t>
            </a:r>
            <a:r>
              <a:rPr lang="zh-CN" altLang="en-US" sz="2400" dirty="0">
                <a:solidFill>
                  <a:srgbClr val="FF0000"/>
                </a:solidFill>
                <a:latin typeface="Palatino Linotype" pitchFamily="18" charset="0"/>
                <a:ea typeface="楷体" pitchFamily="49" charset="-122"/>
              </a:rPr>
              <a:t>处理方法</a:t>
            </a:r>
          </a:p>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类型判断和类型间转换</a:t>
            </a:r>
          </a:p>
        </p:txBody>
      </p:sp>
      <p:sp>
        <p:nvSpPr>
          <p:cNvPr id="512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考纲考点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132397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dirty="0">
                <a:solidFill>
                  <a:srgbClr val="262626"/>
                </a:solidFill>
                <a:latin typeface="微软雅黑" panose="020B0503020204020204" pitchFamily="34" charset="-122"/>
                <a:ea typeface="微软雅黑" panose="020B0503020204020204" pitchFamily="34" charset="-122"/>
              </a:rPr>
              <a:t>数值运算操作</a:t>
            </a:r>
            <a:r>
              <a:rPr lang="zh-CN" altLang="en-US" sz="4000" dirty="0">
                <a:solidFill>
                  <a:srgbClr val="262626"/>
                </a:solidFill>
                <a:latin typeface="微软雅黑" panose="020B0503020204020204" pitchFamily="34" charset="-122"/>
                <a:ea typeface="微软雅黑" panose="020B0503020204020204" pitchFamily="34" charset="-122"/>
              </a:rPr>
              <a:t>符</a:t>
            </a:r>
          </a:p>
          <a:p>
            <a:pPr eaLnBrk="1" fontAlgn="auto" hangingPunct="1">
              <a:spcBef>
                <a:spcPct val="0"/>
              </a:spcBef>
              <a:spcAft>
                <a:spcPts val="0"/>
              </a:spcAft>
              <a:buFontTx/>
              <a:buNone/>
              <a:defRPr/>
            </a:pPr>
            <a:endParaRPr lang="zh-CN" altLang="en-US"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98104349"/>
              </p:ext>
            </p:extLst>
          </p:nvPr>
        </p:nvGraphicFramePr>
        <p:xfrm>
          <a:off x="1062038" y="1889125"/>
          <a:ext cx="7467600" cy="3619500"/>
        </p:xfrm>
        <a:graphic>
          <a:graphicData uri="http://schemas.openxmlformats.org/drawingml/2006/table">
            <a:tbl>
              <a:tblPr firstRow="1" firstCol="1" bandRow="1"/>
              <a:tblGrid>
                <a:gridCol w="7467600">
                  <a:extLst>
                    <a:ext uri="{9D8B030D-6E8A-4147-A177-3AD203B41FA5}">
                      <a16:colId xmlns:a16="http://schemas.microsoft.com/office/drawing/2014/main" val="20000"/>
                    </a:ext>
                  </a:extLst>
                </a:gridCol>
              </a:tblGrid>
              <a:tr h="2422269">
                <a:tc>
                  <a:txBody>
                    <a:bodyPr/>
                    <a:lstStyle/>
                    <a:p>
                      <a:pPr algn="l" fontAlgn="auto">
                        <a:lnSpc>
                          <a:spcPct val="15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1010/10       # /</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运算的结果是浮点数</a:t>
                      </a:r>
                      <a:r>
                        <a:rPr lang="zh-CN" sz="1800" b="1" kern="0" dirty="0">
                          <a:effectLst/>
                          <a:latin typeface="Calibri" panose="020F0502020204030204" pitchFamily="34" charset="0"/>
                          <a:ea typeface="Courier New" panose="02070309020205020404" pitchFamily="49" charset="0"/>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2000" kern="0" dirty="0">
                          <a:effectLst/>
                          <a:latin typeface="Courier New" panose="02070309020205020404" pitchFamily="49" charset="0"/>
                          <a:ea typeface="宋体" panose="02010600030101010101" pitchFamily="2" charset="-122"/>
                          <a:cs typeface="Times New Roman" panose="02020603050405020304" pitchFamily="18" charset="0"/>
                        </a:rPr>
                        <a:t>101.0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1010.0//3    # </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浮点数与整数运算，产生结果是浮点数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2000" kern="0" dirty="0">
                          <a:effectLst/>
                          <a:latin typeface="Courier New" panose="02070309020205020404" pitchFamily="49" charset="0"/>
                          <a:ea typeface="宋体" panose="02010600030101010101" pitchFamily="2" charset="-122"/>
                          <a:cs typeface="Times New Roman" panose="02020603050405020304" pitchFamily="18" charset="0"/>
                        </a:rPr>
                        <a:t>336.0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1010.0 % 3   # </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浮点数与整数运算，产生结果是浮点数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2000" kern="0" dirty="0">
                          <a:effectLst/>
                          <a:latin typeface="Courier New" panose="02070309020205020404" pitchFamily="49" charset="0"/>
                          <a:ea typeface="宋体" panose="02010600030101010101" pitchFamily="2" charset="-122"/>
                          <a:cs typeface="Times New Roman" panose="02020603050405020304" pitchFamily="18" charset="0"/>
                        </a:rPr>
                        <a:t>2.0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10 - 1 + 1j  # </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等价于</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10 – (1 + 1j)</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2000" kern="0">
                          <a:effectLst/>
                          <a:latin typeface="Courier New" panose="02070309020205020404" pitchFamily="49" charset="0"/>
                          <a:ea typeface="宋体" panose="02010600030101010101" pitchFamily="2" charset="-122"/>
                          <a:cs typeface="Times New Roman" panose="02020603050405020304" pitchFamily="18" charset="0"/>
                        </a:rPr>
                        <a:t>(9+1j</a:t>
                      </a:r>
                      <a:r>
                        <a:rPr lang="en-US" sz="20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316" y="1055802"/>
            <a:ext cx="7937369" cy="5207579"/>
          </a:xfrm>
          <a:prstGeom prst="rect">
            <a:avLst/>
          </a:prstGeom>
          <a:noFill/>
        </p:spPr>
        <p:txBody>
          <a:bodyPr wrap="square" rtlCol="0">
            <a:spAutoFit/>
          </a:bodyPr>
          <a:lstStyle/>
          <a:p>
            <a:pPr lvl="0">
              <a:lnSpc>
                <a:spcPct val="160000"/>
              </a:lnSpc>
              <a:defRPr/>
            </a:pPr>
            <a:r>
              <a:rPr lang="zh-CN" altLang="en-US" b="1" dirty="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布尔型</a:t>
            </a:r>
            <a:r>
              <a:rPr lang="zh-CN" altLang="en-US"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a:t>
            </a:r>
            <a:r>
              <a:rPr lang="en-US" altLang="zh-CN" b="1" dirty="0" err="1">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bool</a:t>
            </a:r>
            <a:r>
              <a:rPr lang="zh-CN" altLang="en-US"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）：与现实生活一样，在计算机中也可表示命题的真与假，关系表达式的成立与否，逻辑表达式的值，都为逻辑值。</a:t>
            </a:r>
            <a:r>
              <a:rPr lang="en-US" altLang="zh-CN"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Python</a:t>
            </a:r>
            <a:r>
              <a:rPr lang="zh-CN" altLang="en-US"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中用</a:t>
            </a:r>
            <a:r>
              <a:rPr lang="en-US" altLang="zh-CN"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True</a:t>
            </a:r>
            <a:r>
              <a:rPr lang="zh-CN" altLang="en-US"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表示真值、用</a:t>
            </a:r>
            <a:r>
              <a:rPr lang="en-US" altLang="zh-CN"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False</a:t>
            </a:r>
            <a:r>
              <a:rPr lang="zh-CN" altLang="en-US"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表示假值。</a:t>
            </a:r>
          </a:p>
          <a:p>
            <a:pPr lvl="0">
              <a:lnSpc>
                <a:spcPct val="160000"/>
              </a:lnSpc>
              <a:defRPr/>
            </a:pPr>
            <a:r>
              <a:rPr lang="zh-CN" altLang="en-US"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zh-CN" altLang="zh-CN"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在布尔表达式中，</a:t>
            </a:r>
            <a:r>
              <a:rPr lang="zh-CN" altLang="zh-CN" b="1" dirty="0">
                <a:solidFill>
                  <a:srgbClr val="110DAA"/>
                </a:solidFill>
                <a:latin typeface="微软雅黑" panose="020B0503020204020204" charset="-122"/>
                <a:ea typeface="微软雅黑" panose="020B0503020204020204" charset="-122"/>
                <a:cs typeface="微软雅黑" panose="020B0503020204020204" charset="-122"/>
                <a:sym typeface="微软雅黑" panose="020B0503020204020204" charset="-122"/>
              </a:rPr>
              <a:t>整数0与False都表示假</a:t>
            </a:r>
            <a:r>
              <a:rPr lang="zh-CN" altLang="zh-CN"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a:t>
            </a:r>
            <a:r>
              <a:rPr lang="zh-CN" altLang="zh-CN" b="1" dirty="0">
                <a:solidFill>
                  <a:srgbClr val="110DAA"/>
                </a:solidFill>
                <a:latin typeface="微软雅黑" panose="020B0503020204020204" charset="-122"/>
                <a:ea typeface="微软雅黑" panose="020B0503020204020204" charset="-122"/>
                <a:cs typeface="微软雅黑" panose="020B0503020204020204" charset="-122"/>
                <a:sym typeface="微软雅黑" panose="020B0503020204020204" charset="-122"/>
              </a:rPr>
              <a:t>其他任意整数与True都表示真。</a:t>
            </a:r>
          </a:p>
          <a:p>
            <a:pPr lvl="0">
              <a:lnSpc>
                <a:spcPct val="160000"/>
              </a:lnSpc>
              <a:defRPr/>
            </a:pPr>
            <a:r>
              <a:rPr lang="zh-CN" altLang="zh-CN" b="1" dirty="0">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      在数字表达式中，</a:t>
            </a:r>
            <a:r>
              <a:rPr lang="zh-CN" altLang="zh-CN" b="1" dirty="0">
                <a:solidFill>
                  <a:srgbClr val="110DAA"/>
                </a:solidFill>
                <a:latin typeface="微软雅黑" panose="020B0503020204020204" charset="-122"/>
                <a:ea typeface="微软雅黑" panose="020B0503020204020204" charset="-122"/>
                <a:cs typeface="微软雅黑" panose="020B0503020204020204" charset="-122"/>
                <a:sym typeface="微软雅黑" panose="020B0503020204020204" charset="-122"/>
              </a:rPr>
              <a:t>True表示1，False表示0。</a:t>
            </a:r>
          </a:p>
          <a:p>
            <a:endParaRPr lang="en-US" altLang="zh-CN" dirty="0"/>
          </a:p>
          <a:p>
            <a:endParaRPr lang="en-US" altLang="zh-CN" dirty="0"/>
          </a:p>
          <a:p>
            <a:pPr marL="285750" indent="-285750">
              <a:lnSpc>
                <a:spcPct val="140000"/>
              </a:lnSpc>
              <a:spcAft>
                <a:spcPts val="1200"/>
              </a:spcAft>
              <a:buFont typeface="Wingdings" pitchFamily="2" charset="2"/>
              <a:buChar char="Ø"/>
            </a:pP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and</a:t>
            </a:r>
            <a:r>
              <a:rPr lang="en-US" altLang="zh-CN" b="1" noProof="1">
                <a:solidFill>
                  <a:srgbClr val="002060"/>
                </a:solidFill>
                <a:latin typeface="微软雅黑" panose="020B0503020204020204" charset="-122"/>
                <a:ea typeface="微软雅黑" panose="020B0503020204020204" charset="-122"/>
                <a:cs typeface="微软雅黑" panose="020B0503020204020204" charset="-122"/>
              </a:rPr>
              <a:t>(</a:t>
            </a: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逻辑与</a:t>
            </a:r>
            <a:r>
              <a:rPr lang="en-US" altLang="zh-CN" b="1" noProof="1">
                <a:solidFill>
                  <a:srgbClr val="002060"/>
                </a:solidFill>
                <a:latin typeface="微软雅黑" panose="020B0503020204020204" charset="-122"/>
                <a:ea typeface="微软雅黑" panose="020B0503020204020204" charset="-122"/>
                <a:cs typeface="微软雅黑" panose="020B0503020204020204" charset="-122"/>
              </a:rPr>
              <a:t>)</a:t>
            </a: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a:t>
            </a:r>
            <a:r>
              <a:rPr lang="zh-CN" altLang="en-US" noProof="1">
                <a:solidFill>
                  <a:srgbClr val="002060"/>
                </a:solidFill>
                <a:latin typeface="微软雅黑" panose="020B0503020204020204" charset="-122"/>
                <a:ea typeface="微软雅黑" panose="020B0503020204020204" charset="-122"/>
                <a:cs typeface="微软雅黑" panose="020B0503020204020204" charset="-122"/>
              </a:rPr>
              <a:t>  当所有条件都为True时返回True</a:t>
            </a:r>
          </a:p>
          <a:p>
            <a:pPr marL="285750" indent="-285750">
              <a:lnSpc>
                <a:spcPct val="140000"/>
              </a:lnSpc>
              <a:spcAft>
                <a:spcPts val="1200"/>
              </a:spcAft>
              <a:buFont typeface="Wingdings" pitchFamily="2" charset="2"/>
              <a:buChar char="Ø"/>
            </a:pP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or</a:t>
            </a:r>
            <a:r>
              <a:rPr lang="en-US" altLang="zh-CN" b="1" noProof="1">
                <a:solidFill>
                  <a:srgbClr val="002060"/>
                </a:solidFill>
                <a:latin typeface="微软雅黑" panose="020B0503020204020204" charset="-122"/>
                <a:ea typeface="微软雅黑" panose="020B0503020204020204" charset="-122"/>
                <a:cs typeface="微软雅黑" panose="020B0503020204020204" charset="-122"/>
              </a:rPr>
              <a:t>(</a:t>
            </a: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逻辑或</a:t>
            </a:r>
            <a:r>
              <a:rPr lang="en-US" altLang="zh-CN" b="1" noProof="1">
                <a:solidFill>
                  <a:srgbClr val="002060"/>
                </a:solidFill>
                <a:latin typeface="微软雅黑" panose="020B0503020204020204" charset="-122"/>
                <a:ea typeface="微软雅黑" panose="020B0503020204020204" charset="-122"/>
                <a:cs typeface="微软雅黑" panose="020B0503020204020204" charset="-122"/>
              </a:rPr>
              <a:t>)</a:t>
            </a: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  </a:t>
            </a:r>
            <a:r>
              <a:rPr lang="zh-CN" altLang="en-US" noProof="1">
                <a:solidFill>
                  <a:srgbClr val="002060"/>
                </a:solidFill>
                <a:latin typeface="微软雅黑" panose="020B0503020204020204" charset="-122"/>
                <a:ea typeface="微软雅黑" panose="020B0503020204020204" charset="-122"/>
                <a:cs typeface="微软雅黑" panose="020B0503020204020204" charset="-122"/>
              </a:rPr>
              <a:t>当其中一个条件为True时返回True</a:t>
            </a:r>
            <a:endParaRPr lang="en-US" altLang="zh-CN" noProof="1">
              <a:solidFill>
                <a:srgbClr val="002060"/>
              </a:solidFill>
              <a:latin typeface="微软雅黑" panose="020B0503020204020204" charset="-122"/>
              <a:ea typeface="微软雅黑" panose="020B0503020204020204" charset="-122"/>
              <a:cs typeface="微软雅黑" panose="020B0503020204020204" charset="-122"/>
            </a:endParaRPr>
          </a:p>
          <a:p>
            <a:pPr marL="285750" indent="-285750">
              <a:lnSpc>
                <a:spcPct val="140000"/>
              </a:lnSpc>
              <a:spcAft>
                <a:spcPts val="1200"/>
              </a:spcAft>
              <a:buFont typeface="Wingdings" pitchFamily="2" charset="2"/>
              <a:buChar char="Ø"/>
            </a:pP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not</a:t>
            </a:r>
            <a:r>
              <a:rPr lang="en-US" altLang="zh-CN" b="1" noProof="1">
                <a:solidFill>
                  <a:srgbClr val="002060"/>
                </a:solidFill>
                <a:latin typeface="微软雅黑" panose="020B0503020204020204" charset="-122"/>
                <a:ea typeface="微软雅黑" panose="020B0503020204020204" charset="-122"/>
                <a:cs typeface="微软雅黑" panose="020B0503020204020204" charset="-122"/>
              </a:rPr>
              <a:t>(</a:t>
            </a: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逻辑非</a:t>
            </a:r>
            <a:r>
              <a:rPr lang="en-US" altLang="zh-CN" b="1" noProof="1">
                <a:solidFill>
                  <a:srgbClr val="002060"/>
                </a:solidFill>
                <a:latin typeface="微软雅黑" panose="020B0503020204020204" charset="-122"/>
                <a:ea typeface="微软雅黑" panose="020B0503020204020204" charset="-122"/>
                <a:cs typeface="微软雅黑" panose="020B0503020204020204" charset="-122"/>
              </a:rPr>
              <a:t>)</a:t>
            </a:r>
            <a:r>
              <a:rPr lang="zh-CN" altLang="en-US" b="1" noProof="1">
                <a:solidFill>
                  <a:srgbClr val="002060"/>
                </a:solidFill>
                <a:latin typeface="微软雅黑" panose="020B0503020204020204" charset="-122"/>
                <a:ea typeface="微软雅黑" panose="020B0503020204020204" charset="-122"/>
                <a:cs typeface="微软雅黑" panose="020B0503020204020204" charset="-122"/>
              </a:rPr>
              <a:t>：</a:t>
            </a:r>
            <a:r>
              <a:rPr lang="zh-CN" altLang="en-US" noProof="1">
                <a:solidFill>
                  <a:srgbClr val="002060"/>
                </a:solidFill>
                <a:latin typeface="微软雅黑" panose="020B0503020204020204" charset="-122"/>
                <a:ea typeface="微软雅黑" panose="020B0503020204020204" charset="-122"/>
                <a:cs typeface="微软雅黑" panose="020B0503020204020204" charset="-122"/>
              </a:rPr>
              <a:t>当条件为True返回False，条件为False时返回True</a:t>
            </a:r>
          </a:p>
          <a:p>
            <a:endParaRPr lang="zh-CN" altLang="en-US" dirty="0"/>
          </a:p>
        </p:txBody>
      </p:sp>
    </p:spTree>
    <p:extLst>
      <p:ext uri="{BB962C8B-B14F-4D97-AF65-F5344CB8AC3E}">
        <p14:creationId xmlns:p14="http://schemas.microsoft.com/office/powerpoint/2010/main" val="2050351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数值运算函数</a:t>
            </a:r>
          </a:p>
        </p:txBody>
      </p:sp>
      <p:sp>
        <p:nvSpPr>
          <p:cNvPr id="23556" name="TextBox 2"/>
          <p:cNvSpPr txBox="1">
            <a:spLocks noChangeArrowheads="1"/>
          </p:cNvSpPr>
          <p:nvPr/>
        </p:nvSpPr>
        <p:spPr bwMode="auto">
          <a:xfrm>
            <a:off x="430213" y="1692275"/>
            <a:ext cx="86058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Python</a:t>
            </a:r>
            <a:r>
              <a:rPr lang="zh-CN" altLang="zh-CN" sz="2800">
                <a:latin typeface="Palatino Linotype" pitchFamily="18" charset="0"/>
                <a:ea typeface="楷体" pitchFamily="49" charset="-122"/>
              </a:rPr>
              <a:t>解释器提供了一些内置函数，在这些内置函数之中，有</a:t>
            </a:r>
            <a:r>
              <a:rPr lang="en-US" altLang="zh-CN" sz="2800">
                <a:latin typeface="Palatino Linotype" pitchFamily="18" charset="0"/>
                <a:ea typeface="楷体" pitchFamily="49" charset="-122"/>
              </a:rPr>
              <a:t>6</a:t>
            </a:r>
            <a:r>
              <a:rPr lang="zh-CN" altLang="zh-CN" sz="2800">
                <a:latin typeface="Palatino Linotype" pitchFamily="18" charset="0"/>
                <a:ea typeface="楷体" pitchFamily="49" charset="-122"/>
              </a:rPr>
              <a:t>个函数与数值运算相关 </a:t>
            </a:r>
            <a:endParaRPr lang="en-US" altLang="zh-CN" sz="2800">
              <a:latin typeface="Palatino Linotype" pitchFamily="18" charset="0"/>
              <a:ea typeface="楷体" pitchFamily="49" charset="-122"/>
            </a:endParaRPr>
          </a:p>
        </p:txBody>
      </p:sp>
      <p:graphicFrame>
        <p:nvGraphicFramePr>
          <p:cNvPr id="2" name="表格 1"/>
          <p:cNvGraphicFramePr>
            <a:graphicFrameLocks noGrp="1"/>
          </p:cNvGraphicFramePr>
          <p:nvPr/>
        </p:nvGraphicFramePr>
        <p:xfrm>
          <a:off x="1293813" y="3297238"/>
          <a:ext cx="7113587" cy="2744784"/>
        </p:xfrm>
        <a:graphic>
          <a:graphicData uri="http://schemas.openxmlformats.org/drawingml/2006/table">
            <a:tbl>
              <a:tblPr/>
              <a:tblGrid>
                <a:gridCol w="1779283">
                  <a:extLst>
                    <a:ext uri="{9D8B030D-6E8A-4147-A177-3AD203B41FA5}">
                      <a16:colId xmlns:a16="http://schemas.microsoft.com/office/drawing/2014/main" val="20000"/>
                    </a:ext>
                  </a:extLst>
                </a:gridCol>
                <a:gridCol w="5334304">
                  <a:extLst>
                    <a:ext uri="{9D8B030D-6E8A-4147-A177-3AD203B41FA5}">
                      <a16:colId xmlns:a16="http://schemas.microsoft.com/office/drawing/2014/main" val="20001"/>
                    </a:ext>
                  </a:extLst>
                </a:gridCol>
              </a:tblGrid>
              <a:tr h="3921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函数</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描述</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921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abs(x)</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的绝对值</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21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divmod</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 y)</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(x//y,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x%y</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，输出为二元组形式（也称为元组类型）</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921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pow</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 y[, z])</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(x**y)%z</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表示该参数可以省略，即：</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pow</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x,y</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，它与</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x**y</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相同</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21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round(x[,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ndigits</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对</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四舍五入，保留</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ndigits</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位小数。</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round(x)</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返回四舍五入的整数值</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921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max(x</a:t>
                      </a:r>
                      <a:r>
                        <a:rPr kumimoji="0" lang="en-US" altLang="zh-CN" sz="14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x</a:t>
                      </a:r>
                      <a:r>
                        <a:rPr kumimoji="0" lang="en-US" altLang="zh-CN" sz="14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a:t>
                      </a:r>
                      <a:r>
                        <a:rPr kumimoji="0" lang="en-US" altLang="zh-CN" sz="1400" b="0"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altLang="zh-CN" sz="14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x</a:t>
                      </a:r>
                      <a:r>
                        <a:rPr kumimoji="0" lang="en-US" altLang="zh-CN" sz="14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a:t>
                      </a:r>
                      <a:r>
                        <a:rPr kumimoji="0" lang="en-US" altLang="zh-CN" sz="1400" b="0"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的最大值，</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没有限定</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921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min(x</a:t>
                      </a:r>
                      <a:r>
                        <a:rPr kumimoji="0" lang="en-US" altLang="zh-CN" sz="14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x</a:t>
                      </a:r>
                      <a:r>
                        <a:rPr kumimoji="0" lang="en-US" altLang="zh-CN" sz="14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a:t>
                      </a:r>
                      <a:r>
                        <a:rPr kumimoji="0" lang="en-US" altLang="zh-CN" sz="1400" b="0"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altLang="zh-CN" sz="14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x</a:t>
                      </a:r>
                      <a:r>
                        <a:rPr kumimoji="0" lang="en-US" altLang="zh-CN" sz="14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a:t>
                      </a:r>
                      <a:r>
                        <a:rPr kumimoji="0" lang="en-US" altLang="zh-CN" sz="1400" b="0"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的最小值，</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没有限定</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91" marR="6859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
          <p:cNvSpPr txBox="1">
            <a:spLocks noChangeArrowheads="1"/>
          </p:cNvSpPr>
          <p:nvPr/>
        </p:nvSpPr>
        <p:spPr bwMode="auto">
          <a:xfrm>
            <a:off x="1363663" y="2914650"/>
            <a:ext cx="6811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字符串类型及格式化</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25604" name="TextBox 2"/>
          <p:cNvSpPr txBox="1">
            <a:spLocks noChangeArrowheads="1"/>
          </p:cNvSpPr>
          <p:nvPr/>
        </p:nvSpPr>
        <p:spPr bwMode="auto">
          <a:xfrm>
            <a:off x="430213" y="1700213"/>
            <a:ext cx="82073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字符串是字符的序列表示，根据字符串的内容多少分为单行字符串和多行字符串。</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单行字符串可以由一对单引号（</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）或双引号（</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）作为边界来表示，单引号和双引号作用相同。</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多行字符串可以由一对三单引号（</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）或三双引号（</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）作为边界来表示，两者作用相同。</a:t>
            </a:r>
            <a:endParaRPr lang="en-US" altLang="zh-CN" sz="2800" dirty="0">
              <a:latin typeface="Palatino Linotype" pitchFamily="18" charset="0"/>
              <a:ea typeface="楷体"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graphicFrame>
        <p:nvGraphicFramePr>
          <p:cNvPr id="3" name="表格 2"/>
          <p:cNvGraphicFramePr>
            <a:graphicFrameLocks noGrp="1"/>
          </p:cNvGraphicFramePr>
          <p:nvPr/>
        </p:nvGraphicFramePr>
        <p:xfrm>
          <a:off x="1187450" y="1997075"/>
          <a:ext cx="6694488" cy="3871913"/>
        </p:xfrm>
        <a:graphic>
          <a:graphicData uri="http://schemas.openxmlformats.org/drawingml/2006/table">
            <a:tbl>
              <a:tblPr firstRow="1" firstCol="1" bandRow="1"/>
              <a:tblGrid>
                <a:gridCol w="6694488">
                  <a:extLst>
                    <a:ext uri="{9D8B030D-6E8A-4147-A177-3AD203B41FA5}">
                      <a16:colId xmlns:a16="http://schemas.microsoft.com/office/drawing/2014/main" val="20000"/>
                    </a:ext>
                  </a:extLst>
                </a:gridCol>
              </a:tblGrid>
              <a:tr h="3871913">
                <a:tc>
                  <a:txBody>
                    <a:bodyPr/>
                    <a:lstStyle/>
                    <a:p>
                      <a:pPr algn="l" fontAlgn="auto">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单行字符串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单行字符串</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单行字符串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单行字符串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多行字符串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的第一行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多行字符串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的第二行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多行字符串</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的第一行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多行字符串</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的第二行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多行字符串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的第一行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多行字符串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的第二行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多行字符串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的第一行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这是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多行字符串</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的第二行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27652" name="TextBox 2"/>
          <p:cNvSpPr txBox="1">
            <a:spLocks noChangeArrowheads="1"/>
          </p:cNvSpPr>
          <p:nvPr/>
        </p:nvSpPr>
        <p:spPr bwMode="auto">
          <a:xfrm>
            <a:off x="430213" y="1700213"/>
            <a:ext cx="82073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语言转义符： </a:t>
            </a:r>
            <a:r>
              <a:rPr lang="en-US" altLang="zh-CN" sz="2800" dirty="0">
                <a:latin typeface="Palatino Linotype" pitchFamily="18" charset="0"/>
                <a:ea typeface="楷体" pitchFamily="49" charset="-122"/>
              </a:rPr>
              <a:t>\</a:t>
            </a: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例如：</a:t>
            </a:r>
            <a:r>
              <a:rPr lang="en-US" altLang="zh-CN" sz="2800" dirty="0">
                <a:latin typeface="Palatino Linotype" pitchFamily="18" charset="0"/>
                <a:ea typeface="楷体" pitchFamily="49" charset="-122"/>
              </a:rPr>
              <a:t>\n</a:t>
            </a:r>
            <a:r>
              <a:rPr lang="zh-CN" altLang="en-US" sz="2800" dirty="0">
                <a:latin typeface="Palatino Linotype" pitchFamily="18" charset="0"/>
                <a:ea typeface="楷体" pitchFamily="49" charset="-122"/>
              </a:rPr>
              <a:t>表示换行、</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表示反斜杠、</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表示单引号、</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表示双引号、</a:t>
            </a:r>
            <a:r>
              <a:rPr lang="en-US" altLang="zh-CN" sz="2800" dirty="0">
                <a:latin typeface="Palatino Linotype" pitchFamily="18" charset="0"/>
                <a:ea typeface="楷体" pitchFamily="49" charset="-122"/>
              </a:rPr>
              <a:t>\t</a:t>
            </a:r>
            <a:r>
              <a:rPr lang="zh-CN" altLang="en-US" sz="2800" dirty="0">
                <a:latin typeface="Palatino Linotype" pitchFamily="18" charset="0"/>
                <a:ea typeface="楷体" pitchFamily="49" charset="-122"/>
              </a:rPr>
              <a:t>表示制表符（</a:t>
            </a:r>
            <a:r>
              <a:rPr lang="en-US" altLang="zh-CN" sz="2800" dirty="0">
                <a:latin typeface="Palatino Linotype" pitchFamily="18" charset="0"/>
                <a:ea typeface="楷体" pitchFamily="49" charset="-122"/>
              </a:rPr>
              <a:t>TAB</a:t>
            </a:r>
            <a:r>
              <a:rPr lang="zh-CN" altLang="en-US" sz="2800" dirty="0">
                <a:latin typeface="Palatino Linotype" pitchFamily="18" charset="0"/>
                <a:ea typeface="楷体" pitchFamily="49" charset="-122"/>
              </a:rPr>
              <a:t>）等。</a:t>
            </a:r>
            <a:endParaRPr lang="en-US" altLang="zh-CN" sz="2800" dirty="0">
              <a:latin typeface="Palatino Linotype" pitchFamily="18" charset="0"/>
              <a:ea typeface="楷体" pitchFamily="49" charset="-122"/>
            </a:endParaRPr>
          </a:p>
        </p:txBody>
      </p:sp>
      <p:graphicFrame>
        <p:nvGraphicFramePr>
          <p:cNvPr id="4" name="表格 3"/>
          <p:cNvGraphicFramePr>
            <a:graphicFrameLocks noGrp="1"/>
          </p:cNvGraphicFramePr>
          <p:nvPr/>
        </p:nvGraphicFramePr>
        <p:xfrm>
          <a:off x="1882775" y="4168775"/>
          <a:ext cx="5302250" cy="771525"/>
        </p:xfrm>
        <a:graphic>
          <a:graphicData uri="http://schemas.openxmlformats.org/drawingml/2006/table">
            <a:tbl>
              <a:tblPr firstRow="1" firstCol="1" bandRow="1"/>
              <a:tblGrid>
                <a:gridCol w="5302250">
                  <a:extLst>
                    <a:ext uri="{9D8B030D-6E8A-4147-A177-3AD203B41FA5}">
                      <a16:colId xmlns:a16="http://schemas.microsoft.com/office/drawing/2014/main" val="20000"/>
                    </a:ext>
                  </a:extLst>
                </a:gridCol>
              </a:tblGrid>
              <a:tr h="771525">
                <a:tc>
                  <a:txBody>
                    <a:bodyPr/>
                    <a:lstStyle/>
                    <a:p>
                      <a:pPr algn="l" fontAlgn="auto">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既需要</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单引号</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又需要</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双引号</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既需要</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单引号</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又需要</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双引号</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字符串的索引</a:t>
            </a:r>
          </a:p>
        </p:txBody>
      </p:sp>
      <p:sp>
        <p:nvSpPr>
          <p:cNvPr id="47108" name="TextBox 2"/>
          <p:cNvSpPr txBox="1">
            <a:spLocks noChangeArrowheads="1"/>
          </p:cNvSpPr>
          <p:nvPr/>
        </p:nvSpPr>
        <p:spPr bwMode="auto">
          <a:xfrm>
            <a:off x="430213" y="1700213"/>
            <a:ext cx="86058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342900" indent="-342900">
              <a:spcBef>
                <a:spcPct val="20000"/>
              </a:spcBef>
              <a:buChar char="•"/>
              <a:defRPr sz="3200">
                <a:latin typeface="Arial" panose="020B0604020202020204" pitchFamily="34" charset="0"/>
                <a:ea typeface="宋体" panose="02010600030101010101" pitchFamily="2" charset="-122"/>
              </a:defRPr>
            </a:lvl1pPr>
            <a:lvl2pPr lvl="1" indent="-457200" algn="just">
              <a:lnSpc>
                <a:spcPct val="150000"/>
              </a:lnSpc>
              <a:spcBef>
                <a:spcPct val="0"/>
              </a:spcBef>
              <a:buClr>
                <a:srgbClr val="C00000"/>
              </a:buClr>
              <a:buFont typeface="Wingdings" panose="05000000000000000000" pitchFamily="2" charset="2"/>
              <a:buChar char="n"/>
              <a:defRPr sz="2800">
                <a:latin typeface="Palatino Linotype" panose="02040502050505030304" pitchFamily="18" charset="0"/>
                <a:ea typeface="楷体" panose="02010609060101010101" pitchFamily="49" charset="-122"/>
              </a:defRPr>
            </a:lvl2pPr>
            <a:lvl3pPr marL="1143000" indent="-228600">
              <a:spcBef>
                <a:spcPct val="20000"/>
              </a:spcBef>
              <a:buChar char="•"/>
              <a:defRPr sz="2400">
                <a:latin typeface="Arial" panose="020B0604020202020204" pitchFamily="34" charset="0"/>
                <a:ea typeface="宋体" panose="02010600030101010101" pitchFamily="2" charset="-122"/>
              </a:defRPr>
            </a:lvl3pPr>
            <a:lvl4pPr marL="1600200" indent="-228600">
              <a:spcBef>
                <a:spcPct val="20000"/>
              </a:spcBef>
              <a:buChar char="–"/>
              <a:defRPr sz="2000">
                <a:latin typeface="Arial" panose="020B0604020202020204" pitchFamily="34" charset="0"/>
                <a:ea typeface="宋体" panose="02010600030101010101" pitchFamily="2" charset="-122"/>
              </a:defRPr>
            </a:lvl4pPr>
            <a:lvl5pPr marL="2057400" indent="-22860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pPr lvl="1" eaLnBrk="1" fontAlgn="auto" hangingPunct="1">
              <a:spcAft>
                <a:spcPts val="0"/>
              </a:spcAft>
              <a:defRPr/>
            </a:pPr>
            <a:r>
              <a:rPr lang="zh-CN" altLang="en-US" sz="2400" dirty="0"/>
              <a:t>字符串是一个字符序列：字符串最左端位置标记为</a:t>
            </a:r>
            <a:r>
              <a:rPr lang="en-US" altLang="zh-CN" sz="2400" dirty="0"/>
              <a:t>0</a:t>
            </a:r>
            <a:r>
              <a:rPr lang="zh-CN" altLang="en-US" sz="2400" dirty="0"/>
              <a:t>，依次增加。对字符串中某个字符的检索被称为索引。索引的使用方式如下：</a:t>
            </a:r>
          </a:p>
          <a:p>
            <a:pPr marL="0" lvl="1" indent="0" algn="ctr" eaLnBrk="1" fontAlgn="auto" hangingPunct="1">
              <a:spcAft>
                <a:spcPts val="0"/>
              </a:spcAft>
              <a:buFont typeface="Wingdings" panose="05000000000000000000" pitchFamily="2" charset="2"/>
              <a:buNone/>
              <a:defRPr/>
            </a:pPr>
            <a:r>
              <a:rPr lang="en-US" altLang="zh-CN" sz="2400" b="1" dirty="0">
                <a:solidFill>
                  <a:srgbClr val="C00000"/>
                </a:solidFill>
              </a:rPr>
              <a:t>&lt;</a:t>
            </a:r>
            <a:r>
              <a:rPr lang="zh-CN" altLang="en-US" sz="2400" b="1" dirty="0">
                <a:solidFill>
                  <a:srgbClr val="C00000"/>
                </a:solidFill>
              </a:rPr>
              <a:t>字符串或字符串变量</a:t>
            </a:r>
            <a:r>
              <a:rPr lang="en-US" altLang="zh-CN" sz="2400" b="1" dirty="0">
                <a:solidFill>
                  <a:srgbClr val="C00000"/>
                </a:solidFill>
              </a:rPr>
              <a:t>&gt;[</a:t>
            </a:r>
            <a:r>
              <a:rPr lang="zh-CN" altLang="en-US" sz="2400" b="1" dirty="0">
                <a:solidFill>
                  <a:srgbClr val="C00000"/>
                </a:solidFill>
              </a:rPr>
              <a:t>序号</a:t>
            </a:r>
            <a:r>
              <a:rPr lang="en-US" altLang="zh-CN" sz="2400" b="1" dirty="0">
                <a:solidFill>
                  <a:srgbClr val="C00000"/>
                </a:solidFill>
              </a:rPr>
              <a:t>]</a:t>
            </a:r>
          </a:p>
          <a:p>
            <a:pPr marL="0" lvl="1" indent="0" algn="ctr" eaLnBrk="1" fontAlgn="auto" hangingPunct="1">
              <a:spcAft>
                <a:spcPts val="0"/>
              </a:spcAft>
              <a:buFont typeface="Wingdings" panose="05000000000000000000" pitchFamily="2" charset="2"/>
              <a:buNone/>
              <a:defRPr/>
            </a:pPr>
            <a:endParaRPr lang="en-US" altLang="zh-CN" sz="2400" dirty="0"/>
          </a:p>
          <a:p>
            <a:pPr lvl="1" eaLnBrk="1" fontAlgn="auto" hangingPunct="1">
              <a:spcAft>
                <a:spcPts val="0"/>
              </a:spcAft>
              <a:defRPr/>
            </a:pPr>
            <a:r>
              <a:rPr lang="zh-CN" altLang="en-US" sz="2400" dirty="0"/>
              <a:t>如果字符串长度为</a:t>
            </a:r>
            <a:r>
              <a:rPr lang="en-US" altLang="zh-CN" sz="2400" dirty="0"/>
              <a:t>L</a:t>
            </a:r>
            <a:r>
              <a:rPr lang="zh-CN" altLang="en-US" sz="2400" dirty="0"/>
              <a:t>，正向递增需要以最左侧字符序号为</a:t>
            </a:r>
            <a:r>
              <a:rPr lang="en-US" altLang="zh-CN" sz="2400" dirty="0"/>
              <a:t>0</a:t>
            </a:r>
            <a:r>
              <a:rPr lang="zh-CN" altLang="en-US" sz="2400" dirty="0"/>
              <a:t>，向右依次递增，最右侧字符序号为</a:t>
            </a:r>
            <a:r>
              <a:rPr lang="en-US" altLang="zh-CN" sz="2400" dirty="0"/>
              <a:t>L-1</a:t>
            </a:r>
            <a:r>
              <a:rPr lang="zh-CN" altLang="en-US" sz="2400" dirty="0"/>
              <a:t>；反向递减序号以最右侧字符序号为</a:t>
            </a:r>
            <a:r>
              <a:rPr lang="en-US" altLang="zh-CN" sz="2400" dirty="0"/>
              <a:t>-1</a:t>
            </a:r>
            <a:r>
              <a:rPr lang="zh-CN" altLang="en-US" sz="2400" dirty="0"/>
              <a:t>，向左依次递减，最左侧字符序号为</a:t>
            </a:r>
            <a:r>
              <a:rPr lang="en-US" altLang="zh-CN" sz="2400" dirty="0"/>
              <a:t>-L</a:t>
            </a:r>
            <a:r>
              <a:rPr lang="zh-CN" altLang="en-US" sz="2400" dirty="0"/>
              <a:t>。</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字符串的索引</a:t>
            </a:r>
          </a:p>
        </p:txBody>
      </p:sp>
      <p:sp>
        <p:nvSpPr>
          <p:cNvPr id="29700" name="TextBox 2"/>
          <p:cNvSpPr txBox="1">
            <a:spLocks noChangeArrowheads="1"/>
          </p:cNvSpPr>
          <p:nvPr/>
        </p:nvSpPr>
        <p:spPr bwMode="auto">
          <a:xfrm>
            <a:off x="430213" y="1700213"/>
            <a:ext cx="8605837"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字符串以</a:t>
            </a:r>
            <a:r>
              <a:rPr lang="en-US" altLang="zh-CN" sz="2800" dirty="0">
                <a:latin typeface="Palatino Linotype" pitchFamily="18" charset="0"/>
                <a:ea typeface="楷体" pitchFamily="49" charset="-122"/>
              </a:rPr>
              <a:t>Unicode</a:t>
            </a:r>
            <a:r>
              <a:rPr lang="zh-CN" altLang="en-US" sz="2800" dirty="0">
                <a:latin typeface="Palatino Linotype" pitchFamily="18" charset="0"/>
                <a:ea typeface="楷体" pitchFamily="49" charset="-122"/>
              </a:rPr>
              <a:t>编码存储，字符串的英文字符和中文字符都算作</a:t>
            </a:r>
            <a:r>
              <a:rPr lang="en-US" altLang="zh-CN" sz="2800" dirty="0">
                <a:latin typeface="Palatino Linotype" pitchFamily="18" charset="0"/>
                <a:ea typeface="楷体" pitchFamily="49" charset="-122"/>
              </a:rPr>
              <a:t>1</a:t>
            </a:r>
            <a:r>
              <a:rPr lang="zh-CN" altLang="en-US" sz="2800" dirty="0">
                <a:latin typeface="Palatino Linotype" pitchFamily="18" charset="0"/>
                <a:ea typeface="楷体" pitchFamily="49" charset="-122"/>
              </a:rPr>
              <a:t>个字符。</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endParaRPr lang="en-US" altLang="zh-CN" sz="2800" dirty="0">
              <a:latin typeface="Palatino Linotype" pitchFamily="18" charset="0"/>
              <a:ea typeface="楷体" pitchFamily="49" charset="-122"/>
            </a:endParaRPr>
          </a:p>
        </p:txBody>
      </p:sp>
      <p:graphicFrame>
        <p:nvGraphicFramePr>
          <p:cNvPr id="2" name="表格 1"/>
          <p:cNvGraphicFramePr>
            <a:graphicFrameLocks noGrp="1"/>
          </p:cNvGraphicFramePr>
          <p:nvPr/>
        </p:nvGraphicFramePr>
        <p:xfrm>
          <a:off x="1055688" y="3457575"/>
          <a:ext cx="7289800" cy="1524000"/>
        </p:xfrm>
        <a:graphic>
          <a:graphicData uri="http://schemas.openxmlformats.org/drawingml/2006/table">
            <a:tbl>
              <a:tblPr firstRow="1" firstCol="1" bandRow="1"/>
              <a:tblGrid>
                <a:gridCol w="7289800">
                  <a:extLst>
                    <a:ext uri="{9D8B030D-6E8A-4147-A177-3AD203B41FA5}">
                      <a16:colId xmlns:a16="http://schemas.microsoft.com/office/drawing/2014/main" val="20000"/>
                    </a:ext>
                  </a:extLst>
                </a:gridCol>
              </a:tblGrid>
              <a:tr h="0">
                <a:tc>
                  <a:txBody>
                    <a:bodyPr/>
                    <a:lstStyle/>
                    <a:p>
                      <a:pPr algn="l" fontAlgn="auto">
                        <a:lnSpc>
                          <a:spcPct val="10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2000" b="1" kern="0" dirty="0">
                          <a:effectLst/>
                          <a:latin typeface="Courier New" panose="02070309020205020404" pitchFamily="49" charset="0"/>
                          <a:ea typeface="宋体" panose="02010600030101010101" pitchFamily="2" charset="-122"/>
                          <a:cs typeface="Courier New" panose="02070309020205020404" pitchFamily="49" charset="0"/>
                        </a:rPr>
                        <a:t>青青子衿</a:t>
                      </a: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2000" b="1" kern="0" dirty="0">
                          <a:effectLst/>
                          <a:latin typeface="Courier New" panose="02070309020205020404" pitchFamily="49" charset="0"/>
                          <a:ea typeface="宋体" panose="02010600030101010101" pitchFamily="2" charset="-122"/>
                          <a:cs typeface="Courier New" panose="02070309020205020404" pitchFamily="49" charset="0"/>
                        </a:rPr>
                        <a:t>悠悠我心。</a:t>
                      </a: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2000" b="1" kern="0" dirty="0">
                          <a:effectLst/>
                          <a:latin typeface="Courier New" panose="02070309020205020404" pitchFamily="49" charset="0"/>
                          <a:ea typeface="宋体" panose="02010600030101010101" pitchFamily="2" charset="-122"/>
                          <a:cs typeface="Courier New" panose="02070309020205020404" pitchFamily="49" charset="0"/>
                        </a:rPr>
                        <a:t>悠</a:t>
                      </a: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&gt;&gt;&gt;s = "</a:t>
                      </a:r>
                      <a:r>
                        <a:rPr lang="zh-CN" sz="2000" b="1" kern="0" dirty="0">
                          <a:effectLst/>
                          <a:latin typeface="Courier New" panose="02070309020205020404" pitchFamily="49" charset="0"/>
                          <a:ea typeface="宋体" panose="02010600030101010101" pitchFamily="2" charset="-122"/>
                          <a:cs typeface="Courier New" panose="02070309020205020404" pitchFamily="49" charset="0"/>
                        </a:rPr>
                        <a:t>青青子衿</a:t>
                      </a: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2000" b="1" kern="0" dirty="0">
                          <a:effectLst/>
                          <a:latin typeface="Courier New" panose="02070309020205020404" pitchFamily="49" charset="0"/>
                          <a:ea typeface="宋体" panose="02010600030101010101" pitchFamily="2" charset="-122"/>
                          <a:cs typeface="Courier New" panose="02070309020205020404" pitchFamily="49" charset="0"/>
                        </a:rPr>
                        <a:t>悠悠我心。</a:t>
                      </a: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&gt;&gt;&gt;s[5]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2000" b="1" kern="0" dirty="0">
                          <a:effectLst/>
                          <a:latin typeface="Courier New" panose="02070309020205020404" pitchFamily="49" charset="0"/>
                          <a:ea typeface="宋体" panose="02010600030101010101" pitchFamily="2" charset="-122"/>
                          <a:cs typeface="Courier New" panose="02070309020205020404" pitchFamily="49" charset="0"/>
                        </a:rPr>
                        <a:t>悠</a:t>
                      </a: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8" marR="6857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字符串的切片</a:t>
            </a:r>
          </a:p>
        </p:txBody>
      </p:sp>
      <p:sp>
        <p:nvSpPr>
          <p:cNvPr id="50180" name="TextBox 2"/>
          <p:cNvSpPr txBox="1">
            <a:spLocks noChangeArrowheads="1"/>
          </p:cNvSpPr>
          <p:nvPr/>
        </p:nvSpPr>
        <p:spPr bwMode="auto">
          <a:xfrm>
            <a:off x="430213" y="1692275"/>
            <a:ext cx="86058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342900" indent="-342900">
              <a:spcBef>
                <a:spcPct val="20000"/>
              </a:spcBef>
              <a:buChar char="•"/>
              <a:defRPr sz="3200">
                <a:latin typeface="Arial" panose="020B0604020202020204" pitchFamily="34" charset="0"/>
                <a:ea typeface="宋体" panose="02010600030101010101" pitchFamily="2" charset="-122"/>
              </a:defRPr>
            </a:lvl1pPr>
            <a:lvl2pPr lvl="1" indent="-457200" algn="just">
              <a:lnSpc>
                <a:spcPct val="150000"/>
              </a:lnSpc>
              <a:spcBef>
                <a:spcPct val="0"/>
              </a:spcBef>
              <a:buClr>
                <a:srgbClr val="C00000"/>
              </a:buClr>
              <a:buFont typeface="Wingdings" panose="05000000000000000000" pitchFamily="2" charset="2"/>
              <a:buChar char="n"/>
              <a:defRPr sz="2800">
                <a:latin typeface="Palatino Linotype" panose="02040502050505030304" pitchFamily="18" charset="0"/>
                <a:ea typeface="楷体" panose="02010609060101010101" pitchFamily="49" charset="-122"/>
              </a:defRPr>
            </a:lvl2pPr>
            <a:lvl3pPr marL="1143000" indent="-228600">
              <a:spcBef>
                <a:spcPct val="20000"/>
              </a:spcBef>
              <a:buChar char="•"/>
              <a:defRPr sz="2400">
                <a:latin typeface="Arial" panose="020B0604020202020204" pitchFamily="34" charset="0"/>
                <a:ea typeface="宋体" panose="02010600030101010101" pitchFamily="2" charset="-122"/>
              </a:defRPr>
            </a:lvl3pPr>
            <a:lvl4pPr marL="1600200" indent="-228600">
              <a:spcBef>
                <a:spcPct val="20000"/>
              </a:spcBef>
              <a:buChar char="–"/>
              <a:defRPr sz="2000">
                <a:latin typeface="Arial" panose="020B0604020202020204" pitchFamily="34" charset="0"/>
                <a:ea typeface="宋体" panose="02010600030101010101" pitchFamily="2" charset="-122"/>
              </a:defRPr>
            </a:lvl4pPr>
            <a:lvl5pPr marL="2057400" indent="-22860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pPr lvl="1" eaLnBrk="1" fontAlgn="auto" hangingPunct="1">
              <a:spcAft>
                <a:spcPts val="0"/>
              </a:spcAft>
              <a:defRPr/>
            </a:pPr>
            <a:r>
              <a:rPr lang="zh-CN" altLang="en-US" dirty="0"/>
              <a:t>对字符串中某个子串或区间的检索被称为切片。切片的使用方式如下：</a:t>
            </a:r>
          </a:p>
          <a:p>
            <a:pPr marL="0" lvl="1" indent="0" algn="ctr" eaLnBrk="1" fontAlgn="auto" hangingPunct="1">
              <a:spcAft>
                <a:spcPts val="0"/>
              </a:spcAft>
              <a:buFont typeface="Wingdings" panose="05000000000000000000" pitchFamily="2" charset="2"/>
              <a:buNone/>
              <a:defRPr/>
            </a:pPr>
            <a:r>
              <a:rPr lang="en-US" altLang="zh-CN" b="1" dirty="0">
                <a:solidFill>
                  <a:srgbClr val="C00000"/>
                </a:solidFill>
              </a:rPr>
              <a:t>&lt;</a:t>
            </a:r>
            <a:r>
              <a:rPr lang="zh-CN" altLang="en-US" b="1" dirty="0">
                <a:solidFill>
                  <a:srgbClr val="C00000"/>
                </a:solidFill>
              </a:rPr>
              <a:t>字符串或字符串变量</a:t>
            </a:r>
            <a:r>
              <a:rPr lang="en-US" altLang="zh-CN" b="1" dirty="0">
                <a:solidFill>
                  <a:srgbClr val="C00000"/>
                </a:solidFill>
              </a:rPr>
              <a:t>&gt;[N: M:[R]]</a:t>
            </a:r>
          </a:p>
          <a:p>
            <a:pPr lvl="1" eaLnBrk="1" fontAlgn="auto" hangingPunct="1">
              <a:spcAft>
                <a:spcPts val="0"/>
              </a:spcAft>
              <a:defRPr/>
            </a:pPr>
            <a:endParaRPr lang="en-US" altLang="zh-CN" dirty="0"/>
          </a:p>
        </p:txBody>
      </p:sp>
      <p:graphicFrame>
        <p:nvGraphicFramePr>
          <p:cNvPr id="2" name="表格 1"/>
          <p:cNvGraphicFramePr>
            <a:graphicFrameLocks noGrp="1"/>
          </p:cNvGraphicFramePr>
          <p:nvPr/>
        </p:nvGraphicFramePr>
        <p:xfrm>
          <a:off x="1187450" y="3938588"/>
          <a:ext cx="6867525" cy="2018157"/>
        </p:xfrm>
        <a:graphic>
          <a:graphicData uri="http://schemas.openxmlformats.org/drawingml/2006/table">
            <a:tbl>
              <a:tblPr firstRow="1" firstCol="1" bandRow="1"/>
              <a:tblGrid>
                <a:gridCol w="6867525">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青青子衿</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悠悠我心。</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"[8:4]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青青子衿</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悠悠我心。</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青青子衿</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青青子衿</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悠悠我心。</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悠悠我心。</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青青子衿</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悠悠我心。</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悠悠我心。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知识导图</a:t>
            </a:r>
          </a:p>
        </p:txBody>
      </p:sp>
      <p:pic>
        <p:nvPicPr>
          <p:cNvPr id="6148"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3" y="1473200"/>
            <a:ext cx="527367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方法的基本使用</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65540" name="矩形 1"/>
          <p:cNvSpPr>
            <a:spLocks noChangeArrowheads="1"/>
          </p:cNvSpPr>
          <p:nvPr/>
        </p:nvSpPr>
        <p:spPr bwMode="auto">
          <a:xfrm>
            <a:off x="454025" y="1914525"/>
            <a:ext cx="81708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fontAlgn="auto" hangingPunct="1">
              <a:spcBef>
                <a:spcPct val="0"/>
              </a:spcBef>
              <a:spcAft>
                <a:spcPts val="0"/>
              </a:spcAft>
              <a:buClr>
                <a:srgbClr val="C00000"/>
              </a:buClr>
              <a:buFont typeface="Wingdings" panose="05000000000000000000" pitchFamily="2" charset="2"/>
              <a:buChar char="n"/>
              <a:defRPr/>
            </a:pPr>
            <a:r>
              <a:rPr lang="zh-CN" altLang="zh-CN" sz="2800" dirty="0">
                <a:latin typeface="Palatino Linotype" panose="02040502050505030304" pitchFamily="18" charset="0"/>
                <a:ea typeface="楷体" panose="02010609060101010101" pitchFamily="49" charset="-122"/>
              </a:rPr>
              <a:t>字符串</a:t>
            </a:r>
            <a:r>
              <a:rPr lang="en-US" altLang="zh-CN" sz="2800" dirty="0">
                <a:latin typeface="Palatino Linotype" panose="02040502050505030304" pitchFamily="18" charset="0"/>
                <a:ea typeface="楷体" panose="02010609060101010101" pitchFamily="49" charset="-122"/>
              </a:rPr>
              <a:t>format()</a:t>
            </a:r>
            <a:r>
              <a:rPr lang="zh-CN" altLang="zh-CN" sz="2800" dirty="0">
                <a:latin typeface="Palatino Linotype" panose="02040502050505030304" pitchFamily="18" charset="0"/>
                <a:ea typeface="楷体" panose="02010609060101010101" pitchFamily="49" charset="-122"/>
              </a:rPr>
              <a:t>方法的基本使用格式是：</a:t>
            </a:r>
            <a:endParaRPr lang="en-US" altLang="zh-CN" sz="2800" dirty="0">
              <a:latin typeface="Palatino Linotype" panose="02040502050505030304" pitchFamily="18" charset="0"/>
              <a:ea typeface="楷体" panose="02010609060101010101" pitchFamily="49" charset="-122"/>
            </a:endParaRPr>
          </a:p>
          <a:p>
            <a:pPr marL="457200" indent="-457200" algn="ctr" eaLnBrk="1" fontAlgn="auto" hangingPunct="1">
              <a:spcBef>
                <a:spcPct val="0"/>
              </a:spcBef>
              <a:spcAft>
                <a:spcPts val="0"/>
              </a:spcAft>
              <a:buClr>
                <a:srgbClr val="C00000"/>
              </a:buClr>
              <a:buFont typeface="Wingdings" panose="05000000000000000000" pitchFamily="2" charset="2"/>
              <a:buChar char="n"/>
              <a:defRPr/>
            </a:pPr>
            <a:endParaRPr lang="zh-CN" altLang="zh-CN" sz="2800" dirty="0">
              <a:latin typeface="Palatino Linotype" panose="02040502050505030304" pitchFamily="18" charset="0"/>
              <a:ea typeface="楷体" panose="02010609060101010101" pitchFamily="49" charset="-122"/>
            </a:endParaRPr>
          </a:p>
          <a:p>
            <a:pPr algn="ctr" eaLnBrk="1" fontAlgn="auto" hangingPunct="1">
              <a:spcBef>
                <a:spcPct val="0"/>
              </a:spcBef>
              <a:spcAft>
                <a:spcPts val="0"/>
              </a:spcAft>
              <a:buClr>
                <a:srgbClr val="C00000"/>
              </a:buClr>
              <a:buFontTx/>
              <a:buNone/>
              <a:defRPr/>
            </a:pPr>
            <a:r>
              <a:rPr lang="en-US" altLang="zh-CN" sz="2800" b="1" dirty="0">
                <a:solidFill>
                  <a:srgbClr val="C00000"/>
                </a:solidFill>
                <a:latin typeface="Palatino Linotype" panose="02040502050505030304" pitchFamily="18" charset="0"/>
                <a:ea typeface="楷体" panose="02010609060101010101" pitchFamily="49" charset="-122"/>
              </a:rPr>
              <a:t>&lt;</a:t>
            </a:r>
            <a:r>
              <a:rPr lang="zh-CN" altLang="zh-CN" sz="2800" b="1" dirty="0">
                <a:solidFill>
                  <a:srgbClr val="C00000"/>
                </a:solidFill>
                <a:latin typeface="Palatino Linotype" panose="02040502050505030304" pitchFamily="18" charset="0"/>
                <a:ea typeface="楷体" panose="02010609060101010101" pitchFamily="49" charset="-122"/>
              </a:rPr>
              <a:t>模板字符串</a:t>
            </a:r>
            <a:r>
              <a:rPr lang="en-US" altLang="zh-CN" sz="2800" b="1" dirty="0">
                <a:solidFill>
                  <a:srgbClr val="C00000"/>
                </a:solidFill>
                <a:latin typeface="Palatino Linotype" panose="02040502050505030304" pitchFamily="18" charset="0"/>
                <a:ea typeface="楷体" panose="02010609060101010101" pitchFamily="49" charset="-122"/>
              </a:rPr>
              <a:t>&gt;.format(&lt;</a:t>
            </a:r>
            <a:r>
              <a:rPr lang="zh-CN" altLang="zh-CN" sz="2800" b="1" dirty="0">
                <a:solidFill>
                  <a:srgbClr val="C00000"/>
                </a:solidFill>
                <a:latin typeface="Palatino Linotype" panose="02040502050505030304" pitchFamily="18" charset="0"/>
                <a:ea typeface="楷体" panose="02010609060101010101" pitchFamily="49" charset="-122"/>
              </a:rPr>
              <a:t>逗号分隔的参数</a:t>
            </a:r>
            <a:r>
              <a:rPr lang="en-US" altLang="zh-CN" sz="2800" b="1" dirty="0">
                <a:solidFill>
                  <a:srgbClr val="C00000"/>
                </a:solidFill>
                <a:latin typeface="Palatino Linotype" panose="02040502050505030304" pitchFamily="18" charset="0"/>
                <a:ea typeface="楷体" panose="02010609060101010101" pitchFamily="49" charset="-122"/>
              </a:rPr>
              <a:t>&gt;)</a:t>
            </a:r>
          </a:p>
          <a:p>
            <a:pPr algn="ctr" eaLnBrk="1" fontAlgn="auto" hangingPunct="1">
              <a:spcBef>
                <a:spcPct val="0"/>
              </a:spcBef>
              <a:spcAft>
                <a:spcPts val="0"/>
              </a:spcAft>
              <a:buClr>
                <a:srgbClr val="C00000"/>
              </a:buClr>
              <a:buFontTx/>
              <a:buNone/>
              <a:defRPr/>
            </a:pPr>
            <a:endParaRPr lang="en-US" altLang="zh-CN" sz="2800" dirty="0">
              <a:latin typeface="Palatino Linotype" panose="02040502050505030304" pitchFamily="18" charset="0"/>
              <a:ea typeface="楷体" panose="02010609060101010101" pitchFamily="49" charset="-122"/>
            </a:endParaRPr>
          </a:p>
          <a:p>
            <a:pPr algn="ctr" eaLnBrk="1" fontAlgn="auto" hangingPunct="1">
              <a:spcBef>
                <a:spcPct val="0"/>
              </a:spcBef>
              <a:spcAft>
                <a:spcPts val="0"/>
              </a:spcAft>
              <a:buClr>
                <a:srgbClr val="C00000"/>
              </a:buClr>
              <a:buFontTx/>
              <a:buNone/>
              <a:defRPr/>
            </a:pPr>
            <a:r>
              <a:rPr lang="zh-CN" altLang="en-US" sz="2800" dirty="0">
                <a:latin typeface="Palatino Linotype" panose="02040502050505030304" pitchFamily="18" charset="0"/>
                <a:ea typeface="楷体" panose="02010609060101010101" pitchFamily="49" charset="-122"/>
              </a:rPr>
              <a:t>其中，模板字符串是一个由字符串和槽组成的字符串，用来控制字符串和变量的显示效果。槽用大括号</a:t>
            </a:r>
            <a:r>
              <a:rPr lang="en-US" altLang="zh-CN" sz="2800" dirty="0">
                <a:latin typeface="Palatino Linotype" panose="02040502050505030304" pitchFamily="18" charset="0"/>
                <a:ea typeface="楷体" panose="02010609060101010101" pitchFamily="49" charset="-122"/>
              </a:rPr>
              <a:t>({})</a:t>
            </a:r>
            <a:r>
              <a:rPr lang="zh-CN" altLang="en-US" sz="2800" dirty="0">
                <a:latin typeface="Palatino Linotype" panose="02040502050505030304" pitchFamily="18" charset="0"/>
                <a:ea typeface="楷体" panose="02010609060101010101" pitchFamily="49" charset="-122"/>
              </a:rPr>
              <a:t>表示，对应</a:t>
            </a:r>
            <a:r>
              <a:rPr lang="en-US" altLang="zh-CN" sz="2800" dirty="0">
                <a:latin typeface="Palatino Linotype" panose="02040502050505030304" pitchFamily="18" charset="0"/>
                <a:ea typeface="楷体" panose="02010609060101010101" pitchFamily="49" charset="-122"/>
              </a:rPr>
              <a:t>format()</a:t>
            </a:r>
            <a:r>
              <a:rPr lang="zh-CN" altLang="en-US" sz="2800" dirty="0">
                <a:latin typeface="Palatino Linotype" panose="02040502050505030304" pitchFamily="18" charset="0"/>
                <a:ea typeface="楷体" panose="02010609060101010101" pitchFamily="49" charset="-122"/>
              </a:rPr>
              <a:t>方法中逗号分隔的参数。</a:t>
            </a:r>
            <a:endParaRPr lang="zh-CN" altLang="zh-CN" sz="2800" dirty="0">
              <a:latin typeface="Palatino Linotype" panose="02040502050505030304" pitchFamily="18" charset="0"/>
              <a:ea typeface="楷体" panose="02010609060101010101" pitchFamily="49" charset="-122"/>
            </a:endParaRPr>
          </a:p>
        </p:txBody>
      </p:sp>
      <p:graphicFrame>
        <p:nvGraphicFramePr>
          <p:cNvPr id="3" name="表格 2"/>
          <p:cNvGraphicFramePr>
            <a:graphicFrameLocks noGrp="1"/>
          </p:cNvGraphicFramePr>
          <p:nvPr/>
        </p:nvGraphicFramePr>
        <p:xfrm>
          <a:off x="1293813" y="5310188"/>
          <a:ext cx="6403975" cy="731837"/>
        </p:xfrm>
        <a:graphic>
          <a:graphicData uri="http://schemas.openxmlformats.org/drawingml/2006/table">
            <a:tbl>
              <a:tblPr firstRow="1" firstCol="1" bandRow="1"/>
              <a:tblGrid>
                <a:gridCol w="6403975">
                  <a:extLst>
                    <a:ext uri="{9D8B030D-6E8A-4147-A177-3AD203B41FA5}">
                      <a16:colId xmlns:a16="http://schemas.microsoft.com/office/drawing/2014/main" val="20000"/>
                    </a:ext>
                  </a:extLst>
                </a:gridCol>
              </a:tblGrid>
              <a:tr h="731837">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曰：学而时习之，不亦说乎。</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".format("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孔子</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孔子曰：学而时习之，不亦说乎。</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3" marR="68593"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方法的基本使用</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65540" name="矩形 1"/>
          <p:cNvSpPr>
            <a:spLocks noChangeArrowheads="1"/>
          </p:cNvSpPr>
          <p:nvPr/>
        </p:nvSpPr>
        <p:spPr bwMode="auto">
          <a:xfrm>
            <a:off x="454025" y="1914525"/>
            <a:ext cx="81708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fontAlgn="auto" hangingPunct="1">
              <a:spcBef>
                <a:spcPct val="0"/>
              </a:spcBef>
              <a:spcAft>
                <a:spcPts val="0"/>
              </a:spcAft>
              <a:buClr>
                <a:srgbClr val="C00000"/>
              </a:buClr>
              <a:buFont typeface="Wingdings" panose="05000000000000000000" pitchFamily="2" charset="2"/>
              <a:buChar char="n"/>
              <a:defRPr/>
            </a:pPr>
            <a:r>
              <a:rPr lang="zh-CN" altLang="en-US" sz="2800" dirty="0">
                <a:latin typeface="Palatino Linotype" panose="02040502050505030304" pitchFamily="18" charset="0"/>
                <a:ea typeface="楷体" panose="02010609060101010101" pitchFamily="49" charset="-122"/>
              </a:rPr>
              <a:t>如果模板字符串有多个槽，且槽内没有指定序号，则按照槽出现的顺序分别对应</a:t>
            </a:r>
            <a:r>
              <a:rPr lang="en-US" altLang="zh-CN" sz="2800" dirty="0">
                <a:latin typeface="Palatino Linotype" panose="02040502050505030304" pitchFamily="18" charset="0"/>
                <a:ea typeface="楷体" panose="02010609060101010101" pitchFamily="49" charset="-122"/>
              </a:rPr>
              <a:t>.format()</a:t>
            </a:r>
            <a:r>
              <a:rPr lang="zh-CN" altLang="en-US" sz="2800" dirty="0">
                <a:latin typeface="Palatino Linotype" panose="02040502050505030304" pitchFamily="18" charset="0"/>
                <a:ea typeface="楷体" panose="02010609060101010101" pitchFamily="49" charset="-122"/>
              </a:rPr>
              <a:t>方法中的不同参数。</a:t>
            </a:r>
            <a:endParaRPr lang="en-US" altLang="zh-CN" sz="2800" dirty="0">
              <a:latin typeface="Palatino Linotype" panose="02040502050505030304" pitchFamily="18" charset="0"/>
              <a:ea typeface="楷体" panose="02010609060101010101" pitchFamily="49" charset="-122"/>
            </a:endParaRPr>
          </a:p>
          <a:p>
            <a:pPr eaLnBrk="1" fontAlgn="auto" hangingPunct="1">
              <a:spcBef>
                <a:spcPct val="0"/>
              </a:spcBef>
              <a:spcAft>
                <a:spcPts val="0"/>
              </a:spcAft>
              <a:buClr>
                <a:srgbClr val="C00000"/>
              </a:buClr>
              <a:buFontTx/>
              <a:buNone/>
              <a:defRPr/>
            </a:pPr>
            <a:endParaRPr lang="en-US" altLang="zh-CN" sz="2400" dirty="0">
              <a:latin typeface="Palatino Linotype" panose="02040502050505030304" pitchFamily="18" charset="0"/>
              <a:ea typeface="楷体" panose="02010609060101010101" pitchFamily="49" charset="-122"/>
            </a:endParaRPr>
          </a:p>
          <a:p>
            <a:pPr eaLnBrk="1" fontAlgn="auto" hangingPunct="1">
              <a:spcBef>
                <a:spcPct val="0"/>
              </a:spcBef>
              <a:spcAft>
                <a:spcPts val="0"/>
              </a:spcAft>
              <a:buClr>
                <a:srgbClr val="C00000"/>
              </a:buClr>
              <a:buFontTx/>
              <a:buNone/>
              <a:defRPr/>
            </a:pPr>
            <a:endParaRPr lang="en-US" altLang="zh-CN" sz="2400" dirty="0">
              <a:latin typeface="Palatino Linotype" panose="02040502050505030304" pitchFamily="18" charset="0"/>
              <a:ea typeface="楷体" panose="02010609060101010101" pitchFamily="49" charset="-122"/>
            </a:endParaRPr>
          </a:p>
        </p:txBody>
      </p:sp>
      <p:graphicFrame>
        <p:nvGraphicFramePr>
          <p:cNvPr id="4" name="表格 3"/>
          <p:cNvGraphicFramePr>
            <a:graphicFrameLocks noGrp="1"/>
          </p:cNvGraphicFramePr>
          <p:nvPr/>
        </p:nvGraphicFramePr>
        <p:xfrm>
          <a:off x="1031875" y="3538538"/>
          <a:ext cx="7183438" cy="823912"/>
        </p:xfrm>
        <a:graphic>
          <a:graphicData uri="http://schemas.openxmlformats.org/drawingml/2006/table">
            <a:tbl>
              <a:tblPr firstRow="1" firstCol="1" bandRow="1"/>
              <a:tblGrid>
                <a:gridCol w="7183438">
                  <a:extLst>
                    <a:ext uri="{9D8B030D-6E8A-4147-A177-3AD203B41FA5}">
                      <a16:colId xmlns:a16="http://schemas.microsoft.com/office/drawing/2014/main" val="20000"/>
                    </a:ext>
                  </a:extLst>
                </a:gridCol>
              </a:tblGrid>
              <a:tr h="823912">
                <a:tc>
                  <a:txBody>
                    <a:bodyPr/>
                    <a:lstStyle/>
                    <a:p>
                      <a:pPr algn="l" fontAlgn="auto">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曰：学而时习之，不亦</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".format("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孔子</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说乎</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孔子曰：学而时习之，不亦说乎。</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0" marR="6856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方法的基本使用</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65540" name="矩形 1"/>
          <p:cNvSpPr>
            <a:spLocks noChangeArrowheads="1"/>
          </p:cNvSpPr>
          <p:nvPr/>
        </p:nvSpPr>
        <p:spPr bwMode="auto">
          <a:xfrm>
            <a:off x="519113" y="1662113"/>
            <a:ext cx="81708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Clr>
                <a:srgbClr val="C00000"/>
              </a:buClr>
              <a:buFontTx/>
              <a:buNone/>
              <a:defRPr/>
            </a:pPr>
            <a:endParaRPr lang="en-US" altLang="zh-CN" sz="2800" dirty="0">
              <a:latin typeface="Palatino Linotype" panose="02040502050505030304" pitchFamily="18" charset="0"/>
              <a:ea typeface="楷体" panose="02010609060101010101" pitchFamily="49" charset="-122"/>
            </a:endParaRPr>
          </a:p>
          <a:p>
            <a:pPr marL="457200" indent="-457200" eaLnBrk="1" fontAlgn="auto" hangingPunct="1">
              <a:spcBef>
                <a:spcPct val="0"/>
              </a:spcBef>
              <a:spcAft>
                <a:spcPts val="0"/>
              </a:spcAft>
              <a:buClr>
                <a:srgbClr val="C00000"/>
              </a:buClr>
              <a:buFont typeface="Wingdings" panose="05000000000000000000" pitchFamily="2" charset="2"/>
              <a:buChar char="n"/>
              <a:defRPr/>
            </a:pPr>
            <a:r>
              <a:rPr lang="zh-CN" altLang="en-US" sz="2800" dirty="0">
                <a:latin typeface="Palatino Linotype" panose="02040502050505030304" pitchFamily="18" charset="0"/>
                <a:ea typeface="楷体" panose="02010609060101010101" pitchFamily="49" charset="-122"/>
              </a:rPr>
              <a:t>可以通过</a:t>
            </a:r>
            <a:r>
              <a:rPr lang="en-US" altLang="zh-CN" sz="2800" dirty="0">
                <a:latin typeface="Palatino Linotype" panose="02040502050505030304" pitchFamily="18" charset="0"/>
                <a:ea typeface="楷体" panose="02010609060101010101" pitchFamily="49" charset="-122"/>
              </a:rPr>
              <a:t>format()</a:t>
            </a:r>
            <a:r>
              <a:rPr lang="zh-CN" altLang="en-US" sz="2800" dirty="0">
                <a:latin typeface="Palatino Linotype" panose="02040502050505030304" pitchFamily="18" charset="0"/>
                <a:ea typeface="楷体" panose="02010609060101010101" pitchFamily="49" charset="-122"/>
              </a:rPr>
              <a:t>参数的序号在模板字符串槽中指定参数的使用，参数从</a:t>
            </a:r>
            <a:r>
              <a:rPr lang="en-US" altLang="zh-CN" sz="2800" dirty="0">
                <a:latin typeface="Palatino Linotype" panose="02040502050505030304" pitchFamily="18" charset="0"/>
                <a:ea typeface="楷体" panose="02010609060101010101" pitchFamily="49" charset="-122"/>
              </a:rPr>
              <a:t>0</a:t>
            </a:r>
            <a:r>
              <a:rPr lang="zh-CN" altLang="en-US" sz="2800" dirty="0">
                <a:latin typeface="Palatino Linotype" panose="02040502050505030304" pitchFamily="18" charset="0"/>
                <a:ea typeface="楷体" panose="02010609060101010101" pitchFamily="49" charset="-122"/>
              </a:rPr>
              <a:t>开始编号</a:t>
            </a:r>
            <a:endParaRPr lang="zh-CN" altLang="zh-CN" sz="2800" dirty="0">
              <a:latin typeface="Palatino Linotype" panose="02040502050505030304" pitchFamily="18" charset="0"/>
              <a:ea typeface="楷体" panose="02010609060101010101" pitchFamily="49" charset="-122"/>
            </a:endParaRPr>
          </a:p>
        </p:txBody>
      </p:sp>
      <p:graphicFrame>
        <p:nvGraphicFramePr>
          <p:cNvPr id="5" name="表格 4"/>
          <p:cNvGraphicFramePr>
            <a:graphicFrameLocks noGrp="1"/>
          </p:cNvGraphicFramePr>
          <p:nvPr/>
        </p:nvGraphicFramePr>
        <p:xfrm>
          <a:off x="993775" y="3556000"/>
          <a:ext cx="7221538" cy="731838"/>
        </p:xfrm>
        <a:graphic>
          <a:graphicData uri="http://schemas.openxmlformats.org/drawingml/2006/table">
            <a:tbl>
              <a:tblPr firstRow="1" firstCol="1" bandRow="1"/>
              <a:tblGrid>
                <a:gridCol w="7221538">
                  <a:extLst>
                    <a:ext uri="{9D8B030D-6E8A-4147-A177-3AD203B41FA5}">
                      <a16:colId xmlns:a16="http://schemas.microsoft.com/office/drawing/2014/main" val="20000"/>
                    </a:ext>
                  </a:extLst>
                </a:gridCol>
              </a:tblGrid>
              <a:tr h="731838">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&gt;&gt;&gt;"{1}</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曰：学而时习之，不亦</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{0}</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".format("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说乎</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孔子</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孔子曰：学而时习之，不亦说乎。</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993775" y="4465638"/>
          <a:ext cx="7221538" cy="731837"/>
        </p:xfrm>
        <a:graphic>
          <a:graphicData uri="http://schemas.openxmlformats.org/drawingml/2006/table">
            <a:tbl>
              <a:tblPr firstRow="1" firstCol="1" bandRow="1"/>
              <a:tblGrid>
                <a:gridCol w="7221538">
                  <a:extLst>
                    <a:ext uri="{9D8B030D-6E8A-4147-A177-3AD203B41FA5}">
                      <a16:colId xmlns:a16="http://schemas.microsoft.com/office/drawing/2014/main" val="20000"/>
                    </a:ext>
                  </a:extLst>
                </a:gridCol>
              </a:tblGrid>
              <a:tr h="731837">
                <a:tc>
                  <a:txBody>
                    <a:bodyPr/>
                    <a:lstStyle/>
                    <a:p>
                      <a:pPr marL="0" algn="l" defTabSz="914400" rtl="0" eaLnBrk="1" fontAlgn="auto" latinLnBrk="0" hangingPunct="1">
                        <a:lnSpc>
                          <a:spcPct val="150000"/>
                        </a:lnSpc>
                        <a:spcAft>
                          <a:spcPts val="0"/>
                        </a:spcAft>
                      </a:pP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&gt;&gt;&gt;"{1}</a:t>
                      </a:r>
                      <a:r>
                        <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曰：</a:t>
                      </a: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学而时习之，不亦</a:t>
                      </a: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a:t>
                      </a:r>
                      <a:r>
                        <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".format("</a:t>
                      </a:r>
                      <a:r>
                        <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说乎</a:t>
                      </a: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孔子</a:t>
                      </a: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algn="l" defTabSz="914400" rtl="0" eaLnBrk="1" fontAlgn="base" latinLnBrk="0" hangingPunct="1">
                        <a:lnSpc>
                          <a:spcPct val="150000"/>
                        </a:lnSpc>
                        <a:spcAft>
                          <a:spcPts val="0"/>
                        </a:spcAft>
                      </a:pP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孔子曰：</a:t>
                      </a: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学而时习之，不亦说乎</a:t>
                      </a: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sz="16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txBody>
                  <a:tcPr marL="68572" marR="68572"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a:t>
            </a:r>
            <a:r>
              <a:rPr lang="zh-CN" altLang="en-US" sz="4000" dirty="0">
                <a:solidFill>
                  <a:srgbClr val="262626"/>
                </a:solidFill>
                <a:latin typeface="微软雅黑" panose="020B0503020204020204" pitchFamily="34" charset="-122"/>
                <a:ea typeface="微软雅黑" panose="020B0503020204020204" pitchFamily="34" charset="-122"/>
              </a:rPr>
              <a:t>格式控制</a:t>
            </a:r>
          </a:p>
        </p:txBody>
      </p:sp>
      <p:sp>
        <p:nvSpPr>
          <p:cNvPr id="67588" name="矩形 1"/>
          <p:cNvSpPr>
            <a:spLocks noChangeArrowheads="1"/>
          </p:cNvSpPr>
          <p:nvPr/>
        </p:nvSpPr>
        <p:spPr bwMode="auto">
          <a:xfrm>
            <a:off x="468313" y="1928813"/>
            <a:ext cx="80645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spcAft>
                <a:spcPts val="0"/>
              </a:spcAft>
              <a:buClr>
                <a:srgbClr val="C00000"/>
              </a:buClr>
              <a:buFont typeface="Wingdings" panose="05000000000000000000" pitchFamily="2" charset="2"/>
              <a:buChar char="n"/>
              <a:defRPr/>
            </a:pPr>
            <a:r>
              <a:rPr lang="en-US" altLang="zh-CN" sz="2400" dirty="0">
                <a:latin typeface="Palatino Linotype" panose="02040502050505030304" pitchFamily="18" charset="0"/>
                <a:ea typeface="楷体" panose="02010609060101010101" pitchFamily="49" charset="-122"/>
              </a:rPr>
              <a:t>format()</a:t>
            </a:r>
            <a:r>
              <a:rPr lang="zh-CN" altLang="zh-CN" sz="2400" dirty="0">
                <a:latin typeface="Palatino Linotype" panose="02040502050505030304" pitchFamily="18" charset="0"/>
                <a:ea typeface="楷体" panose="02010609060101010101" pitchFamily="49" charset="-122"/>
              </a:rPr>
              <a:t>方法中模板字符串的槽除了包括参数序号，还可以包括格式控制信息。</a:t>
            </a:r>
            <a:endParaRPr lang="en-US" altLang="zh-CN" sz="2400" dirty="0">
              <a:latin typeface="Palatino Linotype" panose="02040502050505030304" pitchFamily="18" charset="0"/>
              <a:ea typeface="楷体" panose="02010609060101010101" pitchFamily="49" charset="-122"/>
            </a:endParaRPr>
          </a:p>
          <a:p>
            <a:pPr algn="ctr" eaLnBrk="1" fontAlgn="auto" hangingPunct="1">
              <a:spcAft>
                <a:spcPts val="0"/>
              </a:spcAft>
              <a:buClr>
                <a:srgbClr val="C00000"/>
              </a:buClr>
              <a:defRPr/>
            </a:pPr>
            <a:r>
              <a:rPr lang="zh-CN" altLang="zh-CN" sz="2400" b="1" dirty="0">
                <a:solidFill>
                  <a:srgbClr val="C00000"/>
                </a:solidFill>
                <a:latin typeface="Palatino Linotype" panose="02040502050505030304" pitchFamily="18" charset="0"/>
                <a:ea typeface="楷体" panose="02010609060101010101" pitchFamily="49" charset="-122"/>
              </a:rPr>
              <a:t> </a:t>
            </a:r>
            <a:r>
              <a:rPr lang="en-US" altLang="zh-CN" sz="2400" b="1" dirty="0">
                <a:solidFill>
                  <a:srgbClr val="C00000"/>
                </a:solidFill>
                <a:latin typeface="Palatino Linotype" panose="02040502050505030304" pitchFamily="18" charset="0"/>
                <a:ea typeface="楷体" panose="02010609060101010101" pitchFamily="49" charset="-122"/>
              </a:rPr>
              <a:t>{[&lt;</a:t>
            </a:r>
            <a:r>
              <a:rPr lang="zh-CN" altLang="zh-CN" sz="2400" b="1" dirty="0">
                <a:solidFill>
                  <a:srgbClr val="C00000"/>
                </a:solidFill>
                <a:latin typeface="Palatino Linotype" panose="02040502050505030304" pitchFamily="18" charset="0"/>
                <a:ea typeface="楷体" panose="02010609060101010101" pitchFamily="49" charset="-122"/>
              </a:rPr>
              <a:t>参数序号</a:t>
            </a:r>
            <a:r>
              <a:rPr lang="en-US" altLang="zh-CN" sz="2400" b="1" dirty="0">
                <a:solidFill>
                  <a:srgbClr val="C00000"/>
                </a:solidFill>
                <a:latin typeface="Palatino Linotype" panose="02040502050505030304" pitchFamily="18" charset="0"/>
                <a:ea typeface="楷体" panose="02010609060101010101" pitchFamily="49" charset="-122"/>
              </a:rPr>
              <a:t>&gt;][:] [&lt;</a:t>
            </a:r>
            <a:r>
              <a:rPr lang="zh-CN" altLang="zh-CN" sz="2400" b="1" dirty="0">
                <a:solidFill>
                  <a:srgbClr val="C00000"/>
                </a:solidFill>
                <a:latin typeface="Palatino Linotype" panose="02040502050505030304" pitchFamily="18" charset="0"/>
                <a:ea typeface="楷体" panose="02010609060101010101" pitchFamily="49" charset="-122"/>
              </a:rPr>
              <a:t>格式控制标记</a:t>
            </a:r>
            <a:r>
              <a:rPr lang="en-US" altLang="zh-CN" sz="2400" b="1" dirty="0">
                <a:solidFill>
                  <a:srgbClr val="C00000"/>
                </a:solidFill>
                <a:latin typeface="Palatino Linotype" panose="02040502050505030304" pitchFamily="18" charset="0"/>
                <a:ea typeface="楷体" panose="02010609060101010101" pitchFamily="49" charset="-122"/>
              </a:rPr>
              <a:t>&gt;]}  </a:t>
            </a:r>
            <a:endParaRPr lang="zh-CN" altLang="en-US" sz="2400" b="1" dirty="0">
              <a:solidFill>
                <a:srgbClr val="C00000"/>
              </a:solidFill>
              <a:latin typeface="Palatino Linotype" panose="02040502050505030304" pitchFamily="18" charset="0"/>
              <a:ea typeface="楷体" panose="02010609060101010101" pitchFamily="49" charset="-122"/>
            </a:endParaRPr>
          </a:p>
          <a:p>
            <a:pPr marL="457200" indent="-457200" eaLnBrk="1" fontAlgn="auto" hangingPunct="1">
              <a:spcAft>
                <a:spcPts val="0"/>
              </a:spcAft>
              <a:buClr>
                <a:srgbClr val="C00000"/>
              </a:buClr>
              <a:buFont typeface="Wingdings" panose="05000000000000000000" pitchFamily="2" charset="2"/>
              <a:buChar char="n"/>
              <a:defRPr/>
            </a:pPr>
            <a:r>
              <a:rPr lang="zh-CN" altLang="zh-CN" sz="2400" dirty="0">
                <a:latin typeface="Palatino Linotype" panose="02040502050505030304" pitchFamily="18" charset="0"/>
                <a:ea typeface="楷体" panose="02010609060101010101" pitchFamily="49" charset="-122"/>
              </a:rPr>
              <a:t>其中，格式控制标记用来控制参数显示时的格式 </a:t>
            </a:r>
            <a:r>
              <a:rPr lang="zh-CN" altLang="en-US" sz="2400" dirty="0">
                <a:latin typeface="Palatino Linotype" panose="02040502050505030304" pitchFamily="18" charset="0"/>
                <a:ea typeface="楷体" panose="02010609060101010101" pitchFamily="49" charset="-122"/>
              </a:rPr>
              <a:t>。</a:t>
            </a:r>
            <a:r>
              <a:rPr lang="zh-CN" altLang="zh-CN" sz="2400" dirty="0">
                <a:latin typeface="Palatino Linotype" panose="02040502050505030304" pitchFamily="18" charset="0"/>
                <a:ea typeface="楷体" panose="02010609060101010101" pitchFamily="49" charset="-122"/>
              </a:rPr>
              <a:t>格式控制标记包括：</a:t>
            </a:r>
            <a:r>
              <a:rPr lang="en-US" altLang="zh-CN" sz="2400" dirty="0">
                <a:latin typeface="Palatino Linotype" panose="02040502050505030304" pitchFamily="18" charset="0"/>
                <a:ea typeface="楷体" panose="02010609060101010101" pitchFamily="49" charset="-122"/>
              </a:rPr>
              <a:t>&lt;</a:t>
            </a:r>
            <a:r>
              <a:rPr lang="zh-CN" altLang="zh-CN" sz="2400" dirty="0">
                <a:latin typeface="Palatino Linotype" panose="02040502050505030304" pitchFamily="18" charset="0"/>
                <a:ea typeface="楷体" panose="02010609060101010101" pitchFamily="49" charset="-122"/>
              </a:rPr>
              <a:t>填充</a:t>
            </a:r>
            <a:r>
              <a:rPr lang="en-US" altLang="zh-CN" sz="2400" dirty="0">
                <a:latin typeface="Palatino Linotype" panose="02040502050505030304" pitchFamily="18" charset="0"/>
                <a:ea typeface="楷体" panose="02010609060101010101" pitchFamily="49" charset="-122"/>
              </a:rPr>
              <a:t>&gt;&lt;</a:t>
            </a:r>
            <a:r>
              <a:rPr lang="zh-CN" altLang="zh-CN" sz="2400" dirty="0">
                <a:latin typeface="Palatino Linotype" panose="02040502050505030304" pitchFamily="18" charset="0"/>
                <a:ea typeface="楷体" panose="02010609060101010101" pitchFamily="49" charset="-122"/>
              </a:rPr>
              <a:t>对齐</a:t>
            </a:r>
            <a:r>
              <a:rPr lang="en-US" altLang="zh-CN" sz="2400" dirty="0">
                <a:latin typeface="Palatino Linotype" panose="02040502050505030304" pitchFamily="18" charset="0"/>
                <a:ea typeface="楷体" panose="02010609060101010101" pitchFamily="49" charset="-122"/>
              </a:rPr>
              <a:t>&gt;&lt;</a:t>
            </a:r>
            <a:r>
              <a:rPr lang="zh-CN" altLang="zh-CN" sz="2400" dirty="0">
                <a:latin typeface="Palatino Linotype" panose="02040502050505030304" pitchFamily="18" charset="0"/>
                <a:ea typeface="楷体" panose="02010609060101010101" pitchFamily="49" charset="-122"/>
              </a:rPr>
              <a:t>宽度</a:t>
            </a:r>
            <a:r>
              <a:rPr lang="en-US" altLang="zh-CN" sz="2400" dirty="0">
                <a:latin typeface="Palatino Linotype" panose="02040502050505030304" pitchFamily="18" charset="0"/>
                <a:ea typeface="楷体" panose="02010609060101010101" pitchFamily="49" charset="-122"/>
              </a:rPr>
              <a:t>&gt;,&lt;.</a:t>
            </a:r>
            <a:r>
              <a:rPr lang="zh-CN" altLang="zh-CN" sz="2400" dirty="0">
                <a:latin typeface="Palatino Linotype" panose="02040502050505030304" pitchFamily="18" charset="0"/>
                <a:ea typeface="楷体" panose="02010609060101010101" pitchFamily="49" charset="-122"/>
              </a:rPr>
              <a:t>精度</a:t>
            </a:r>
            <a:r>
              <a:rPr lang="en-US" altLang="zh-CN" sz="2400" dirty="0">
                <a:latin typeface="Palatino Linotype" panose="02040502050505030304" pitchFamily="18" charset="0"/>
                <a:ea typeface="楷体" panose="02010609060101010101" pitchFamily="49" charset="-122"/>
              </a:rPr>
              <a:t>&gt;&lt;</a:t>
            </a:r>
            <a:r>
              <a:rPr lang="zh-CN" altLang="zh-CN" sz="2400" dirty="0">
                <a:latin typeface="Palatino Linotype" panose="02040502050505030304" pitchFamily="18" charset="0"/>
                <a:ea typeface="楷体" panose="02010609060101010101" pitchFamily="49" charset="-122"/>
              </a:rPr>
              <a:t>类型</a:t>
            </a:r>
            <a:r>
              <a:rPr lang="en-US" altLang="zh-CN" sz="2400" dirty="0">
                <a:latin typeface="Palatino Linotype" panose="02040502050505030304" pitchFamily="18" charset="0"/>
                <a:ea typeface="楷体" panose="02010609060101010101" pitchFamily="49" charset="-122"/>
              </a:rPr>
              <a:t>&gt;6</a:t>
            </a:r>
            <a:r>
              <a:rPr lang="zh-CN" altLang="zh-CN" sz="2400" dirty="0">
                <a:latin typeface="Palatino Linotype" panose="02040502050505030304" pitchFamily="18" charset="0"/>
                <a:ea typeface="楷体" panose="02010609060101010101" pitchFamily="49" charset="-122"/>
              </a:rPr>
              <a:t>个字段，这些字段都是可选的，可以组合使用</a:t>
            </a: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注意参数顺序。</a:t>
            </a:r>
            <a:endParaRPr lang="zh-CN" altLang="zh-CN" sz="2400" dirty="0">
              <a:latin typeface="Palatino Linotype" panose="02040502050505030304" pitchFamily="18" charset="0"/>
              <a:ea typeface="楷体" panose="02010609060101010101" pitchFamily="49" charset="-122"/>
            </a:endParaRPr>
          </a:p>
          <a:p>
            <a:pPr marL="457200" indent="-457200" eaLnBrk="1" fontAlgn="auto" hangingPunct="1">
              <a:spcAft>
                <a:spcPts val="0"/>
              </a:spcAft>
              <a:buClr>
                <a:srgbClr val="C00000"/>
              </a:buClr>
              <a:buFont typeface="Wingdings" panose="05000000000000000000" pitchFamily="2" charset="2"/>
              <a:buChar char="n"/>
              <a:defRPr/>
            </a:pPr>
            <a:endParaRPr lang="zh-CN" altLang="zh-CN" sz="2400" dirty="0">
              <a:latin typeface="Palatino Linotype" panose="02040502050505030304" pitchFamily="18" charset="0"/>
              <a:ea typeface="楷体" panose="02010609060101010101" pitchFamily="49" charset="-122"/>
            </a:endParaRPr>
          </a:p>
        </p:txBody>
      </p:sp>
      <p:pic>
        <p:nvPicPr>
          <p:cNvPr id="34821"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63" y="4492449"/>
            <a:ext cx="763905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a:t>
            </a:r>
            <a:r>
              <a:rPr lang="zh-CN" altLang="en-US" sz="4000" dirty="0">
                <a:solidFill>
                  <a:srgbClr val="262626"/>
                </a:solidFill>
                <a:latin typeface="微软雅黑" panose="020B0503020204020204" pitchFamily="34" charset="-122"/>
                <a:ea typeface="微软雅黑" panose="020B0503020204020204" pitchFamily="34" charset="-122"/>
              </a:rPr>
              <a:t>格式控制</a:t>
            </a:r>
          </a:p>
        </p:txBody>
      </p:sp>
      <p:sp>
        <p:nvSpPr>
          <p:cNvPr id="35844" name="矩形 1"/>
          <p:cNvSpPr>
            <a:spLocks noChangeArrowheads="1"/>
          </p:cNvSpPr>
          <p:nvPr/>
        </p:nvSpPr>
        <p:spPr bwMode="auto">
          <a:xfrm>
            <a:off x="468313" y="1928813"/>
            <a:ext cx="8064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buClr>
                <a:srgbClr val="C00000"/>
              </a:buClr>
              <a:buFont typeface="Wingdings" pitchFamily="2" charset="2"/>
              <a:buChar char="n"/>
            </a:pPr>
            <a:r>
              <a:rPr lang="en-US" altLang="zh-CN" sz="2400">
                <a:latin typeface="Palatino Linotype" pitchFamily="18" charset="0"/>
                <a:ea typeface="楷体" pitchFamily="49" charset="-122"/>
              </a:rPr>
              <a:t>&lt;</a:t>
            </a:r>
            <a:r>
              <a:rPr lang="zh-CN" altLang="en-US" sz="2400">
                <a:latin typeface="Palatino Linotype" pitchFamily="18" charset="0"/>
                <a:ea typeface="楷体" pitchFamily="49" charset="-122"/>
              </a:rPr>
              <a:t>填充</a:t>
            </a:r>
            <a:r>
              <a:rPr lang="en-US" altLang="zh-CN" sz="2400">
                <a:latin typeface="Palatino Linotype" pitchFamily="18" charset="0"/>
                <a:ea typeface="楷体" pitchFamily="49" charset="-122"/>
              </a:rPr>
              <a:t>&gt;</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&lt;</a:t>
            </a:r>
            <a:r>
              <a:rPr lang="zh-CN" altLang="en-US" sz="2400">
                <a:latin typeface="Palatino Linotype" pitchFamily="18" charset="0"/>
                <a:ea typeface="楷体" pitchFamily="49" charset="-122"/>
              </a:rPr>
              <a:t>对齐</a:t>
            </a:r>
            <a:r>
              <a:rPr lang="en-US" altLang="zh-CN" sz="2400">
                <a:latin typeface="Palatino Linotype" pitchFamily="18" charset="0"/>
                <a:ea typeface="楷体" pitchFamily="49" charset="-122"/>
              </a:rPr>
              <a:t>&gt;</a:t>
            </a:r>
            <a:r>
              <a:rPr lang="zh-CN" altLang="en-US" sz="2400">
                <a:latin typeface="Palatino Linotype" pitchFamily="18" charset="0"/>
                <a:ea typeface="楷体" pitchFamily="49" charset="-122"/>
              </a:rPr>
              <a:t>和</a:t>
            </a:r>
            <a:r>
              <a:rPr lang="en-US" altLang="zh-CN" sz="2400">
                <a:latin typeface="Palatino Linotype" pitchFamily="18" charset="0"/>
                <a:ea typeface="楷体" pitchFamily="49" charset="-122"/>
              </a:rPr>
              <a:t>&lt;</a:t>
            </a:r>
            <a:r>
              <a:rPr lang="zh-CN" altLang="en-US" sz="2400">
                <a:latin typeface="Palatino Linotype" pitchFamily="18" charset="0"/>
                <a:ea typeface="楷体" pitchFamily="49" charset="-122"/>
              </a:rPr>
              <a:t>宽度</a:t>
            </a:r>
            <a:r>
              <a:rPr lang="en-US" altLang="zh-CN" sz="2400">
                <a:latin typeface="Palatino Linotype" pitchFamily="18" charset="0"/>
                <a:ea typeface="楷体" pitchFamily="49" charset="-122"/>
              </a:rPr>
              <a:t>&gt;</a:t>
            </a:r>
            <a:r>
              <a:rPr lang="zh-CN" altLang="en-US" sz="2400">
                <a:latin typeface="Palatino Linotype" pitchFamily="18" charset="0"/>
                <a:ea typeface="楷体" pitchFamily="49" charset="-122"/>
              </a:rPr>
              <a:t>主要用于对显示格式的规范。</a:t>
            </a:r>
            <a:endParaRPr lang="en-US" altLang="zh-CN" sz="2400">
              <a:latin typeface="Palatino Linotype" pitchFamily="18" charset="0"/>
              <a:ea typeface="楷体" pitchFamily="49" charset="-122"/>
            </a:endParaRPr>
          </a:p>
          <a:p>
            <a:pPr marL="457200" indent="-457200"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marL="457200" indent="-457200" eaLnBrk="1" hangingPunct="1">
              <a:buClr>
                <a:srgbClr val="C00000"/>
              </a:buClr>
              <a:buFont typeface="Wingdings" pitchFamily="2" charset="2"/>
              <a:buChar char="n"/>
            </a:pPr>
            <a:r>
              <a:rPr lang="zh-CN" altLang="en-US" sz="2400">
                <a:latin typeface="Palatino Linotype" pitchFamily="18" charset="0"/>
                <a:ea typeface="楷体" pitchFamily="49" charset="-122"/>
              </a:rPr>
              <a:t>宽度指当前槽的设定输出字符宽度，如果该槽参数实际值比宽度设定值大，则使用参数实际长度。如果该值的实际位数小于指定宽度，则按照对齐指定方式在宽度内对齐，默认以空格字符补充。</a:t>
            </a:r>
            <a:endParaRPr lang="en-US" altLang="zh-CN" sz="2400">
              <a:latin typeface="Palatino Linotype" pitchFamily="18" charset="0"/>
              <a:ea typeface="楷体" pitchFamily="49" charset="-122"/>
            </a:endParaRPr>
          </a:p>
          <a:p>
            <a:pPr marL="457200" indent="-457200" eaLnBrk="1" hangingPunct="1">
              <a:buClr>
                <a:srgbClr val="C00000"/>
              </a:buClr>
              <a:buFont typeface="Wingdings" pitchFamily="2" charset="2"/>
              <a:buChar char="n"/>
            </a:pPr>
            <a:r>
              <a:rPr lang="zh-CN" altLang="en-US" sz="2400">
                <a:latin typeface="Palatino Linotype" pitchFamily="18" charset="0"/>
                <a:ea typeface="楷体" pitchFamily="49" charset="-122"/>
              </a:rPr>
              <a:t>对齐字段分别使用</a:t>
            </a:r>
            <a:r>
              <a:rPr lang="en-US" altLang="zh-CN" sz="2400">
                <a:latin typeface="Palatino Linotype" pitchFamily="18" charset="0"/>
                <a:ea typeface="楷体" pitchFamily="49" charset="-122"/>
              </a:rPr>
              <a:t>&lt;</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&gt;</a:t>
            </a:r>
            <a:r>
              <a:rPr lang="zh-CN" altLang="en-US" sz="2400">
                <a:latin typeface="Palatino Linotype" pitchFamily="18" charset="0"/>
                <a:ea typeface="楷体" pitchFamily="49" charset="-122"/>
              </a:rPr>
              <a:t>和</a:t>
            </a:r>
            <a:r>
              <a:rPr lang="en-US" altLang="zh-CN" sz="2400">
                <a:latin typeface="Palatino Linotype" pitchFamily="18" charset="0"/>
                <a:ea typeface="楷体" pitchFamily="49" charset="-122"/>
              </a:rPr>
              <a:t>^</a:t>
            </a:r>
            <a:r>
              <a:rPr lang="zh-CN" altLang="en-US" sz="2400">
                <a:latin typeface="Palatino Linotype" pitchFamily="18" charset="0"/>
                <a:ea typeface="楷体" pitchFamily="49" charset="-122"/>
              </a:rPr>
              <a:t>三个符号表示左对齐、右对齐和居中对齐。</a:t>
            </a:r>
            <a:endParaRPr lang="en-US" altLang="zh-CN" sz="2400">
              <a:latin typeface="Palatino Linotype" pitchFamily="18" charset="0"/>
              <a:ea typeface="楷体" pitchFamily="49" charset="-122"/>
            </a:endParaRPr>
          </a:p>
          <a:p>
            <a:pPr marL="457200" indent="-457200" eaLnBrk="1" hangingPunct="1">
              <a:buClr>
                <a:srgbClr val="C00000"/>
              </a:buClr>
              <a:buFont typeface="Wingdings" pitchFamily="2" charset="2"/>
              <a:buChar char="n"/>
            </a:pPr>
            <a:r>
              <a:rPr lang="zh-CN" altLang="en-US" sz="2400">
                <a:latin typeface="Palatino Linotype" pitchFamily="18" charset="0"/>
                <a:ea typeface="楷体" pitchFamily="49" charset="-122"/>
              </a:rPr>
              <a:t>填充字段可以修改默认填充字符，填充字符只能有一个。</a:t>
            </a:r>
            <a:endParaRPr lang="zh-CN" altLang="zh-CN" sz="2400">
              <a:latin typeface="Palatino Linotype" pitchFamily="18" charset="0"/>
              <a:ea typeface="楷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a:t>
            </a:r>
            <a:r>
              <a:rPr lang="zh-CN" altLang="en-US" sz="4000" dirty="0">
                <a:solidFill>
                  <a:srgbClr val="262626"/>
                </a:solidFill>
                <a:latin typeface="微软雅黑" panose="020B0503020204020204" pitchFamily="34" charset="-122"/>
                <a:ea typeface="微软雅黑" panose="020B0503020204020204" pitchFamily="34" charset="-122"/>
              </a:rPr>
              <a:t>格式控制</a:t>
            </a:r>
          </a:p>
        </p:txBody>
      </p:sp>
      <p:graphicFrame>
        <p:nvGraphicFramePr>
          <p:cNvPr id="2" name="表格 1"/>
          <p:cNvGraphicFramePr>
            <a:graphicFrameLocks noGrp="1"/>
          </p:cNvGraphicFramePr>
          <p:nvPr/>
        </p:nvGraphicFramePr>
        <p:xfrm>
          <a:off x="1187450" y="1841500"/>
          <a:ext cx="7067550" cy="3803968"/>
        </p:xfrm>
        <a:graphic>
          <a:graphicData uri="http://schemas.openxmlformats.org/drawingml/2006/table">
            <a:tbl>
              <a:tblPr firstRow="1" firstCol="1" bandRow="1"/>
              <a:tblGrid>
                <a:gridCol w="7067550">
                  <a:extLst>
                    <a:ext uri="{9D8B030D-6E8A-4147-A177-3AD203B41FA5}">
                      <a16:colId xmlns:a16="http://schemas.microsoft.com/office/drawing/2014/main" val="20000"/>
                    </a:ext>
                  </a:extLst>
                </a:gridCol>
              </a:tblGrid>
              <a:tr h="0">
                <a:tc>
                  <a:txBody>
                    <a:bodyPr/>
                    <a:lstStyle/>
                    <a:p>
                      <a:pPr algn="just" fontAlgn="auto">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&gt;&gt;&gt;s =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&gt;&gt;&gt;"{:25}".format(s)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左对齐，默认</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&gt;&gt;&gt;"{:^25}".format(s)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居中对齐</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&gt;&gt;&gt;"{:&gt;25}".format(s)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右对齐</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&gt;&gt;&gt;"{:*^25}".format(s)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居中对齐且填充</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号</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&gt;&gt;&gt;"{:+^25}".format(s)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居中对齐且填充</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号</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十</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^25}".format(s)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居中对齐且填充汉字“十”</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十十十十十十十十十十等级考试十十十十十十十十十十十</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&gt;&gt;&gt;"{:^1}".format(s)           #z</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指定宽度为</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，不足变量</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s</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的宽度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a:t>
            </a:r>
            <a:r>
              <a:rPr lang="zh-CN" altLang="en-US" sz="4000" dirty="0">
                <a:solidFill>
                  <a:srgbClr val="262626"/>
                </a:solidFill>
                <a:latin typeface="微软雅黑" panose="020B0503020204020204" pitchFamily="34" charset="-122"/>
                <a:ea typeface="微软雅黑" panose="020B0503020204020204" pitchFamily="34" charset="-122"/>
              </a:rPr>
              <a:t>格式控制</a:t>
            </a:r>
          </a:p>
        </p:txBody>
      </p:sp>
      <p:sp>
        <p:nvSpPr>
          <p:cNvPr id="37892" name="矩形 1"/>
          <p:cNvSpPr>
            <a:spLocks noChangeArrowheads="1"/>
          </p:cNvSpPr>
          <p:nvPr/>
        </p:nvSpPr>
        <p:spPr bwMode="auto">
          <a:xfrm>
            <a:off x="468313" y="1928813"/>
            <a:ext cx="80645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buClr>
                <a:srgbClr val="C00000"/>
              </a:buClr>
              <a:buFont typeface="Wingdings" pitchFamily="2" charset="2"/>
              <a:buChar char="n"/>
            </a:pPr>
            <a:r>
              <a:rPr lang="en-US" altLang="zh-CN" sz="2400">
                <a:latin typeface="Palatino Linotype" pitchFamily="18" charset="0"/>
                <a:ea typeface="楷体" pitchFamily="49" charset="-122"/>
              </a:rPr>
              <a:t>&lt;.</a:t>
            </a:r>
            <a:r>
              <a:rPr lang="zh-CN" altLang="en-US" sz="2400">
                <a:latin typeface="Palatino Linotype" pitchFamily="18" charset="0"/>
                <a:ea typeface="楷体" pitchFamily="49" charset="-122"/>
              </a:rPr>
              <a:t>精度</a:t>
            </a:r>
            <a:r>
              <a:rPr lang="en-US" altLang="zh-CN" sz="2400">
                <a:latin typeface="Palatino Linotype" pitchFamily="18" charset="0"/>
                <a:ea typeface="楷体" pitchFamily="49" charset="-122"/>
              </a:rPr>
              <a:t>&gt;&lt;</a:t>
            </a:r>
            <a:r>
              <a:rPr lang="zh-CN" altLang="en-US" sz="2400">
                <a:latin typeface="Palatino Linotype" pitchFamily="18" charset="0"/>
                <a:ea typeface="楷体" pitchFamily="49" charset="-122"/>
              </a:rPr>
              <a:t>类型</a:t>
            </a:r>
            <a:r>
              <a:rPr lang="en-US" altLang="zh-CN" sz="2400">
                <a:latin typeface="Palatino Linotype" pitchFamily="18" charset="0"/>
                <a:ea typeface="楷体" pitchFamily="49" charset="-122"/>
              </a:rPr>
              <a:t>&gt;</a:t>
            </a:r>
            <a:r>
              <a:rPr lang="zh-CN" altLang="en-US" sz="2400">
                <a:latin typeface="Palatino Linotype" pitchFamily="18" charset="0"/>
                <a:ea typeface="楷体" pitchFamily="49" charset="-122"/>
              </a:rPr>
              <a:t>主要用于对数值本身的规范</a:t>
            </a:r>
            <a:endParaRPr lang="en-US" altLang="zh-CN" sz="2400">
              <a:latin typeface="Palatino Linotype" pitchFamily="18" charset="0"/>
              <a:ea typeface="楷体" pitchFamily="49" charset="-122"/>
            </a:endParaRPr>
          </a:p>
          <a:p>
            <a:pPr marL="457200" indent="-457200" eaLnBrk="1" hangingPunct="1">
              <a:buClr>
                <a:srgbClr val="C00000"/>
              </a:buClr>
              <a:buFont typeface="Wingdings" pitchFamily="2" charset="2"/>
              <a:buChar char="n"/>
            </a:pPr>
            <a:r>
              <a:rPr lang="en-US" altLang="zh-CN" sz="2400">
                <a:latin typeface="Palatino Linotype" pitchFamily="18" charset="0"/>
                <a:ea typeface="楷体" pitchFamily="49" charset="-122"/>
              </a:rPr>
              <a:t>&lt;.</a:t>
            </a:r>
            <a:r>
              <a:rPr lang="zh-CN" altLang="en-US" sz="2400">
                <a:latin typeface="Palatino Linotype" pitchFamily="18" charset="0"/>
                <a:ea typeface="楷体" pitchFamily="49" charset="-122"/>
              </a:rPr>
              <a:t>精度</a:t>
            </a:r>
            <a:r>
              <a:rPr lang="en-US" altLang="zh-CN" sz="2400">
                <a:latin typeface="Palatino Linotype" pitchFamily="18" charset="0"/>
                <a:ea typeface="楷体" pitchFamily="49" charset="-122"/>
              </a:rPr>
              <a:t>&gt;</a:t>
            </a:r>
            <a:r>
              <a:rPr lang="zh-CN" altLang="en-US" sz="2400">
                <a:latin typeface="Palatino Linotype" pitchFamily="18" charset="0"/>
                <a:ea typeface="楷体" pitchFamily="49" charset="-122"/>
              </a:rPr>
              <a:t>由小数点（</a:t>
            </a:r>
            <a:r>
              <a:rPr lang="en-US" altLang="zh-CN" sz="2400">
                <a:latin typeface="Palatino Linotype" pitchFamily="18" charset="0"/>
                <a:ea typeface="楷体" pitchFamily="49" charset="-122"/>
              </a:rPr>
              <a:t>.</a:t>
            </a:r>
            <a:r>
              <a:rPr lang="zh-CN" altLang="en-US" sz="2400">
                <a:latin typeface="Palatino Linotype" pitchFamily="18" charset="0"/>
                <a:ea typeface="楷体" pitchFamily="49" charset="-122"/>
              </a:rPr>
              <a:t>）开头。对于浮点数，精度表示小数部分输出的有效位数。对于字符串，精度表示输出的最大长度。小数点可以理解为对数值的有效截断。</a:t>
            </a:r>
            <a:endParaRPr lang="zh-CN" altLang="zh-CN" sz="2400">
              <a:latin typeface="Palatino Linotype" pitchFamily="18" charset="0"/>
              <a:ea typeface="楷体" pitchFamily="49" charset="-122"/>
            </a:endParaRPr>
          </a:p>
        </p:txBody>
      </p:sp>
      <p:graphicFrame>
        <p:nvGraphicFramePr>
          <p:cNvPr id="5" name="表格 4"/>
          <p:cNvGraphicFramePr>
            <a:graphicFrameLocks noGrp="1"/>
          </p:cNvGraphicFramePr>
          <p:nvPr/>
        </p:nvGraphicFramePr>
        <p:xfrm>
          <a:off x="1050925" y="3798888"/>
          <a:ext cx="6578600" cy="1517968"/>
        </p:xfrm>
        <a:graphic>
          <a:graphicData uri="http://schemas.openxmlformats.org/drawingml/2006/table">
            <a:tbl>
              <a:tblPr firstRow="1" firstCol="1" bandRow="1"/>
              <a:tblGrid>
                <a:gridCol w="6578600">
                  <a:extLst>
                    <a:ext uri="{9D8B030D-6E8A-4147-A177-3AD203B41FA5}">
                      <a16:colId xmlns:a16="http://schemas.microsoft.com/office/drawing/2014/main" val="20000"/>
                    </a:ext>
                  </a:extLst>
                </a:gridCol>
              </a:tblGrid>
              <a:tr h="0">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&gt;&gt;&gt;"{:.2f}".format(12345.67890)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'12345.68'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&gt;&gt;&gt;"{:&gt;25.3f}".format(12345.67890)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                12345.679'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&gt;&gt;&gt;"{:.5}".format("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全国计算机等级考试</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全国计算机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5" marR="6858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a:t>
            </a:r>
            <a:r>
              <a:rPr lang="zh-CN" altLang="en-US" sz="4000" dirty="0">
                <a:solidFill>
                  <a:srgbClr val="262626"/>
                </a:solidFill>
                <a:latin typeface="微软雅黑" panose="020B0503020204020204" pitchFamily="34" charset="-122"/>
                <a:ea typeface="微软雅黑" panose="020B0503020204020204" pitchFamily="34" charset="-122"/>
              </a:rPr>
              <a:t>格式控制</a:t>
            </a:r>
          </a:p>
        </p:txBody>
      </p:sp>
      <p:sp>
        <p:nvSpPr>
          <p:cNvPr id="67588" name="矩形 1"/>
          <p:cNvSpPr>
            <a:spLocks noChangeArrowheads="1"/>
          </p:cNvSpPr>
          <p:nvPr/>
        </p:nvSpPr>
        <p:spPr bwMode="auto">
          <a:xfrm>
            <a:off x="563563" y="1628775"/>
            <a:ext cx="80645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Aft>
                <a:spcPts val="0"/>
              </a:spcAft>
              <a:buClr>
                <a:srgbClr val="C00000"/>
              </a:buClr>
              <a:buFont typeface="Wingdings" panose="05000000000000000000" pitchFamily="2" charset="2"/>
              <a:buChar char="n"/>
              <a:defRPr/>
            </a:pP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类型</a:t>
            </a:r>
            <a:r>
              <a:rPr lang="en-US" altLang="zh-CN" sz="2800" dirty="0">
                <a:latin typeface="Palatino Linotype" panose="02040502050505030304" pitchFamily="18" charset="0"/>
                <a:ea typeface="楷体" panose="02010609060101010101" pitchFamily="49" charset="-122"/>
              </a:rPr>
              <a:t>&gt;</a:t>
            </a:r>
            <a:r>
              <a:rPr lang="zh-CN" altLang="en-US" sz="2800" dirty="0">
                <a:latin typeface="Palatino Linotype" panose="02040502050505030304" pitchFamily="18" charset="0"/>
                <a:ea typeface="楷体" panose="02010609060101010101" pitchFamily="49" charset="-122"/>
              </a:rPr>
              <a:t>表示输出整数和浮点数类型的格式规则。</a:t>
            </a:r>
            <a:endParaRPr lang="en-US" altLang="zh-CN" sz="2800" dirty="0">
              <a:latin typeface="Palatino Linotype" panose="02040502050505030304" pitchFamily="18" charset="0"/>
              <a:ea typeface="楷体" panose="02010609060101010101" pitchFamily="49" charset="-122"/>
            </a:endParaRPr>
          </a:p>
          <a:p>
            <a:pPr marL="457200" indent="-457200" eaLnBrk="1" fontAlgn="auto" hangingPunct="1">
              <a:lnSpc>
                <a:spcPct val="150000"/>
              </a:lnSpc>
              <a:spcAft>
                <a:spcPts val="0"/>
              </a:spcAft>
              <a:buClr>
                <a:srgbClr val="C00000"/>
              </a:buClr>
              <a:buFont typeface="Wingdings" panose="05000000000000000000" pitchFamily="2" charset="2"/>
              <a:buChar char="n"/>
              <a:defRPr/>
            </a:pPr>
            <a:r>
              <a:rPr lang="zh-CN" altLang="en-US" sz="2800" dirty="0">
                <a:latin typeface="Palatino Linotype" panose="02040502050505030304" pitchFamily="18" charset="0"/>
                <a:ea typeface="楷体" panose="02010609060101010101" pitchFamily="49" charset="-122"/>
              </a:rPr>
              <a:t>对于整数类型，输出格式包括</a:t>
            </a:r>
            <a:r>
              <a:rPr lang="en-US" altLang="zh-CN" sz="2800" dirty="0">
                <a:latin typeface="Palatino Linotype" panose="02040502050505030304" pitchFamily="18" charset="0"/>
                <a:ea typeface="楷体" panose="02010609060101010101" pitchFamily="49" charset="-122"/>
              </a:rPr>
              <a:t>6</a:t>
            </a:r>
            <a:r>
              <a:rPr lang="zh-CN" altLang="en-US" sz="2800" dirty="0">
                <a:latin typeface="Palatino Linotype" panose="02040502050505030304" pitchFamily="18" charset="0"/>
                <a:ea typeface="楷体" panose="02010609060101010101" pitchFamily="49" charset="-122"/>
              </a:rPr>
              <a:t>种：</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b: </a:t>
            </a:r>
            <a:r>
              <a:rPr lang="zh-CN" altLang="en-US" sz="2400" dirty="0">
                <a:latin typeface="Palatino Linotype" panose="02040502050505030304" pitchFamily="18" charset="0"/>
                <a:ea typeface="楷体" panose="02010609060101010101" pitchFamily="49" charset="-122"/>
              </a:rPr>
              <a:t>输出整数的二进制方式；</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c: </a:t>
            </a:r>
            <a:r>
              <a:rPr lang="zh-CN" altLang="en-US" sz="2400" dirty="0">
                <a:latin typeface="Palatino Linotype" panose="02040502050505030304" pitchFamily="18" charset="0"/>
                <a:ea typeface="楷体" panose="02010609060101010101" pitchFamily="49" charset="-122"/>
              </a:rPr>
              <a:t>输出整数对应的</a:t>
            </a:r>
            <a:r>
              <a:rPr lang="en-US" altLang="zh-CN" sz="2400" dirty="0">
                <a:latin typeface="Palatino Linotype" panose="02040502050505030304" pitchFamily="18" charset="0"/>
                <a:ea typeface="楷体" panose="02010609060101010101" pitchFamily="49" charset="-122"/>
              </a:rPr>
              <a:t>Unicode</a:t>
            </a:r>
            <a:r>
              <a:rPr lang="zh-CN" altLang="en-US" sz="2400" dirty="0">
                <a:latin typeface="Palatino Linotype" panose="02040502050505030304" pitchFamily="18" charset="0"/>
                <a:ea typeface="楷体" panose="02010609060101010101" pitchFamily="49" charset="-122"/>
              </a:rPr>
              <a:t>字符；</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d: </a:t>
            </a:r>
            <a:r>
              <a:rPr lang="zh-CN" altLang="en-US" sz="2400" dirty="0">
                <a:latin typeface="Palatino Linotype" panose="02040502050505030304" pitchFamily="18" charset="0"/>
                <a:ea typeface="楷体" panose="02010609060101010101" pitchFamily="49" charset="-122"/>
              </a:rPr>
              <a:t>输出整数的十进制方式；</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o: </a:t>
            </a:r>
            <a:r>
              <a:rPr lang="zh-CN" altLang="en-US" sz="2400" dirty="0">
                <a:latin typeface="Palatino Linotype" panose="02040502050505030304" pitchFamily="18" charset="0"/>
                <a:ea typeface="楷体" panose="02010609060101010101" pitchFamily="49" charset="-122"/>
              </a:rPr>
              <a:t>输出整数的八进制方式；</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x: </a:t>
            </a:r>
            <a:r>
              <a:rPr lang="zh-CN" altLang="en-US" sz="2400" dirty="0">
                <a:latin typeface="Palatino Linotype" panose="02040502050505030304" pitchFamily="18" charset="0"/>
                <a:ea typeface="楷体" panose="02010609060101010101" pitchFamily="49" charset="-122"/>
              </a:rPr>
              <a:t>输出整数的小写十六进制方式；</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X: </a:t>
            </a:r>
            <a:r>
              <a:rPr lang="zh-CN" altLang="en-US" sz="2400" dirty="0">
                <a:latin typeface="Palatino Linotype" panose="02040502050505030304" pitchFamily="18" charset="0"/>
                <a:ea typeface="楷体" panose="02010609060101010101" pitchFamily="49" charset="-122"/>
              </a:rPr>
              <a:t>输出整数的大写十六进制方式；</a:t>
            </a:r>
            <a:endParaRPr lang="en-US" altLang="zh-CN" sz="2400" dirty="0">
              <a:latin typeface="Palatino Linotype" panose="02040502050505030304" pitchFamily="18" charset="0"/>
              <a:ea typeface="楷体" panose="02010609060101010101" pitchFamily="49" charset="-122"/>
            </a:endParaRPr>
          </a:p>
          <a:p>
            <a:pPr marL="342900" indent="-342900" eaLnBrk="1" fontAlgn="auto" hangingPunct="1">
              <a:spcAft>
                <a:spcPts val="0"/>
              </a:spcAft>
              <a:buClr>
                <a:srgbClr val="C00000"/>
              </a:buClr>
              <a:buFont typeface="Arial" panose="020B0604020202020204" pitchFamily="34" charset="0"/>
              <a:buChar char="•"/>
              <a:defRPr/>
            </a:pPr>
            <a:endParaRPr lang="zh-CN" altLang="en-US" sz="2400" dirty="0">
              <a:latin typeface="Palatino Linotype" panose="02040502050505030304" pitchFamily="18" charset="0"/>
              <a:ea typeface="楷体" panose="02010609060101010101" pitchFamily="49" charset="-122"/>
            </a:endParaRPr>
          </a:p>
        </p:txBody>
      </p:sp>
      <p:graphicFrame>
        <p:nvGraphicFramePr>
          <p:cNvPr id="2" name="表格 1"/>
          <p:cNvGraphicFramePr>
            <a:graphicFrameLocks noGrp="1"/>
          </p:cNvGraphicFramePr>
          <p:nvPr/>
        </p:nvGraphicFramePr>
        <p:xfrm>
          <a:off x="1265238" y="5389563"/>
          <a:ext cx="6662737" cy="731837"/>
        </p:xfrm>
        <a:graphic>
          <a:graphicData uri="http://schemas.openxmlformats.org/drawingml/2006/table">
            <a:tbl>
              <a:tblPr firstRow="1" firstCol="1" bandRow="1"/>
              <a:tblGrid>
                <a:gridCol w="6662737">
                  <a:extLst>
                    <a:ext uri="{9D8B030D-6E8A-4147-A177-3AD203B41FA5}">
                      <a16:colId xmlns:a16="http://schemas.microsoft.com/office/drawing/2014/main" val="20000"/>
                    </a:ext>
                  </a:extLst>
                </a:gridCol>
              </a:tblGrid>
              <a:tr h="731837">
                <a:tc>
                  <a:txBody>
                    <a:bodyPr/>
                    <a:lstStyle/>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&gt;&gt;&gt;"{:b},{:c},{:d},{:o},{:x},{:X}".format(425)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'110101001,Ʃ,425,651,1a9,1A9'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a:t>
            </a:r>
            <a:r>
              <a:rPr lang="zh-CN" altLang="en-US" sz="4000" dirty="0">
                <a:solidFill>
                  <a:srgbClr val="262626"/>
                </a:solidFill>
                <a:latin typeface="微软雅黑" panose="020B0503020204020204" pitchFamily="34" charset="-122"/>
                <a:ea typeface="微软雅黑" panose="020B0503020204020204" pitchFamily="34" charset="-122"/>
              </a:rPr>
              <a:t>格式控制</a:t>
            </a:r>
          </a:p>
        </p:txBody>
      </p:sp>
      <p:sp>
        <p:nvSpPr>
          <p:cNvPr id="67588" name="矩形 1"/>
          <p:cNvSpPr>
            <a:spLocks noChangeArrowheads="1"/>
          </p:cNvSpPr>
          <p:nvPr/>
        </p:nvSpPr>
        <p:spPr bwMode="auto">
          <a:xfrm>
            <a:off x="563563" y="1628775"/>
            <a:ext cx="80645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Aft>
                <a:spcPts val="0"/>
              </a:spcAft>
              <a:buClr>
                <a:srgbClr val="C00000"/>
              </a:buClr>
              <a:buFont typeface="Wingdings" panose="05000000000000000000" pitchFamily="2" charset="2"/>
              <a:buChar char="n"/>
              <a:defRPr/>
            </a:pPr>
            <a:r>
              <a:rPr lang="zh-CN" altLang="en-US" sz="2800" dirty="0">
                <a:latin typeface="Palatino Linotype" panose="02040502050505030304" pitchFamily="18" charset="0"/>
                <a:ea typeface="楷体" panose="02010609060101010101" pitchFamily="49" charset="-122"/>
              </a:rPr>
              <a:t>对于浮点数类型，输出格式包括</a:t>
            </a:r>
            <a:r>
              <a:rPr lang="en-US" altLang="zh-CN" sz="2800" dirty="0">
                <a:latin typeface="Palatino Linotype" panose="02040502050505030304" pitchFamily="18" charset="0"/>
                <a:ea typeface="楷体" panose="02010609060101010101" pitchFamily="49" charset="-122"/>
              </a:rPr>
              <a:t>4</a:t>
            </a:r>
            <a:r>
              <a:rPr lang="zh-CN" altLang="en-US" sz="2800" dirty="0">
                <a:latin typeface="Palatino Linotype" panose="02040502050505030304" pitchFamily="18" charset="0"/>
                <a:ea typeface="楷体" panose="02010609060101010101" pitchFamily="49" charset="-122"/>
              </a:rPr>
              <a:t>种：</a:t>
            </a:r>
            <a:endParaRPr lang="en-US" altLang="zh-CN" sz="2800" dirty="0">
              <a:latin typeface="Palatino Linotype" panose="02040502050505030304" pitchFamily="18" charset="0"/>
              <a:ea typeface="楷体" panose="02010609060101010101" pitchFamily="49" charset="-122"/>
            </a:endParaRP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e: </a:t>
            </a:r>
            <a:r>
              <a:rPr lang="zh-CN" altLang="en-US" sz="2400" dirty="0">
                <a:latin typeface="Palatino Linotype" panose="02040502050505030304" pitchFamily="18" charset="0"/>
                <a:ea typeface="楷体" panose="02010609060101010101" pitchFamily="49" charset="-122"/>
              </a:rPr>
              <a:t>输出浮点数对应的小写字母</a:t>
            </a:r>
            <a:r>
              <a:rPr lang="en-US" altLang="zh-CN" sz="2400" dirty="0">
                <a:latin typeface="Palatino Linotype" panose="02040502050505030304" pitchFamily="18" charset="0"/>
                <a:ea typeface="楷体" panose="02010609060101010101" pitchFamily="49" charset="-122"/>
              </a:rPr>
              <a:t>e</a:t>
            </a:r>
            <a:r>
              <a:rPr lang="zh-CN" altLang="en-US" sz="2400" dirty="0">
                <a:latin typeface="Palatino Linotype" panose="02040502050505030304" pitchFamily="18" charset="0"/>
                <a:ea typeface="楷体" panose="02010609060101010101" pitchFamily="49" charset="-122"/>
              </a:rPr>
              <a:t>的指数形式；</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E: </a:t>
            </a:r>
            <a:r>
              <a:rPr lang="zh-CN" altLang="en-US" sz="2400" dirty="0">
                <a:latin typeface="Palatino Linotype" panose="02040502050505030304" pitchFamily="18" charset="0"/>
                <a:ea typeface="楷体" panose="02010609060101010101" pitchFamily="49" charset="-122"/>
              </a:rPr>
              <a:t>输出浮点数对应的大写字母</a:t>
            </a:r>
            <a:r>
              <a:rPr lang="en-US" altLang="zh-CN" sz="2400" dirty="0">
                <a:latin typeface="Palatino Linotype" panose="02040502050505030304" pitchFamily="18" charset="0"/>
                <a:ea typeface="楷体" panose="02010609060101010101" pitchFamily="49" charset="-122"/>
              </a:rPr>
              <a:t>E</a:t>
            </a:r>
            <a:r>
              <a:rPr lang="zh-CN" altLang="en-US" sz="2400" dirty="0">
                <a:latin typeface="Palatino Linotype" panose="02040502050505030304" pitchFamily="18" charset="0"/>
                <a:ea typeface="楷体" panose="02010609060101010101" pitchFamily="49" charset="-122"/>
              </a:rPr>
              <a:t>的指数形式；</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f: </a:t>
            </a:r>
            <a:r>
              <a:rPr lang="zh-CN" altLang="en-US" sz="2400" dirty="0">
                <a:latin typeface="Palatino Linotype" panose="02040502050505030304" pitchFamily="18" charset="0"/>
                <a:ea typeface="楷体" panose="02010609060101010101" pitchFamily="49" charset="-122"/>
              </a:rPr>
              <a:t>输出浮点数的标准浮点形式；</a:t>
            </a:r>
          </a:p>
          <a:p>
            <a:pPr marL="342900" indent="-342900" eaLnBrk="1" fontAlgn="auto" hangingPunct="1">
              <a:spcAft>
                <a:spcPts val="0"/>
              </a:spcAft>
              <a:buClr>
                <a:srgbClr val="C00000"/>
              </a:buClr>
              <a:buFont typeface="Arial" panose="020B0604020202020204" pitchFamily="34" charset="0"/>
              <a:buChar char="•"/>
              <a:defRPr/>
            </a:pPr>
            <a:r>
              <a:rPr lang="en-US" altLang="zh-CN" sz="2400" dirty="0">
                <a:latin typeface="Palatino Linotype" panose="02040502050505030304" pitchFamily="18" charset="0"/>
                <a:ea typeface="楷体" panose="02010609060101010101" pitchFamily="49" charset="-122"/>
              </a:rPr>
              <a:t>%: </a:t>
            </a:r>
            <a:r>
              <a:rPr lang="zh-CN" altLang="en-US" sz="2400" dirty="0">
                <a:latin typeface="Palatino Linotype" panose="02040502050505030304" pitchFamily="18" charset="0"/>
                <a:ea typeface="楷体" panose="02010609060101010101" pitchFamily="49" charset="-122"/>
              </a:rPr>
              <a:t>输出浮点数的百分形式。</a:t>
            </a:r>
          </a:p>
          <a:p>
            <a:pPr marL="342900" indent="-342900" eaLnBrk="1" fontAlgn="auto" hangingPunct="1">
              <a:spcAft>
                <a:spcPts val="0"/>
              </a:spcAft>
              <a:buClr>
                <a:srgbClr val="C00000"/>
              </a:buClr>
              <a:buFont typeface="Arial" panose="020B0604020202020204" pitchFamily="34" charset="0"/>
              <a:buChar char="•"/>
              <a:defRPr/>
            </a:pPr>
            <a:endParaRPr lang="zh-CN" altLang="en-US" sz="2400" dirty="0">
              <a:latin typeface="Palatino Linotype" panose="02040502050505030304" pitchFamily="18" charset="0"/>
              <a:ea typeface="楷体" panose="02010609060101010101" pitchFamily="49" charset="-122"/>
            </a:endParaRPr>
          </a:p>
        </p:txBody>
      </p:sp>
      <p:graphicFrame>
        <p:nvGraphicFramePr>
          <p:cNvPr id="2" name="表格 1"/>
          <p:cNvGraphicFramePr>
            <a:graphicFrameLocks noGrp="1"/>
          </p:cNvGraphicFramePr>
          <p:nvPr/>
        </p:nvGraphicFramePr>
        <p:xfrm>
          <a:off x="1000125" y="4214813"/>
          <a:ext cx="7200900" cy="1463675"/>
        </p:xfrm>
        <a:graphic>
          <a:graphicData uri="http://schemas.openxmlformats.org/drawingml/2006/table">
            <a:tbl>
              <a:tblPr firstRow="1" firstCol="1" bandRow="1"/>
              <a:tblGrid>
                <a:gridCol w="7200900">
                  <a:extLst>
                    <a:ext uri="{9D8B030D-6E8A-4147-A177-3AD203B41FA5}">
                      <a16:colId xmlns:a16="http://schemas.microsoft.com/office/drawing/2014/main" val="20000"/>
                    </a:ext>
                  </a:extLst>
                </a:gridCol>
              </a:tblGrid>
              <a:tr h="1463675">
                <a:tc>
                  <a:txBody>
                    <a:bodyPr/>
                    <a:lstStyle/>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&gt;&gt;&gt;"{:e},{:E},{:f},{:%}".format(3.14)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'3.140000e+00,3.140000E+00,3.140000,314.000000%'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&gt;&gt;&gt;"{:.2e},{:.2E},{:.2f},{:.2%}".format(3.14)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对比输出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'3.14e+00,3.14E+00,3.14,314.00%'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1" marR="68591"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dirty="0">
                <a:solidFill>
                  <a:srgbClr val="262626"/>
                </a:solidFill>
                <a:latin typeface="微软雅黑" panose="020B0503020204020204" pitchFamily="34" charset="-122"/>
                <a:ea typeface="微软雅黑" panose="020B0503020204020204" pitchFamily="34" charset="-122"/>
              </a:rPr>
              <a:t>format()</a:t>
            </a:r>
            <a:r>
              <a:rPr lang="zh-CN" altLang="zh-CN" sz="4000" dirty="0">
                <a:solidFill>
                  <a:srgbClr val="262626"/>
                </a:solidFill>
                <a:latin typeface="微软雅黑" panose="020B0503020204020204" pitchFamily="34" charset="-122"/>
                <a:ea typeface="微软雅黑" panose="020B0503020204020204" pitchFamily="34" charset="-122"/>
              </a:rPr>
              <a:t>方法的</a:t>
            </a:r>
            <a:r>
              <a:rPr lang="zh-CN" altLang="en-US" sz="4000" dirty="0">
                <a:solidFill>
                  <a:srgbClr val="262626"/>
                </a:solidFill>
                <a:latin typeface="微软雅黑" panose="020B0503020204020204" pitchFamily="34" charset="-122"/>
                <a:ea typeface="微软雅黑" panose="020B0503020204020204" pitchFamily="34" charset="-122"/>
              </a:rPr>
              <a:t>格式控制</a:t>
            </a:r>
          </a:p>
        </p:txBody>
      </p:sp>
      <p:sp>
        <p:nvSpPr>
          <p:cNvPr id="40964" name="矩形 1"/>
          <p:cNvSpPr>
            <a:spLocks noChangeArrowheads="1"/>
          </p:cNvSpPr>
          <p:nvPr/>
        </p:nvSpPr>
        <p:spPr bwMode="auto">
          <a:xfrm>
            <a:off x="563563" y="1628775"/>
            <a:ext cx="806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buClr>
                <a:srgbClr val="C00000"/>
              </a:buClr>
              <a:buFont typeface="Wingdings" pitchFamily="2" charset="2"/>
              <a:buChar char="n"/>
            </a:pPr>
            <a:r>
              <a:rPr lang="zh-CN" altLang="en-US" sz="2800" b="1">
                <a:solidFill>
                  <a:srgbClr val="C00000"/>
                </a:solidFill>
                <a:latin typeface="Palatino Linotype" pitchFamily="18" charset="0"/>
                <a:ea typeface="楷体" pitchFamily="49" charset="-122"/>
              </a:rPr>
              <a:t>常用的</a:t>
            </a:r>
            <a:r>
              <a:rPr lang="en-US" altLang="zh-CN" sz="2800" b="1">
                <a:solidFill>
                  <a:srgbClr val="C00000"/>
                </a:solidFill>
                <a:latin typeface="Palatino Linotype" pitchFamily="18" charset="0"/>
                <a:ea typeface="楷体" pitchFamily="49" charset="-122"/>
              </a:rPr>
              <a:t>format()</a:t>
            </a:r>
            <a:r>
              <a:rPr lang="zh-CN" altLang="en-US" sz="2800" b="1">
                <a:solidFill>
                  <a:srgbClr val="C00000"/>
                </a:solidFill>
                <a:latin typeface="Palatino Linotype" pitchFamily="18" charset="0"/>
                <a:ea typeface="楷体" pitchFamily="49" charset="-122"/>
              </a:rPr>
              <a:t>方法格式控制信息</a:t>
            </a:r>
            <a:endParaRPr lang="zh-CN" altLang="en-US" sz="2400" b="1">
              <a:solidFill>
                <a:srgbClr val="C00000"/>
              </a:solidFill>
              <a:latin typeface="Palatino Linotype" pitchFamily="18" charset="0"/>
              <a:ea typeface="楷体" pitchFamily="49" charset="-122"/>
            </a:endParaRPr>
          </a:p>
        </p:txBody>
      </p:sp>
      <p:graphicFrame>
        <p:nvGraphicFramePr>
          <p:cNvPr id="2" name="表格 1"/>
          <p:cNvGraphicFramePr>
            <a:graphicFrameLocks noGrp="1"/>
          </p:cNvGraphicFramePr>
          <p:nvPr/>
        </p:nvGraphicFramePr>
        <p:xfrm>
          <a:off x="984250" y="2308225"/>
          <a:ext cx="7272338" cy="3355975"/>
        </p:xfrm>
        <a:graphic>
          <a:graphicData uri="http://schemas.openxmlformats.org/drawingml/2006/table">
            <a:tbl>
              <a:tblPr firstRow="1" firstCol="1" bandRow="1"/>
              <a:tblGrid>
                <a:gridCol w="7272338">
                  <a:extLst>
                    <a:ext uri="{9D8B030D-6E8A-4147-A177-3AD203B41FA5}">
                      <a16:colId xmlns:a16="http://schemas.microsoft.com/office/drawing/2014/main" val="20000"/>
                    </a:ext>
                  </a:extLst>
                </a:gridCol>
              </a:tblGrid>
              <a:tr h="3355975">
                <a:tc>
                  <a:txBody>
                    <a:bodyPr/>
                    <a:lstStyle/>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&gt;&gt;&gt;"{:.2f}".format(3.1415926)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输出小数点后两位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'3.14'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&gt;&gt;&gt;"{:x}".format(1010)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输出整数的十六机制形式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'3f2'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&gt;&gt;&gt;"{:.5}".format("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这是一个很长的字符串</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输出字符串的前</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5</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这是一个很</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&gt;&gt;&gt;"{:-^10}".format("PYTHON")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居中并填充</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'--PYTHON--'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数字类型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a:spLocks noChangeArrowheads="1"/>
          </p:cNvSpPr>
          <p:nvPr/>
        </p:nvSpPr>
        <p:spPr bwMode="auto">
          <a:xfrm>
            <a:off x="1363663" y="2914650"/>
            <a:ext cx="6811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字符串类型的操作</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字符串操作符</a:t>
            </a:r>
          </a:p>
        </p:txBody>
      </p:sp>
      <p:sp>
        <p:nvSpPr>
          <p:cNvPr id="43012" name="TextBox 2"/>
          <p:cNvSpPr txBox="1">
            <a:spLocks noChangeArrowheads="1"/>
          </p:cNvSpPr>
          <p:nvPr/>
        </p:nvSpPr>
        <p:spPr bwMode="auto">
          <a:xfrm>
            <a:off x="430213" y="1627188"/>
            <a:ext cx="87137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针对字符串，</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语言提供了几个基本操作符</a:t>
            </a:r>
            <a:endParaRPr lang="en-US" altLang="zh-CN" sz="2800">
              <a:latin typeface="Palatino Linotype" pitchFamily="18" charset="0"/>
              <a:ea typeface="楷体" pitchFamily="49" charset="-122"/>
            </a:endParaRPr>
          </a:p>
        </p:txBody>
      </p:sp>
      <p:graphicFrame>
        <p:nvGraphicFramePr>
          <p:cNvPr id="2" name="表格 1"/>
          <p:cNvGraphicFramePr>
            <a:graphicFrameLocks noGrp="1"/>
          </p:cNvGraphicFramePr>
          <p:nvPr/>
        </p:nvGraphicFramePr>
        <p:xfrm>
          <a:off x="1573213" y="2520950"/>
          <a:ext cx="5810250" cy="1279524"/>
        </p:xfrm>
        <a:graphic>
          <a:graphicData uri="http://schemas.openxmlformats.org/drawingml/2006/table">
            <a:tbl>
              <a:tblPr firstRow="1" firstCol="1" bandRow="1"/>
              <a:tblGrid>
                <a:gridCol w="1462840">
                  <a:extLst>
                    <a:ext uri="{9D8B030D-6E8A-4147-A177-3AD203B41FA5}">
                      <a16:colId xmlns:a16="http://schemas.microsoft.com/office/drawing/2014/main" val="20000"/>
                    </a:ext>
                  </a:extLst>
                </a:gridCol>
                <a:gridCol w="4347410">
                  <a:extLst>
                    <a:ext uri="{9D8B030D-6E8A-4147-A177-3AD203B41FA5}">
                      <a16:colId xmlns:a16="http://schemas.microsoft.com/office/drawing/2014/main" val="20001"/>
                    </a:ext>
                  </a:extLst>
                </a:gridCol>
              </a:tblGrid>
              <a:tr h="319881">
                <a:tc>
                  <a:txBody>
                    <a:bodyPr/>
                    <a:lstStyle/>
                    <a:p>
                      <a:pPr algn="ctr"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操作符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9881">
                <a:tc>
                  <a:txBody>
                    <a:bodyPr/>
                    <a:lstStyle/>
                    <a:p>
                      <a:pPr algn="ctr" fontAlgn="base">
                        <a:lnSpc>
                          <a:spcPct val="15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 + 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连接两个字符串</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x</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与</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9881">
                <a:tc>
                  <a:txBody>
                    <a:bodyPr/>
                    <a:lstStyle/>
                    <a:p>
                      <a:pPr algn="ctr" fontAlgn="base">
                        <a:lnSpc>
                          <a:spcPct val="15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 * n </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 n * 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复制</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n</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次字符串</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9881">
                <a:tc>
                  <a:txBody>
                    <a:bodyPr/>
                    <a:lstStyle/>
                    <a:p>
                      <a:pPr algn="ctr" fontAlgn="base">
                        <a:lnSpc>
                          <a:spcPct val="15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 in 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如果</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的子串，返回</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，否则返回</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020977999"/>
              </p:ext>
            </p:extLst>
          </p:nvPr>
        </p:nvGraphicFramePr>
        <p:xfrm>
          <a:off x="1573213" y="4081463"/>
          <a:ext cx="5810250" cy="2268220"/>
        </p:xfrm>
        <a:graphic>
          <a:graphicData uri="http://schemas.openxmlformats.org/drawingml/2006/table">
            <a:tbl>
              <a:tblPr firstRow="1" firstCol="1" bandRow="1"/>
              <a:tblGrid>
                <a:gridCol w="5810250">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&gt;&gt;&gt;name = "Python</a:t>
                      </a:r>
                      <a:r>
                        <a:rPr lang="zh-CN" sz="1200" b="1" kern="0" dirty="0">
                          <a:effectLst/>
                          <a:latin typeface="Courier New" panose="02070309020205020404" pitchFamily="49" charset="0"/>
                          <a:ea typeface="宋体" panose="02010600030101010101" pitchFamily="2" charset="-122"/>
                          <a:cs typeface="Courier New" panose="02070309020205020404" pitchFamily="49" charset="0"/>
                        </a:rPr>
                        <a:t>语言</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zh-CN" sz="1200" b="1" kern="0" dirty="0">
                          <a:effectLst/>
                          <a:latin typeface="Courier New" panose="02070309020205020404" pitchFamily="49" charset="0"/>
                          <a:ea typeface="宋体" panose="02010600030101010101" pitchFamily="2" charset="-122"/>
                          <a:cs typeface="Courier New" panose="02070309020205020404" pitchFamily="49" charset="0"/>
                        </a:rPr>
                        <a:t>程序设计</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&gt;&gt;&gt;name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'Python</a:t>
                      </a:r>
                      <a:r>
                        <a:rPr lang="zh-CN" sz="1200" kern="0" dirty="0">
                          <a:effectLst/>
                          <a:latin typeface="Courier New" panose="02070309020205020404" pitchFamily="49" charset="0"/>
                          <a:ea typeface="宋体" panose="02010600030101010101" pitchFamily="2" charset="-122"/>
                          <a:cs typeface="Courier New" panose="02070309020205020404" pitchFamily="49" charset="0"/>
                        </a:rPr>
                        <a:t>语言程序设计</a:t>
                      </a: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1200" b="1"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 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2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2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200" kern="0" dirty="0">
                          <a:effectLst/>
                          <a:latin typeface="Courier New" panose="02070309020205020404" pitchFamily="49" charset="0"/>
                          <a:ea typeface="宋体" panose="02010600030101010101" pitchFamily="2" charset="-122"/>
                          <a:cs typeface="Courier New" panose="02070309020205020404" pitchFamily="49" charset="0"/>
                        </a:rPr>
                        <a:t>等级考试</a:t>
                      </a: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zh-CN" sz="1200" b="1" kern="0" dirty="0">
                          <a:effectLst/>
                          <a:latin typeface="Courier New" panose="02070309020205020404" pitchFamily="49" charset="0"/>
                          <a:ea typeface="宋体" panose="02010600030101010101" pitchFamily="2" charset="-122"/>
                          <a:cs typeface="Courier New" panose="02070309020205020404" pitchFamily="49" charset="0"/>
                        </a:rPr>
                        <a:t>语言</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in name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True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Y</a:t>
                      </a: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in name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200" kern="0" dirty="0">
                          <a:effectLst/>
                          <a:latin typeface="Courier New" panose="02070309020205020404" pitchFamily="49" charset="0"/>
                          <a:ea typeface="宋体" panose="02010600030101010101" pitchFamily="2" charset="-122"/>
                          <a:cs typeface="Times New Roman" panose="02020603050405020304" pitchFamily="18" charset="0"/>
                        </a:rPr>
                        <a:t>False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字符串处理函数</a:t>
            </a:r>
          </a:p>
        </p:txBody>
      </p:sp>
      <p:sp>
        <p:nvSpPr>
          <p:cNvPr id="44036" name="TextBox 2"/>
          <p:cNvSpPr txBox="1">
            <a:spLocks noChangeArrowheads="1"/>
          </p:cNvSpPr>
          <p:nvPr/>
        </p:nvSpPr>
        <p:spPr bwMode="auto">
          <a:xfrm>
            <a:off x="430213" y="1627188"/>
            <a:ext cx="87137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语言提供了一些对字符串处理的内置函数</a:t>
            </a:r>
            <a:endParaRPr lang="en-US" altLang="zh-CN" sz="2800">
              <a:latin typeface="Palatino Linotype" pitchFamily="18" charset="0"/>
              <a:ea typeface="楷体"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020446807"/>
              </p:ext>
            </p:extLst>
          </p:nvPr>
        </p:nvGraphicFramePr>
        <p:xfrm>
          <a:off x="1585913" y="2447925"/>
          <a:ext cx="5892800" cy="1891513"/>
        </p:xfrm>
        <a:graphic>
          <a:graphicData uri="http://schemas.openxmlformats.org/drawingml/2006/table">
            <a:tbl>
              <a:tblPr firstRow="1" firstCol="1" bandRow="1"/>
              <a:tblGrid>
                <a:gridCol w="1477052">
                  <a:extLst>
                    <a:ext uri="{9D8B030D-6E8A-4147-A177-3AD203B41FA5}">
                      <a16:colId xmlns:a16="http://schemas.microsoft.com/office/drawing/2014/main" val="20000"/>
                    </a:ext>
                  </a:extLst>
                </a:gridCol>
                <a:gridCol w="4415748">
                  <a:extLst>
                    <a:ext uri="{9D8B030D-6E8A-4147-A177-3AD203B41FA5}">
                      <a16:colId xmlns:a16="http://schemas.microsoft.com/office/drawing/2014/main" val="20001"/>
                    </a:ext>
                  </a:extLst>
                </a:gridCol>
              </a:tblGrid>
              <a:tr h="274411">
                <a:tc>
                  <a:txBody>
                    <a:bodyPr/>
                    <a:lstStyle/>
                    <a:p>
                      <a:pPr algn="ctr" fontAlgn="base">
                        <a:lnSpc>
                          <a:spcPct val="1500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函数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74411">
                <a:tc>
                  <a:txBody>
                    <a:bodyPr/>
                    <a:lstStyle/>
                    <a:p>
                      <a:pPr algn="ctr" fontAlgn="base">
                        <a:lnSpc>
                          <a:spcPct val="150000"/>
                        </a:lnSpc>
                        <a:spcAft>
                          <a:spcPts val="0"/>
                        </a:spcAf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len</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返回字符串</a:t>
                      </a:r>
                      <a:r>
                        <a:rPr lang="en-US" sz="1200" kern="0">
                          <a:effectLst/>
                          <a:latin typeface="Times New Roman" panose="02020603050405020304" pitchFamily="18" charset="0"/>
                          <a:ea typeface="宋体" panose="02010600030101010101" pitchFamily="2" charset="-122"/>
                          <a:cs typeface="Times New Roman" panose="02020603050405020304" pitchFamily="18" charset="0"/>
                        </a:rPr>
                        <a:t>x</a:t>
                      </a: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的长度，也可返回其他组合数据类型的元素个数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411">
                <a:tc>
                  <a:txBody>
                    <a:bodyPr/>
                    <a:lstStyle/>
                    <a:p>
                      <a:pPr algn="ctr" fontAlgn="base">
                        <a:lnSpc>
                          <a:spcPct val="150000"/>
                        </a:lnSpc>
                        <a:spcAft>
                          <a:spcPts val="0"/>
                        </a:spcAf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str</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返回任意类型</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所对应的字符串形式</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411">
                <a:tc>
                  <a:txBody>
                    <a:bodyPr/>
                    <a:lstStyle/>
                    <a:p>
                      <a:pPr algn="ctr" fontAlgn="base">
                        <a:lnSpc>
                          <a:spcPct val="150000"/>
                        </a:lnSpc>
                        <a:spcAft>
                          <a:spcPts val="0"/>
                        </a:spcAf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chr</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返回</a:t>
                      </a:r>
                      <a:r>
                        <a:rPr lang="en-US" sz="1200" kern="0">
                          <a:effectLst/>
                          <a:latin typeface="Times New Roman" panose="02020603050405020304" pitchFamily="18" charset="0"/>
                          <a:ea typeface="宋体" panose="02010600030101010101" pitchFamily="2" charset="-122"/>
                          <a:cs typeface="Times New Roman" panose="02020603050405020304" pitchFamily="18" charset="0"/>
                        </a:rPr>
                        <a:t>Unicode</a:t>
                      </a: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编码</a:t>
                      </a:r>
                      <a:r>
                        <a:rPr lang="en-US" sz="1200" kern="0">
                          <a:effectLst/>
                          <a:latin typeface="Times New Roman" panose="02020603050405020304" pitchFamily="18" charset="0"/>
                          <a:ea typeface="宋体" panose="02010600030101010101" pitchFamily="2" charset="-122"/>
                          <a:cs typeface="Times New Roman" panose="02020603050405020304" pitchFamily="18" charset="0"/>
                        </a:rPr>
                        <a:t>x</a:t>
                      </a: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对应的单字符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411">
                <a:tc>
                  <a:txBody>
                    <a:bodyPr/>
                    <a:lstStyle/>
                    <a:p>
                      <a:pPr algn="ctr" fontAlgn="base">
                        <a:lnSpc>
                          <a:spcPct val="150000"/>
                        </a:lnSpc>
                        <a:spcAft>
                          <a:spcPts val="0"/>
                        </a:spcAf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ord</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返回单字符</a:t>
                      </a:r>
                      <a:r>
                        <a:rPr lang="en-US" sz="1200" kern="0">
                          <a:effectLst/>
                          <a:latin typeface="Times New Roman" panose="02020603050405020304" pitchFamily="18" charset="0"/>
                          <a:ea typeface="宋体" panose="02010600030101010101" pitchFamily="2" charset="-122"/>
                          <a:cs typeface="Times New Roman" panose="02020603050405020304" pitchFamily="18" charset="0"/>
                        </a:rPr>
                        <a:t>x</a:t>
                      </a:r>
                      <a:r>
                        <a:rPr lang="zh-CN" sz="1200" kern="0">
                          <a:effectLst/>
                          <a:latin typeface="Times New Roman" panose="02020603050405020304" pitchFamily="18" charset="0"/>
                          <a:ea typeface="宋体" panose="02010600030101010101" pitchFamily="2" charset="-122"/>
                          <a:cs typeface="Times New Roman" panose="02020603050405020304" pitchFamily="18" charset="0"/>
                        </a:rPr>
                        <a:t>表示的</a:t>
                      </a:r>
                      <a:r>
                        <a:rPr lang="en-US" sz="1200" kern="0">
                          <a:effectLst/>
                          <a:latin typeface="Times New Roman" panose="02020603050405020304" pitchFamily="18" charset="0"/>
                          <a:ea typeface="宋体" panose="02010600030101010101" pitchFamily="2" charset="-122"/>
                          <a:cs typeface="Times New Roman" panose="02020603050405020304" pitchFamily="18" charset="0"/>
                        </a:rPr>
                        <a:t>Unicode</a:t>
                      </a: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编码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411">
                <a:tc>
                  <a:txBody>
                    <a:bodyPr/>
                    <a:lstStyle/>
                    <a:p>
                      <a:pPr algn="ctr" fontAlgn="base">
                        <a:lnSpc>
                          <a:spcPct val="150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hex(x)</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返回整数</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对应十六进制数的小写形式字符串</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5387">
                <a:tc>
                  <a:txBody>
                    <a:bodyPr/>
                    <a:lstStyle/>
                    <a:p>
                      <a:pPr algn="ctr" fontAlgn="base">
                        <a:lnSpc>
                          <a:spcPct val="150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oct(x)</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返回整数</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对应八进制数的小写形式字符串</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nvGraphicFramePr>
        <p:xfrm>
          <a:off x="1585913" y="4522788"/>
          <a:ext cx="5892800" cy="1920875"/>
        </p:xfrm>
        <a:graphic>
          <a:graphicData uri="http://schemas.openxmlformats.org/drawingml/2006/table">
            <a:tbl>
              <a:tblPr firstRow="1" firstCol="1" bandRow="1"/>
              <a:tblGrid>
                <a:gridCol w="5892800">
                  <a:extLst>
                    <a:ext uri="{9D8B030D-6E8A-4147-A177-3AD203B41FA5}">
                      <a16:colId xmlns:a16="http://schemas.microsoft.com/office/drawing/2014/main" val="20000"/>
                    </a:ext>
                  </a:extLst>
                </a:gridCol>
              </a:tblGrid>
              <a:tr h="1920875">
                <a:tc>
                  <a:txBody>
                    <a:bodyPr/>
                    <a:lstStyle/>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len</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全国计算机等级考试</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Python</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语言科目</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19</a:t>
                      </a:r>
                    </a:p>
                    <a:p>
                      <a:pPr algn="l">
                        <a:lnSpc>
                          <a:spcPct val="150000"/>
                        </a:lnSpc>
                        <a:spcAft>
                          <a:spcPts val="0"/>
                        </a:spcAft>
                      </a:pPr>
                      <a:r>
                        <a:rPr lang="en-US" altLang="zh-CN" sz="1400" b="1" kern="10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altLang="zh-CN" sz="1400" b="1" kern="100" dirty="0" err="1">
                          <a:effectLst/>
                          <a:latin typeface="Courier New" panose="02070309020205020404" pitchFamily="49" charset="0"/>
                          <a:ea typeface="宋体" panose="02010600030101010101" pitchFamily="2" charset="-122"/>
                          <a:cs typeface="Times New Roman" panose="02020603050405020304" pitchFamily="18" charset="0"/>
                        </a:rPr>
                        <a:t>chr</a:t>
                      </a:r>
                      <a:r>
                        <a:rPr lang="en-US" altLang="zh-CN" sz="1400" b="1" kern="100" dirty="0">
                          <a:effectLst/>
                          <a:latin typeface="Courier New" panose="02070309020205020404" pitchFamily="49" charset="0"/>
                          <a:ea typeface="宋体" panose="02010600030101010101" pitchFamily="2" charset="-122"/>
                          <a:cs typeface="Times New Roman" panose="02020603050405020304" pitchFamily="18" charset="0"/>
                        </a:rPr>
                        <a:t>(10000)</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50000"/>
                        </a:lnSpc>
                        <a:spcAft>
                          <a:spcPts val="0"/>
                        </a:spcAft>
                      </a:pPr>
                      <a:r>
                        <a:rPr lang="en-US" altLang="zh-CN" sz="1400" kern="100" dirty="0">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4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en-US" altLang="zh-CN" sz="1400" kern="100" dirty="0">
                          <a:effectLst/>
                          <a:latin typeface="Courier New" panose="02070309020205020404" pitchFamily="49" charset="0"/>
                          <a:ea typeface="宋体" panose="02010600030101010101" pitchFamily="2" charset="-122"/>
                          <a:cs typeface="Times New Roman" panose="02020603050405020304" pitchFamily="18" charset="0"/>
                        </a:rPr>
                        <a:t>‘</a:t>
                      </a:r>
                    </a:p>
                    <a:p>
                      <a:pPr algn="l">
                        <a:lnSpc>
                          <a:spcPct val="150000"/>
                        </a:lnSpc>
                        <a:spcAft>
                          <a:spcPts val="0"/>
                        </a:spcAft>
                      </a:pPr>
                      <a:r>
                        <a:rPr lang="en-US" altLang="zh-CN" sz="1400" b="1" kern="100" dirty="0">
                          <a:effectLst/>
                          <a:latin typeface="Calibri" panose="020F0502020204030204" pitchFamily="34" charset="0"/>
                          <a:ea typeface="宋体" panose="02010600030101010101" pitchFamily="2" charset="-122"/>
                          <a:cs typeface="Times New Roman" panose="02020603050405020304" pitchFamily="18" charset="0"/>
                        </a:rPr>
                        <a:t>&gt;&gt;&gt;hex(1010)</a:t>
                      </a:r>
                    </a:p>
                    <a:p>
                      <a:pPr algn="l">
                        <a:lnSpc>
                          <a:spcPct val="150000"/>
                        </a:lnSpc>
                        <a:spcAft>
                          <a:spcPts val="0"/>
                        </a:spcAft>
                      </a:pP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'0x3f2'</a:t>
                      </a:r>
                    </a:p>
                  </a:txBody>
                  <a:tcPr marL="68586" marR="6858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b="1" dirty="0">
                <a:solidFill>
                  <a:srgbClr val="FF0000"/>
                </a:solidFill>
                <a:latin typeface="微软雅黑" panose="020B0503020204020204" pitchFamily="34" charset="-122"/>
                <a:ea typeface="微软雅黑" panose="020B0503020204020204" pitchFamily="34" charset="-122"/>
              </a:rPr>
              <a:t>字符串处理方法</a:t>
            </a:r>
          </a:p>
        </p:txBody>
      </p:sp>
      <p:sp>
        <p:nvSpPr>
          <p:cNvPr id="45060" name="TextBox 2"/>
          <p:cNvSpPr txBox="1">
            <a:spLocks noChangeArrowheads="1"/>
          </p:cNvSpPr>
          <p:nvPr/>
        </p:nvSpPr>
        <p:spPr bwMode="auto">
          <a:xfrm>
            <a:off x="430213" y="1627188"/>
            <a:ext cx="82089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zh-CN" altLang="en-US" sz="2400" dirty="0">
                <a:latin typeface="Palatino Linotype" pitchFamily="18" charset="0"/>
                <a:ea typeface="楷体" pitchFamily="49" charset="-122"/>
              </a:rPr>
              <a:t>方法也是一个函数，只是调用方式不同。函数采用</a:t>
            </a:r>
            <a:r>
              <a:rPr lang="en-US" altLang="zh-CN" sz="2400" dirty="0" err="1">
                <a:latin typeface="Palatino Linotype" pitchFamily="18" charset="0"/>
                <a:ea typeface="楷体" pitchFamily="49" charset="-122"/>
              </a:rPr>
              <a:t>func</a:t>
            </a:r>
            <a:r>
              <a:rPr lang="en-US" altLang="zh-CN" sz="2400" dirty="0">
                <a:latin typeface="Palatino Linotype" pitchFamily="18" charset="0"/>
                <a:ea typeface="楷体" pitchFamily="49" charset="-122"/>
              </a:rPr>
              <a:t>(x)</a:t>
            </a:r>
            <a:r>
              <a:rPr lang="zh-CN" altLang="en-US" sz="2400" dirty="0">
                <a:latin typeface="Palatino Linotype" pitchFamily="18" charset="0"/>
                <a:ea typeface="楷体" pitchFamily="49" charset="-122"/>
              </a:rPr>
              <a:t>方式调用，而方法则采用</a:t>
            </a:r>
            <a:r>
              <a:rPr lang="en-US" altLang="zh-CN" sz="2400" b="1" dirty="0">
                <a:solidFill>
                  <a:srgbClr val="C00000"/>
                </a:solidFill>
                <a:latin typeface="Palatino Linotype" pitchFamily="18" charset="0"/>
                <a:ea typeface="楷体" pitchFamily="49" charset="-122"/>
              </a:rPr>
              <a:t>&lt;a&gt;.</a:t>
            </a:r>
            <a:r>
              <a:rPr lang="en-US" altLang="zh-CN" sz="2400" b="1" dirty="0" err="1">
                <a:solidFill>
                  <a:srgbClr val="C00000"/>
                </a:solidFill>
                <a:latin typeface="Palatino Linotype" pitchFamily="18" charset="0"/>
                <a:ea typeface="楷体" pitchFamily="49" charset="-122"/>
              </a:rPr>
              <a:t>func</a:t>
            </a:r>
            <a:r>
              <a:rPr lang="en-US" altLang="zh-CN" sz="2400" b="1" dirty="0">
                <a:solidFill>
                  <a:srgbClr val="C00000"/>
                </a:solidFill>
                <a:latin typeface="Palatino Linotype" pitchFamily="18" charset="0"/>
                <a:ea typeface="楷体" pitchFamily="49" charset="-122"/>
              </a:rPr>
              <a:t>[(x)]</a:t>
            </a:r>
            <a:r>
              <a:rPr lang="zh-CN" altLang="en-US" sz="2400" dirty="0">
                <a:latin typeface="Palatino Linotype" pitchFamily="18" charset="0"/>
                <a:ea typeface="楷体" pitchFamily="49" charset="-122"/>
              </a:rPr>
              <a:t>形式调用。方法仅作用于前导对象</a:t>
            </a:r>
            <a:r>
              <a:rPr lang="en-US" altLang="zh-CN" sz="2400" dirty="0">
                <a:latin typeface="Palatino Linotype" pitchFamily="18" charset="0"/>
                <a:ea typeface="楷体" pitchFamily="49" charset="-122"/>
              </a:rPr>
              <a:t>&lt;a&gt;</a:t>
            </a:r>
            <a:r>
              <a:rPr lang="zh-CN" altLang="en-US" sz="2400" dirty="0">
                <a:latin typeface="Palatino Linotype" pitchFamily="18" charset="0"/>
                <a:ea typeface="楷体" pitchFamily="49" charset="-122"/>
              </a:rPr>
              <a:t>。</a:t>
            </a:r>
            <a:endParaRPr lang="en-US" altLang="zh-CN" sz="2400" dirty="0">
              <a:latin typeface="Palatino Linotype" pitchFamily="18" charset="0"/>
              <a:ea typeface="楷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588260540"/>
              </p:ext>
            </p:extLst>
          </p:nvPr>
        </p:nvGraphicFramePr>
        <p:xfrm>
          <a:off x="996950" y="2982913"/>
          <a:ext cx="7505700" cy="2879721"/>
        </p:xfrm>
        <a:graphic>
          <a:graphicData uri="http://schemas.openxmlformats.org/drawingml/2006/table">
            <a:tbl>
              <a:tblPr firstRow="1" firstCol="1" bandRow="1"/>
              <a:tblGrid>
                <a:gridCol w="2717360">
                  <a:extLst>
                    <a:ext uri="{9D8B030D-6E8A-4147-A177-3AD203B41FA5}">
                      <a16:colId xmlns:a16="http://schemas.microsoft.com/office/drawing/2014/main" val="20000"/>
                    </a:ext>
                  </a:extLst>
                </a:gridCol>
                <a:gridCol w="4788340">
                  <a:extLst>
                    <a:ext uri="{9D8B030D-6E8A-4147-A177-3AD203B41FA5}">
                      <a16:colId xmlns:a16="http://schemas.microsoft.com/office/drawing/2014/main" val="20001"/>
                    </a:ext>
                  </a:extLst>
                </a:gridCol>
              </a:tblGrid>
              <a:tr h="319969">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9969">
                <a:tc>
                  <a:txBody>
                    <a:bodyPr/>
                    <a:lstStyle/>
                    <a:p>
                      <a:pPr algn="ctr" fontAlgn="base">
                        <a:lnSpc>
                          <a:spcPct val="150000"/>
                        </a:lnSpc>
                        <a:spcAft>
                          <a:spcPts val="0"/>
                        </a:spcAft>
                      </a:pP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str.lower</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返回字符串</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的副本，全部字符小写</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9969">
                <a:tc>
                  <a:txBody>
                    <a:bodyPr/>
                    <a:lstStyle/>
                    <a:p>
                      <a:pPr algn="ctr" fontAlgn="base">
                        <a:lnSpc>
                          <a:spcPct val="150000"/>
                        </a:lnSpc>
                        <a:spcAft>
                          <a:spcPts val="0"/>
                        </a:spcAft>
                      </a:pP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str.upper</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返回字符串</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str</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的副本，全部字符大写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9969">
                <a:tc>
                  <a:txBody>
                    <a:bodyPr/>
                    <a:lstStyle/>
                    <a:p>
                      <a:pPr algn="ctr" fontAlgn="base">
                        <a:lnSpc>
                          <a:spcPct val="150000"/>
                        </a:lnSpc>
                        <a:spcAft>
                          <a:spcPts val="0"/>
                        </a:spcAft>
                      </a:pPr>
                      <a:r>
                        <a:rPr lang="en-US" sz="1400" b="1" kern="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str.split</a:t>
                      </a:r>
                      <a:r>
                        <a:rPr lang="en-US" sz="14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sep</a:t>
                      </a:r>
                      <a:r>
                        <a:rPr lang="en-US" sz="14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6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返回一个列表，由</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根据</a:t>
                      </a: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sep</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被分割的部分构成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9969">
                <a:tc>
                  <a:txBody>
                    <a:bodyPr/>
                    <a:lstStyle/>
                    <a:p>
                      <a:pPr algn="ctr" fontAlgn="base">
                        <a:lnSpc>
                          <a:spcPct val="150000"/>
                        </a:lnSpc>
                        <a:spcAft>
                          <a:spcPts val="0"/>
                        </a:spcAft>
                      </a:pP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str.count</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(sub)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返回</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sub</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子串出现的次数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9969">
                <a:tc>
                  <a:txBody>
                    <a:bodyPr/>
                    <a:lstStyle/>
                    <a:p>
                      <a:pPr algn="ctr" fontAlgn="base">
                        <a:lnSpc>
                          <a:spcPct val="150000"/>
                        </a:lnSpc>
                        <a:spcAft>
                          <a:spcPts val="0"/>
                        </a:spcAft>
                      </a:pPr>
                      <a:r>
                        <a:rPr lang="en-US" sz="1400" b="1" kern="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str.replace</a:t>
                      </a:r>
                      <a:r>
                        <a:rPr lang="en-US" sz="14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(old, new)</a:t>
                      </a:r>
                      <a:endParaRPr lang="zh-CN" sz="16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返回字符串</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str</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的副本，所有</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old</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子串被替换为</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new</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9969">
                <a:tc>
                  <a:txBody>
                    <a:bodyPr/>
                    <a:lstStyle/>
                    <a:p>
                      <a:pPr algn="ctr" fontAlgn="base">
                        <a:lnSpc>
                          <a:spcPct val="150000"/>
                        </a:lnSpc>
                        <a:spcAft>
                          <a:spcPts val="0"/>
                        </a:spcAft>
                      </a:pP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str.center</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(width, </a:t>
                      </a: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fillchar</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字符串居中函数，</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fillchar</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参数可选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9969">
                <a:tc>
                  <a:txBody>
                    <a:bodyPr/>
                    <a:lstStyle/>
                    <a:p>
                      <a:pPr algn="ctr" fontAlgn="base">
                        <a:lnSpc>
                          <a:spcPct val="150000"/>
                        </a:lnSpc>
                        <a:spcAft>
                          <a:spcPts val="0"/>
                        </a:spcAft>
                      </a:pP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str.strip</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(chars)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从字符串</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中去掉在其左侧和右侧</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chars</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中列出的字符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9969">
                <a:tc>
                  <a:txBody>
                    <a:bodyPr/>
                    <a:lstStyle/>
                    <a:p>
                      <a:pPr algn="ctr" fontAlgn="base">
                        <a:lnSpc>
                          <a:spcPct val="150000"/>
                        </a:lnSpc>
                        <a:spcAft>
                          <a:spcPts val="0"/>
                        </a:spcAft>
                      </a:pPr>
                      <a:r>
                        <a:rPr lang="en-US" sz="1400" b="1" kern="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str.join</a:t>
                      </a:r>
                      <a:r>
                        <a:rPr lang="en-US" sz="14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iter</a:t>
                      </a:r>
                      <a:r>
                        <a:rPr lang="en-US" sz="1400" b="1"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将</a:t>
                      </a: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iter</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变量的每一个元素后增加一个</a:t>
                      </a: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str</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字符串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字符串处理方法</a:t>
            </a:r>
          </a:p>
        </p:txBody>
      </p:sp>
      <p:sp>
        <p:nvSpPr>
          <p:cNvPr id="46084" name="TextBox 2"/>
          <p:cNvSpPr txBox="1">
            <a:spLocks noChangeArrowheads="1"/>
          </p:cNvSpPr>
          <p:nvPr/>
        </p:nvSpPr>
        <p:spPr bwMode="auto">
          <a:xfrm>
            <a:off x="430213" y="1627188"/>
            <a:ext cx="82089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en-US" altLang="zh-CN" sz="2400" dirty="0" err="1">
                <a:latin typeface="Palatino Linotype" pitchFamily="18" charset="0"/>
                <a:ea typeface="楷体" pitchFamily="49" charset="-122"/>
              </a:rPr>
              <a:t>str.split</a:t>
            </a:r>
            <a:r>
              <a:rPr lang="en-US" altLang="zh-CN" sz="2400" dirty="0">
                <a:latin typeface="Palatino Linotype" pitchFamily="18" charset="0"/>
                <a:ea typeface="楷体" pitchFamily="49" charset="-122"/>
              </a:rPr>
              <a:t>(</a:t>
            </a:r>
            <a:r>
              <a:rPr lang="en-US" altLang="zh-CN" sz="2400" dirty="0" err="1">
                <a:latin typeface="Palatino Linotype" pitchFamily="18" charset="0"/>
                <a:ea typeface="楷体" pitchFamily="49" charset="-122"/>
              </a:rPr>
              <a:t>sep</a:t>
            </a:r>
            <a:r>
              <a:rPr lang="en-US" altLang="zh-CN" sz="2400" dirty="0">
                <a:latin typeface="Palatino Linotype" pitchFamily="18" charset="0"/>
                <a:ea typeface="楷体" pitchFamily="49" charset="-122"/>
              </a:rPr>
              <a:t>)</a:t>
            </a:r>
            <a:r>
              <a:rPr lang="zh-CN" altLang="en-US" sz="2400" dirty="0">
                <a:latin typeface="Palatino Linotype" pitchFamily="18" charset="0"/>
                <a:ea typeface="楷体" pitchFamily="49" charset="-122"/>
              </a:rPr>
              <a:t> 能够根据</a:t>
            </a:r>
            <a:r>
              <a:rPr lang="en-US" altLang="zh-CN" sz="2400" dirty="0" err="1">
                <a:latin typeface="Palatino Linotype" pitchFamily="18" charset="0"/>
                <a:ea typeface="楷体" pitchFamily="49" charset="-122"/>
              </a:rPr>
              <a:t>sep</a:t>
            </a:r>
            <a:r>
              <a:rPr lang="zh-CN" altLang="en-US" sz="2400" dirty="0">
                <a:latin typeface="Palatino Linotype" pitchFamily="18" charset="0"/>
                <a:ea typeface="楷体" pitchFamily="49" charset="-122"/>
              </a:rPr>
              <a:t>分隔字符串</a:t>
            </a:r>
            <a:r>
              <a:rPr lang="en-US" altLang="zh-CN" sz="2400" dirty="0" err="1">
                <a:latin typeface="Palatino Linotype" pitchFamily="18" charset="0"/>
                <a:ea typeface="楷体" pitchFamily="49" charset="-122"/>
              </a:rPr>
              <a:t>str</a:t>
            </a:r>
            <a:r>
              <a:rPr lang="zh-CN" altLang="en-US" sz="2400" dirty="0">
                <a:latin typeface="Palatino Linotype" pitchFamily="18" charset="0"/>
                <a:ea typeface="楷体" pitchFamily="49" charset="-122"/>
              </a:rPr>
              <a:t>，分割后的内容以列表类型返回。</a:t>
            </a:r>
            <a:endParaRPr lang="en-US" altLang="zh-CN" sz="2400" dirty="0">
              <a:latin typeface="Palatino Linotype" pitchFamily="18" charset="0"/>
              <a:ea typeface="楷体" pitchFamily="49" charset="-122"/>
            </a:endParaRPr>
          </a:p>
        </p:txBody>
      </p:sp>
      <p:graphicFrame>
        <p:nvGraphicFramePr>
          <p:cNvPr id="3" name="表格 2"/>
          <p:cNvGraphicFramePr>
            <a:graphicFrameLocks noGrp="1"/>
          </p:cNvGraphicFramePr>
          <p:nvPr/>
        </p:nvGraphicFramePr>
        <p:xfrm>
          <a:off x="998538" y="2459038"/>
          <a:ext cx="6751637" cy="1920875"/>
        </p:xfrm>
        <a:graphic>
          <a:graphicData uri="http://schemas.openxmlformats.org/drawingml/2006/table">
            <a:tbl>
              <a:tblPr firstRow="1" firstCol="1" bandRow="1"/>
              <a:tblGrid>
                <a:gridCol w="6751637">
                  <a:extLst>
                    <a:ext uri="{9D8B030D-6E8A-4147-A177-3AD203B41FA5}">
                      <a16:colId xmlns:a16="http://schemas.microsoft.com/office/drawing/2014/main" val="20000"/>
                    </a:ext>
                  </a:extLst>
                </a:gridCol>
              </a:tblGrid>
              <a:tr h="1920875">
                <a:tc>
                  <a:txBody>
                    <a:bodyPr/>
                    <a:lstStyle/>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&gt;&gt;&gt;"Python is an excellent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language.".split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['Python', 'is', 'an', 'excellent', 'language.']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&gt;&gt;&gt;"Python is an excellent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language.".split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['Python is ', 'n excellent l', '</a:t>
                      </a: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ngu</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ge</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&gt;&gt;&gt;"Python is an excellent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language.".split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'an'</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['Python is ', ' excellent l', '</a:t>
                      </a: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guage</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
        <p:nvSpPr>
          <p:cNvPr id="46091" name="TextBox 2"/>
          <p:cNvSpPr txBox="1">
            <a:spLocks noChangeArrowheads="1"/>
          </p:cNvSpPr>
          <p:nvPr/>
        </p:nvSpPr>
        <p:spPr bwMode="auto">
          <a:xfrm>
            <a:off x="430213" y="4646613"/>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en-US" altLang="zh-CN" sz="2400" dirty="0" err="1">
                <a:latin typeface="Palatino Linotype" pitchFamily="18" charset="0"/>
                <a:ea typeface="楷体" pitchFamily="49" charset="-122"/>
              </a:rPr>
              <a:t>str.count</a:t>
            </a:r>
            <a:r>
              <a:rPr lang="en-US" altLang="zh-CN" sz="2400" dirty="0">
                <a:latin typeface="Palatino Linotype" pitchFamily="18" charset="0"/>
                <a:ea typeface="楷体" pitchFamily="49" charset="-122"/>
              </a:rPr>
              <a:t>(sub)</a:t>
            </a:r>
            <a:r>
              <a:rPr lang="zh-CN" altLang="en-US" sz="2400" dirty="0">
                <a:latin typeface="Palatino Linotype" pitchFamily="18" charset="0"/>
                <a:ea typeface="楷体" pitchFamily="49" charset="-122"/>
              </a:rPr>
              <a:t>方法返回字符串</a:t>
            </a:r>
            <a:r>
              <a:rPr lang="en-US" altLang="zh-CN" sz="2400" dirty="0" err="1">
                <a:latin typeface="Palatino Linotype" pitchFamily="18" charset="0"/>
                <a:ea typeface="楷体" pitchFamily="49" charset="-122"/>
              </a:rPr>
              <a:t>str</a:t>
            </a:r>
            <a:r>
              <a:rPr lang="zh-CN" altLang="en-US" sz="2400" dirty="0">
                <a:latin typeface="Palatino Linotype" pitchFamily="18" charset="0"/>
                <a:ea typeface="楷体" pitchFamily="49" charset="-122"/>
              </a:rPr>
              <a:t>中出现</a:t>
            </a:r>
            <a:r>
              <a:rPr lang="en-US" altLang="zh-CN" sz="2400" dirty="0">
                <a:latin typeface="Palatino Linotype" pitchFamily="18" charset="0"/>
                <a:ea typeface="楷体" pitchFamily="49" charset="-122"/>
              </a:rPr>
              <a:t>sub</a:t>
            </a:r>
            <a:r>
              <a:rPr lang="zh-CN" altLang="en-US" sz="2400" dirty="0">
                <a:latin typeface="Palatino Linotype" pitchFamily="18" charset="0"/>
                <a:ea typeface="楷体" pitchFamily="49" charset="-122"/>
              </a:rPr>
              <a:t>的次数，</a:t>
            </a:r>
            <a:r>
              <a:rPr lang="en-US" altLang="zh-CN" sz="2400" dirty="0">
                <a:latin typeface="Palatino Linotype" pitchFamily="18" charset="0"/>
                <a:ea typeface="楷体" pitchFamily="49" charset="-122"/>
              </a:rPr>
              <a:t>sub</a:t>
            </a:r>
            <a:r>
              <a:rPr lang="zh-CN" altLang="en-US" sz="2400" dirty="0">
                <a:latin typeface="Palatino Linotype" pitchFamily="18" charset="0"/>
                <a:ea typeface="楷体" pitchFamily="49" charset="-122"/>
              </a:rPr>
              <a:t>是一个字符串。</a:t>
            </a:r>
            <a:endParaRPr lang="en-US" altLang="zh-CN" sz="2400" dirty="0">
              <a:latin typeface="Palatino Linotype" pitchFamily="18" charset="0"/>
              <a:ea typeface="楷体" pitchFamily="49" charset="-122"/>
            </a:endParaRPr>
          </a:p>
        </p:txBody>
      </p:sp>
      <p:graphicFrame>
        <p:nvGraphicFramePr>
          <p:cNvPr id="4" name="表格 3"/>
          <p:cNvGraphicFramePr>
            <a:graphicFrameLocks noGrp="1"/>
          </p:cNvGraphicFramePr>
          <p:nvPr/>
        </p:nvGraphicFramePr>
        <p:xfrm>
          <a:off x="998538" y="5514975"/>
          <a:ext cx="6751637" cy="639763"/>
        </p:xfrm>
        <a:graphic>
          <a:graphicData uri="http://schemas.openxmlformats.org/drawingml/2006/table">
            <a:tbl>
              <a:tblPr firstRow="1" firstCol="1" bandRow="1"/>
              <a:tblGrid>
                <a:gridCol w="6751637">
                  <a:extLst>
                    <a:ext uri="{9D8B030D-6E8A-4147-A177-3AD203B41FA5}">
                      <a16:colId xmlns:a16="http://schemas.microsoft.com/office/drawing/2014/main" val="20000"/>
                    </a:ext>
                  </a:extLst>
                </a:gridCol>
              </a:tblGrid>
              <a:tr h="639763">
                <a:tc>
                  <a:txBody>
                    <a:bodyPr/>
                    <a:lstStyle/>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&gt;&gt;&gt;"Python is an excellent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language.".count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字符串处理方法</a:t>
            </a:r>
          </a:p>
        </p:txBody>
      </p:sp>
      <p:sp>
        <p:nvSpPr>
          <p:cNvPr id="47108" name="TextBox 2"/>
          <p:cNvSpPr txBox="1">
            <a:spLocks noChangeArrowheads="1"/>
          </p:cNvSpPr>
          <p:nvPr/>
        </p:nvSpPr>
        <p:spPr bwMode="auto">
          <a:xfrm>
            <a:off x="430213" y="1627188"/>
            <a:ext cx="82089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en-US" altLang="zh-CN" sz="2400" dirty="0" err="1">
                <a:latin typeface="Palatino Linotype" pitchFamily="18" charset="0"/>
                <a:ea typeface="楷体" pitchFamily="49" charset="-122"/>
              </a:rPr>
              <a:t>str.replace</a:t>
            </a:r>
            <a:r>
              <a:rPr lang="en-US" altLang="zh-CN" sz="2400" dirty="0">
                <a:latin typeface="Palatino Linotype" pitchFamily="18" charset="0"/>
                <a:ea typeface="楷体" pitchFamily="49" charset="-122"/>
              </a:rPr>
              <a:t>(old, new)</a:t>
            </a:r>
            <a:r>
              <a:rPr lang="zh-CN" altLang="en-US" sz="2400" dirty="0">
                <a:latin typeface="Palatino Linotype" pitchFamily="18" charset="0"/>
                <a:ea typeface="楷体" pitchFamily="49" charset="-122"/>
              </a:rPr>
              <a:t>方法将字符串</a:t>
            </a:r>
            <a:r>
              <a:rPr lang="en-US" altLang="zh-CN" sz="2400" dirty="0" err="1">
                <a:latin typeface="Palatino Linotype" pitchFamily="18" charset="0"/>
                <a:ea typeface="楷体" pitchFamily="49" charset="-122"/>
              </a:rPr>
              <a:t>str</a:t>
            </a:r>
            <a:r>
              <a:rPr lang="zh-CN" altLang="en-US" sz="2400" dirty="0">
                <a:latin typeface="Palatino Linotype" pitchFamily="18" charset="0"/>
                <a:ea typeface="楷体" pitchFamily="49" charset="-122"/>
              </a:rPr>
              <a:t>中出现的</a:t>
            </a:r>
            <a:r>
              <a:rPr lang="en-US" altLang="zh-CN" sz="2400" dirty="0">
                <a:latin typeface="Palatino Linotype" pitchFamily="18" charset="0"/>
                <a:ea typeface="楷体" pitchFamily="49" charset="-122"/>
              </a:rPr>
              <a:t>old</a:t>
            </a:r>
            <a:r>
              <a:rPr lang="zh-CN" altLang="en-US" sz="2400" dirty="0">
                <a:latin typeface="Palatino Linotype" pitchFamily="18" charset="0"/>
                <a:ea typeface="楷体" pitchFamily="49" charset="-122"/>
              </a:rPr>
              <a:t>字符串替换为</a:t>
            </a:r>
            <a:r>
              <a:rPr lang="en-US" altLang="zh-CN" sz="2400" dirty="0">
                <a:latin typeface="Palatino Linotype" pitchFamily="18" charset="0"/>
                <a:ea typeface="楷体" pitchFamily="49" charset="-122"/>
              </a:rPr>
              <a:t>new</a:t>
            </a:r>
            <a:r>
              <a:rPr lang="zh-CN" altLang="en-US" sz="2400" dirty="0">
                <a:latin typeface="Palatino Linotype" pitchFamily="18" charset="0"/>
                <a:ea typeface="楷体" pitchFamily="49" charset="-122"/>
              </a:rPr>
              <a:t>字符串，</a:t>
            </a:r>
            <a:r>
              <a:rPr lang="en-US" altLang="zh-CN" sz="2400" dirty="0">
                <a:latin typeface="Palatino Linotype" pitchFamily="18" charset="0"/>
                <a:ea typeface="楷体" pitchFamily="49" charset="-122"/>
              </a:rPr>
              <a:t>old</a:t>
            </a:r>
            <a:r>
              <a:rPr lang="zh-CN" altLang="en-US" sz="2400" dirty="0">
                <a:latin typeface="Palatino Linotype" pitchFamily="18" charset="0"/>
                <a:ea typeface="楷体" pitchFamily="49" charset="-122"/>
              </a:rPr>
              <a:t>和</a:t>
            </a:r>
            <a:r>
              <a:rPr lang="en-US" altLang="zh-CN" sz="2400" dirty="0">
                <a:latin typeface="Palatino Linotype" pitchFamily="18" charset="0"/>
                <a:ea typeface="楷体" pitchFamily="49" charset="-122"/>
              </a:rPr>
              <a:t>new</a:t>
            </a:r>
            <a:r>
              <a:rPr lang="zh-CN" altLang="en-US" sz="2400" dirty="0">
                <a:latin typeface="Palatino Linotype" pitchFamily="18" charset="0"/>
                <a:ea typeface="楷体" pitchFamily="49" charset="-122"/>
              </a:rPr>
              <a:t>的长度可以不同。</a:t>
            </a:r>
            <a:endParaRPr lang="en-US" altLang="zh-CN" sz="2400" dirty="0">
              <a:latin typeface="Palatino Linotype" pitchFamily="18" charset="0"/>
              <a:ea typeface="楷体" pitchFamily="49" charset="-122"/>
            </a:endParaRPr>
          </a:p>
        </p:txBody>
      </p:sp>
      <p:sp>
        <p:nvSpPr>
          <p:cNvPr id="47109" name="TextBox 2"/>
          <p:cNvSpPr txBox="1">
            <a:spLocks noChangeArrowheads="1"/>
          </p:cNvSpPr>
          <p:nvPr/>
        </p:nvSpPr>
        <p:spPr bwMode="auto">
          <a:xfrm>
            <a:off x="430213" y="3892550"/>
            <a:ext cx="82089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en-US" altLang="zh-CN" sz="2400" dirty="0" err="1">
                <a:latin typeface="Palatino Linotype" pitchFamily="18" charset="0"/>
                <a:ea typeface="楷体" pitchFamily="49" charset="-122"/>
              </a:rPr>
              <a:t>str.center</a:t>
            </a:r>
            <a:r>
              <a:rPr lang="en-US" altLang="zh-CN" sz="2400" dirty="0">
                <a:latin typeface="Palatino Linotype" pitchFamily="18" charset="0"/>
                <a:ea typeface="楷体" pitchFamily="49" charset="-122"/>
              </a:rPr>
              <a:t>(width, </a:t>
            </a:r>
            <a:r>
              <a:rPr lang="en-US" altLang="zh-CN" sz="2400" dirty="0" err="1">
                <a:latin typeface="Palatino Linotype" pitchFamily="18" charset="0"/>
                <a:ea typeface="楷体" pitchFamily="49" charset="-122"/>
              </a:rPr>
              <a:t>fillchar</a:t>
            </a:r>
            <a:r>
              <a:rPr lang="en-US" altLang="zh-CN" sz="2400" dirty="0">
                <a:latin typeface="Palatino Linotype" pitchFamily="18" charset="0"/>
                <a:ea typeface="楷体" pitchFamily="49" charset="-122"/>
              </a:rPr>
              <a:t>)</a:t>
            </a:r>
            <a:r>
              <a:rPr lang="zh-CN" altLang="en-US" sz="2400" dirty="0">
                <a:latin typeface="Palatino Linotype" pitchFamily="18" charset="0"/>
                <a:ea typeface="楷体" pitchFamily="49" charset="-122"/>
              </a:rPr>
              <a:t>方法返回长度为</a:t>
            </a:r>
            <a:r>
              <a:rPr lang="en-US" altLang="zh-CN" sz="2400" dirty="0">
                <a:latin typeface="Palatino Linotype" pitchFamily="18" charset="0"/>
                <a:ea typeface="楷体" pitchFamily="49" charset="-122"/>
              </a:rPr>
              <a:t>width</a:t>
            </a:r>
            <a:r>
              <a:rPr lang="zh-CN" altLang="en-US" sz="2400" dirty="0">
                <a:latin typeface="Palatino Linotype" pitchFamily="18" charset="0"/>
                <a:ea typeface="楷体" pitchFamily="49" charset="-122"/>
              </a:rPr>
              <a:t>的字符串，其中，</a:t>
            </a:r>
            <a:r>
              <a:rPr lang="en-US" altLang="zh-CN" sz="2400" dirty="0" err="1">
                <a:latin typeface="Palatino Linotype" pitchFamily="18" charset="0"/>
                <a:ea typeface="楷体" pitchFamily="49" charset="-122"/>
              </a:rPr>
              <a:t>str</a:t>
            </a:r>
            <a:r>
              <a:rPr lang="zh-CN" altLang="en-US" sz="2400" dirty="0">
                <a:latin typeface="Palatino Linotype" pitchFamily="18" charset="0"/>
                <a:ea typeface="楷体" pitchFamily="49" charset="-122"/>
              </a:rPr>
              <a:t>处于新字符串中心位置，两侧新增字符采用</a:t>
            </a:r>
            <a:r>
              <a:rPr lang="en-US" altLang="zh-CN" sz="2400" dirty="0" err="1">
                <a:latin typeface="Palatino Linotype" pitchFamily="18" charset="0"/>
                <a:ea typeface="楷体" pitchFamily="49" charset="-122"/>
              </a:rPr>
              <a:t>fillchar</a:t>
            </a:r>
            <a:r>
              <a:rPr lang="zh-CN" altLang="en-US" sz="2400" dirty="0">
                <a:latin typeface="Palatino Linotype" pitchFamily="18" charset="0"/>
                <a:ea typeface="楷体" pitchFamily="49" charset="-122"/>
              </a:rPr>
              <a:t>填充，当</a:t>
            </a:r>
            <a:r>
              <a:rPr lang="en-US" altLang="zh-CN" sz="2400" dirty="0">
                <a:latin typeface="Palatino Linotype" pitchFamily="18" charset="0"/>
                <a:ea typeface="楷体" pitchFamily="49" charset="-122"/>
              </a:rPr>
              <a:t>width</a:t>
            </a:r>
            <a:r>
              <a:rPr lang="zh-CN" altLang="en-US" sz="2400" dirty="0">
                <a:latin typeface="Palatino Linotype" pitchFamily="18" charset="0"/>
                <a:ea typeface="楷体" pitchFamily="49" charset="-122"/>
              </a:rPr>
              <a:t>小于字符串长度时，返回</a:t>
            </a:r>
            <a:r>
              <a:rPr lang="en-US" altLang="zh-CN" sz="2400" dirty="0" err="1">
                <a:latin typeface="Palatino Linotype" pitchFamily="18" charset="0"/>
                <a:ea typeface="楷体" pitchFamily="49" charset="-122"/>
              </a:rPr>
              <a:t>str</a:t>
            </a:r>
            <a:r>
              <a:rPr lang="zh-CN" altLang="en-US" sz="2400" dirty="0">
                <a:latin typeface="Palatino Linotype" pitchFamily="18" charset="0"/>
                <a:ea typeface="楷体" pitchFamily="49" charset="-122"/>
              </a:rPr>
              <a:t>。其中，</a:t>
            </a:r>
            <a:r>
              <a:rPr lang="en-US" altLang="zh-CN" sz="2400" dirty="0" err="1">
                <a:latin typeface="Palatino Linotype" pitchFamily="18" charset="0"/>
                <a:ea typeface="楷体" pitchFamily="49" charset="-122"/>
              </a:rPr>
              <a:t>fillchar</a:t>
            </a:r>
            <a:r>
              <a:rPr lang="zh-CN" altLang="en-US" sz="2400" dirty="0">
                <a:latin typeface="Palatino Linotype" pitchFamily="18" charset="0"/>
                <a:ea typeface="楷体" pitchFamily="49" charset="-122"/>
              </a:rPr>
              <a:t>是单个字符。</a:t>
            </a:r>
            <a:endParaRPr lang="en-US" altLang="zh-CN" sz="2400" dirty="0">
              <a:latin typeface="Palatino Linotype" pitchFamily="18" charset="0"/>
              <a:ea typeface="楷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38148925"/>
              </p:ext>
            </p:extLst>
          </p:nvPr>
        </p:nvGraphicFramePr>
        <p:xfrm>
          <a:off x="681038" y="2607733"/>
          <a:ext cx="7781925" cy="975360"/>
        </p:xfrm>
        <a:graphic>
          <a:graphicData uri="http://schemas.openxmlformats.org/drawingml/2006/table">
            <a:tbl>
              <a:tblPr firstRow="1" firstCol="1" bandRow="1"/>
              <a:tblGrid>
                <a:gridCol w="7781925">
                  <a:extLst>
                    <a:ext uri="{9D8B030D-6E8A-4147-A177-3AD203B41FA5}">
                      <a16:colId xmlns:a16="http://schemas.microsoft.com/office/drawing/2014/main" val="20000"/>
                    </a:ext>
                  </a:extLst>
                </a:gridCol>
              </a:tblGrid>
              <a:tr h="889530">
                <a:tc>
                  <a:txBody>
                    <a:bodyPr/>
                    <a:lstStyle/>
                    <a:p>
                      <a:pPr algn="l" fontAlgn="auto">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&gt;&gt;&gt;"Python is an excellent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language.".replace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 '#'</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'Python is #n excellent </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l#ngu#ge</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&gt;&gt;&gt;"Python is an excellent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language.".replace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'Python', 'C'</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'C is an excellent language.'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7762283"/>
              </p:ext>
            </p:extLst>
          </p:nvPr>
        </p:nvGraphicFramePr>
        <p:xfrm>
          <a:off x="432330" y="6072505"/>
          <a:ext cx="7781925" cy="853440"/>
        </p:xfrm>
        <a:graphic>
          <a:graphicData uri="http://schemas.openxmlformats.org/drawingml/2006/table">
            <a:tbl>
              <a:tblPr firstRow="1" firstCol="1" bandRow="1"/>
              <a:tblGrid>
                <a:gridCol w="7781925">
                  <a:extLst>
                    <a:ext uri="{9D8B030D-6E8A-4147-A177-3AD203B41FA5}">
                      <a16:colId xmlns:a16="http://schemas.microsoft.com/office/drawing/2014/main" val="20000"/>
                    </a:ext>
                  </a:extLst>
                </a:gridCol>
              </a:tblGrid>
              <a:tr h="698500">
                <a:tc>
                  <a:txBody>
                    <a:bodyPr/>
                    <a:lstStyle/>
                    <a:p>
                      <a:pPr algn="l" fontAlgn="auto">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Python".center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'=======Python======='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Python".center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'Python'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字符串处理方法</a:t>
            </a:r>
          </a:p>
        </p:txBody>
      </p:sp>
      <p:sp>
        <p:nvSpPr>
          <p:cNvPr id="48132" name="TextBox 2"/>
          <p:cNvSpPr txBox="1">
            <a:spLocks noChangeArrowheads="1"/>
          </p:cNvSpPr>
          <p:nvPr/>
        </p:nvSpPr>
        <p:spPr bwMode="auto">
          <a:xfrm>
            <a:off x="292100" y="4410075"/>
            <a:ext cx="8208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en-US" altLang="zh-CN" sz="2400" dirty="0" err="1">
                <a:latin typeface="Palatino Linotype" pitchFamily="18" charset="0"/>
                <a:ea typeface="楷体" pitchFamily="49" charset="-122"/>
              </a:rPr>
              <a:t>str.join</a:t>
            </a:r>
            <a:r>
              <a:rPr lang="en-US" altLang="zh-CN" sz="2400" dirty="0">
                <a:latin typeface="Palatino Linotype" pitchFamily="18" charset="0"/>
                <a:ea typeface="楷体" pitchFamily="49" charset="-122"/>
              </a:rPr>
              <a:t>(</a:t>
            </a:r>
            <a:r>
              <a:rPr lang="en-US" altLang="zh-CN" sz="2400" dirty="0" err="1">
                <a:latin typeface="Palatino Linotype" pitchFamily="18" charset="0"/>
                <a:ea typeface="楷体" pitchFamily="49" charset="-122"/>
              </a:rPr>
              <a:t>iter</a:t>
            </a:r>
            <a:r>
              <a:rPr lang="en-US" altLang="zh-CN" sz="2400" dirty="0">
                <a:latin typeface="Palatino Linotype" pitchFamily="18" charset="0"/>
                <a:ea typeface="楷体" pitchFamily="49" charset="-122"/>
              </a:rPr>
              <a:t>)</a:t>
            </a:r>
            <a:r>
              <a:rPr lang="zh-CN" altLang="en-US" sz="2400" dirty="0">
                <a:latin typeface="Palatino Linotype" pitchFamily="18" charset="0"/>
                <a:ea typeface="楷体" pitchFamily="49" charset="-122"/>
              </a:rPr>
              <a:t>中</a:t>
            </a:r>
            <a:r>
              <a:rPr lang="en-US" altLang="zh-CN" sz="2400" dirty="0" err="1">
                <a:latin typeface="Palatino Linotype" pitchFamily="18" charset="0"/>
                <a:ea typeface="楷体" pitchFamily="49" charset="-122"/>
              </a:rPr>
              <a:t>iter</a:t>
            </a:r>
            <a:r>
              <a:rPr lang="zh-CN" altLang="en-US" sz="2400" dirty="0">
                <a:latin typeface="Palatino Linotype" pitchFamily="18" charset="0"/>
                <a:ea typeface="楷体" pitchFamily="49" charset="-122"/>
              </a:rPr>
              <a:t>是一个具备迭代性质的变量，该方法将</a:t>
            </a:r>
            <a:r>
              <a:rPr lang="en-US" altLang="zh-CN" sz="2400" dirty="0" err="1">
                <a:latin typeface="Palatino Linotype" pitchFamily="18" charset="0"/>
                <a:ea typeface="楷体" pitchFamily="49" charset="-122"/>
              </a:rPr>
              <a:t>str</a:t>
            </a:r>
            <a:r>
              <a:rPr lang="zh-CN" altLang="en-US" sz="2400" dirty="0">
                <a:latin typeface="Palatino Linotype" pitchFamily="18" charset="0"/>
                <a:ea typeface="楷体" pitchFamily="49" charset="-122"/>
              </a:rPr>
              <a:t>字符串插入</a:t>
            </a:r>
            <a:r>
              <a:rPr lang="en-US" altLang="zh-CN" sz="2400" dirty="0" err="1">
                <a:latin typeface="Palatino Linotype" pitchFamily="18" charset="0"/>
                <a:ea typeface="楷体" pitchFamily="49" charset="-122"/>
              </a:rPr>
              <a:t>iter</a:t>
            </a:r>
            <a:r>
              <a:rPr lang="zh-CN" altLang="en-US" sz="2400" dirty="0">
                <a:latin typeface="Palatino Linotype" pitchFamily="18" charset="0"/>
                <a:ea typeface="楷体" pitchFamily="49" charset="-122"/>
              </a:rPr>
              <a:t>变量的元素之间，形成新的字符串。</a:t>
            </a:r>
            <a:endParaRPr lang="en-US" altLang="zh-CN" sz="2400" dirty="0">
              <a:latin typeface="Palatino Linotype" pitchFamily="18" charset="0"/>
              <a:ea typeface="楷体" pitchFamily="49" charset="-122"/>
            </a:endParaRPr>
          </a:p>
        </p:txBody>
      </p:sp>
      <p:sp>
        <p:nvSpPr>
          <p:cNvPr id="48133" name="TextBox 2"/>
          <p:cNvSpPr txBox="1">
            <a:spLocks noChangeArrowheads="1"/>
          </p:cNvSpPr>
          <p:nvPr/>
        </p:nvSpPr>
        <p:spPr bwMode="auto">
          <a:xfrm>
            <a:off x="468313" y="1516063"/>
            <a:ext cx="8207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en-US" altLang="zh-CN" sz="2400" dirty="0" err="1">
                <a:latin typeface="Palatino Linotype" pitchFamily="18" charset="0"/>
                <a:ea typeface="楷体" pitchFamily="49" charset="-122"/>
              </a:rPr>
              <a:t>str.strip</a:t>
            </a:r>
            <a:r>
              <a:rPr lang="en-US" altLang="zh-CN" sz="2400" dirty="0">
                <a:latin typeface="Palatino Linotype" pitchFamily="18" charset="0"/>
                <a:ea typeface="楷体" pitchFamily="49" charset="-122"/>
              </a:rPr>
              <a:t>(chars)</a:t>
            </a:r>
            <a:r>
              <a:rPr lang="zh-CN" altLang="en-US" sz="2400" dirty="0">
                <a:latin typeface="Palatino Linotype" pitchFamily="18" charset="0"/>
                <a:ea typeface="楷体" pitchFamily="49" charset="-122"/>
              </a:rPr>
              <a:t>从字符串</a:t>
            </a:r>
            <a:r>
              <a:rPr lang="en-US" altLang="zh-CN" sz="2400" dirty="0" err="1">
                <a:latin typeface="Palatino Linotype" pitchFamily="18" charset="0"/>
                <a:ea typeface="楷体" pitchFamily="49" charset="-122"/>
              </a:rPr>
              <a:t>str</a:t>
            </a:r>
            <a:r>
              <a:rPr lang="zh-CN" altLang="en-US" sz="2400" dirty="0">
                <a:latin typeface="Palatino Linotype" pitchFamily="18" charset="0"/>
                <a:ea typeface="楷体" pitchFamily="49" charset="-122"/>
              </a:rPr>
              <a:t>中去掉在其左侧和右侧</a:t>
            </a:r>
            <a:r>
              <a:rPr lang="en-US" altLang="zh-CN" sz="2400" dirty="0">
                <a:latin typeface="Palatino Linotype" pitchFamily="18" charset="0"/>
                <a:ea typeface="楷体" pitchFamily="49" charset="-122"/>
              </a:rPr>
              <a:t>chars</a:t>
            </a:r>
            <a:r>
              <a:rPr lang="zh-CN" altLang="en-US" sz="2400" dirty="0">
                <a:latin typeface="Palatino Linotype" pitchFamily="18" charset="0"/>
                <a:ea typeface="楷体" pitchFamily="49" charset="-122"/>
              </a:rPr>
              <a:t>中列出的字符。</a:t>
            </a:r>
            <a:r>
              <a:rPr lang="en-US" altLang="zh-CN" sz="2400" dirty="0">
                <a:latin typeface="Palatino Linotype" pitchFamily="18" charset="0"/>
                <a:ea typeface="楷体" pitchFamily="49" charset="-122"/>
              </a:rPr>
              <a:t>chars</a:t>
            </a:r>
            <a:r>
              <a:rPr lang="zh-CN" altLang="en-US" sz="2400" dirty="0">
                <a:latin typeface="Palatino Linotype" pitchFamily="18" charset="0"/>
                <a:ea typeface="楷体" pitchFamily="49" charset="-122"/>
              </a:rPr>
              <a:t>是一个字符串，其中出现的每个字符都会被去掉。</a:t>
            </a:r>
            <a:endParaRPr lang="en-US" altLang="zh-CN" sz="2400" dirty="0">
              <a:latin typeface="Palatino Linotype" pitchFamily="18" charset="0"/>
              <a:ea typeface="楷体" pitchFamily="49" charset="-122"/>
            </a:endParaRPr>
          </a:p>
        </p:txBody>
      </p:sp>
      <p:graphicFrame>
        <p:nvGraphicFramePr>
          <p:cNvPr id="6" name="表格 5"/>
          <p:cNvGraphicFramePr>
            <a:graphicFrameLocks noGrp="1"/>
          </p:cNvGraphicFramePr>
          <p:nvPr/>
        </p:nvGraphicFramePr>
        <p:xfrm>
          <a:off x="719138" y="2746375"/>
          <a:ext cx="7781925" cy="1463675"/>
        </p:xfrm>
        <a:graphic>
          <a:graphicData uri="http://schemas.openxmlformats.org/drawingml/2006/table">
            <a:tbl>
              <a:tblPr firstRow="1" firstCol="1" bandRow="1"/>
              <a:tblGrid>
                <a:gridCol w="7781925">
                  <a:extLst>
                    <a:ext uri="{9D8B030D-6E8A-4147-A177-3AD203B41FA5}">
                      <a16:colId xmlns:a16="http://schemas.microsoft.com/office/drawing/2014/main" val="20000"/>
                    </a:ext>
                  </a:extLst>
                </a:gridCol>
              </a:tblGrid>
              <a:tr h="1463675">
                <a:tc>
                  <a:txBody>
                    <a:bodyPr/>
                    <a:lstStyle/>
                    <a:p>
                      <a:pPr algn="l" fontAlgn="auto">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==Python==   ".strip('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'==Python=='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==Python==   ".strip('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'Python'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==Python==   ".strip(' =n')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Pytho</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70039710"/>
              </p:ext>
            </p:extLst>
          </p:nvPr>
        </p:nvGraphicFramePr>
        <p:xfrm>
          <a:off x="857251" y="5452745"/>
          <a:ext cx="7818437" cy="1280160"/>
        </p:xfrm>
        <a:graphic>
          <a:graphicData uri="http://schemas.openxmlformats.org/drawingml/2006/table">
            <a:tbl>
              <a:tblPr firstRow="1" firstCol="1" bandRow="1"/>
              <a:tblGrid>
                <a:gridCol w="7818437">
                  <a:extLst>
                    <a:ext uri="{9D8B030D-6E8A-4147-A177-3AD203B41FA5}">
                      <a16:colId xmlns:a16="http://schemas.microsoft.com/office/drawing/2014/main" val="20000"/>
                    </a:ext>
                  </a:extLst>
                </a:gridCol>
              </a:tblGrid>
              <a:tr h="1196622">
                <a:tc>
                  <a:txBody>
                    <a:bodyPr/>
                    <a:lstStyle/>
                    <a:p>
                      <a:pPr algn="l" fontAlgn="auto">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".join('PYTHON')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'P Y T H O 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&gt;&gt;&gt;",".join('12345')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'1,2,3,4,5'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&gt;&gt;&gt;",".join(['1', '2', '3', '4', '5'])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'1,2,3,4,5'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77" y="563982"/>
            <a:ext cx="36957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495" y="587691"/>
            <a:ext cx="2957513" cy="386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8957" y="4675694"/>
            <a:ext cx="2609001" cy="646331"/>
          </a:xfrm>
          <a:prstGeom prst="rect">
            <a:avLst/>
          </a:prstGeom>
          <a:noFill/>
        </p:spPr>
        <p:txBody>
          <a:bodyPr wrap="square" rtlCol="0">
            <a:spAutoFit/>
          </a:bodyPr>
          <a:lstStyle/>
          <a:p>
            <a:r>
              <a:rPr lang="zh-CN" altLang="en-US" dirty="0"/>
              <a:t>例</a:t>
            </a:r>
            <a:r>
              <a:rPr lang="en-US" altLang="zh-CN" dirty="0"/>
              <a:t>1</a:t>
            </a:r>
            <a:r>
              <a:rPr lang="zh-CN" altLang="en-US" dirty="0"/>
              <a:t>：</a:t>
            </a:r>
            <a:r>
              <a:rPr lang="en-US" altLang="zh-CN" dirty="0"/>
              <a:t>2</a:t>
            </a:r>
            <a:r>
              <a:rPr lang="zh-CN" altLang="en-US" dirty="0"/>
              <a:t>**</a:t>
            </a:r>
            <a:r>
              <a:rPr lang="en-US" altLang="zh-CN" dirty="0"/>
              <a:t>2</a:t>
            </a:r>
            <a:r>
              <a:rPr lang="zh-CN" altLang="en-US" dirty="0"/>
              <a:t>**</a:t>
            </a:r>
            <a:r>
              <a:rPr lang="en-US" altLang="zh-CN" dirty="0"/>
              <a:t>3        </a:t>
            </a:r>
          </a:p>
          <a:p>
            <a:r>
              <a:rPr lang="zh-CN" altLang="en-US" dirty="0"/>
              <a:t>例</a:t>
            </a:r>
            <a:r>
              <a:rPr lang="en-US" altLang="zh-CN" dirty="0"/>
              <a:t>2</a:t>
            </a:r>
            <a:r>
              <a:rPr lang="zh-CN" altLang="en-US" dirty="0"/>
              <a: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133" y="5109327"/>
            <a:ext cx="2414587"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42062" y="4798243"/>
            <a:ext cx="3789575" cy="923330"/>
          </a:xfrm>
          <a:prstGeom prst="rect">
            <a:avLst/>
          </a:prstGeom>
          <a:noFill/>
        </p:spPr>
        <p:txBody>
          <a:bodyPr wrap="square" rtlCol="0">
            <a:spAutoFit/>
          </a:bodyPr>
          <a:lstStyle/>
          <a:p>
            <a:r>
              <a:rPr lang="en-US" altLang="zh-CN" dirty="0"/>
              <a:t>&amp;</a:t>
            </a:r>
            <a:r>
              <a:rPr lang="zh-CN" altLang="en-US" dirty="0"/>
              <a:t>、</a:t>
            </a:r>
            <a:r>
              <a:rPr lang="en-US" altLang="zh-CN" dirty="0"/>
              <a:t>|</a:t>
            </a:r>
            <a:r>
              <a:rPr lang="zh-CN" altLang="en-US" dirty="0"/>
              <a:t>、</a:t>
            </a:r>
            <a:r>
              <a:rPr lang="en-US" altLang="zh-CN" dirty="0"/>
              <a:t>^</a:t>
            </a:r>
            <a:r>
              <a:rPr lang="zh-CN" altLang="en-US" dirty="0"/>
              <a:t>：集合交集</a:t>
            </a:r>
            <a:r>
              <a:rPr lang="en-US" altLang="zh-CN" dirty="0"/>
              <a:t>\</a:t>
            </a:r>
            <a:r>
              <a:rPr lang="zh-CN" altLang="en-US" dirty="0"/>
              <a:t>并集</a:t>
            </a:r>
            <a:r>
              <a:rPr lang="en-US" altLang="zh-CN" dirty="0"/>
              <a:t>\</a:t>
            </a:r>
            <a:r>
              <a:rPr lang="zh-CN" altLang="en-US" dirty="0"/>
              <a:t>对称差集</a:t>
            </a:r>
            <a:endParaRPr lang="en-US" altLang="zh-CN" dirty="0"/>
          </a:p>
          <a:p>
            <a:r>
              <a:rPr lang="en-US" altLang="zh-CN" dirty="0"/>
              <a:t>&lt;&lt; </a:t>
            </a:r>
            <a:r>
              <a:rPr lang="zh-CN" altLang="en-US" dirty="0"/>
              <a:t>左移位</a:t>
            </a:r>
            <a:endParaRPr lang="en-US" altLang="zh-CN" dirty="0"/>
          </a:p>
          <a:p>
            <a:r>
              <a:rPr lang="en-US" altLang="zh-CN" dirty="0"/>
              <a:t>&gt;&gt; </a:t>
            </a:r>
            <a:r>
              <a:rPr lang="zh-CN" altLang="en-US" dirty="0"/>
              <a:t>右</a:t>
            </a:r>
            <a:r>
              <a:rPr lang="zh-CN" altLang="en-US"/>
              <a:t>移位</a:t>
            </a:r>
            <a:endParaRPr lang="zh-CN" altLang="en-US" dirty="0"/>
          </a:p>
        </p:txBody>
      </p:sp>
    </p:spTree>
    <p:extLst>
      <p:ext uri="{BB962C8B-B14F-4D97-AF65-F5344CB8AC3E}">
        <p14:creationId xmlns:p14="http://schemas.microsoft.com/office/powerpoint/2010/main" val="2264119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2"/>
          <p:cNvSpPr txBox="1">
            <a:spLocks noChangeArrowheads="1"/>
          </p:cNvSpPr>
          <p:nvPr/>
        </p:nvSpPr>
        <p:spPr bwMode="auto">
          <a:xfrm>
            <a:off x="1146175" y="2914650"/>
            <a:ext cx="7151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类型判断和类型间转换</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数字类型的转换</a:t>
            </a:r>
          </a:p>
        </p:txBody>
      </p:sp>
      <p:sp>
        <p:nvSpPr>
          <p:cNvPr id="50180" name="TextBox 2"/>
          <p:cNvSpPr txBox="1">
            <a:spLocks noChangeArrowheads="1"/>
          </p:cNvSpPr>
          <p:nvPr/>
        </p:nvSpPr>
        <p:spPr bwMode="auto">
          <a:xfrm>
            <a:off x="395288" y="1773238"/>
            <a:ext cx="80645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语言提供</a:t>
            </a:r>
            <a:r>
              <a:rPr lang="en-US" altLang="zh-CN" sz="2800" b="1" dirty="0">
                <a:solidFill>
                  <a:srgbClr val="C00000"/>
                </a:solidFill>
                <a:latin typeface="Palatino Linotype" pitchFamily="18" charset="0"/>
                <a:ea typeface="楷体" pitchFamily="49" charset="-122"/>
              </a:rPr>
              <a:t>type(x)</a:t>
            </a:r>
            <a:r>
              <a:rPr lang="zh-CN" altLang="en-US" sz="2800" dirty="0">
                <a:latin typeface="Palatino Linotype" pitchFamily="18" charset="0"/>
                <a:ea typeface="楷体" pitchFamily="49" charset="-122"/>
              </a:rPr>
              <a:t>函数对变量</a:t>
            </a:r>
            <a:r>
              <a:rPr lang="en-US" altLang="zh-CN" sz="2800" dirty="0">
                <a:latin typeface="Palatino Linotype" pitchFamily="18" charset="0"/>
                <a:ea typeface="楷体" pitchFamily="49" charset="-122"/>
              </a:rPr>
              <a:t>x</a:t>
            </a:r>
            <a:r>
              <a:rPr lang="zh-CN" altLang="en-US" sz="2800" dirty="0">
                <a:latin typeface="Palatino Linotype" pitchFamily="18" charset="0"/>
                <a:ea typeface="楷体" pitchFamily="49" charset="-122"/>
              </a:rPr>
              <a:t>进行类型判断，适用于任何数据类型。</a:t>
            </a:r>
            <a:endParaRPr lang="en-US" altLang="zh-CN" sz="2800" dirty="0">
              <a:latin typeface="Palatino Linotype" pitchFamily="18" charset="0"/>
              <a:ea typeface="楷体" pitchFamily="49" charset="-122"/>
            </a:endParaRPr>
          </a:p>
        </p:txBody>
      </p:sp>
      <p:graphicFrame>
        <p:nvGraphicFramePr>
          <p:cNvPr id="3" name="表格 2"/>
          <p:cNvGraphicFramePr>
            <a:graphicFrameLocks noGrp="1"/>
          </p:cNvGraphicFramePr>
          <p:nvPr/>
        </p:nvGraphicFramePr>
        <p:xfrm>
          <a:off x="1558925" y="3384550"/>
          <a:ext cx="6180138" cy="2047875"/>
        </p:xfrm>
        <a:graphic>
          <a:graphicData uri="http://schemas.openxmlformats.org/drawingml/2006/table">
            <a:tbl>
              <a:tblPr firstRow="1" firstCol="1" bandRow="1"/>
              <a:tblGrid>
                <a:gridCol w="419900">
                  <a:extLst>
                    <a:ext uri="{9D8B030D-6E8A-4147-A177-3AD203B41FA5}">
                      <a16:colId xmlns:a16="http://schemas.microsoft.com/office/drawing/2014/main" val="20000"/>
                    </a:ext>
                  </a:extLst>
                </a:gridCol>
                <a:gridCol w="5760238">
                  <a:extLst>
                    <a:ext uri="{9D8B030D-6E8A-4147-A177-3AD203B41FA5}">
                      <a16:colId xmlns:a16="http://schemas.microsoft.com/office/drawing/2014/main" val="20001"/>
                    </a:ext>
                  </a:extLst>
                </a:gridCol>
              </a:tblGrid>
              <a:tr h="2047875">
                <a:tc>
                  <a:txBody>
                    <a:bodyPr/>
                    <a:lstStyle/>
                    <a:p>
                      <a:pPr algn="ctr" fontAlgn="auto">
                        <a:lnSpc>
                          <a:spcPts val="2000"/>
                        </a:lnSpc>
                        <a:spcAft>
                          <a:spcPts val="0"/>
                        </a:spcAft>
                      </a:pP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7" marR="6859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n =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请输入一个数字</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if type(n) == type(123):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输入的数字是整数。</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elif</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type(n) == type(11.3):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输入的数字是浮点数。</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else: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无法判断输入类型。</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7" marR="6859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9241" y="1376313"/>
            <a:ext cx="7560297" cy="2893100"/>
          </a:xfrm>
          <a:prstGeom prst="rect">
            <a:avLst/>
          </a:prstGeom>
          <a:noFill/>
        </p:spPr>
        <p:txBody>
          <a:bodyPr wrap="square" rtlCol="0">
            <a:spAutoFit/>
          </a:bodyPr>
          <a:lstStyle/>
          <a:p>
            <a:r>
              <a:rPr lang="zh-CN" altLang="en-US" sz="2800" dirty="0">
                <a:latin typeface="华文新魏" pitchFamily="2" charset="-122"/>
                <a:ea typeface="华文新魏" pitchFamily="2" charset="-122"/>
              </a:rPr>
              <a:t>只有两种编程语言：一种是经常被骂的</a:t>
            </a:r>
            <a:r>
              <a:rPr lang="zh-CN" altLang="en-US" sz="2800">
                <a:latin typeface="华文新魏" pitchFamily="2" charset="-122"/>
                <a:ea typeface="华文新魏" pitchFamily="2" charset="-122"/>
              </a:rPr>
              <a:t>，一种是没人用</a:t>
            </a:r>
            <a:r>
              <a:rPr lang="zh-CN" altLang="en-US" sz="2800" dirty="0">
                <a:latin typeface="华文新魏" pitchFamily="2" charset="-122"/>
                <a:ea typeface="华文新魏" pitchFamily="2" charset="-122"/>
              </a:rPr>
              <a:t>的。</a:t>
            </a:r>
            <a:endParaRPr lang="en-US" altLang="zh-CN" sz="2800" dirty="0">
              <a:latin typeface="华文新魏" pitchFamily="2" charset="-122"/>
              <a:ea typeface="华文新魏" pitchFamily="2" charset="-122"/>
            </a:endParaRPr>
          </a:p>
          <a:p>
            <a:endParaRPr lang="en-US" altLang="zh-CN" dirty="0"/>
          </a:p>
          <a:p>
            <a:r>
              <a:rPr lang="en-US" altLang="zh-CN" dirty="0">
                <a:latin typeface="SimSun-ExtB" pitchFamily="49" charset="-122"/>
                <a:ea typeface="SimSun-ExtB" pitchFamily="49" charset="-122"/>
              </a:rPr>
              <a:t>There are only two kinds of programming </a:t>
            </a:r>
            <a:r>
              <a:rPr lang="en-US" altLang="zh-CN" dirty="0" err="1">
                <a:latin typeface="SimSun-ExtB" pitchFamily="49" charset="-122"/>
                <a:ea typeface="SimSun-ExtB" pitchFamily="49" charset="-122"/>
              </a:rPr>
              <a:t>languages:those</a:t>
            </a:r>
            <a:r>
              <a:rPr lang="en-US" altLang="zh-CN" dirty="0">
                <a:latin typeface="SimSun-ExtB" pitchFamily="49" charset="-122"/>
                <a:ea typeface="SimSun-ExtB" pitchFamily="49" charset="-122"/>
              </a:rPr>
              <a:t> </a:t>
            </a:r>
            <a:r>
              <a:rPr lang="en-US" altLang="zh-CN" dirty="0" err="1">
                <a:latin typeface="SimSun-ExtB" pitchFamily="49" charset="-122"/>
                <a:ea typeface="SimSun-ExtB" pitchFamily="49" charset="-122"/>
              </a:rPr>
              <a:t>peple</a:t>
            </a:r>
            <a:r>
              <a:rPr lang="en-US" altLang="zh-CN" dirty="0">
                <a:latin typeface="SimSun-ExtB" pitchFamily="49" charset="-122"/>
                <a:ea typeface="SimSun-ExtB" pitchFamily="49" charset="-122"/>
              </a:rPr>
              <a:t> always bitch about and those </a:t>
            </a:r>
            <a:r>
              <a:rPr lang="en-US" altLang="zh-CN" dirty="0" err="1">
                <a:latin typeface="SimSun-ExtB" pitchFamily="49" charset="-122"/>
                <a:ea typeface="SimSun-ExtB" pitchFamily="49" charset="-122"/>
              </a:rPr>
              <a:t>nobady</a:t>
            </a:r>
            <a:r>
              <a:rPr lang="en-US" altLang="zh-CN" dirty="0">
                <a:latin typeface="SimSun-ExtB" pitchFamily="49" charset="-122"/>
                <a:ea typeface="SimSun-ExtB" pitchFamily="49" charset="-122"/>
              </a:rPr>
              <a:t> uses.</a:t>
            </a:r>
          </a:p>
          <a:p>
            <a:endParaRPr lang="en-US" altLang="zh-CN" dirty="0">
              <a:latin typeface="SimSun-ExtB" pitchFamily="49" charset="-122"/>
              <a:ea typeface="SimSun-ExtB" pitchFamily="49" charset="-122"/>
            </a:endParaRPr>
          </a:p>
          <a:p>
            <a:endParaRPr lang="en-US" altLang="zh-CN" dirty="0">
              <a:latin typeface="SimSun-ExtB" pitchFamily="49" charset="-122"/>
              <a:ea typeface="SimSun-ExtB" pitchFamily="49" charset="-122"/>
            </a:endParaRPr>
          </a:p>
          <a:p>
            <a:r>
              <a:rPr lang="en-US" altLang="zh-CN" dirty="0">
                <a:latin typeface="SimSun-ExtB" pitchFamily="49" charset="-122"/>
                <a:ea typeface="SimSun-ExtB" pitchFamily="49" charset="-122"/>
              </a:rPr>
              <a:t>                 ——</a:t>
            </a:r>
            <a:r>
              <a:rPr lang="zh-CN" altLang="en-US" dirty="0">
                <a:latin typeface="SimSun-ExtB" pitchFamily="49" charset="-122"/>
                <a:ea typeface="SimSun-ExtB" pitchFamily="49" charset="-122"/>
              </a:rPr>
              <a:t>本贾尼。斯特劳斯特卢普（</a:t>
            </a:r>
            <a:r>
              <a:rPr lang="en-US" altLang="zh-CN" dirty="0" err="1">
                <a:latin typeface="SimSun-ExtB" pitchFamily="49" charset="-122"/>
                <a:ea typeface="SimSun-ExtB" pitchFamily="49" charset="-122"/>
              </a:rPr>
              <a:t>Bjarne</a:t>
            </a:r>
            <a:r>
              <a:rPr lang="en-US" altLang="zh-CN" dirty="0">
                <a:latin typeface="SimSun-ExtB" pitchFamily="49" charset="-122"/>
                <a:ea typeface="SimSun-ExtB" pitchFamily="49" charset="-122"/>
              </a:rPr>
              <a:t> </a:t>
            </a:r>
            <a:r>
              <a:rPr lang="en-US" altLang="zh-CN" dirty="0" err="1">
                <a:latin typeface="SimSun-ExtB" pitchFamily="49" charset="-122"/>
                <a:ea typeface="SimSun-ExtB" pitchFamily="49" charset="-122"/>
              </a:rPr>
              <a:t>Stroustrup</a:t>
            </a:r>
            <a:r>
              <a:rPr lang="zh-CN" altLang="en-US" dirty="0">
                <a:latin typeface="SimSun-ExtB" pitchFamily="49" charset="-122"/>
                <a:ea typeface="SimSun-ExtB" pitchFamily="49" charset="-122"/>
              </a:rPr>
              <a:t>）</a:t>
            </a:r>
            <a:endParaRPr lang="en-US" altLang="zh-CN" dirty="0">
              <a:latin typeface="SimSun-ExtB" pitchFamily="49" charset="-122"/>
              <a:ea typeface="SimSun-ExtB" pitchFamily="49" charset="-122"/>
            </a:endParaRPr>
          </a:p>
          <a:p>
            <a:endParaRPr lang="zh-CN" altLang="en-US" dirty="0"/>
          </a:p>
        </p:txBody>
      </p:sp>
    </p:spTree>
    <p:extLst>
      <p:ext uri="{BB962C8B-B14F-4D97-AF65-F5344CB8AC3E}">
        <p14:creationId xmlns:p14="http://schemas.microsoft.com/office/powerpoint/2010/main" val="3987231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数字类型的转换</a:t>
            </a:r>
          </a:p>
        </p:txBody>
      </p:sp>
      <p:sp>
        <p:nvSpPr>
          <p:cNvPr id="51204" name="TextBox 2"/>
          <p:cNvSpPr txBox="1">
            <a:spLocks noChangeArrowheads="1"/>
          </p:cNvSpPr>
          <p:nvPr/>
        </p:nvSpPr>
        <p:spPr bwMode="auto">
          <a:xfrm>
            <a:off x="395288" y="1773238"/>
            <a:ext cx="80645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数值运算操作符可以隐式地转换输出结果的数字类型，例如，两个整数采用运算符“</a:t>
            </a:r>
            <a:r>
              <a:rPr lang="en-US" altLang="zh-CN" sz="2800">
                <a:latin typeface="Palatino Linotype" pitchFamily="18" charset="0"/>
                <a:ea typeface="楷体" pitchFamily="49" charset="-122"/>
              </a:rPr>
              <a:t>/”</a:t>
            </a:r>
            <a:r>
              <a:rPr lang="zh-CN" altLang="en-US" sz="2800">
                <a:latin typeface="Palatino Linotype" pitchFamily="18" charset="0"/>
                <a:ea typeface="楷体" pitchFamily="49" charset="-122"/>
              </a:rPr>
              <a:t>的除法将可能输出浮点数结果。</a:t>
            </a:r>
            <a:endParaRPr lang="en-US" altLang="zh-CN" sz="2800">
              <a:latin typeface="Palatino Linotype" pitchFamily="18" charset="0"/>
              <a:ea typeface="楷体" pitchFamily="49" charset="-122"/>
            </a:endParaRPr>
          </a:p>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此外，通过内置的数字类型转换函数可以显式地在数字类型之间进行转换</a:t>
            </a:r>
            <a:endParaRPr lang="en-US" altLang="zh-CN" sz="2800">
              <a:latin typeface="Palatino Linotype" pitchFamily="18" charset="0"/>
              <a:ea typeface="楷体" pitchFamily="49" charset="-122"/>
            </a:endParaRPr>
          </a:p>
        </p:txBody>
      </p:sp>
      <p:graphicFrame>
        <p:nvGraphicFramePr>
          <p:cNvPr id="4" name="表格 3"/>
          <p:cNvGraphicFramePr>
            <a:graphicFrameLocks noGrp="1"/>
          </p:cNvGraphicFramePr>
          <p:nvPr/>
        </p:nvGraphicFramePr>
        <p:xfrm>
          <a:off x="971550" y="4319588"/>
          <a:ext cx="7380288" cy="1281112"/>
        </p:xfrm>
        <a:graphic>
          <a:graphicData uri="http://schemas.openxmlformats.org/drawingml/2006/table">
            <a:tbl>
              <a:tblPr firstRow="1" firstCol="1" bandRow="1"/>
              <a:tblGrid>
                <a:gridCol w="1845723">
                  <a:extLst>
                    <a:ext uri="{9D8B030D-6E8A-4147-A177-3AD203B41FA5}">
                      <a16:colId xmlns:a16="http://schemas.microsoft.com/office/drawing/2014/main" val="20000"/>
                    </a:ext>
                  </a:extLst>
                </a:gridCol>
                <a:gridCol w="5534565">
                  <a:extLst>
                    <a:ext uri="{9D8B030D-6E8A-4147-A177-3AD203B41FA5}">
                      <a16:colId xmlns:a16="http://schemas.microsoft.com/office/drawing/2014/main" val="20001"/>
                    </a:ext>
                  </a:extLst>
                </a:gridCol>
              </a:tblGrid>
              <a:tr h="320278">
                <a:tc>
                  <a:txBody>
                    <a:bodyPr/>
                    <a:lstStyle/>
                    <a:p>
                      <a:pPr algn="ctr"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函数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20278">
                <a:tc>
                  <a:txBody>
                    <a:bodyPr/>
                    <a:lstStyle/>
                    <a:p>
                      <a:pPr algn="ctr" fontAlgn="base">
                        <a:lnSpc>
                          <a:spcPct val="150000"/>
                        </a:lnSpc>
                        <a:spcAft>
                          <a:spcPts val="0"/>
                        </a:spcAft>
                      </a:pP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将</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转换为整数，</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可以是浮点数或字符串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278">
                <a:tc>
                  <a:txBody>
                    <a:bodyPr/>
                    <a:lstStyle/>
                    <a:p>
                      <a:pPr algn="ctr" fontAlgn="base">
                        <a:lnSpc>
                          <a:spcPct val="15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float(x)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将</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x</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转换为浮点数，</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x</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可以是整数或字符串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278">
                <a:tc>
                  <a:txBody>
                    <a:bodyPr/>
                    <a:lstStyle/>
                    <a:p>
                      <a:pPr algn="ctr" fontAlgn="base">
                        <a:lnSpc>
                          <a:spcPct val="150000"/>
                        </a:lnSpc>
                        <a:spcAft>
                          <a:spcPts val="0"/>
                        </a:spcAft>
                      </a:pP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str</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将</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转换为字符串，</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可以是整数或浮点数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443" y="1101075"/>
            <a:ext cx="7777113" cy="4062651"/>
          </a:xfrm>
          <a:prstGeom prst="rect">
            <a:avLst/>
          </a:prstGeom>
          <a:noFill/>
        </p:spPr>
        <p:txBody>
          <a:bodyPr wrap="square" rtlCol="0">
            <a:spAutoFit/>
          </a:bodyPr>
          <a:lstStyle/>
          <a:p>
            <a:r>
              <a:rPr lang="zh-CN" altLang="en-US" sz="2400" b="1" dirty="0"/>
              <a:t>常用函数总结 </a:t>
            </a:r>
            <a:r>
              <a:rPr lang="zh-CN" altLang="en-US" dirty="0"/>
              <a:t>：</a:t>
            </a:r>
            <a:endParaRPr lang="en-US" altLang="zh-CN" dirty="0"/>
          </a:p>
          <a:p>
            <a:endParaRPr lang="en-US" altLang="zh-CN" dirty="0"/>
          </a:p>
          <a:p>
            <a:r>
              <a:rPr lang="en-US" altLang="zh-CN" dirty="0" err="1"/>
              <a:t>int</a:t>
            </a:r>
            <a:r>
              <a:rPr lang="en-US" altLang="zh-CN" dirty="0"/>
              <a:t>()</a:t>
            </a:r>
            <a:r>
              <a:rPr lang="zh-CN" altLang="en-US" dirty="0"/>
              <a:t>、</a:t>
            </a:r>
            <a:r>
              <a:rPr lang="en-US" altLang="zh-CN" dirty="0"/>
              <a:t>float()</a:t>
            </a:r>
            <a:r>
              <a:rPr lang="zh-CN" altLang="en-US" dirty="0"/>
              <a:t>、</a:t>
            </a:r>
            <a:r>
              <a:rPr lang="en-US" altLang="zh-CN" dirty="0"/>
              <a:t>complex()</a:t>
            </a:r>
          </a:p>
          <a:p>
            <a:endParaRPr lang="en-US" altLang="zh-CN" dirty="0"/>
          </a:p>
          <a:p>
            <a:r>
              <a:rPr lang="en-US" altLang="zh-CN" dirty="0"/>
              <a:t>bin()</a:t>
            </a:r>
            <a:r>
              <a:rPr lang="zh-CN" altLang="en-US" dirty="0"/>
              <a:t>、</a:t>
            </a:r>
            <a:r>
              <a:rPr lang="en-US" altLang="zh-CN" dirty="0" err="1"/>
              <a:t>oct</a:t>
            </a:r>
            <a:r>
              <a:rPr lang="en-US" altLang="zh-CN" dirty="0"/>
              <a:t>()</a:t>
            </a:r>
            <a:r>
              <a:rPr lang="zh-CN" altLang="en-US" dirty="0"/>
              <a:t>、</a:t>
            </a:r>
            <a:r>
              <a:rPr lang="en-US" altLang="zh-CN" dirty="0"/>
              <a:t>hex()</a:t>
            </a:r>
          </a:p>
          <a:p>
            <a:endParaRPr lang="en-US" altLang="zh-CN" dirty="0"/>
          </a:p>
          <a:p>
            <a:r>
              <a:rPr lang="en-US" altLang="zh-CN" dirty="0" err="1"/>
              <a:t>ord</a:t>
            </a:r>
            <a:r>
              <a:rPr lang="en-US" altLang="zh-CN" dirty="0"/>
              <a:t>()</a:t>
            </a:r>
            <a:r>
              <a:rPr lang="zh-CN" altLang="en-US" dirty="0"/>
              <a:t>、</a:t>
            </a:r>
            <a:r>
              <a:rPr lang="en-US" altLang="zh-CN" dirty="0" err="1"/>
              <a:t>chr</a:t>
            </a:r>
            <a:r>
              <a:rPr lang="en-US" altLang="zh-CN" dirty="0"/>
              <a:t>()</a:t>
            </a:r>
            <a:r>
              <a:rPr lang="zh-CN" altLang="en-US" dirty="0"/>
              <a:t>、</a:t>
            </a:r>
            <a:r>
              <a:rPr lang="en-US" altLang="zh-CN" dirty="0" err="1"/>
              <a:t>str</a:t>
            </a:r>
            <a:r>
              <a:rPr lang="en-US" altLang="zh-CN" dirty="0"/>
              <a:t>()</a:t>
            </a:r>
            <a:r>
              <a:rPr lang="zh-CN" altLang="en-US" dirty="0"/>
              <a:t>、</a:t>
            </a:r>
            <a:r>
              <a:rPr lang="en-US" altLang="zh-CN" dirty="0" err="1"/>
              <a:t>eval</a:t>
            </a:r>
            <a:r>
              <a:rPr lang="en-US" altLang="zh-CN" dirty="0"/>
              <a:t>()</a:t>
            </a:r>
            <a:r>
              <a:rPr lang="zh-CN" altLang="en-US" dirty="0"/>
              <a:t>、</a:t>
            </a:r>
            <a:r>
              <a:rPr lang="en-US" altLang="zh-CN" dirty="0"/>
              <a:t>range()</a:t>
            </a:r>
          </a:p>
          <a:p>
            <a:endParaRPr lang="en-US" altLang="zh-CN" dirty="0"/>
          </a:p>
          <a:p>
            <a:r>
              <a:rPr lang="en-US" altLang="zh-CN" dirty="0"/>
              <a:t>max()</a:t>
            </a:r>
            <a:r>
              <a:rPr lang="zh-CN" altLang="en-US" dirty="0"/>
              <a:t>、</a:t>
            </a:r>
            <a:r>
              <a:rPr lang="en-US" altLang="zh-CN" dirty="0"/>
              <a:t>min()</a:t>
            </a:r>
            <a:r>
              <a:rPr lang="zh-CN" altLang="en-US" dirty="0"/>
              <a:t>、</a:t>
            </a:r>
            <a:r>
              <a:rPr lang="en-US" altLang="zh-CN" dirty="0" err="1"/>
              <a:t>len</a:t>
            </a:r>
            <a:r>
              <a:rPr lang="en-US" altLang="zh-CN" dirty="0"/>
              <a:t>()</a:t>
            </a:r>
          </a:p>
          <a:p>
            <a:endParaRPr lang="en-US" altLang="zh-CN" dirty="0"/>
          </a:p>
          <a:p>
            <a:r>
              <a:rPr lang="en-US" altLang="zh-CN" dirty="0"/>
              <a:t>list()</a:t>
            </a:r>
            <a:r>
              <a:rPr lang="zh-CN" altLang="en-US" dirty="0"/>
              <a:t>、</a:t>
            </a:r>
            <a:r>
              <a:rPr lang="en-US" altLang="zh-CN" dirty="0"/>
              <a:t>tuple()</a:t>
            </a:r>
            <a:r>
              <a:rPr lang="zh-CN" altLang="en-US" dirty="0"/>
              <a:t>、</a:t>
            </a:r>
            <a:r>
              <a:rPr lang="en-US" altLang="zh-CN" dirty="0" err="1"/>
              <a:t>dict</a:t>
            </a:r>
            <a:r>
              <a:rPr lang="en-US" altLang="zh-CN" dirty="0"/>
              <a:t>()</a:t>
            </a:r>
            <a:r>
              <a:rPr lang="zh-CN" altLang="en-US" dirty="0"/>
              <a:t>、</a:t>
            </a:r>
            <a:r>
              <a:rPr lang="en-US" altLang="zh-CN" dirty="0"/>
              <a:t>set()</a:t>
            </a:r>
          </a:p>
          <a:p>
            <a:endParaRPr lang="en-US" altLang="zh-CN" dirty="0"/>
          </a:p>
          <a:p>
            <a:r>
              <a:rPr lang="en-US" altLang="zh-CN" dirty="0"/>
              <a:t>sorted()</a:t>
            </a:r>
            <a:r>
              <a:rPr lang="zh-CN" altLang="en-US" dirty="0"/>
              <a:t>、</a:t>
            </a:r>
            <a:r>
              <a:rPr lang="en-US" altLang="zh-CN" dirty="0"/>
              <a:t>reversed()</a:t>
            </a:r>
            <a:r>
              <a:rPr lang="zh-CN" altLang="en-US" dirty="0"/>
              <a:t>、</a:t>
            </a:r>
            <a:r>
              <a:rPr lang="en-US" altLang="zh-CN" dirty="0"/>
              <a:t>zip()</a:t>
            </a:r>
            <a:r>
              <a:rPr lang="zh-CN" altLang="en-US" dirty="0"/>
              <a:t>、</a:t>
            </a:r>
            <a:r>
              <a:rPr lang="en-US" altLang="zh-CN" dirty="0"/>
              <a:t>map()</a:t>
            </a:r>
            <a:r>
              <a:rPr lang="zh-CN" altLang="en-US" dirty="0"/>
              <a:t>、</a:t>
            </a:r>
            <a:r>
              <a:rPr lang="en-US" altLang="zh-CN" dirty="0"/>
              <a:t>reduce()(</a:t>
            </a:r>
            <a:r>
              <a:rPr lang="zh-CN" altLang="en-US" dirty="0"/>
              <a:t>标准库</a:t>
            </a:r>
            <a:r>
              <a:rPr lang="en-US" altLang="zh-CN" dirty="0" err="1"/>
              <a:t>functools</a:t>
            </a:r>
            <a:r>
              <a:rPr lang="en-US" altLang="zh-CN" dirty="0"/>
              <a:t>)</a:t>
            </a:r>
            <a:r>
              <a:rPr lang="zh-CN" altLang="en-US" dirty="0"/>
              <a:t>、</a:t>
            </a:r>
            <a:r>
              <a:rPr lang="en-US" altLang="zh-CN" dirty="0"/>
              <a:t>filter()</a:t>
            </a:r>
          </a:p>
          <a:p>
            <a:endParaRPr lang="zh-CN" altLang="en-US" dirty="0"/>
          </a:p>
        </p:txBody>
      </p:sp>
    </p:spTree>
    <p:extLst>
      <p:ext uri="{BB962C8B-B14F-4D97-AF65-F5344CB8AC3E}">
        <p14:creationId xmlns:p14="http://schemas.microsoft.com/office/powerpoint/2010/main" val="2021420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2"/>
          <p:cNvSpPr txBox="1">
            <a:spLocks noChangeArrowheads="1"/>
          </p:cNvSpPr>
          <p:nvPr/>
        </p:nvSpPr>
        <p:spPr bwMode="auto">
          <a:xfrm>
            <a:off x="1146175" y="2914650"/>
            <a:ext cx="7151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实例解析：恺撒密码</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恺撒密码</a:t>
            </a:r>
          </a:p>
        </p:txBody>
      </p:sp>
      <p:sp>
        <p:nvSpPr>
          <p:cNvPr id="20499" name="TextBox 2"/>
          <p:cNvSpPr txBox="1">
            <a:spLocks noChangeArrowheads="1"/>
          </p:cNvSpPr>
          <p:nvPr/>
        </p:nvSpPr>
        <p:spPr bwMode="auto">
          <a:xfrm>
            <a:off x="395288" y="1773238"/>
            <a:ext cx="80645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342900" indent="-342900">
              <a:spcBef>
                <a:spcPct val="20000"/>
              </a:spcBef>
              <a:buChar char="•"/>
              <a:defRPr sz="3200">
                <a:latin typeface="Arial" panose="020B0604020202020204" pitchFamily="34" charset="0"/>
                <a:ea typeface="宋体" panose="02010600030101010101" pitchFamily="2" charset="-122"/>
              </a:defRPr>
            </a:lvl1pPr>
            <a:lvl2pPr lvl="1" indent="-457200" algn="just">
              <a:lnSpc>
                <a:spcPct val="150000"/>
              </a:lnSpc>
              <a:spcBef>
                <a:spcPct val="0"/>
              </a:spcBef>
              <a:buClr>
                <a:srgbClr val="C00000"/>
              </a:buClr>
              <a:buFont typeface="Wingdings" panose="05000000000000000000" pitchFamily="2" charset="2"/>
              <a:buChar char="n"/>
              <a:defRPr sz="2800">
                <a:latin typeface="Palatino Linotype" panose="02040502050505030304" pitchFamily="18" charset="0"/>
                <a:ea typeface="楷体" panose="02010609060101010101" pitchFamily="49" charset="-122"/>
              </a:defRPr>
            </a:lvl2pPr>
            <a:lvl3pPr marL="1143000" lvl="2" indent="-228600">
              <a:spcBef>
                <a:spcPct val="20000"/>
              </a:spcBef>
              <a:buChar char="•"/>
              <a:defRPr sz="2400">
                <a:latin typeface="Arial" panose="020B0604020202020204" pitchFamily="34" charset="0"/>
                <a:ea typeface="宋体" panose="02010600030101010101" pitchFamily="2" charset="-122"/>
              </a:defRPr>
            </a:lvl3pPr>
            <a:lvl4pPr marL="1600200" indent="-228600">
              <a:spcBef>
                <a:spcPct val="20000"/>
              </a:spcBef>
              <a:buChar char="–"/>
              <a:defRPr sz="2000">
                <a:latin typeface="Arial" panose="020B0604020202020204" pitchFamily="34" charset="0"/>
                <a:ea typeface="宋体" panose="02010600030101010101" pitchFamily="2" charset="-122"/>
              </a:defRPr>
            </a:lvl4pPr>
            <a:lvl5pPr marL="2057400" indent="-22860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pPr lvl="1" eaLnBrk="1" fontAlgn="auto" hangingPunct="1">
              <a:lnSpc>
                <a:spcPct val="100000"/>
              </a:lnSpc>
              <a:spcAft>
                <a:spcPts val="0"/>
              </a:spcAft>
              <a:defRPr/>
            </a:pPr>
            <a:r>
              <a:rPr lang="zh-CN" altLang="en-US" sz="2400" dirty="0"/>
              <a:t>恺撒撒密码是古罗马恺撒大帝用来对军事情报进行加密的算法，它采用了替换方法对信息中的每一个英文字符循环替换为字母表序列该字符后面第三个字符：</a:t>
            </a:r>
            <a:endParaRPr lang="en-US" altLang="zh-CN" sz="2400" dirty="0"/>
          </a:p>
          <a:p>
            <a:pPr lvl="1" eaLnBrk="1" fontAlgn="auto" hangingPunct="1">
              <a:lnSpc>
                <a:spcPct val="100000"/>
              </a:lnSpc>
              <a:spcAft>
                <a:spcPts val="0"/>
              </a:spcAft>
              <a:defRPr/>
            </a:pPr>
            <a:endParaRPr lang="en-US" altLang="zh-CN" sz="2400" dirty="0"/>
          </a:p>
          <a:p>
            <a:pPr marL="0" lvl="1" indent="0" eaLnBrk="1" fontAlgn="auto" hangingPunct="1">
              <a:lnSpc>
                <a:spcPct val="100000"/>
              </a:lnSpc>
              <a:spcAft>
                <a:spcPts val="0"/>
              </a:spcAft>
              <a:buFont typeface="Wingdings" panose="05000000000000000000" pitchFamily="2" charset="2"/>
              <a:buNone/>
              <a:defRPr/>
            </a:pPr>
            <a:r>
              <a:rPr lang="en-US" altLang="zh-CN" sz="2400" dirty="0"/>
              <a:t>      </a:t>
            </a:r>
            <a:r>
              <a:rPr lang="zh-CN" altLang="en-US" sz="2400" dirty="0"/>
              <a:t>原文：</a:t>
            </a:r>
            <a:r>
              <a:rPr lang="en-US" altLang="zh-CN" sz="2000" dirty="0"/>
              <a:t>A B C D E F G H I J K L M N O P Q R S T U V W X Y Z</a:t>
            </a:r>
            <a:endParaRPr lang="en-US" altLang="zh-CN" sz="2400" dirty="0"/>
          </a:p>
          <a:p>
            <a:pPr marL="0" lvl="1" indent="0" eaLnBrk="1" fontAlgn="auto" hangingPunct="1">
              <a:lnSpc>
                <a:spcPct val="100000"/>
              </a:lnSpc>
              <a:spcAft>
                <a:spcPts val="0"/>
              </a:spcAft>
              <a:buFont typeface="Wingdings" panose="05000000000000000000" pitchFamily="2" charset="2"/>
              <a:buNone/>
              <a:defRPr/>
            </a:pPr>
            <a:r>
              <a:rPr lang="zh-CN" altLang="en-US" sz="2400" dirty="0"/>
              <a:t>      密文：</a:t>
            </a:r>
            <a:r>
              <a:rPr lang="en-US" altLang="zh-CN" sz="2000" dirty="0"/>
              <a:t>D E F G H I J K L M N O P Q R S T U V W X Y Z A B C</a:t>
            </a:r>
          </a:p>
          <a:p>
            <a:pPr marL="0" lvl="1" indent="0" eaLnBrk="1" fontAlgn="auto" hangingPunct="1">
              <a:lnSpc>
                <a:spcPct val="100000"/>
              </a:lnSpc>
              <a:spcAft>
                <a:spcPts val="0"/>
              </a:spcAft>
              <a:buFont typeface="Wingdings" panose="05000000000000000000" pitchFamily="2" charset="2"/>
              <a:buNone/>
              <a:defRPr/>
            </a:pPr>
            <a:endParaRPr lang="en-US" altLang="zh-CN" sz="2000" dirty="0"/>
          </a:p>
          <a:p>
            <a:pPr lvl="1" eaLnBrk="1" fontAlgn="auto" hangingPunct="1">
              <a:lnSpc>
                <a:spcPct val="100000"/>
              </a:lnSpc>
              <a:spcAft>
                <a:spcPts val="0"/>
              </a:spcAft>
              <a:defRPr/>
            </a:pPr>
            <a:r>
              <a:rPr lang="zh-CN" altLang="en-US" sz="2400" dirty="0"/>
              <a:t>原文字符</a:t>
            </a:r>
            <a:r>
              <a:rPr lang="en-US" altLang="zh-CN" sz="2400" dirty="0"/>
              <a:t>P</a:t>
            </a:r>
            <a:r>
              <a:rPr lang="zh-CN" altLang="en-US" sz="2400" dirty="0"/>
              <a:t>，其密文字符</a:t>
            </a:r>
            <a:r>
              <a:rPr lang="en-US" altLang="zh-CN" sz="2400" dirty="0"/>
              <a:t>C</a:t>
            </a:r>
            <a:r>
              <a:rPr lang="zh-CN" altLang="en-US" sz="2400" dirty="0"/>
              <a:t>满足如下条件：</a:t>
            </a:r>
          </a:p>
          <a:p>
            <a:pPr marL="0" lvl="1" indent="0" algn="ctr" eaLnBrk="1" fontAlgn="auto" hangingPunct="1">
              <a:lnSpc>
                <a:spcPct val="100000"/>
              </a:lnSpc>
              <a:spcAft>
                <a:spcPts val="0"/>
              </a:spcAft>
              <a:buFont typeface="Wingdings" panose="05000000000000000000" pitchFamily="2" charset="2"/>
              <a:buNone/>
              <a:defRPr/>
            </a:pPr>
            <a:r>
              <a:rPr lang="en-US" altLang="zh-CN" sz="2400" dirty="0"/>
              <a:t>C = ( P + 3 ) mod 26</a:t>
            </a:r>
          </a:p>
          <a:p>
            <a:pPr lvl="1" eaLnBrk="1" fontAlgn="auto" hangingPunct="1">
              <a:lnSpc>
                <a:spcPct val="100000"/>
              </a:lnSpc>
              <a:spcAft>
                <a:spcPts val="0"/>
              </a:spcAft>
              <a:defRPr/>
            </a:pPr>
            <a:r>
              <a:rPr lang="zh-CN" altLang="en-US" sz="2400" dirty="0"/>
              <a:t>解密方法反之，满足：</a:t>
            </a:r>
            <a:endParaRPr lang="en-US" altLang="zh-CN" sz="2400" dirty="0"/>
          </a:p>
          <a:p>
            <a:pPr marL="0" lvl="1" indent="0" algn="ctr" eaLnBrk="1" fontAlgn="auto" hangingPunct="1">
              <a:lnSpc>
                <a:spcPct val="100000"/>
              </a:lnSpc>
              <a:spcAft>
                <a:spcPts val="0"/>
              </a:spcAft>
              <a:buFont typeface="Wingdings" panose="05000000000000000000" pitchFamily="2" charset="2"/>
              <a:buNone/>
              <a:defRPr/>
            </a:pPr>
            <a:r>
              <a:rPr lang="en-US" altLang="zh-CN" sz="2400" dirty="0"/>
              <a:t>P = ( C – 3 ) mod 26</a:t>
            </a:r>
          </a:p>
          <a:p>
            <a:pPr lvl="1" eaLnBrk="1" fontAlgn="auto" hangingPunct="1">
              <a:lnSpc>
                <a:spcPct val="100000"/>
              </a:lnSpc>
              <a:spcAft>
                <a:spcPts val="0"/>
              </a:spcAft>
              <a:defRPr/>
            </a:pP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4829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恺撒密码</a:t>
            </a:r>
            <a:r>
              <a:rPr lang="en-US" altLang="zh-CN" sz="4000" dirty="0">
                <a:solidFill>
                  <a:srgbClr val="262626"/>
                </a:solidFill>
                <a:latin typeface="微软雅黑" panose="020B0503020204020204" pitchFamily="34" charset="-122"/>
                <a:ea typeface="微软雅黑" panose="020B0503020204020204" pitchFamily="34" charset="-122"/>
              </a:rPr>
              <a:t>-</a:t>
            </a:r>
            <a:r>
              <a:rPr lang="zh-CN" altLang="en-US" sz="4000" dirty="0">
                <a:solidFill>
                  <a:srgbClr val="262626"/>
                </a:solidFill>
                <a:latin typeface="微软雅黑" panose="020B0503020204020204" pitchFamily="34" charset="-122"/>
                <a:ea typeface="微软雅黑" panose="020B0503020204020204" pitchFamily="34" charset="-122"/>
              </a:rPr>
              <a:t>加密</a:t>
            </a:r>
          </a:p>
        </p:txBody>
      </p:sp>
      <p:graphicFrame>
        <p:nvGraphicFramePr>
          <p:cNvPr id="2" name="表格 1"/>
          <p:cNvGraphicFramePr>
            <a:graphicFrameLocks noGrp="1"/>
          </p:cNvGraphicFramePr>
          <p:nvPr/>
        </p:nvGraphicFramePr>
        <p:xfrm>
          <a:off x="977900" y="2443163"/>
          <a:ext cx="7080250" cy="2777469"/>
        </p:xfrm>
        <a:graphic>
          <a:graphicData uri="http://schemas.openxmlformats.org/drawingml/2006/table">
            <a:tbl>
              <a:tblPr firstRow="1" firstCol="1" bandRow="1"/>
              <a:tblGrid>
                <a:gridCol w="519661">
                  <a:extLst>
                    <a:ext uri="{9D8B030D-6E8A-4147-A177-3AD203B41FA5}">
                      <a16:colId xmlns:a16="http://schemas.microsoft.com/office/drawing/2014/main" val="20000"/>
                    </a:ext>
                  </a:extLst>
                </a:gridCol>
                <a:gridCol w="251098">
                  <a:extLst>
                    <a:ext uri="{9D8B030D-6E8A-4147-A177-3AD203B41FA5}">
                      <a16:colId xmlns:a16="http://schemas.microsoft.com/office/drawing/2014/main" val="20001"/>
                    </a:ext>
                  </a:extLst>
                </a:gridCol>
                <a:gridCol w="3394037">
                  <a:extLst>
                    <a:ext uri="{9D8B030D-6E8A-4147-A177-3AD203B41FA5}">
                      <a16:colId xmlns:a16="http://schemas.microsoft.com/office/drawing/2014/main" val="20002"/>
                    </a:ext>
                  </a:extLst>
                </a:gridCol>
                <a:gridCol w="2915454">
                  <a:extLst>
                    <a:ext uri="{9D8B030D-6E8A-4147-A177-3AD203B41FA5}">
                      <a16:colId xmlns:a16="http://schemas.microsoft.com/office/drawing/2014/main" val="20003"/>
                    </a:ext>
                  </a:extLst>
                </a:gridCol>
              </a:tblGrid>
              <a:tr h="332818">
                <a:tc gridSpan="2">
                  <a:txBody>
                    <a:bodyPr/>
                    <a:lstStyle/>
                    <a:p>
                      <a:pPr algn="l" fontAlgn="base">
                        <a:lnSpc>
                          <a:spcPts val="1800"/>
                        </a:lnSpc>
                        <a:spcBef>
                          <a:spcPts val="600"/>
                        </a:spcBef>
                        <a:spcAft>
                          <a:spcPts val="60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ctr" fontAlgn="base">
                        <a:lnSpc>
                          <a:spcPts val="1800"/>
                        </a:lnSpc>
                        <a:spcBef>
                          <a:spcPts val="600"/>
                        </a:spcBef>
                        <a:spcAft>
                          <a:spcPts val="600"/>
                        </a:spcAft>
                      </a:pPr>
                      <a:r>
                        <a:rPr lang="en-US" sz="1600" kern="0" dirty="0">
                          <a:effectLst/>
                          <a:latin typeface="Palatino Linotype" panose="02040502050505030304" pitchFamily="18" charset="0"/>
                          <a:ea typeface="宋体" panose="02010600030101010101" pitchFamily="2" charset="-122"/>
                          <a:cs typeface="Courier New" panose="02070309020205020404" pitchFamily="49"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ts val="1800"/>
                        </a:lnSpc>
                        <a:spcBef>
                          <a:spcPts val="600"/>
                        </a:spcBef>
                        <a:spcAft>
                          <a:spcPts val="600"/>
                        </a:spcAft>
                      </a:pPr>
                      <a:r>
                        <a:rPr lang="en-US" sz="16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lnL>
                      <a:noFill/>
                    </a:lnL>
                    <a:lnR>
                      <a:noFill/>
                    </a:lnR>
                    <a:lnT>
                      <a:noFill/>
                    </a:lnT>
                    <a:lnB>
                      <a:noFill/>
                    </a:lnB>
                  </a:tcPr>
                </a:tc>
                <a:extLst>
                  <a:ext uri="{0D108BD9-81ED-4DB2-BD59-A6C34878D82A}">
                    <a16:rowId xmlns:a16="http://schemas.microsoft.com/office/drawing/2014/main" val="10000"/>
                  </a:ext>
                </a:extLst>
              </a:tr>
              <a:tr h="38109">
                <a:tc>
                  <a:txBody>
                    <a:bodyPr/>
                    <a:lstStyle/>
                    <a:p>
                      <a:pPr algn="ctr" fontAlgn="base">
                        <a:lnSpc>
                          <a:spcPts val="300"/>
                        </a:lnSpc>
                        <a:spcAft>
                          <a:spcPts val="0"/>
                        </a:spcAft>
                      </a:pPr>
                      <a:r>
                        <a:rPr lang="en-US" sz="12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ts val="300"/>
                        </a:lnSpc>
                        <a:spcAft>
                          <a:spcPts val="0"/>
                        </a:spcAft>
                      </a:pPr>
                      <a:r>
                        <a:rPr lang="en-US" sz="12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286536">
                <a:tc>
                  <a:txBody>
                    <a:bodyPr/>
                    <a:lstStyle/>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CaesarEncode.py</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ptxt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input("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请输入明文文本</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for p in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ptxt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if "a" &lt;= p &lt;= "z":</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chr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("a")+3)%26), end='')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2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elif</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 &lt;= p &lt;= "Z":</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chr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("A")+3)%26), end='')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else: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print(p, end='')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812">
                <a:tc>
                  <a:txBody>
                    <a:bodyPr/>
                    <a:lstStyle/>
                    <a:p>
                      <a:pPr algn="ctr" fontAlgn="base">
                        <a:lnSpc>
                          <a:spcPts val="400"/>
                        </a:lnSpc>
                        <a:spcAft>
                          <a:spcPts val="0"/>
                        </a:spcAft>
                      </a:pPr>
                      <a:r>
                        <a:rPr lang="en-US" sz="12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ts val="4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3" name="表格 2"/>
          <p:cNvGraphicFramePr>
            <a:graphicFrameLocks noGrp="1"/>
          </p:cNvGraphicFramePr>
          <p:nvPr/>
        </p:nvGraphicFramePr>
        <p:xfrm>
          <a:off x="1100138" y="5473700"/>
          <a:ext cx="6835775" cy="960438"/>
        </p:xfrm>
        <a:graphic>
          <a:graphicData uri="http://schemas.openxmlformats.org/drawingml/2006/table">
            <a:tbl>
              <a:tblPr firstRow="1" firstCol="1" bandRow="1"/>
              <a:tblGrid>
                <a:gridCol w="6835775">
                  <a:extLst>
                    <a:ext uri="{9D8B030D-6E8A-4147-A177-3AD203B41FA5}">
                      <a16:colId xmlns:a16="http://schemas.microsoft.com/office/drawing/2014/main" val="20000"/>
                    </a:ext>
                  </a:extLst>
                </a:gridCol>
              </a:tblGrid>
              <a:tr h="960438">
                <a:tc>
                  <a:txBody>
                    <a:bodyPr/>
                    <a:lstStyle/>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请输入明文文本</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This is an excellent Python book.</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Wklv</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lv </a:t>
                      </a: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dq</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hafhoohqw</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Sbwkrq</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errn</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
        <p:nvSpPr>
          <p:cNvPr id="54294" name="TextBox 2"/>
          <p:cNvSpPr txBox="1">
            <a:spLocks noChangeArrowheads="1"/>
          </p:cNvSpPr>
          <p:nvPr/>
        </p:nvSpPr>
        <p:spPr bwMode="auto">
          <a:xfrm>
            <a:off x="395288" y="1773238"/>
            <a:ext cx="8064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zh-CN" altLang="en-US" sz="2400">
                <a:latin typeface="Palatino Linotype" pitchFamily="18" charset="0"/>
                <a:ea typeface="楷体" pitchFamily="49" charset="-122"/>
              </a:rPr>
              <a:t>恺撒密码的加密算法程序首先接收用户输入的文本，然后对字母</a:t>
            </a:r>
            <a:r>
              <a:rPr lang="en-US" altLang="zh-CN" sz="2400">
                <a:latin typeface="Palatino Linotype" pitchFamily="18" charset="0"/>
                <a:ea typeface="楷体" pitchFamily="49" charset="-122"/>
              </a:rPr>
              <a:t>a-z</a:t>
            </a:r>
            <a:r>
              <a:rPr lang="zh-CN" altLang="en-US" sz="2400">
                <a:latin typeface="Palatino Linotype" pitchFamily="18" charset="0"/>
                <a:ea typeface="楷体" pitchFamily="49" charset="-122"/>
              </a:rPr>
              <a:t>和字母</a:t>
            </a:r>
            <a:r>
              <a:rPr lang="en-US" altLang="zh-CN" sz="2400">
                <a:latin typeface="Palatino Linotype" pitchFamily="18" charset="0"/>
                <a:ea typeface="楷体" pitchFamily="49" charset="-122"/>
              </a:rPr>
              <a:t>A-Z</a:t>
            </a:r>
            <a:r>
              <a:rPr lang="zh-CN" altLang="en-US" sz="2400">
                <a:latin typeface="Palatino Linotype" pitchFamily="18" charset="0"/>
                <a:ea typeface="楷体" pitchFamily="49" charset="-122"/>
              </a:rPr>
              <a:t>按照密码算法进行转换</a:t>
            </a:r>
            <a:endParaRPr lang="en-US" altLang="zh-CN" sz="2800">
              <a:latin typeface="Palatino Linotype" pitchFamily="18" charset="0"/>
              <a:ea typeface="楷体"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4829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恺撒密码</a:t>
            </a:r>
            <a:r>
              <a:rPr lang="en-US" altLang="zh-CN" sz="4000" dirty="0">
                <a:solidFill>
                  <a:srgbClr val="262626"/>
                </a:solidFill>
                <a:latin typeface="微软雅黑" panose="020B0503020204020204" pitchFamily="34" charset="-122"/>
                <a:ea typeface="微软雅黑" panose="020B0503020204020204" pitchFamily="34" charset="-122"/>
              </a:rPr>
              <a:t>-</a:t>
            </a:r>
            <a:r>
              <a:rPr lang="zh-CN" altLang="en-US" sz="4000" dirty="0">
                <a:solidFill>
                  <a:srgbClr val="262626"/>
                </a:solidFill>
                <a:latin typeface="微软雅黑" panose="020B0503020204020204" pitchFamily="34" charset="-122"/>
                <a:ea typeface="微软雅黑" panose="020B0503020204020204" pitchFamily="34" charset="-122"/>
              </a:rPr>
              <a:t>解密</a:t>
            </a:r>
          </a:p>
        </p:txBody>
      </p:sp>
      <p:sp>
        <p:nvSpPr>
          <p:cNvPr id="55300" name="TextBox 2"/>
          <p:cNvSpPr txBox="1">
            <a:spLocks noChangeArrowheads="1"/>
          </p:cNvSpPr>
          <p:nvPr/>
        </p:nvSpPr>
        <p:spPr bwMode="auto">
          <a:xfrm>
            <a:off x="395288" y="1773238"/>
            <a:ext cx="8064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buClr>
                <a:srgbClr val="C00000"/>
              </a:buClr>
              <a:buFont typeface="Wingdings" pitchFamily="2" charset="2"/>
              <a:buChar char="n"/>
            </a:pPr>
            <a:r>
              <a:rPr lang="zh-CN" altLang="en-US" sz="2400">
                <a:latin typeface="Palatino Linotype" pitchFamily="18" charset="0"/>
                <a:ea typeface="楷体" pitchFamily="49" charset="-122"/>
              </a:rPr>
              <a:t>恺撒密码的解密算法程序首先接收用户输入的加密文本，然后对字母</a:t>
            </a:r>
            <a:r>
              <a:rPr lang="en-US" altLang="zh-CN" sz="2400">
                <a:latin typeface="Palatino Linotype" pitchFamily="18" charset="0"/>
                <a:ea typeface="楷体" pitchFamily="49" charset="-122"/>
              </a:rPr>
              <a:t>a-z</a:t>
            </a:r>
            <a:r>
              <a:rPr lang="zh-CN" altLang="en-US" sz="2400">
                <a:latin typeface="Palatino Linotype" pitchFamily="18" charset="0"/>
                <a:ea typeface="楷体" pitchFamily="49" charset="-122"/>
              </a:rPr>
              <a:t>和字母</a:t>
            </a:r>
            <a:r>
              <a:rPr lang="en-US" altLang="zh-CN" sz="2400">
                <a:latin typeface="Palatino Linotype" pitchFamily="18" charset="0"/>
                <a:ea typeface="楷体" pitchFamily="49" charset="-122"/>
              </a:rPr>
              <a:t>A-Z</a:t>
            </a:r>
            <a:r>
              <a:rPr lang="zh-CN" altLang="en-US" sz="2400">
                <a:latin typeface="Palatino Linotype" pitchFamily="18" charset="0"/>
                <a:ea typeface="楷体" pitchFamily="49" charset="-122"/>
              </a:rPr>
              <a:t>按照密码算法进行反向转换</a:t>
            </a:r>
            <a:endParaRPr lang="en-US" altLang="zh-CN" sz="2800">
              <a:latin typeface="Palatino Linotype" pitchFamily="18" charset="0"/>
              <a:ea typeface="楷体" pitchFamily="49" charset="-122"/>
            </a:endParaRPr>
          </a:p>
        </p:txBody>
      </p:sp>
      <p:graphicFrame>
        <p:nvGraphicFramePr>
          <p:cNvPr id="4" name="表格 3"/>
          <p:cNvGraphicFramePr>
            <a:graphicFrameLocks noGrp="1"/>
          </p:cNvGraphicFramePr>
          <p:nvPr/>
        </p:nvGraphicFramePr>
        <p:xfrm>
          <a:off x="944563" y="2347913"/>
          <a:ext cx="6965950" cy="2792709"/>
        </p:xfrm>
        <a:graphic>
          <a:graphicData uri="http://schemas.openxmlformats.org/drawingml/2006/table">
            <a:tbl>
              <a:tblPr firstRow="1" firstCol="1" bandRow="1"/>
              <a:tblGrid>
                <a:gridCol w="511272">
                  <a:extLst>
                    <a:ext uri="{9D8B030D-6E8A-4147-A177-3AD203B41FA5}">
                      <a16:colId xmlns:a16="http://schemas.microsoft.com/office/drawing/2014/main" val="20000"/>
                    </a:ext>
                  </a:extLst>
                </a:gridCol>
                <a:gridCol w="247045">
                  <a:extLst>
                    <a:ext uri="{9D8B030D-6E8A-4147-A177-3AD203B41FA5}">
                      <a16:colId xmlns:a16="http://schemas.microsoft.com/office/drawing/2014/main" val="20001"/>
                    </a:ext>
                  </a:extLst>
                </a:gridCol>
                <a:gridCol w="3339246">
                  <a:extLst>
                    <a:ext uri="{9D8B030D-6E8A-4147-A177-3AD203B41FA5}">
                      <a16:colId xmlns:a16="http://schemas.microsoft.com/office/drawing/2014/main" val="20002"/>
                    </a:ext>
                  </a:extLst>
                </a:gridCol>
                <a:gridCol w="2868387">
                  <a:extLst>
                    <a:ext uri="{9D8B030D-6E8A-4147-A177-3AD203B41FA5}">
                      <a16:colId xmlns:a16="http://schemas.microsoft.com/office/drawing/2014/main" val="20003"/>
                    </a:ext>
                  </a:extLst>
                </a:gridCol>
              </a:tblGrid>
              <a:tr h="332818">
                <a:tc gridSpan="2">
                  <a:txBody>
                    <a:bodyPr/>
                    <a:lstStyle/>
                    <a:p>
                      <a:pPr algn="l" fontAlgn="base">
                        <a:lnSpc>
                          <a:spcPts val="1800"/>
                        </a:lnSpc>
                        <a:spcBef>
                          <a:spcPts val="600"/>
                        </a:spcBef>
                        <a:spcAft>
                          <a:spcPts val="60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ctr" fontAlgn="base">
                        <a:lnSpc>
                          <a:spcPts val="1800"/>
                        </a:lnSpc>
                        <a:spcBef>
                          <a:spcPts val="600"/>
                        </a:spcBef>
                        <a:spcAft>
                          <a:spcPts val="600"/>
                        </a:spcAft>
                      </a:pPr>
                      <a:r>
                        <a:rPr lang="en-US" sz="14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ts val="1800"/>
                        </a:lnSpc>
                        <a:spcBef>
                          <a:spcPts val="600"/>
                        </a:spcBef>
                        <a:spcAft>
                          <a:spcPts val="600"/>
                        </a:spcAft>
                      </a:pPr>
                      <a:r>
                        <a:rPr lang="en-US" sz="14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lnL>
                      <a:noFill/>
                    </a:lnL>
                    <a:lnR>
                      <a:noFill/>
                    </a:lnR>
                    <a:lnT>
                      <a:noFill/>
                    </a:lnT>
                    <a:lnB>
                      <a:noFill/>
                    </a:lnB>
                  </a:tcPr>
                </a:tc>
                <a:extLst>
                  <a:ext uri="{0D108BD9-81ED-4DB2-BD59-A6C34878D82A}">
                    <a16:rowId xmlns:a16="http://schemas.microsoft.com/office/drawing/2014/main" val="10000"/>
                  </a:ext>
                </a:extLst>
              </a:tr>
              <a:tr h="38109">
                <a:tc>
                  <a:txBody>
                    <a:bodyPr/>
                    <a:lstStyle/>
                    <a:p>
                      <a:pPr algn="ctr" fontAlgn="base">
                        <a:lnSpc>
                          <a:spcPts val="3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ts val="3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286536">
                <a:tc>
                  <a:txBody>
                    <a:bodyPr/>
                    <a:lstStyle/>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CaesarDecode.py</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etxt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input("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请输入加密后文本</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for p in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etxt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if "a" &lt;= p &lt;= "z":</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chr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("a")-3)%26), end='')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2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elif</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 &lt;= p &lt;= "Z":</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chr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("A")-3)%26), end='')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else: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print(p, end='')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812">
                <a:tc>
                  <a:txBody>
                    <a:bodyPr/>
                    <a:lstStyle/>
                    <a:p>
                      <a:pPr algn="ctr" fontAlgn="base">
                        <a:lnSpc>
                          <a:spcPts val="4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ts val="4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944563" y="5403850"/>
          <a:ext cx="7110412" cy="960438"/>
        </p:xfrm>
        <a:graphic>
          <a:graphicData uri="http://schemas.openxmlformats.org/drawingml/2006/table">
            <a:tbl>
              <a:tblPr firstRow="1" firstCol="1" bandRow="1"/>
              <a:tblGrid>
                <a:gridCol w="7110412">
                  <a:extLst>
                    <a:ext uri="{9D8B030D-6E8A-4147-A177-3AD203B41FA5}">
                      <a16:colId xmlns:a16="http://schemas.microsoft.com/office/drawing/2014/main" val="20000"/>
                    </a:ext>
                  </a:extLst>
                </a:gridCol>
              </a:tblGrid>
              <a:tr h="960438">
                <a:tc>
                  <a:txBody>
                    <a:bodyPr/>
                    <a:lstStyle/>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请输入加密后文本</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Wklv</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lv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dq</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hafhoohqw</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Sbwkrq</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errn</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This is an excellent Python book.</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本章小结</a:t>
            </a:r>
          </a:p>
        </p:txBody>
      </p:sp>
      <p:sp>
        <p:nvSpPr>
          <p:cNvPr id="56324" name="TextBox 2"/>
          <p:cNvSpPr txBox="1">
            <a:spLocks noChangeArrowheads="1"/>
          </p:cNvSpPr>
          <p:nvPr/>
        </p:nvSpPr>
        <p:spPr bwMode="auto">
          <a:xfrm>
            <a:off x="449263" y="1628775"/>
            <a:ext cx="80645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0066FF"/>
              </a:buClr>
            </a:pPr>
            <a:r>
              <a:rPr lang="en-US" altLang="zh-CN" sz="2400">
                <a:latin typeface="楷体" pitchFamily="49" charset="-122"/>
                <a:ea typeface="楷体" pitchFamily="49" charset="-122"/>
              </a:rPr>
              <a:t>	</a:t>
            </a:r>
            <a:r>
              <a:rPr lang="zh-CN" altLang="en-US" sz="2400">
                <a:latin typeface="楷体" pitchFamily="49" charset="-122"/>
                <a:ea typeface="楷体" pitchFamily="49" charset="-122"/>
              </a:rPr>
              <a:t>本章具体讲解了计算机中常用的数字类型及操作，包括</a:t>
            </a:r>
            <a:r>
              <a:rPr lang="en-US" altLang="zh-CN" sz="2400">
                <a:latin typeface="楷体" pitchFamily="49" charset="-122"/>
                <a:ea typeface="楷体" pitchFamily="49" charset="-122"/>
              </a:rPr>
              <a:t>Python</a:t>
            </a:r>
            <a:r>
              <a:rPr lang="zh-CN" altLang="en-US" sz="2400">
                <a:latin typeface="楷体" pitchFamily="49" charset="-122"/>
                <a:ea typeface="楷体" pitchFamily="49" charset="-122"/>
              </a:rPr>
              <a:t>数值运算操作符和数值运算函数。进一步讲解了字符串类型及格式化、字符串操作符、字符串处理函数和字符串处理方法等。最后，本章还介绍了类型判断和类型转换的基本方法，通过对恺撒密码及其变种若干实例的讲解帮助读者加深对数据类型操作的理解。</a:t>
            </a:r>
          </a:p>
          <a:p>
            <a:pPr lvl="1" algn="just" eaLnBrk="1" hangingPunct="1">
              <a:lnSpc>
                <a:spcPct val="150000"/>
              </a:lnSpc>
              <a:buClr>
                <a:srgbClr val="0066FF"/>
              </a:buClr>
            </a:pPr>
            <a:r>
              <a:rPr lang="en-US" altLang="zh-CN" sz="2400">
                <a:latin typeface="楷体" pitchFamily="49" charset="-122"/>
                <a:ea typeface="楷体" pitchFamily="49" charset="-122"/>
              </a:rPr>
              <a:t>	</a:t>
            </a:r>
            <a:r>
              <a:rPr lang="zh-CN" altLang="en-US" sz="2400">
                <a:latin typeface="楷体" pitchFamily="49" charset="-122"/>
                <a:ea typeface="楷体" pitchFamily="49" charset="-122"/>
              </a:rPr>
              <a:t>有没有一个人，你想给</a:t>
            </a:r>
            <a:r>
              <a:rPr lang="en-US" altLang="zh-CN" sz="2400">
                <a:latin typeface="楷体" pitchFamily="49" charset="-122"/>
                <a:ea typeface="楷体" pitchFamily="49" charset="-122"/>
              </a:rPr>
              <a:t>TA</a:t>
            </a:r>
            <a:r>
              <a:rPr lang="zh-CN" altLang="en-US" sz="2400">
                <a:latin typeface="楷体" pitchFamily="49" charset="-122"/>
                <a:ea typeface="楷体" pitchFamily="49" charset="-122"/>
              </a:rPr>
              <a:t>传个小纸条？用恺撒密码一展身手吧。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数字类型</a:t>
            </a:r>
          </a:p>
        </p:txBody>
      </p:sp>
      <p:sp>
        <p:nvSpPr>
          <p:cNvPr id="8196" name="TextBox 2"/>
          <p:cNvSpPr txBox="1">
            <a:spLocks noChangeArrowheads="1"/>
          </p:cNvSpPr>
          <p:nvPr/>
        </p:nvSpPr>
        <p:spPr bwMode="auto">
          <a:xfrm>
            <a:off x="430213" y="1700213"/>
            <a:ext cx="82073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语言提供</a:t>
            </a:r>
            <a:r>
              <a:rPr lang="en-US" altLang="zh-CN" sz="2800" dirty="0">
                <a:latin typeface="Palatino Linotype" pitchFamily="18" charset="0"/>
                <a:ea typeface="楷体" pitchFamily="49" charset="-122"/>
              </a:rPr>
              <a:t>4</a:t>
            </a:r>
            <a:r>
              <a:rPr lang="zh-CN" altLang="en-US" sz="2800" dirty="0">
                <a:latin typeface="Palatino Linotype" pitchFamily="18" charset="0"/>
                <a:ea typeface="楷体" pitchFamily="49" charset="-122"/>
              </a:rPr>
              <a:t>种数字类型：</a:t>
            </a:r>
            <a:r>
              <a:rPr lang="zh-CN" altLang="en-US" sz="2800" b="1" dirty="0">
                <a:solidFill>
                  <a:srgbClr val="C00000"/>
                </a:solidFill>
                <a:latin typeface="Palatino Linotype" pitchFamily="18" charset="0"/>
                <a:ea typeface="楷体" pitchFamily="49" charset="-122"/>
              </a:rPr>
              <a:t>整数类型、浮点数类型、布尔型和复数类型</a:t>
            </a:r>
            <a:r>
              <a:rPr lang="zh-CN" altLang="en-US" sz="2800" dirty="0">
                <a:latin typeface="Palatino Linotype" pitchFamily="18" charset="0"/>
                <a:ea typeface="楷体" pitchFamily="49" charset="-122"/>
              </a:rPr>
              <a:t>，分别对应数学中的整数、实数和复数。</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1010</a:t>
            </a:r>
            <a:r>
              <a:rPr lang="zh-CN" altLang="en-US" sz="2800" dirty="0">
                <a:latin typeface="Palatino Linotype" pitchFamily="18" charset="0"/>
                <a:ea typeface="楷体" pitchFamily="49" charset="-122"/>
              </a:rPr>
              <a:t>是一个整数类型，</a:t>
            </a:r>
            <a:r>
              <a:rPr lang="en-US" altLang="zh-CN" sz="2800" dirty="0">
                <a:latin typeface="Palatino Linotype" pitchFamily="18" charset="0"/>
                <a:ea typeface="楷体" pitchFamily="49" charset="-122"/>
              </a:rPr>
              <a:t>10.10</a:t>
            </a:r>
            <a:r>
              <a:rPr lang="zh-CN" altLang="en-US" sz="2800" dirty="0">
                <a:latin typeface="Palatino Linotype" pitchFamily="18" charset="0"/>
                <a:ea typeface="楷体" pitchFamily="49" charset="-122"/>
              </a:rPr>
              <a:t>是一个浮点数类型，</a:t>
            </a:r>
            <a:r>
              <a:rPr lang="en-US" altLang="zh-CN" sz="2800" dirty="0">
                <a:latin typeface="Palatino Linotype" pitchFamily="18" charset="0"/>
                <a:ea typeface="楷体" pitchFamily="49" charset="-122"/>
              </a:rPr>
              <a:t>10 + 10j</a:t>
            </a:r>
            <a:r>
              <a:rPr lang="zh-CN" altLang="en-US" sz="2800" dirty="0">
                <a:latin typeface="Palatino Linotype" pitchFamily="18" charset="0"/>
                <a:ea typeface="楷体" pitchFamily="49" charset="-122"/>
              </a:rPr>
              <a:t>是一个复数类型。</a:t>
            </a:r>
            <a:endParaRPr lang="en-US" altLang="zh-CN" sz="2800" dirty="0">
              <a:latin typeface="Palatino Linotype" pitchFamily="18" charset="0"/>
              <a:ea typeface="楷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整数类型</a:t>
            </a:r>
          </a:p>
        </p:txBody>
      </p:sp>
      <p:sp>
        <p:nvSpPr>
          <p:cNvPr id="9220" name="TextBox 2"/>
          <p:cNvSpPr txBox="1">
            <a:spLocks noChangeArrowheads="1"/>
          </p:cNvSpPr>
          <p:nvPr/>
        </p:nvSpPr>
        <p:spPr bwMode="auto">
          <a:xfrm>
            <a:off x="430213" y="1700213"/>
            <a:ext cx="860583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与数学中的整数概念一致，没有取值范围限制</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整数类型有</a:t>
            </a:r>
            <a:r>
              <a:rPr lang="en-US" altLang="zh-CN" sz="2800" dirty="0">
                <a:latin typeface="Palatino Linotype" pitchFamily="18" charset="0"/>
                <a:ea typeface="楷体" pitchFamily="49" charset="-122"/>
              </a:rPr>
              <a:t>4</a:t>
            </a:r>
            <a:r>
              <a:rPr lang="zh-CN" altLang="en-US" sz="2800" dirty="0">
                <a:latin typeface="Palatino Linotype" pitchFamily="18" charset="0"/>
                <a:ea typeface="楷体" pitchFamily="49" charset="-122"/>
              </a:rPr>
              <a:t>种进制表示：十进制、二进制、八进制和十六进制。默认情况，整数采用十进制，其他进制需要增加引导符号</a:t>
            </a:r>
            <a:endParaRPr lang="en-US" altLang="zh-CN" sz="2800" dirty="0">
              <a:latin typeface="Palatino Linotype" pitchFamily="18" charset="0"/>
              <a:ea typeface="楷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整数类型</a:t>
            </a:r>
          </a:p>
        </p:txBody>
      </p:sp>
      <p:sp>
        <p:nvSpPr>
          <p:cNvPr id="10244" name="TextBox 2"/>
          <p:cNvSpPr txBox="1">
            <a:spLocks noChangeArrowheads="1"/>
          </p:cNvSpPr>
          <p:nvPr/>
        </p:nvSpPr>
        <p:spPr bwMode="auto">
          <a:xfrm>
            <a:off x="430213" y="1692275"/>
            <a:ext cx="8605837"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示例</a:t>
            </a:r>
            <a:endParaRPr lang="en-US" altLang="zh-CN" sz="2800">
              <a:latin typeface="Palatino Linotype" pitchFamily="18" charset="0"/>
              <a:ea typeface="楷体" pitchFamily="49" charset="-122"/>
            </a:endParaRPr>
          </a:p>
          <a:p>
            <a:pPr lvl="2" eaLnBrk="1" hangingPunct="1">
              <a:spcBef>
                <a:spcPct val="20000"/>
              </a:spcBef>
              <a:buFontTx/>
              <a:buChar char="•"/>
            </a:pPr>
            <a:r>
              <a:rPr lang="en-US" altLang="zh-CN" sz="2400"/>
              <a:t> </a:t>
            </a:r>
            <a:r>
              <a:rPr lang="pt-BR" altLang="zh-CN" sz="2400"/>
              <a:t>1010, -1010, 0b1010, 0o1010, 0x1010</a:t>
            </a:r>
            <a:endParaRPr lang="en-US" altLang="zh-CN" sz="2400"/>
          </a:p>
        </p:txBody>
      </p:sp>
      <p:graphicFrame>
        <p:nvGraphicFramePr>
          <p:cNvPr id="3" name="表格 2"/>
          <p:cNvGraphicFramePr>
            <a:graphicFrameLocks noGrp="1"/>
          </p:cNvGraphicFramePr>
          <p:nvPr/>
        </p:nvGraphicFramePr>
        <p:xfrm>
          <a:off x="1293813" y="3241675"/>
          <a:ext cx="6950075" cy="1874838"/>
        </p:xfrm>
        <a:graphic>
          <a:graphicData uri="http://schemas.openxmlformats.org/drawingml/2006/table">
            <a:tbl>
              <a:tblPr firstRow="1" firstCol="1" bandRow="1"/>
              <a:tblGrid>
                <a:gridCol w="1470893">
                  <a:extLst>
                    <a:ext uri="{9D8B030D-6E8A-4147-A177-3AD203B41FA5}">
                      <a16:colId xmlns:a16="http://schemas.microsoft.com/office/drawing/2014/main" val="20000"/>
                    </a:ext>
                  </a:extLst>
                </a:gridCol>
                <a:gridCol w="1321685">
                  <a:extLst>
                    <a:ext uri="{9D8B030D-6E8A-4147-A177-3AD203B41FA5}">
                      <a16:colId xmlns:a16="http://schemas.microsoft.com/office/drawing/2014/main" val="20001"/>
                    </a:ext>
                  </a:extLst>
                </a:gridCol>
                <a:gridCol w="4157497">
                  <a:extLst>
                    <a:ext uri="{9D8B030D-6E8A-4147-A177-3AD203B41FA5}">
                      <a16:colId xmlns:a16="http://schemas.microsoft.com/office/drawing/2014/main" val="20002"/>
                    </a:ext>
                  </a:extLst>
                </a:gridCol>
              </a:tblGrid>
              <a:tr h="365822">
                <a:tc>
                  <a:txBody>
                    <a:bodyPr/>
                    <a:lstStyle/>
                    <a:p>
                      <a:pPr algn="ctr" fontAlgn="base">
                        <a:lnSpc>
                          <a:spcPct val="150000"/>
                        </a:lnSpc>
                        <a:spcAft>
                          <a:spcPts val="0"/>
                        </a:spcAft>
                      </a:pP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进制种类</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引导符号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11550">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十进制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默认情况，例：</a:t>
                      </a:r>
                      <a:r>
                        <a:rPr lang="en-US" sz="1800" kern="100" dirty="0">
                          <a:effectLst/>
                          <a:latin typeface="Courier New" panose="02070309020205020404" pitchFamily="49" charset="0"/>
                          <a:ea typeface="宋体" panose="02010600030101010101" pitchFamily="2" charset="-122"/>
                          <a:cs typeface="Times New Roman" panose="02020603050405020304" pitchFamily="18" charset="0"/>
                        </a:rPr>
                        <a:t>1010,-1010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5822">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二进制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0b </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0B</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由字符</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组成，例：</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0b1010</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0B1010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5822">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八进制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0o </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0O</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由字符</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到</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7</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组成，例：</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0o1010</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0O1010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5822">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十六进制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0x </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0X</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由字符</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到</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9</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到</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f</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到</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F</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组成，例：</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0x1010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269" name="TextBox 2"/>
          <p:cNvSpPr txBox="1">
            <a:spLocks noChangeArrowheads="1"/>
          </p:cNvSpPr>
          <p:nvPr/>
        </p:nvSpPr>
        <p:spPr bwMode="auto">
          <a:xfrm>
            <a:off x="538163" y="5319713"/>
            <a:ext cx="860583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不同进制的整数之间可以直接运算</a:t>
            </a:r>
            <a:endParaRPr lang="en-US" altLang="zh-CN" sz="2800">
              <a:latin typeface="Palatino Linotype" pitchFamily="18" charset="0"/>
              <a:ea typeface="楷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浮点数类型</a:t>
            </a:r>
          </a:p>
        </p:txBody>
      </p:sp>
      <p:sp>
        <p:nvSpPr>
          <p:cNvPr id="11268" name="TextBox 2"/>
          <p:cNvSpPr txBox="1">
            <a:spLocks noChangeArrowheads="1"/>
          </p:cNvSpPr>
          <p:nvPr/>
        </p:nvSpPr>
        <p:spPr bwMode="auto">
          <a:xfrm>
            <a:off x="430213" y="1700213"/>
            <a:ext cx="752633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带有小数点及小数的数字 </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语言中的浮点数类型必须带有小数部分，小数部分可以是</a:t>
            </a:r>
            <a:r>
              <a:rPr lang="en-US" altLang="zh-CN" sz="2800" dirty="0">
                <a:latin typeface="Palatino Linotype" pitchFamily="18" charset="0"/>
                <a:ea typeface="楷体" pitchFamily="49" charset="-122"/>
              </a:rPr>
              <a:t>0</a:t>
            </a:r>
            <a:r>
              <a:rPr lang="zh-CN" altLang="en-US" sz="2800" dirty="0">
                <a:latin typeface="Palatino Linotype" pitchFamily="18" charset="0"/>
                <a:ea typeface="楷体" pitchFamily="49" charset="-122"/>
              </a:rPr>
              <a:t>。例如：</a:t>
            </a:r>
            <a:r>
              <a:rPr lang="en-US" altLang="zh-CN" sz="2800" dirty="0">
                <a:latin typeface="Palatino Linotype" pitchFamily="18" charset="0"/>
                <a:ea typeface="楷体" pitchFamily="49" charset="-122"/>
              </a:rPr>
              <a:t>1010</a:t>
            </a:r>
            <a:r>
              <a:rPr lang="zh-CN" altLang="en-US" sz="2800" dirty="0">
                <a:latin typeface="Palatino Linotype" pitchFamily="18" charset="0"/>
                <a:ea typeface="楷体" pitchFamily="49" charset="-122"/>
              </a:rPr>
              <a:t>是整数，</a:t>
            </a:r>
            <a:r>
              <a:rPr lang="en-US" altLang="zh-CN" sz="2800" dirty="0">
                <a:latin typeface="Palatino Linotype" pitchFamily="18" charset="0"/>
                <a:ea typeface="楷体" pitchFamily="49" charset="-122"/>
              </a:rPr>
              <a:t>1010.0</a:t>
            </a:r>
            <a:r>
              <a:rPr lang="zh-CN" altLang="en-US" sz="2800" dirty="0">
                <a:latin typeface="Palatino Linotype" pitchFamily="18" charset="0"/>
                <a:ea typeface="楷体" pitchFamily="49" charset="-122"/>
              </a:rPr>
              <a:t>是浮点数。</a:t>
            </a:r>
            <a:endParaRPr lang="en-US" altLang="zh-CN" sz="2800" dirty="0">
              <a:latin typeface="Palatino Linotype" pitchFamily="18" charset="0"/>
              <a:ea typeface="楷体" pitchFamily="49"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1098</TotalTime>
  <Words>4533</Words>
  <Application>Microsoft Office PowerPoint</Application>
  <PresentationFormat>全屏显示(4:3)</PresentationFormat>
  <Paragraphs>482</Paragraphs>
  <Slides>56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56</vt:i4>
      </vt:variant>
    </vt:vector>
  </HeadingPairs>
  <TitlesOfParts>
    <vt:vector size="68" baseType="lpstr">
      <vt:lpstr>SimSun-ExtB</vt:lpstr>
      <vt:lpstr>华文新魏</vt:lpstr>
      <vt:lpstr>楷体</vt:lpstr>
      <vt:lpstr>微软雅黑</vt:lpstr>
      <vt:lpstr>Arial</vt:lpstr>
      <vt:lpstr>Calibri</vt:lpstr>
      <vt:lpstr>Courier New</vt:lpstr>
      <vt:lpstr>Palatino Linotype</vt:lpstr>
      <vt:lpstr>Segoe UI Symbol</vt:lpstr>
      <vt:lpstr>Times New Roman</vt:lpstr>
      <vt:lpstr>Wingdings</vt:lpstr>
      <vt:lpstr>默认设计模板</vt:lpstr>
      <vt:lpstr>【第3章】 基本数据类型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杨雅婷</dc:creator>
  <cp:lastModifiedBy>Admin</cp:lastModifiedBy>
  <cp:revision>69</cp:revision>
  <dcterms:created xsi:type="dcterms:W3CDTF">2018-01-24T03:01:38Z</dcterms:created>
  <dcterms:modified xsi:type="dcterms:W3CDTF">2022-09-20T01:59:34Z</dcterms:modified>
</cp:coreProperties>
</file>