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58" r:id="rId3"/>
    <p:sldId id="426" r:id="rId4"/>
    <p:sldId id="259" r:id="rId5"/>
    <p:sldId id="427" r:id="rId6"/>
    <p:sldId id="318" r:id="rId7"/>
    <p:sldId id="379" r:id="rId8"/>
    <p:sldId id="319" r:id="rId9"/>
    <p:sldId id="320" r:id="rId10"/>
    <p:sldId id="321" r:id="rId11"/>
    <p:sldId id="322" r:id="rId12"/>
    <p:sldId id="323" r:id="rId13"/>
    <p:sldId id="380" r:id="rId14"/>
    <p:sldId id="381" r:id="rId15"/>
    <p:sldId id="386" r:id="rId16"/>
    <p:sldId id="329" r:id="rId17"/>
    <p:sldId id="387" r:id="rId18"/>
    <p:sldId id="417" r:id="rId19"/>
    <p:sldId id="388" r:id="rId20"/>
    <p:sldId id="389" r:id="rId21"/>
    <p:sldId id="337" r:id="rId22"/>
    <p:sldId id="338" r:id="rId23"/>
    <p:sldId id="339" r:id="rId24"/>
    <p:sldId id="390" r:id="rId25"/>
    <p:sldId id="391" r:id="rId26"/>
    <p:sldId id="392" r:id="rId27"/>
    <p:sldId id="393" r:id="rId28"/>
    <p:sldId id="394" r:id="rId29"/>
    <p:sldId id="396" r:id="rId30"/>
    <p:sldId id="397" r:id="rId31"/>
    <p:sldId id="399" r:id="rId32"/>
    <p:sldId id="400" r:id="rId33"/>
    <p:sldId id="401" r:id="rId34"/>
    <p:sldId id="402" r:id="rId35"/>
    <p:sldId id="403" r:id="rId36"/>
    <p:sldId id="405" r:id="rId37"/>
    <p:sldId id="406" r:id="rId38"/>
    <p:sldId id="407" r:id="rId39"/>
    <p:sldId id="409" r:id="rId40"/>
    <p:sldId id="410" r:id="rId41"/>
    <p:sldId id="411" r:id="rId42"/>
    <p:sldId id="412" r:id="rId43"/>
    <p:sldId id="413" r:id="rId44"/>
    <p:sldId id="414" r:id="rId45"/>
    <p:sldId id="415" r:id="rId46"/>
    <p:sldId id="416" r:id="rId47"/>
    <p:sldId id="418" r:id="rId48"/>
    <p:sldId id="419" r:id="rId49"/>
    <p:sldId id="420" r:id="rId50"/>
    <p:sldId id="421" r:id="rId51"/>
    <p:sldId id="423" r:id="rId52"/>
    <p:sldId id="424" r:id="rId53"/>
    <p:sldId id="425" r:id="rId5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0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E0A808-C3C4-4E2A-8B4D-FE7F10D2126E}" type="slidenum">
              <a:rPr lang="zh-CN" altLang="zh-CN"/>
              <a:pPr>
                <a:defRPr/>
              </a:pPr>
              <a:t>‹#›</a:t>
            </a:fld>
            <a:endParaRPr lang="zh-CN" altLang="zh-CN"/>
          </a:p>
        </p:txBody>
      </p:sp>
    </p:spTree>
    <p:extLst>
      <p:ext uri="{BB962C8B-B14F-4D97-AF65-F5344CB8AC3E}">
        <p14:creationId xmlns:p14="http://schemas.microsoft.com/office/powerpoint/2010/main" val="717472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0536B7A-1139-4D95-AA97-A5C93A00C08D}" type="slidenum">
              <a:rPr lang="zh-CN" altLang="zh-CN"/>
              <a:pPr>
                <a:defRPr/>
              </a:pPr>
              <a:t>‹#›</a:t>
            </a:fld>
            <a:endParaRPr lang="zh-CN" altLang="zh-CN"/>
          </a:p>
        </p:txBody>
      </p:sp>
    </p:spTree>
    <p:extLst>
      <p:ext uri="{BB962C8B-B14F-4D97-AF65-F5344CB8AC3E}">
        <p14:creationId xmlns:p14="http://schemas.microsoft.com/office/powerpoint/2010/main" val="257168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70AD10C8-92AA-4992-B3D9-CFC6BD131F3D}" type="slidenum">
              <a:rPr lang="zh-CN" altLang="zh-CN"/>
              <a:pPr>
                <a:defRPr/>
              </a:pPr>
              <a:t>‹#›</a:t>
            </a:fld>
            <a:endParaRPr lang="zh-CN" altLang="zh-CN"/>
          </a:p>
        </p:txBody>
      </p:sp>
    </p:spTree>
    <p:extLst>
      <p:ext uri="{BB962C8B-B14F-4D97-AF65-F5344CB8AC3E}">
        <p14:creationId xmlns:p14="http://schemas.microsoft.com/office/powerpoint/2010/main" val="2866599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12088" y="0"/>
            <a:ext cx="125571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730375" y="2243138"/>
            <a:ext cx="583565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4622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12088" y="0"/>
            <a:ext cx="125571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2514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07504AED-8608-440D-8500-02675C31ABE6}" type="slidenum">
              <a:rPr lang="zh-CN" altLang="zh-CN"/>
              <a:pPr>
                <a:defRPr/>
              </a:pPr>
              <a:t>‹#›</a:t>
            </a:fld>
            <a:endParaRPr lang="zh-CN" altLang="zh-CN"/>
          </a:p>
        </p:txBody>
      </p:sp>
    </p:spTree>
    <p:extLst>
      <p:ext uri="{BB962C8B-B14F-4D97-AF65-F5344CB8AC3E}">
        <p14:creationId xmlns:p14="http://schemas.microsoft.com/office/powerpoint/2010/main" val="268246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2104D680-2944-45AE-A1D6-BF1EC76DBEEA}" type="slidenum">
              <a:rPr lang="zh-CN" altLang="zh-CN"/>
              <a:pPr>
                <a:defRPr/>
              </a:pPr>
              <a:t>‹#›</a:t>
            </a:fld>
            <a:endParaRPr lang="zh-CN" altLang="zh-CN"/>
          </a:p>
        </p:txBody>
      </p:sp>
    </p:spTree>
    <p:extLst>
      <p:ext uri="{BB962C8B-B14F-4D97-AF65-F5344CB8AC3E}">
        <p14:creationId xmlns:p14="http://schemas.microsoft.com/office/powerpoint/2010/main" val="274560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7A89FEEC-989C-4762-8068-3B544C6FF158}" type="slidenum">
              <a:rPr lang="zh-CN" altLang="zh-CN"/>
              <a:pPr>
                <a:defRPr/>
              </a:pPr>
              <a:t>‹#›</a:t>
            </a:fld>
            <a:endParaRPr lang="zh-CN" altLang="zh-CN"/>
          </a:p>
        </p:txBody>
      </p:sp>
    </p:spTree>
    <p:extLst>
      <p:ext uri="{BB962C8B-B14F-4D97-AF65-F5344CB8AC3E}">
        <p14:creationId xmlns:p14="http://schemas.microsoft.com/office/powerpoint/2010/main" val="277933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F8DB563B-F8C1-4810-8BEA-CB3C88F7C237}" type="slidenum">
              <a:rPr lang="zh-CN" altLang="zh-CN"/>
              <a:pPr>
                <a:defRPr/>
              </a:pPr>
              <a:t>‹#›</a:t>
            </a:fld>
            <a:endParaRPr lang="zh-CN" altLang="zh-CN"/>
          </a:p>
        </p:txBody>
      </p:sp>
    </p:spTree>
    <p:extLst>
      <p:ext uri="{BB962C8B-B14F-4D97-AF65-F5344CB8AC3E}">
        <p14:creationId xmlns:p14="http://schemas.microsoft.com/office/powerpoint/2010/main" val="359666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12102727-A516-48A2-8560-62A514C1EB32}" type="slidenum">
              <a:rPr lang="zh-CN" altLang="zh-CN"/>
              <a:pPr>
                <a:defRPr/>
              </a:pPr>
              <a:t>‹#›</a:t>
            </a:fld>
            <a:endParaRPr lang="zh-CN" altLang="zh-CN"/>
          </a:p>
        </p:txBody>
      </p:sp>
    </p:spTree>
    <p:extLst>
      <p:ext uri="{BB962C8B-B14F-4D97-AF65-F5344CB8AC3E}">
        <p14:creationId xmlns:p14="http://schemas.microsoft.com/office/powerpoint/2010/main" val="71848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90B16346-5E5D-437A-99EB-6B0B2379676C}" type="slidenum">
              <a:rPr lang="zh-CN" altLang="zh-CN"/>
              <a:pPr>
                <a:defRPr/>
              </a:pPr>
              <a:t>‹#›</a:t>
            </a:fld>
            <a:endParaRPr lang="zh-CN" altLang="zh-CN"/>
          </a:p>
        </p:txBody>
      </p:sp>
    </p:spTree>
    <p:extLst>
      <p:ext uri="{BB962C8B-B14F-4D97-AF65-F5344CB8AC3E}">
        <p14:creationId xmlns:p14="http://schemas.microsoft.com/office/powerpoint/2010/main" val="44854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EF8E9F94-A04A-4888-8D8C-0526AEA51E80}" type="slidenum">
              <a:rPr lang="zh-CN" altLang="zh-CN"/>
              <a:pPr>
                <a:defRPr/>
              </a:pPr>
              <a:t>‹#›</a:t>
            </a:fld>
            <a:endParaRPr lang="zh-CN" altLang="zh-CN"/>
          </a:p>
        </p:txBody>
      </p:sp>
    </p:spTree>
    <p:extLst>
      <p:ext uri="{BB962C8B-B14F-4D97-AF65-F5344CB8AC3E}">
        <p14:creationId xmlns:p14="http://schemas.microsoft.com/office/powerpoint/2010/main" val="495193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D9D9D9"/>
            </a:gs>
            <a:gs pos="11000">
              <a:srgbClr val="FFFFFF"/>
            </a:gs>
            <a:gs pos="88000">
              <a:srgbClr val="F2F2F2"/>
            </a:gs>
            <a:gs pos="100000">
              <a:srgbClr val="D9D9D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latin typeface="Arial" pitchFamily="34" charset="0"/>
                <a:ea typeface="宋体"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Arial" pitchFamily="34" charset="0"/>
                <a:ea typeface="宋体"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B4573C5E-4F74-4DE7-9847-D128E71B2D3D}"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718" r:id="rId1"/>
    <p:sldLayoutId id="214748372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3"/>
          <p:cNvSpPr>
            <a:spLocks noGrp="1"/>
          </p:cNvSpPr>
          <p:nvPr>
            <p:ph type="ctrTitle"/>
          </p:nvPr>
        </p:nvSpPr>
        <p:spPr>
          <a:xfrm>
            <a:off x="0" y="1039813"/>
            <a:ext cx="9144000" cy="2387600"/>
          </a:xfrm>
        </p:spPr>
        <p:txBody>
          <a:bodyPr/>
          <a:lstStyle/>
          <a:p>
            <a:pPr>
              <a:lnSpc>
                <a:spcPct val="110000"/>
              </a:lnSpc>
              <a:defRPr/>
            </a:pPr>
            <a:r>
              <a:rPr lang="en-US" altLang="zh-CN" sz="4800" b="1" dirty="0">
                <a:latin typeface="Palatino Linotype" panose="02040502050505030304" pitchFamily="18" charset="0"/>
                <a:ea typeface="黑体" panose="02010609060101010101" pitchFamily="49" charset="-122"/>
              </a:rPr>
              <a:t>【</a:t>
            </a:r>
            <a:r>
              <a:rPr lang="zh-CN" altLang="en-US" sz="4800" b="1" dirty="0">
                <a:latin typeface="Palatino Linotype" panose="02040502050505030304" pitchFamily="18" charset="0"/>
                <a:ea typeface="黑体" panose="02010609060101010101" pitchFamily="49" charset="-122"/>
              </a:rPr>
              <a:t>第</a:t>
            </a:r>
            <a:r>
              <a:rPr lang="en-US" altLang="zh-CN" sz="4800" b="1">
                <a:latin typeface="Palatino Linotype" panose="02040502050505030304" pitchFamily="18" charset="0"/>
                <a:ea typeface="黑体" panose="02010609060101010101" pitchFamily="49" charset="-122"/>
              </a:rPr>
              <a:t>4</a:t>
            </a:r>
            <a:r>
              <a:rPr lang="zh-CN" altLang="en-US" sz="4800" b="1">
                <a:latin typeface="Palatino Linotype" panose="02040502050505030304" pitchFamily="18" charset="0"/>
                <a:ea typeface="黑体" panose="02010609060101010101" pitchFamily="49" charset="-122"/>
              </a:rPr>
              <a:t>章</a:t>
            </a:r>
            <a:r>
              <a:rPr lang="en-US" altLang="zh-CN" sz="4800" b="1" dirty="0">
                <a:latin typeface="Palatino Linotype" panose="02040502050505030304" pitchFamily="18" charset="0"/>
                <a:ea typeface="黑体" panose="02010609060101010101" pitchFamily="49" charset="-122"/>
              </a:rPr>
              <a:t>】</a:t>
            </a:r>
            <a:br>
              <a:rPr lang="en-US" altLang="zh-CN" sz="4800" b="1" dirty="0">
                <a:latin typeface="Palatino Linotype" panose="02040502050505030304" pitchFamily="18" charset="0"/>
                <a:ea typeface="黑体" panose="02010609060101010101" pitchFamily="49" charset="-122"/>
              </a:rPr>
            </a:br>
            <a:r>
              <a:rPr lang="zh-CN" altLang="en-US" sz="4800" b="1" dirty="0">
                <a:latin typeface="Palatino Linotype" panose="02040502050505030304" pitchFamily="18" charset="0"/>
                <a:ea typeface="黑体" panose="02010609060101010101" pitchFamily="49" charset="-122"/>
              </a:rPr>
              <a:t>程序的控制结构</a:t>
            </a:r>
            <a:endParaRPr lang="zh-CN" altLang="en-US" sz="5400" b="1" dirty="0">
              <a:latin typeface="Palatino Linotype" panose="02040502050505030304" pitchFamily="18" charset="0"/>
              <a:ea typeface="黑体" panose="02010609060101010101" pitchFamily="49" charset="-122"/>
            </a:endParaRPr>
          </a:p>
        </p:txBody>
      </p:sp>
      <p:pic>
        <p:nvPicPr>
          <p:cNvPr id="4099"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6888" y="3513138"/>
            <a:ext cx="3070225"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程序的基本结构</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12292" name="Rectangle 1"/>
          <p:cNvSpPr>
            <a:spLocks noChangeArrowheads="1"/>
          </p:cNvSpPr>
          <p:nvPr/>
        </p:nvSpPr>
        <p:spPr bwMode="auto">
          <a:xfrm>
            <a:off x="323850" y="1552575"/>
            <a:ext cx="8496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zh-CN" altLang="zh-CN" sz="2800">
                <a:latin typeface="Palatino Linotype" pitchFamily="18" charset="0"/>
                <a:ea typeface="楷体" pitchFamily="49" charset="-122"/>
              </a:rPr>
              <a:t>顺序结构是程序按照线性顺序依次执行的一种运行方式，其中</a:t>
            </a:r>
            <a:r>
              <a:rPr lang="en-US" altLang="zh-CN" sz="2800">
                <a:latin typeface="Palatino Linotype" pitchFamily="18" charset="0"/>
                <a:ea typeface="楷体" pitchFamily="49" charset="-122"/>
              </a:rPr>
              <a:t>语句块1S1</a:t>
            </a:r>
            <a:r>
              <a:rPr lang="zh-CN" altLang="en-US" sz="2800">
                <a:latin typeface="Palatino Linotype" pitchFamily="18" charset="0"/>
                <a:ea typeface="楷体" pitchFamily="49" charset="-122"/>
              </a:rPr>
              <a:t>和</a:t>
            </a:r>
            <a:r>
              <a:rPr lang="en-US" altLang="en-US" sz="2800">
                <a:latin typeface="Palatino Linotype" pitchFamily="18" charset="0"/>
                <a:ea typeface="楷体" pitchFamily="49" charset="-122"/>
              </a:rPr>
              <a:t>语句块</a:t>
            </a:r>
            <a:r>
              <a:rPr lang="en-US" altLang="zh-CN" sz="2800">
                <a:latin typeface="Palatino Linotype" pitchFamily="18" charset="0"/>
                <a:ea typeface="楷体" pitchFamily="49" charset="-122"/>
              </a:rPr>
              <a:t>S2</a:t>
            </a:r>
            <a:r>
              <a:rPr lang="zh-CN" altLang="en-US" sz="2800">
                <a:latin typeface="Palatino Linotype" pitchFamily="18" charset="0"/>
                <a:ea typeface="楷体" pitchFamily="49" charset="-122"/>
              </a:rPr>
              <a:t>表示一个或一组顺序执行的语句 </a:t>
            </a:r>
            <a:endParaRPr lang="en-US" altLang="en-US" sz="2800">
              <a:latin typeface="Palatino Linotype" pitchFamily="18" charset="0"/>
              <a:ea typeface="楷体" pitchFamily="49" charset="-122"/>
            </a:endParaRPr>
          </a:p>
        </p:txBody>
      </p:sp>
      <p:pic>
        <p:nvPicPr>
          <p:cNvPr id="12293"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2575" y="3289300"/>
            <a:ext cx="15113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程序的基本结构</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13316" name="Rectangle 1"/>
          <p:cNvSpPr>
            <a:spLocks noChangeArrowheads="1"/>
          </p:cNvSpPr>
          <p:nvPr/>
        </p:nvSpPr>
        <p:spPr bwMode="auto">
          <a:xfrm>
            <a:off x="474663" y="1608138"/>
            <a:ext cx="85328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zh-CN" altLang="zh-CN" sz="2800">
                <a:latin typeface="Palatino Linotype" pitchFamily="18" charset="0"/>
                <a:ea typeface="楷体" pitchFamily="49" charset="-122"/>
              </a:rPr>
              <a:t>分支结构是程序根据条件判断结果而选择不同向前执行路径的一种运行方式，</a:t>
            </a:r>
            <a:r>
              <a:rPr lang="zh-CN" altLang="en-US" sz="2800">
                <a:latin typeface="Palatino Linotype" pitchFamily="18" charset="0"/>
                <a:ea typeface="楷体" pitchFamily="49" charset="-122"/>
              </a:rPr>
              <a:t>基础的分支结构是</a:t>
            </a:r>
            <a:r>
              <a:rPr lang="zh-CN" altLang="en-US" sz="2800" b="1">
                <a:solidFill>
                  <a:srgbClr val="C00000"/>
                </a:solidFill>
                <a:latin typeface="Palatino Linotype" pitchFamily="18" charset="0"/>
                <a:ea typeface="楷体" pitchFamily="49" charset="-122"/>
              </a:rPr>
              <a:t>二分支结构</a:t>
            </a:r>
            <a:r>
              <a:rPr lang="zh-CN" altLang="en-US" sz="2800">
                <a:latin typeface="Palatino Linotype" pitchFamily="18" charset="0"/>
                <a:ea typeface="楷体" pitchFamily="49" charset="-122"/>
              </a:rPr>
              <a:t>。</a:t>
            </a:r>
            <a:r>
              <a:rPr lang="zh-CN" altLang="zh-CN" sz="2800">
                <a:latin typeface="Palatino Linotype" pitchFamily="18" charset="0"/>
                <a:ea typeface="楷体" pitchFamily="49" charset="-122"/>
              </a:rPr>
              <a:t>由二分支结构会组合形成多分支结构 </a:t>
            </a:r>
            <a:endParaRPr lang="en-US" altLang="en-US" sz="2800">
              <a:latin typeface="Palatino Linotype" pitchFamily="18" charset="0"/>
              <a:ea typeface="楷体" pitchFamily="49" charset="-122"/>
            </a:endParaRPr>
          </a:p>
        </p:txBody>
      </p:sp>
      <p:pic>
        <p:nvPicPr>
          <p:cNvPr id="13317" name="图片 4"/>
          <p:cNvPicPr>
            <a:picLocks noChangeAspect="1" noChangeArrowheads="1"/>
          </p:cNvPicPr>
          <p:nvPr/>
        </p:nvPicPr>
        <p:blipFill>
          <a:blip r:embed="rId3">
            <a:extLst>
              <a:ext uri="{28A0092B-C50C-407E-A947-70E740481C1C}">
                <a14:useLocalDpi xmlns:a14="http://schemas.microsoft.com/office/drawing/2010/main" val="0"/>
              </a:ext>
            </a:extLst>
          </a:blip>
          <a:srcRect l="44823"/>
          <a:stretch>
            <a:fillRect/>
          </a:stretch>
        </p:blipFill>
        <p:spPr bwMode="auto">
          <a:xfrm>
            <a:off x="2924175" y="3225800"/>
            <a:ext cx="3025775" cy="319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程序的基本结构</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14340" name="Rectangle 1"/>
          <p:cNvSpPr>
            <a:spLocks noChangeArrowheads="1"/>
          </p:cNvSpPr>
          <p:nvPr/>
        </p:nvSpPr>
        <p:spPr bwMode="auto">
          <a:xfrm>
            <a:off x="669925" y="1697038"/>
            <a:ext cx="7991475"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zh-CN" altLang="zh-CN" sz="2800">
                <a:latin typeface="Palatino Linotype" pitchFamily="18" charset="0"/>
                <a:ea typeface="楷体" pitchFamily="49" charset="-122"/>
              </a:rPr>
              <a:t>循环结构是程序根据条件判断结果向后反复执行的一种运行方式，根据循环体触发条件不同，包括条件循环和遍历循环结构</a:t>
            </a:r>
          </a:p>
          <a:p>
            <a:pPr marL="457200" indent="-457200" eaLnBrk="1" hangingPunct="1">
              <a:spcBef>
                <a:spcPct val="20000"/>
              </a:spcBef>
              <a:buClr>
                <a:srgbClr val="C00000"/>
              </a:buClr>
              <a:buFont typeface="Wingdings" pitchFamily="2" charset="2"/>
              <a:buChar char="n"/>
            </a:pPr>
            <a:endParaRPr lang="zh-CN" altLang="zh-CN" sz="2800">
              <a:latin typeface="Palatino Linotype" pitchFamily="18" charset="0"/>
              <a:ea typeface="楷体" pitchFamily="49" charset="-122"/>
            </a:endParaRPr>
          </a:p>
        </p:txBody>
      </p:sp>
      <p:pic>
        <p:nvPicPr>
          <p:cNvPr id="14341"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3794" y="3648075"/>
            <a:ext cx="5000625"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程序的基本结构</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15364" name="Rectangle 1"/>
          <p:cNvSpPr>
            <a:spLocks noChangeArrowheads="1"/>
          </p:cNvSpPr>
          <p:nvPr/>
        </p:nvSpPr>
        <p:spPr bwMode="auto">
          <a:xfrm>
            <a:off x="669925" y="1697038"/>
            <a:ext cx="7991475" cy="328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zh-CN" altLang="en-US" sz="2800" dirty="0">
                <a:latin typeface="Palatino Linotype" pitchFamily="18" charset="0"/>
                <a:ea typeface="楷体" pitchFamily="49" charset="-122"/>
              </a:rPr>
              <a:t>在三种基本控制逻辑基础上，</a:t>
            </a: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语言进行了必要且适当的扩展。</a:t>
            </a:r>
            <a:endParaRPr lang="en-US" altLang="zh-CN" sz="2800" dirty="0">
              <a:latin typeface="Palatino Linotype" pitchFamily="18" charset="0"/>
              <a:ea typeface="楷体" pitchFamily="49" charset="-122"/>
            </a:endParaRPr>
          </a:p>
          <a:p>
            <a:pPr marL="457200" indent="-457200" eaLnBrk="1" hangingPunct="1">
              <a:spcBef>
                <a:spcPct val="20000"/>
              </a:spcBef>
              <a:buClr>
                <a:srgbClr val="C00000"/>
              </a:buClr>
              <a:buFont typeface="Wingdings" pitchFamily="2" charset="2"/>
              <a:buChar char="n"/>
            </a:pPr>
            <a:r>
              <a:rPr lang="zh-CN" altLang="en-US" sz="2800" dirty="0">
                <a:latin typeface="Palatino Linotype" pitchFamily="18" charset="0"/>
                <a:ea typeface="楷体" pitchFamily="49" charset="-122"/>
              </a:rPr>
              <a:t>在分支结构原理的基础上，</a:t>
            </a: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增加了异常处理，使用</a:t>
            </a:r>
            <a:r>
              <a:rPr lang="en-US" altLang="zh-CN" sz="2800" b="1" dirty="0">
                <a:solidFill>
                  <a:srgbClr val="C00000"/>
                </a:solidFill>
                <a:latin typeface="Palatino Linotype" pitchFamily="18" charset="0"/>
                <a:ea typeface="楷体" pitchFamily="49" charset="-122"/>
              </a:rPr>
              <a:t>try-except</a:t>
            </a:r>
            <a:r>
              <a:rPr lang="zh-CN" altLang="en-US" sz="2800" dirty="0">
                <a:latin typeface="Palatino Linotype" pitchFamily="18" charset="0"/>
                <a:ea typeface="楷体" pitchFamily="49" charset="-122"/>
              </a:rPr>
              <a:t>保留字</a:t>
            </a:r>
            <a:endParaRPr lang="en-US" altLang="zh-CN" sz="2800" dirty="0">
              <a:latin typeface="Palatino Linotype" pitchFamily="18" charset="0"/>
              <a:ea typeface="楷体" pitchFamily="49" charset="-122"/>
            </a:endParaRPr>
          </a:p>
          <a:p>
            <a:pPr marL="457200" indent="-457200" eaLnBrk="1" hangingPunct="1">
              <a:spcBef>
                <a:spcPct val="20000"/>
              </a:spcBef>
              <a:buClr>
                <a:srgbClr val="C00000"/>
              </a:buClr>
              <a:buFont typeface="Wingdings" pitchFamily="2" charset="2"/>
              <a:buChar char="n"/>
            </a:pPr>
            <a:r>
              <a:rPr lang="zh-CN" altLang="en-US" sz="2800" dirty="0">
                <a:latin typeface="Palatino Linotype" pitchFamily="18" charset="0"/>
                <a:ea typeface="楷体" pitchFamily="49" charset="-122"/>
              </a:rPr>
              <a:t>异常处理以程序异常为判断条件，根据一段代码执行的正确性进行程序逻辑选择。异常处理是分支结构的一种扩展。</a:t>
            </a:r>
            <a:endParaRPr lang="en-US" altLang="zh-CN" sz="2800" dirty="0">
              <a:latin typeface="Palatino Linotype" pitchFamily="18" charset="0"/>
              <a:ea typeface="楷体"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程序的基本结构</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16388" name="Rectangle 1"/>
          <p:cNvSpPr>
            <a:spLocks noChangeArrowheads="1"/>
          </p:cNvSpPr>
          <p:nvPr/>
        </p:nvSpPr>
        <p:spPr bwMode="auto">
          <a:xfrm>
            <a:off x="669925" y="1697038"/>
            <a:ext cx="799147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zh-CN" altLang="en-US" sz="2800" dirty="0">
                <a:latin typeface="Palatino Linotype" pitchFamily="18" charset="0"/>
                <a:ea typeface="楷体" pitchFamily="49" charset="-122"/>
              </a:rPr>
              <a:t>在循环结构原理的基础上，</a:t>
            </a: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提供两个循环控制符</a:t>
            </a:r>
            <a:r>
              <a:rPr lang="en-US" altLang="zh-CN" sz="2800" b="1" dirty="0">
                <a:solidFill>
                  <a:srgbClr val="C00000"/>
                </a:solidFill>
                <a:latin typeface="Palatino Linotype" pitchFamily="18" charset="0"/>
                <a:ea typeface="楷体" pitchFamily="49" charset="-122"/>
              </a:rPr>
              <a:t>break</a:t>
            </a:r>
            <a:r>
              <a:rPr lang="zh-CN" altLang="en-US" sz="2800" b="1" dirty="0">
                <a:solidFill>
                  <a:srgbClr val="C00000"/>
                </a:solidFill>
                <a:latin typeface="Palatino Linotype" pitchFamily="18" charset="0"/>
                <a:ea typeface="楷体" pitchFamily="49" charset="-122"/>
              </a:rPr>
              <a:t>和</a:t>
            </a:r>
            <a:r>
              <a:rPr lang="en-US" altLang="zh-CN" sz="2800" b="1" dirty="0">
                <a:solidFill>
                  <a:srgbClr val="C00000"/>
                </a:solidFill>
                <a:latin typeface="Palatino Linotype" pitchFamily="18" charset="0"/>
                <a:ea typeface="楷体" pitchFamily="49" charset="-122"/>
              </a:rPr>
              <a:t>continue</a:t>
            </a:r>
            <a:r>
              <a:rPr lang="zh-CN" altLang="en-US" sz="2800" dirty="0">
                <a:latin typeface="Palatino Linotype" pitchFamily="18" charset="0"/>
                <a:ea typeface="楷体" pitchFamily="49" charset="-122"/>
              </a:rPr>
              <a:t>，对循环的执行过程进行控制。</a:t>
            </a:r>
            <a:r>
              <a:rPr lang="en-US" altLang="zh-CN" sz="2800" dirty="0">
                <a:latin typeface="Palatino Linotype" pitchFamily="18" charset="0"/>
                <a:ea typeface="楷体" pitchFamily="49" charset="-122"/>
              </a:rPr>
              <a:t>break</a:t>
            </a:r>
            <a:r>
              <a:rPr lang="zh-CN" altLang="en-US" sz="2800" dirty="0">
                <a:latin typeface="Palatino Linotype" pitchFamily="18" charset="0"/>
                <a:ea typeface="楷体" pitchFamily="49" charset="-122"/>
              </a:rPr>
              <a:t>控制符用来结束当前循环，</a:t>
            </a:r>
            <a:r>
              <a:rPr lang="en-US" altLang="zh-CN" sz="2800" dirty="0">
                <a:latin typeface="Palatino Linotype" pitchFamily="18" charset="0"/>
                <a:ea typeface="楷体" pitchFamily="49" charset="-122"/>
              </a:rPr>
              <a:t>continue</a:t>
            </a:r>
            <a:r>
              <a:rPr lang="zh-CN" altLang="en-US" sz="2800" dirty="0">
                <a:latin typeface="Palatino Linotype" pitchFamily="18" charset="0"/>
                <a:ea typeface="楷体" pitchFamily="49" charset="-122"/>
              </a:rPr>
              <a:t>控制符用来结束当前循环的当次循环过程，</a:t>
            </a:r>
            <a:endParaRPr lang="zh-CN" altLang="zh-CN" sz="2800" dirty="0">
              <a:latin typeface="Palatino Linotype" pitchFamily="18" charset="0"/>
              <a:ea typeface="楷体"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p:cNvSpPr txBox="1">
            <a:spLocks noChangeArrowheads="1"/>
          </p:cNvSpPr>
          <p:nvPr/>
        </p:nvSpPr>
        <p:spPr bwMode="auto">
          <a:xfrm>
            <a:off x="1692275" y="2955925"/>
            <a:ext cx="59753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5400">
                <a:latin typeface="微软雅黑" pitchFamily="34" charset="-122"/>
                <a:ea typeface="微软雅黑" pitchFamily="34" charset="-122"/>
              </a:rPr>
              <a:t>程序的分支结构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436562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zh-CN" sz="4000">
                <a:solidFill>
                  <a:srgbClr val="262626"/>
                </a:solidFill>
                <a:latin typeface="微软雅黑" panose="020B0503020204020204" pitchFamily="34" charset="-122"/>
                <a:ea typeface="微软雅黑" panose="020B0503020204020204" pitchFamily="34" charset="-122"/>
              </a:rPr>
              <a:t>单分支结构</a:t>
            </a:r>
            <a:r>
              <a:rPr lang="en-US" altLang="zh-CN" sz="4000">
                <a:solidFill>
                  <a:srgbClr val="262626"/>
                </a:solidFill>
                <a:latin typeface="微软雅黑" panose="020B0503020204020204" pitchFamily="34" charset="-122"/>
                <a:ea typeface="微软雅黑" panose="020B0503020204020204" pitchFamily="34" charset="-122"/>
              </a:rPr>
              <a:t>: if</a:t>
            </a:r>
            <a:r>
              <a:rPr lang="zh-CN" altLang="zh-CN" sz="4000">
                <a:solidFill>
                  <a:srgbClr val="262626"/>
                </a:solidFill>
                <a:latin typeface="微软雅黑" panose="020B0503020204020204" pitchFamily="34" charset="-122"/>
                <a:ea typeface="微软雅黑" panose="020B0503020204020204" pitchFamily="34" charset="-122"/>
              </a:rPr>
              <a:t>语句</a:t>
            </a:r>
          </a:p>
        </p:txBody>
      </p:sp>
      <p:sp>
        <p:nvSpPr>
          <p:cNvPr id="3" name="Rectangle 1"/>
          <p:cNvSpPr>
            <a:spLocks noChangeArrowheads="1"/>
          </p:cNvSpPr>
          <p:nvPr/>
        </p:nvSpPr>
        <p:spPr bwMode="auto">
          <a:xfrm>
            <a:off x="655638" y="1500188"/>
            <a:ext cx="7870825" cy="488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fontAlgn="auto" hangingPunct="1">
              <a:spcBef>
                <a:spcPct val="20000"/>
              </a:spcBef>
              <a:spcAft>
                <a:spcPts val="0"/>
              </a:spcAft>
              <a:buClr>
                <a:srgbClr val="C00000"/>
              </a:buClr>
              <a:buFont typeface="Wingdings" panose="05000000000000000000" pitchFamily="2" charset="2"/>
              <a:buChar char="n"/>
              <a:defRPr/>
            </a:pPr>
            <a:r>
              <a:rPr lang="en-US" altLang="zh-CN" sz="2800" dirty="0">
                <a:latin typeface="Palatino Linotype" panose="02040502050505030304" pitchFamily="18" charset="0"/>
                <a:ea typeface="楷体" panose="02010609060101010101" pitchFamily="49" charset="-122"/>
              </a:rPr>
              <a:t>Python</a:t>
            </a:r>
            <a:r>
              <a:rPr lang="zh-CN" altLang="en-US" sz="2800" dirty="0">
                <a:latin typeface="Palatino Linotype" panose="02040502050505030304" pitchFamily="18" charset="0"/>
                <a:ea typeface="楷体" panose="02010609060101010101" pitchFamily="49" charset="-122"/>
              </a:rPr>
              <a:t>的单分支结构使用</a:t>
            </a:r>
            <a:r>
              <a:rPr lang="en-US" altLang="zh-CN" sz="2800" dirty="0">
                <a:latin typeface="Palatino Linotype" panose="02040502050505030304" pitchFamily="18" charset="0"/>
                <a:ea typeface="楷体" panose="02010609060101010101" pitchFamily="49" charset="-122"/>
              </a:rPr>
              <a:t>if</a:t>
            </a:r>
            <a:r>
              <a:rPr lang="zh-CN" altLang="en-US" sz="2800" dirty="0">
                <a:latin typeface="Palatino Linotype" panose="02040502050505030304" pitchFamily="18" charset="0"/>
                <a:ea typeface="楷体" panose="02010609060101010101" pitchFamily="49" charset="-122"/>
              </a:rPr>
              <a:t>保留字对条件进行判断，使用方式如下</a:t>
            </a:r>
            <a:endParaRPr lang="en-US" altLang="zh-CN" sz="2800" dirty="0">
              <a:latin typeface="Palatino Linotype" panose="02040502050505030304" pitchFamily="18" charset="0"/>
              <a:ea typeface="楷体" panose="02010609060101010101" pitchFamily="49" charset="-122"/>
            </a:endParaRPr>
          </a:p>
          <a:p>
            <a:pPr eaLnBrk="1" fontAlgn="auto" hangingPunct="1">
              <a:spcBef>
                <a:spcPct val="20000"/>
              </a:spcBef>
              <a:spcAft>
                <a:spcPts val="0"/>
              </a:spcAft>
              <a:buClr>
                <a:srgbClr val="C00000"/>
              </a:buClr>
              <a:defRPr/>
            </a:pPr>
            <a:r>
              <a:rPr lang="en-US" altLang="zh-CN" dirty="0">
                <a:latin typeface="+mn-lt"/>
                <a:ea typeface="+mn-ea"/>
              </a:rPr>
              <a:t>		</a:t>
            </a:r>
            <a:r>
              <a:rPr lang="en-US" altLang="zh-CN" sz="2800" b="1" dirty="0">
                <a:solidFill>
                  <a:srgbClr val="C00000"/>
                </a:solidFill>
                <a:latin typeface="Palatino Linotype" panose="02040502050505030304" pitchFamily="18" charset="0"/>
                <a:ea typeface="楷体" panose="02010609060101010101" pitchFamily="49" charset="-122"/>
              </a:rPr>
              <a:t>	if  &lt;</a:t>
            </a:r>
            <a:r>
              <a:rPr lang="zh-CN" altLang="zh-CN" sz="2800" b="1" dirty="0">
                <a:solidFill>
                  <a:srgbClr val="C00000"/>
                </a:solidFill>
                <a:latin typeface="Palatino Linotype" panose="02040502050505030304" pitchFamily="18" charset="0"/>
                <a:ea typeface="楷体" panose="02010609060101010101" pitchFamily="49" charset="-122"/>
              </a:rPr>
              <a:t>条件</a:t>
            </a:r>
            <a:r>
              <a:rPr lang="en-US" altLang="zh-CN" sz="2800" b="1" dirty="0">
                <a:solidFill>
                  <a:srgbClr val="C00000"/>
                </a:solidFill>
                <a:latin typeface="Palatino Linotype" panose="02040502050505030304" pitchFamily="18" charset="0"/>
                <a:ea typeface="楷体" panose="02010609060101010101" pitchFamily="49" charset="-122"/>
              </a:rPr>
              <a:t>&gt;:</a:t>
            </a:r>
            <a:endParaRPr lang="zh-CN" altLang="zh-CN" sz="2800" b="1" dirty="0">
              <a:solidFill>
                <a:srgbClr val="C00000"/>
              </a:solidFill>
              <a:latin typeface="Palatino Linotype" panose="02040502050505030304" pitchFamily="18" charset="0"/>
              <a:ea typeface="楷体" panose="02010609060101010101" pitchFamily="49" charset="-122"/>
            </a:endParaRPr>
          </a:p>
          <a:p>
            <a:pPr lvl="2" eaLnBrk="1" fontAlgn="auto" hangingPunct="1">
              <a:spcBef>
                <a:spcPts val="0"/>
              </a:spcBef>
              <a:spcAft>
                <a:spcPts val="0"/>
              </a:spcAft>
              <a:defRPr/>
            </a:pPr>
            <a:r>
              <a:rPr lang="en-US" altLang="zh-CN" sz="2800" b="1" dirty="0">
                <a:solidFill>
                  <a:srgbClr val="C00000"/>
                </a:solidFill>
                <a:latin typeface="Palatino Linotype" panose="02040502050505030304" pitchFamily="18" charset="0"/>
                <a:ea typeface="楷体" panose="02010609060101010101" pitchFamily="49" charset="-122"/>
              </a:rPr>
              <a:t>			</a:t>
            </a:r>
            <a:r>
              <a:rPr lang="zh-CN" altLang="zh-CN" sz="2800" b="1" dirty="0">
                <a:solidFill>
                  <a:srgbClr val="C00000"/>
                </a:solidFill>
                <a:latin typeface="Palatino Linotype" panose="02040502050505030304" pitchFamily="18" charset="0"/>
                <a:ea typeface="楷体" panose="02010609060101010101" pitchFamily="49" charset="-122"/>
              </a:rPr>
              <a:t>语句块</a:t>
            </a:r>
            <a:endParaRPr lang="en-US" altLang="zh-CN" sz="2800" b="1" dirty="0">
              <a:solidFill>
                <a:srgbClr val="C00000"/>
              </a:solidFill>
              <a:latin typeface="Palatino Linotype" panose="02040502050505030304" pitchFamily="18" charset="0"/>
              <a:ea typeface="楷体" panose="02010609060101010101" pitchFamily="49" charset="-122"/>
            </a:endParaRPr>
          </a:p>
          <a:p>
            <a:pPr lvl="2" eaLnBrk="1" fontAlgn="auto" hangingPunct="1">
              <a:spcBef>
                <a:spcPts val="0"/>
              </a:spcBef>
              <a:spcAft>
                <a:spcPts val="0"/>
              </a:spcAft>
              <a:defRPr/>
            </a:pPr>
            <a:endParaRPr lang="zh-CN" altLang="en-US" sz="2000" b="1" dirty="0">
              <a:latin typeface="+mn-lt"/>
              <a:ea typeface="+mn-ea"/>
            </a:endParaRPr>
          </a:p>
          <a:p>
            <a:pPr marL="457200" indent="-457200" eaLnBrk="1" fontAlgn="auto" hangingPunct="1">
              <a:spcBef>
                <a:spcPct val="20000"/>
              </a:spcBef>
              <a:spcAft>
                <a:spcPts val="0"/>
              </a:spcAft>
              <a:buClr>
                <a:srgbClr val="C00000"/>
              </a:buClr>
              <a:buFont typeface="Wingdings" panose="05000000000000000000" pitchFamily="2" charset="2"/>
              <a:buChar char="n"/>
              <a:defRPr/>
            </a:pPr>
            <a:r>
              <a:rPr lang="zh-CN" altLang="en-US" sz="2800" dirty="0">
                <a:latin typeface="Palatino Linotype" panose="02040502050505030304" pitchFamily="18" charset="0"/>
                <a:ea typeface="楷体" panose="02010609060101010101" pitchFamily="49" charset="-122"/>
              </a:rPr>
              <a:t>其中，</a:t>
            </a:r>
            <a:r>
              <a:rPr lang="en-US" altLang="zh-CN" sz="2800" dirty="0">
                <a:latin typeface="Palatino Linotype" panose="02040502050505030304" pitchFamily="18" charset="0"/>
                <a:ea typeface="楷体" panose="02010609060101010101" pitchFamily="49" charset="-122"/>
              </a:rPr>
              <a:t>if</a:t>
            </a:r>
            <a:r>
              <a:rPr lang="zh-CN" altLang="en-US" sz="2800" dirty="0">
                <a:latin typeface="Palatino Linotype" panose="02040502050505030304" pitchFamily="18" charset="0"/>
                <a:ea typeface="楷体" panose="02010609060101010101" pitchFamily="49" charset="-122"/>
              </a:rPr>
              <a:t>、</a:t>
            </a:r>
            <a:r>
              <a:rPr lang="en-US" altLang="zh-CN" sz="2800" dirty="0">
                <a:latin typeface="Palatino Linotype" panose="02040502050505030304" pitchFamily="18" charset="0"/>
                <a:ea typeface="楷体" panose="02010609060101010101" pitchFamily="49" charset="-122"/>
              </a:rPr>
              <a:t>:</a:t>
            </a:r>
            <a:r>
              <a:rPr lang="zh-CN" altLang="en-US" sz="2800" dirty="0">
                <a:latin typeface="Palatino Linotype" panose="02040502050505030304" pitchFamily="18" charset="0"/>
                <a:ea typeface="楷体" panose="02010609060101010101" pitchFamily="49" charset="-122"/>
              </a:rPr>
              <a:t>和</a:t>
            </a:r>
            <a:r>
              <a:rPr lang="en-US" altLang="zh-CN" sz="2800" dirty="0">
                <a:latin typeface="Palatino Linotype" panose="02040502050505030304" pitchFamily="18" charset="0"/>
                <a:ea typeface="楷体" panose="02010609060101010101" pitchFamily="49" charset="-122"/>
              </a:rPr>
              <a:t>&lt;</a:t>
            </a:r>
            <a:r>
              <a:rPr lang="zh-CN" altLang="en-US" sz="2800" dirty="0">
                <a:latin typeface="Palatino Linotype" panose="02040502050505030304" pitchFamily="18" charset="0"/>
                <a:ea typeface="楷体" panose="02010609060101010101" pitchFamily="49" charset="-122"/>
              </a:rPr>
              <a:t>语句块</a:t>
            </a:r>
            <a:r>
              <a:rPr lang="en-US" altLang="zh-CN" sz="2800" dirty="0">
                <a:latin typeface="Palatino Linotype" panose="02040502050505030304" pitchFamily="18" charset="0"/>
                <a:ea typeface="楷体" panose="02010609060101010101" pitchFamily="49" charset="-122"/>
              </a:rPr>
              <a:t>&gt;</a:t>
            </a:r>
            <a:r>
              <a:rPr lang="zh-CN" altLang="en-US" sz="2800" dirty="0">
                <a:latin typeface="Palatino Linotype" panose="02040502050505030304" pitchFamily="18" charset="0"/>
                <a:ea typeface="楷体" panose="02010609060101010101" pitchFamily="49" charset="-122"/>
              </a:rPr>
              <a:t>前的缩进都是语法的一部分。</a:t>
            </a:r>
            <a:r>
              <a:rPr lang="en-US" altLang="zh-CN" sz="2800" dirty="0">
                <a:latin typeface="Palatino Linotype" panose="02040502050505030304" pitchFamily="18" charset="0"/>
                <a:ea typeface="楷体" panose="02010609060101010101" pitchFamily="49" charset="-122"/>
              </a:rPr>
              <a:t>&lt;</a:t>
            </a:r>
            <a:r>
              <a:rPr lang="zh-CN" altLang="en-US" sz="2800" dirty="0">
                <a:latin typeface="Palatino Linotype" panose="02040502050505030304" pitchFamily="18" charset="0"/>
                <a:ea typeface="楷体" panose="02010609060101010101" pitchFamily="49" charset="-122"/>
              </a:rPr>
              <a:t>语句块</a:t>
            </a:r>
            <a:r>
              <a:rPr lang="en-US" altLang="zh-CN" sz="2800" dirty="0">
                <a:latin typeface="Palatino Linotype" panose="02040502050505030304" pitchFamily="18" charset="0"/>
                <a:ea typeface="楷体" panose="02010609060101010101" pitchFamily="49" charset="-122"/>
              </a:rPr>
              <a:t>&gt;</a:t>
            </a:r>
            <a:r>
              <a:rPr lang="zh-CN" altLang="en-US" sz="2800" dirty="0">
                <a:latin typeface="Palatino Linotype" panose="02040502050505030304" pitchFamily="18" charset="0"/>
                <a:ea typeface="楷体" panose="02010609060101010101" pitchFamily="49" charset="-122"/>
              </a:rPr>
              <a:t>是</a:t>
            </a:r>
            <a:r>
              <a:rPr lang="en-US" altLang="zh-CN" sz="2800" dirty="0">
                <a:latin typeface="Palatino Linotype" panose="02040502050505030304" pitchFamily="18" charset="0"/>
                <a:ea typeface="楷体" panose="02010609060101010101" pitchFamily="49" charset="-122"/>
              </a:rPr>
              <a:t>if</a:t>
            </a:r>
            <a:r>
              <a:rPr lang="zh-CN" altLang="en-US" sz="2800" dirty="0">
                <a:latin typeface="Palatino Linotype" panose="02040502050505030304" pitchFamily="18" charset="0"/>
                <a:ea typeface="楷体" panose="02010609060101010101" pitchFamily="49" charset="-122"/>
              </a:rPr>
              <a:t>条件满足后执行的一个或多个语句序列，缩进表达</a:t>
            </a:r>
            <a:r>
              <a:rPr lang="en-US" altLang="zh-CN" sz="2800" dirty="0">
                <a:latin typeface="Palatino Linotype" panose="02040502050505030304" pitchFamily="18" charset="0"/>
                <a:ea typeface="楷体" panose="02010609060101010101" pitchFamily="49" charset="-122"/>
              </a:rPr>
              <a:t>&lt;</a:t>
            </a:r>
            <a:r>
              <a:rPr lang="zh-CN" altLang="en-US" sz="2800" dirty="0">
                <a:latin typeface="Palatino Linotype" panose="02040502050505030304" pitchFamily="18" charset="0"/>
                <a:ea typeface="楷体" panose="02010609060101010101" pitchFamily="49" charset="-122"/>
              </a:rPr>
              <a:t>语句块</a:t>
            </a:r>
            <a:r>
              <a:rPr lang="en-US" altLang="zh-CN" sz="2800" dirty="0">
                <a:latin typeface="Palatino Linotype" panose="02040502050505030304" pitchFamily="18" charset="0"/>
                <a:ea typeface="楷体" panose="02010609060101010101" pitchFamily="49" charset="-122"/>
              </a:rPr>
              <a:t>&gt;</a:t>
            </a:r>
            <a:r>
              <a:rPr lang="zh-CN" altLang="en-US" sz="2800" dirty="0">
                <a:latin typeface="Palatino Linotype" panose="02040502050505030304" pitchFamily="18" charset="0"/>
                <a:ea typeface="楷体" panose="02010609060101010101" pitchFamily="49" charset="-122"/>
              </a:rPr>
              <a:t>与</a:t>
            </a:r>
            <a:r>
              <a:rPr lang="en-US" altLang="zh-CN" sz="2800" dirty="0">
                <a:latin typeface="Palatino Linotype" panose="02040502050505030304" pitchFamily="18" charset="0"/>
                <a:ea typeface="楷体" panose="02010609060101010101" pitchFamily="49" charset="-122"/>
              </a:rPr>
              <a:t>if</a:t>
            </a:r>
            <a:r>
              <a:rPr lang="zh-CN" altLang="en-US" sz="2800" dirty="0">
                <a:latin typeface="Palatino Linotype" panose="02040502050505030304" pitchFamily="18" charset="0"/>
                <a:ea typeface="楷体" panose="02010609060101010101" pitchFamily="49" charset="-122"/>
              </a:rPr>
              <a:t>的包含关系。</a:t>
            </a:r>
            <a:r>
              <a:rPr lang="en-US" altLang="zh-CN" sz="2800" dirty="0">
                <a:latin typeface="Palatino Linotype" panose="02040502050505030304" pitchFamily="18" charset="0"/>
                <a:ea typeface="楷体" panose="02010609060101010101" pitchFamily="49" charset="-122"/>
              </a:rPr>
              <a:t>&lt;</a:t>
            </a:r>
            <a:r>
              <a:rPr lang="zh-CN" altLang="en-US" sz="2800" dirty="0">
                <a:latin typeface="Palatino Linotype" panose="02040502050505030304" pitchFamily="18" charset="0"/>
                <a:ea typeface="楷体" panose="02010609060101010101" pitchFamily="49" charset="-122"/>
              </a:rPr>
              <a:t>条件</a:t>
            </a:r>
            <a:r>
              <a:rPr lang="en-US" altLang="zh-CN" sz="2800" dirty="0">
                <a:latin typeface="Palatino Linotype" panose="02040502050505030304" pitchFamily="18" charset="0"/>
                <a:ea typeface="楷体" panose="02010609060101010101" pitchFamily="49" charset="-122"/>
              </a:rPr>
              <a:t>&gt;</a:t>
            </a:r>
            <a:r>
              <a:rPr lang="zh-CN" altLang="en-US" sz="2800" dirty="0">
                <a:latin typeface="Palatino Linotype" panose="02040502050505030304" pitchFamily="18" charset="0"/>
                <a:ea typeface="楷体" panose="02010609060101010101" pitchFamily="49" charset="-122"/>
              </a:rPr>
              <a:t>是一个产生</a:t>
            </a:r>
            <a:r>
              <a:rPr lang="en-US" altLang="zh-CN" sz="2800" dirty="0">
                <a:latin typeface="Palatino Linotype" panose="02040502050505030304" pitchFamily="18" charset="0"/>
                <a:ea typeface="楷体" panose="02010609060101010101" pitchFamily="49" charset="-122"/>
              </a:rPr>
              <a:t>True</a:t>
            </a:r>
            <a:r>
              <a:rPr lang="zh-CN" altLang="en-US" sz="2800" dirty="0">
                <a:latin typeface="Palatino Linotype" panose="02040502050505030304" pitchFamily="18" charset="0"/>
                <a:ea typeface="楷体" panose="02010609060101010101" pitchFamily="49" charset="-122"/>
              </a:rPr>
              <a:t>或</a:t>
            </a:r>
            <a:r>
              <a:rPr lang="en-US" altLang="zh-CN" sz="2800" dirty="0">
                <a:latin typeface="Palatino Linotype" panose="02040502050505030304" pitchFamily="18" charset="0"/>
                <a:ea typeface="楷体" panose="02010609060101010101" pitchFamily="49" charset="-122"/>
              </a:rPr>
              <a:t>False</a:t>
            </a:r>
            <a:r>
              <a:rPr lang="zh-CN" altLang="en-US" sz="2800" dirty="0">
                <a:latin typeface="Palatino Linotype" panose="02040502050505030304" pitchFamily="18" charset="0"/>
                <a:ea typeface="楷体" panose="02010609060101010101" pitchFamily="49" charset="-122"/>
              </a:rPr>
              <a:t>结果的语句，当结果为</a:t>
            </a:r>
            <a:r>
              <a:rPr lang="en-US" altLang="zh-CN" sz="2800" dirty="0">
                <a:latin typeface="Palatino Linotype" panose="02040502050505030304" pitchFamily="18" charset="0"/>
                <a:ea typeface="楷体" panose="02010609060101010101" pitchFamily="49" charset="-122"/>
              </a:rPr>
              <a:t>True</a:t>
            </a:r>
            <a:r>
              <a:rPr lang="zh-CN" altLang="en-US" sz="2800" dirty="0">
                <a:latin typeface="Palatino Linotype" panose="02040502050505030304" pitchFamily="18" charset="0"/>
                <a:ea typeface="楷体" panose="02010609060101010101" pitchFamily="49" charset="-122"/>
              </a:rPr>
              <a:t>时，执行</a:t>
            </a:r>
            <a:r>
              <a:rPr lang="en-US" altLang="zh-CN" sz="2800" dirty="0">
                <a:latin typeface="Palatino Linotype" panose="02040502050505030304" pitchFamily="18" charset="0"/>
                <a:ea typeface="楷体" panose="02010609060101010101" pitchFamily="49" charset="-122"/>
              </a:rPr>
              <a:t>&lt;</a:t>
            </a:r>
            <a:r>
              <a:rPr lang="zh-CN" altLang="en-US" sz="2800" dirty="0">
                <a:latin typeface="Palatino Linotype" panose="02040502050505030304" pitchFamily="18" charset="0"/>
                <a:ea typeface="楷体" panose="02010609060101010101" pitchFamily="49" charset="-122"/>
              </a:rPr>
              <a:t>语句块</a:t>
            </a:r>
            <a:r>
              <a:rPr lang="en-US" altLang="zh-CN" sz="2800" dirty="0">
                <a:latin typeface="Palatino Linotype" panose="02040502050505030304" pitchFamily="18" charset="0"/>
                <a:ea typeface="楷体" panose="02010609060101010101" pitchFamily="49" charset="-122"/>
              </a:rPr>
              <a:t>&gt;</a:t>
            </a:r>
            <a:r>
              <a:rPr lang="zh-CN" altLang="en-US" sz="2800" dirty="0">
                <a:latin typeface="Palatino Linotype" panose="02040502050505030304" pitchFamily="18" charset="0"/>
                <a:ea typeface="楷体" panose="02010609060101010101" pitchFamily="49" charset="-122"/>
              </a:rPr>
              <a:t>，否则跳过</a:t>
            </a:r>
            <a:r>
              <a:rPr lang="en-US" altLang="zh-CN" sz="2800" dirty="0">
                <a:latin typeface="Palatino Linotype" panose="02040502050505030304" pitchFamily="18" charset="0"/>
                <a:ea typeface="楷体" panose="02010609060101010101" pitchFamily="49" charset="-122"/>
              </a:rPr>
              <a:t>&lt;</a:t>
            </a:r>
            <a:r>
              <a:rPr lang="zh-CN" altLang="en-US" sz="2800" dirty="0">
                <a:latin typeface="Palatino Linotype" panose="02040502050505030304" pitchFamily="18" charset="0"/>
                <a:ea typeface="楷体" panose="02010609060101010101" pitchFamily="49" charset="-122"/>
              </a:rPr>
              <a:t>语句块</a:t>
            </a:r>
            <a:r>
              <a:rPr lang="en-US" altLang="zh-CN" sz="2800" dirty="0">
                <a:latin typeface="Palatino Linotype" panose="02040502050505030304" pitchFamily="18" charset="0"/>
                <a:ea typeface="楷体" panose="02010609060101010101" pitchFamily="49" charset="-122"/>
              </a:rPr>
              <a:t>&gt;</a:t>
            </a:r>
            <a:r>
              <a:rPr lang="zh-CN" altLang="en-US" sz="2800" dirty="0">
                <a:latin typeface="Palatino Linotype" panose="02040502050505030304" pitchFamily="18" charset="0"/>
                <a:ea typeface="楷体" panose="02010609060101010101" pitchFamily="49" charset="-12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436562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zh-CN" sz="4000">
                <a:solidFill>
                  <a:srgbClr val="262626"/>
                </a:solidFill>
                <a:latin typeface="微软雅黑" panose="020B0503020204020204" pitchFamily="34" charset="-122"/>
                <a:ea typeface="微软雅黑" panose="020B0503020204020204" pitchFamily="34" charset="-122"/>
              </a:rPr>
              <a:t>单分支结构</a:t>
            </a:r>
            <a:r>
              <a:rPr lang="en-US" altLang="zh-CN" sz="4000">
                <a:solidFill>
                  <a:srgbClr val="262626"/>
                </a:solidFill>
                <a:latin typeface="微软雅黑" panose="020B0503020204020204" pitchFamily="34" charset="-122"/>
                <a:ea typeface="微软雅黑" panose="020B0503020204020204" pitchFamily="34" charset="-122"/>
              </a:rPr>
              <a:t>: if</a:t>
            </a:r>
            <a:r>
              <a:rPr lang="zh-CN" altLang="zh-CN" sz="4000">
                <a:solidFill>
                  <a:srgbClr val="262626"/>
                </a:solidFill>
                <a:latin typeface="微软雅黑" panose="020B0503020204020204" pitchFamily="34" charset="-122"/>
                <a:ea typeface="微软雅黑" panose="020B0503020204020204" pitchFamily="34" charset="-122"/>
              </a:rPr>
              <a:t>语句</a:t>
            </a:r>
          </a:p>
        </p:txBody>
      </p:sp>
      <p:sp>
        <p:nvSpPr>
          <p:cNvPr id="19460" name="Rectangle 1"/>
          <p:cNvSpPr>
            <a:spLocks noChangeArrowheads="1"/>
          </p:cNvSpPr>
          <p:nvPr/>
        </p:nvSpPr>
        <p:spPr bwMode="auto">
          <a:xfrm>
            <a:off x="661988" y="3371850"/>
            <a:ext cx="78708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en-US" altLang="zh-CN" sz="2400" dirty="0">
                <a:latin typeface="Palatino Linotype" pitchFamily="18" charset="0"/>
                <a:ea typeface="楷体" pitchFamily="49" charset="-122"/>
              </a:rPr>
              <a:t>&lt;</a:t>
            </a:r>
            <a:r>
              <a:rPr lang="zh-CN" altLang="en-US" sz="2400" dirty="0">
                <a:latin typeface="Palatino Linotype" pitchFamily="18" charset="0"/>
                <a:ea typeface="楷体" pitchFamily="49" charset="-122"/>
              </a:rPr>
              <a:t>条件</a:t>
            </a:r>
            <a:r>
              <a:rPr lang="en-US" altLang="zh-CN" sz="2400" dirty="0">
                <a:latin typeface="Palatino Linotype" pitchFamily="18" charset="0"/>
                <a:ea typeface="楷体" pitchFamily="49" charset="-122"/>
              </a:rPr>
              <a:t>&gt;</a:t>
            </a:r>
            <a:r>
              <a:rPr lang="zh-CN" altLang="en-US" sz="2400" dirty="0">
                <a:latin typeface="Palatino Linotype" pitchFamily="18" charset="0"/>
                <a:ea typeface="楷体" pitchFamily="49" charset="-122"/>
              </a:rPr>
              <a:t>是一个或多个条件，多个条件间采用</a:t>
            </a:r>
            <a:r>
              <a:rPr lang="en-US" altLang="zh-CN" sz="2400" dirty="0">
                <a:latin typeface="Palatino Linotype" pitchFamily="18" charset="0"/>
                <a:ea typeface="楷体" pitchFamily="49" charset="-122"/>
              </a:rPr>
              <a:t>and</a:t>
            </a:r>
            <a:r>
              <a:rPr lang="zh-CN" altLang="en-US" sz="2400" dirty="0">
                <a:latin typeface="Palatino Linotype" pitchFamily="18" charset="0"/>
                <a:ea typeface="楷体" pitchFamily="49" charset="-122"/>
              </a:rPr>
              <a:t>或</a:t>
            </a:r>
            <a:r>
              <a:rPr lang="en-US" altLang="zh-CN" sz="2400" dirty="0">
                <a:latin typeface="Palatino Linotype" pitchFamily="18" charset="0"/>
                <a:ea typeface="楷体" pitchFamily="49" charset="-122"/>
              </a:rPr>
              <a:t>or</a:t>
            </a:r>
            <a:r>
              <a:rPr lang="zh-CN" altLang="en-US" sz="2400" dirty="0">
                <a:latin typeface="Palatino Linotype" pitchFamily="18" charset="0"/>
                <a:ea typeface="楷体" pitchFamily="49" charset="-122"/>
              </a:rPr>
              <a:t>进行逻辑组合。</a:t>
            </a:r>
            <a:r>
              <a:rPr lang="en-US" altLang="zh-CN" sz="2400" dirty="0">
                <a:latin typeface="Palatino Linotype" pitchFamily="18" charset="0"/>
                <a:ea typeface="楷体" pitchFamily="49" charset="-122"/>
              </a:rPr>
              <a:t>and</a:t>
            </a:r>
            <a:r>
              <a:rPr lang="zh-CN" altLang="en-US" sz="2400" dirty="0">
                <a:latin typeface="Palatino Linotype" pitchFamily="18" charset="0"/>
                <a:ea typeface="楷体" pitchFamily="49" charset="-122"/>
              </a:rPr>
              <a:t>表示多个条件“与”的关系，</a:t>
            </a:r>
            <a:r>
              <a:rPr lang="en-US" altLang="zh-CN" sz="2400" dirty="0">
                <a:latin typeface="Palatino Linotype" pitchFamily="18" charset="0"/>
                <a:ea typeface="楷体" pitchFamily="49" charset="-122"/>
              </a:rPr>
              <a:t>or</a:t>
            </a:r>
            <a:r>
              <a:rPr lang="zh-CN" altLang="en-US" sz="2400" dirty="0">
                <a:latin typeface="Palatino Linotype" pitchFamily="18" charset="0"/>
                <a:ea typeface="楷体" pitchFamily="49" charset="-122"/>
              </a:rPr>
              <a:t>表示多个条件“或”的关系</a:t>
            </a:r>
            <a:endParaRPr lang="zh-CN" altLang="en-US" b="1" dirty="0"/>
          </a:p>
        </p:txBody>
      </p:sp>
      <p:graphicFrame>
        <p:nvGraphicFramePr>
          <p:cNvPr id="2" name="表格 1"/>
          <p:cNvGraphicFramePr>
            <a:graphicFrameLocks noGrp="1"/>
          </p:cNvGraphicFramePr>
          <p:nvPr/>
        </p:nvGraphicFramePr>
        <p:xfrm>
          <a:off x="2211388" y="1649413"/>
          <a:ext cx="5205412" cy="1497965"/>
        </p:xfrm>
        <a:graphic>
          <a:graphicData uri="http://schemas.openxmlformats.org/drawingml/2006/table">
            <a:tbl>
              <a:tblPr firstRow="1" firstCol="1" bandRow="1"/>
              <a:tblGrid>
                <a:gridCol w="353673">
                  <a:extLst>
                    <a:ext uri="{9D8B030D-6E8A-4147-A177-3AD203B41FA5}">
                      <a16:colId xmlns:a16="http://schemas.microsoft.com/office/drawing/2014/main" val="20000"/>
                    </a:ext>
                  </a:extLst>
                </a:gridCol>
                <a:gridCol w="4851739">
                  <a:extLst>
                    <a:ext uri="{9D8B030D-6E8A-4147-A177-3AD203B41FA5}">
                      <a16:colId xmlns:a16="http://schemas.microsoft.com/office/drawing/2014/main" val="20001"/>
                    </a:ext>
                  </a:extLst>
                </a:gridCol>
              </a:tblGrid>
              <a:tr h="0">
                <a:tc>
                  <a:txBody>
                    <a:bodyPr/>
                    <a:lstStyle/>
                    <a:p>
                      <a:pPr algn="ctr" fontAlgn="base">
                        <a:lnSpc>
                          <a:spcPts val="500"/>
                        </a:lnSpc>
                        <a:spcAft>
                          <a:spcPts val="0"/>
                        </a:spcAft>
                      </a:pPr>
                      <a:r>
                        <a:rPr lang="en-US" sz="14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0">
                <a:tc>
                  <a:txBody>
                    <a:bodyPr/>
                    <a:lstStyle/>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判断用户输入数字的奇偶性</a:t>
                      </a:r>
                      <a:r>
                        <a:rPr lang="zh-CN" sz="1600" b="1" kern="0" dirty="0">
                          <a:effectLst/>
                          <a:latin typeface="Calibri" panose="020F0502020204030204" pitchFamily="34" charset="0"/>
                          <a:ea typeface="Courier New" panose="02070309020205020404" pitchFamily="49" charset="0"/>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s =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eval</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(input("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请输出一个整数：</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if s % 2 == 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这是个偶数</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输入数字是</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0">
                <a:tc>
                  <a:txBody>
                    <a:bodyPr/>
                    <a:lstStyle/>
                    <a:p>
                      <a:pPr algn="ctr" fontAlgn="base">
                        <a:lnSpc>
                          <a:spcPts val="8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536469568"/>
              </p:ext>
            </p:extLst>
          </p:nvPr>
        </p:nvGraphicFramePr>
        <p:xfrm>
          <a:off x="2197100" y="4776788"/>
          <a:ext cx="5964238" cy="1497965"/>
        </p:xfrm>
        <a:graphic>
          <a:graphicData uri="http://schemas.openxmlformats.org/drawingml/2006/table">
            <a:tbl>
              <a:tblPr firstRow="1" firstCol="1" bandRow="1"/>
              <a:tblGrid>
                <a:gridCol w="405230">
                  <a:extLst>
                    <a:ext uri="{9D8B030D-6E8A-4147-A177-3AD203B41FA5}">
                      <a16:colId xmlns:a16="http://schemas.microsoft.com/office/drawing/2014/main" val="20000"/>
                    </a:ext>
                  </a:extLst>
                </a:gridCol>
                <a:gridCol w="5559008">
                  <a:extLst>
                    <a:ext uri="{9D8B030D-6E8A-4147-A177-3AD203B41FA5}">
                      <a16:colId xmlns:a16="http://schemas.microsoft.com/office/drawing/2014/main" val="20001"/>
                    </a:ext>
                  </a:extLst>
                </a:gridCol>
              </a:tblGrid>
              <a:tr h="0">
                <a:tc>
                  <a:txBody>
                    <a:bodyPr/>
                    <a:lstStyle/>
                    <a:p>
                      <a:pPr algn="ctr" fontAlgn="base">
                        <a:lnSpc>
                          <a:spcPts val="500"/>
                        </a:lnSpc>
                        <a:spcAft>
                          <a:spcPts val="0"/>
                        </a:spcAft>
                      </a:pPr>
                      <a:r>
                        <a:rPr lang="en-US" sz="14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0">
                <a:tc>
                  <a:txBody>
                    <a:bodyPr/>
                    <a:lstStyle/>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判断用户输入数字的特定</a:t>
                      </a:r>
                      <a:r>
                        <a:rPr lang="zh-CN" sz="1600" b="1" kern="0" dirty="0">
                          <a:effectLst/>
                          <a:latin typeface="Calibri" panose="020F0502020204030204" pitchFamily="34" charset="0"/>
                          <a:ea typeface="Courier New" panose="02070309020205020404" pitchFamily="49" charset="0"/>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s =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eval</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(input("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请输出一个整数：</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if s % 3 == 0 and s % 5 == 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这个数字既能被</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3</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整除，又能被</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5</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整除</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输入数字是</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0">
                <a:tc>
                  <a:txBody>
                    <a:bodyPr/>
                    <a:lstStyle/>
                    <a:p>
                      <a:pPr algn="ctr" fontAlgn="base">
                        <a:lnSpc>
                          <a:spcPts val="8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5516562"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二分支结构</a:t>
            </a:r>
            <a:r>
              <a:rPr lang="en-US" altLang="zh-CN" sz="4000" dirty="0">
                <a:solidFill>
                  <a:srgbClr val="262626"/>
                </a:solidFill>
                <a:latin typeface="微软雅黑" panose="020B0503020204020204" pitchFamily="34" charset="-122"/>
                <a:ea typeface="微软雅黑" panose="020B0503020204020204" pitchFamily="34" charset="-122"/>
              </a:rPr>
              <a:t>: if-else</a:t>
            </a:r>
            <a:r>
              <a:rPr lang="zh-CN" altLang="en-US" sz="4000" dirty="0">
                <a:solidFill>
                  <a:srgbClr val="262626"/>
                </a:solidFill>
                <a:latin typeface="微软雅黑" panose="020B0503020204020204" pitchFamily="34" charset="-122"/>
                <a:ea typeface="微软雅黑" panose="020B0503020204020204" pitchFamily="34" charset="-122"/>
              </a:rPr>
              <a:t>语句</a:t>
            </a:r>
          </a:p>
        </p:txBody>
      </p:sp>
      <p:sp>
        <p:nvSpPr>
          <p:cNvPr id="3" name="Rectangle 1"/>
          <p:cNvSpPr>
            <a:spLocks noChangeArrowheads="1"/>
          </p:cNvSpPr>
          <p:nvPr/>
        </p:nvSpPr>
        <p:spPr bwMode="auto">
          <a:xfrm>
            <a:off x="655638" y="1500188"/>
            <a:ext cx="78708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fontAlgn="auto" hangingPunct="1">
              <a:spcBef>
                <a:spcPct val="20000"/>
              </a:spcBef>
              <a:spcAft>
                <a:spcPts val="0"/>
              </a:spcAft>
              <a:buClr>
                <a:srgbClr val="C00000"/>
              </a:buClr>
              <a:buFont typeface="Wingdings" panose="05000000000000000000" pitchFamily="2" charset="2"/>
              <a:buChar char="n"/>
              <a:defRPr/>
            </a:pPr>
            <a:r>
              <a:rPr lang="en-US" altLang="zh-CN" sz="2800" dirty="0">
                <a:latin typeface="Palatino Linotype" panose="02040502050505030304" pitchFamily="18" charset="0"/>
                <a:ea typeface="楷体" panose="02010609060101010101" pitchFamily="49" charset="-122"/>
              </a:rPr>
              <a:t>Python</a:t>
            </a:r>
            <a:r>
              <a:rPr lang="zh-CN" altLang="en-US" sz="2800" dirty="0">
                <a:latin typeface="Palatino Linotype" panose="02040502050505030304" pitchFamily="18" charset="0"/>
                <a:ea typeface="楷体" panose="02010609060101010101" pitchFamily="49" charset="-122"/>
              </a:rPr>
              <a:t>的二分支结构使用</a:t>
            </a:r>
            <a:r>
              <a:rPr lang="en-US" altLang="zh-CN" sz="2800" dirty="0">
                <a:latin typeface="Palatino Linotype" panose="02040502050505030304" pitchFamily="18" charset="0"/>
                <a:ea typeface="楷体" panose="02010609060101010101" pitchFamily="49" charset="-122"/>
              </a:rPr>
              <a:t>if-else</a:t>
            </a:r>
            <a:r>
              <a:rPr lang="zh-CN" altLang="en-US" sz="2800" dirty="0">
                <a:latin typeface="Palatino Linotype" panose="02040502050505030304" pitchFamily="18" charset="0"/>
                <a:ea typeface="楷体" panose="02010609060101010101" pitchFamily="49" charset="-122"/>
              </a:rPr>
              <a:t>保留字对条件进行判断，语法格式如下：</a:t>
            </a:r>
          </a:p>
          <a:p>
            <a:pPr eaLnBrk="1" fontAlgn="auto" hangingPunct="1">
              <a:spcBef>
                <a:spcPct val="20000"/>
              </a:spcBef>
              <a:spcAft>
                <a:spcPts val="0"/>
              </a:spcAft>
              <a:buClr>
                <a:srgbClr val="C00000"/>
              </a:buClr>
              <a:defRPr/>
            </a:pPr>
            <a:r>
              <a:rPr lang="en-US" altLang="zh-CN" sz="2800" dirty="0">
                <a:latin typeface="Palatino Linotype" panose="02040502050505030304" pitchFamily="18" charset="0"/>
                <a:ea typeface="楷体" panose="02010609060101010101" pitchFamily="49" charset="-122"/>
              </a:rPr>
              <a:t>		</a:t>
            </a:r>
            <a:r>
              <a:rPr lang="en-US" altLang="zh-CN" sz="2800" b="1" dirty="0">
                <a:solidFill>
                  <a:srgbClr val="C00000"/>
                </a:solidFill>
                <a:latin typeface="Palatino Linotype" panose="02040502050505030304" pitchFamily="18" charset="0"/>
                <a:ea typeface="楷体" panose="02010609060101010101" pitchFamily="49" charset="-122"/>
              </a:rPr>
              <a:t>if  &lt;</a:t>
            </a:r>
            <a:r>
              <a:rPr lang="zh-CN" altLang="en-US" sz="2800" b="1" dirty="0">
                <a:solidFill>
                  <a:srgbClr val="C00000"/>
                </a:solidFill>
                <a:latin typeface="Palatino Linotype" panose="02040502050505030304" pitchFamily="18" charset="0"/>
                <a:ea typeface="楷体" panose="02010609060101010101" pitchFamily="49" charset="-122"/>
              </a:rPr>
              <a:t>条件</a:t>
            </a:r>
            <a:r>
              <a:rPr lang="en-US" altLang="zh-CN" sz="2800" b="1" dirty="0">
                <a:solidFill>
                  <a:srgbClr val="C00000"/>
                </a:solidFill>
                <a:latin typeface="Palatino Linotype" panose="02040502050505030304" pitchFamily="18" charset="0"/>
                <a:ea typeface="楷体" panose="02010609060101010101" pitchFamily="49" charset="-122"/>
              </a:rPr>
              <a:t>&gt;:</a:t>
            </a:r>
          </a:p>
          <a:p>
            <a:pPr eaLnBrk="1" fontAlgn="auto" hangingPunct="1">
              <a:spcBef>
                <a:spcPct val="20000"/>
              </a:spcBef>
              <a:spcAft>
                <a:spcPts val="0"/>
              </a:spcAft>
              <a:buClr>
                <a:srgbClr val="C00000"/>
              </a:buClr>
              <a:defRPr/>
            </a:pPr>
            <a:r>
              <a:rPr lang="en-US" altLang="zh-CN" sz="2800" b="1" dirty="0">
                <a:solidFill>
                  <a:srgbClr val="C00000"/>
                </a:solidFill>
                <a:latin typeface="Palatino Linotype" panose="02040502050505030304" pitchFamily="18" charset="0"/>
                <a:ea typeface="楷体" panose="02010609060101010101" pitchFamily="49" charset="-122"/>
              </a:rPr>
              <a:t>  			 &lt;</a:t>
            </a:r>
            <a:r>
              <a:rPr lang="zh-CN" altLang="en-US" sz="2800" b="1" dirty="0">
                <a:solidFill>
                  <a:srgbClr val="C00000"/>
                </a:solidFill>
                <a:latin typeface="Palatino Linotype" panose="02040502050505030304" pitchFamily="18" charset="0"/>
                <a:ea typeface="楷体" panose="02010609060101010101" pitchFamily="49" charset="-122"/>
              </a:rPr>
              <a:t>语句块</a:t>
            </a:r>
            <a:r>
              <a:rPr lang="en-US" altLang="zh-CN" sz="2800" b="1" dirty="0">
                <a:solidFill>
                  <a:srgbClr val="C00000"/>
                </a:solidFill>
                <a:latin typeface="Palatino Linotype" panose="02040502050505030304" pitchFamily="18" charset="0"/>
                <a:ea typeface="楷体" panose="02010609060101010101" pitchFamily="49" charset="-122"/>
              </a:rPr>
              <a:t>1&gt;</a:t>
            </a:r>
          </a:p>
          <a:p>
            <a:pPr eaLnBrk="1" fontAlgn="auto" hangingPunct="1">
              <a:spcBef>
                <a:spcPct val="20000"/>
              </a:spcBef>
              <a:spcAft>
                <a:spcPts val="0"/>
              </a:spcAft>
              <a:buClr>
                <a:srgbClr val="C00000"/>
              </a:buClr>
              <a:defRPr/>
            </a:pPr>
            <a:r>
              <a:rPr lang="en-US" altLang="zh-CN" sz="2800" b="1" dirty="0">
                <a:solidFill>
                  <a:srgbClr val="C00000"/>
                </a:solidFill>
                <a:latin typeface="Palatino Linotype" panose="02040502050505030304" pitchFamily="18" charset="0"/>
                <a:ea typeface="楷体" panose="02010609060101010101" pitchFamily="49" charset="-122"/>
              </a:rPr>
              <a:t>		else</a:t>
            </a:r>
            <a:r>
              <a:rPr lang="en-US" altLang="zh-CN" sz="2800" b="1" i="1" dirty="0">
                <a:solidFill>
                  <a:srgbClr val="C00000"/>
                </a:solidFill>
                <a:latin typeface="Palatino Linotype" panose="02040502050505030304" pitchFamily="18" charset="0"/>
                <a:ea typeface="楷体" panose="02010609060101010101" pitchFamily="49" charset="-122"/>
              </a:rPr>
              <a:t>:</a:t>
            </a:r>
          </a:p>
          <a:p>
            <a:pPr eaLnBrk="1" fontAlgn="auto" hangingPunct="1">
              <a:spcBef>
                <a:spcPct val="20000"/>
              </a:spcBef>
              <a:spcAft>
                <a:spcPts val="0"/>
              </a:spcAft>
              <a:buClr>
                <a:srgbClr val="C00000"/>
              </a:buClr>
              <a:defRPr/>
            </a:pPr>
            <a:r>
              <a:rPr lang="en-US" altLang="zh-CN" sz="2800" b="1" dirty="0">
                <a:solidFill>
                  <a:srgbClr val="C00000"/>
                </a:solidFill>
                <a:latin typeface="Palatino Linotype" panose="02040502050505030304" pitchFamily="18" charset="0"/>
                <a:ea typeface="楷体" panose="02010609060101010101" pitchFamily="49" charset="-122"/>
              </a:rPr>
              <a:t>   			&lt;</a:t>
            </a:r>
            <a:r>
              <a:rPr lang="zh-CN" altLang="en-US" sz="2800" b="1" dirty="0">
                <a:solidFill>
                  <a:srgbClr val="C00000"/>
                </a:solidFill>
                <a:latin typeface="Palatino Linotype" panose="02040502050505030304" pitchFamily="18" charset="0"/>
                <a:ea typeface="楷体" panose="02010609060101010101" pitchFamily="49" charset="-122"/>
              </a:rPr>
              <a:t>语句块</a:t>
            </a:r>
            <a:r>
              <a:rPr lang="en-US" altLang="zh-CN" sz="2800" b="1" dirty="0">
                <a:solidFill>
                  <a:srgbClr val="C00000"/>
                </a:solidFill>
                <a:latin typeface="Palatino Linotype" panose="02040502050505030304" pitchFamily="18" charset="0"/>
                <a:ea typeface="楷体" panose="02010609060101010101" pitchFamily="49" charset="-122"/>
              </a:rPr>
              <a:t>2&gt;</a:t>
            </a:r>
          </a:p>
          <a:p>
            <a:pPr marL="457200" indent="-457200" eaLnBrk="1" fontAlgn="auto" hangingPunct="1">
              <a:spcBef>
                <a:spcPct val="20000"/>
              </a:spcBef>
              <a:spcAft>
                <a:spcPts val="0"/>
              </a:spcAft>
              <a:buClr>
                <a:srgbClr val="C00000"/>
              </a:buClr>
              <a:buFont typeface="Wingdings" panose="05000000000000000000" pitchFamily="2" charset="2"/>
              <a:buChar char="n"/>
              <a:defRPr/>
            </a:pPr>
            <a:r>
              <a:rPr lang="zh-CN" altLang="en-US" sz="2800" dirty="0">
                <a:latin typeface="Palatino Linotype" panose="02040502050505030304" pitchFamily="18" charset="0"/>
                <a:ea typeface="楷体" panose="02010609060101010101" pitchFamily="49" charset="-122"/>
              </a:rPr>
              <a:t>其中，</a:t>
            </a:r>
            <a:r>
              <a:rPr lang="en-US" altLang="zh-CN" sz="2800" dirty="0">
                <a:latin typeface="Palatino Linotype" panose="02040502050505030304" pitchFamily="18" charset="0"/>
                <a:ea typeface="楷体" panose="02010609060101010101" pitchFamily="49" charset="-122"/>
              </a:rPr>
              <a:t>if</a:t>
            </a:r>
            <a:r>
              <a:rPr lang="zh-CN" altLang="en-US" sz="2800" dirty="0">
                <a:latin typeface="Palatino Linotype" panose="02040502050505030304" pitchFamily="18" charset="0"/>
                <a:ea typeface="楷体" panose="02010609060101010101" pitchFamily="49" charset="-122"/>
              </a:rPr>
              <a:t>、</a:t>
            </a:r>
            <a:r>
              <a:rPr lang="en-US" altLang="zh-CN" sz="2800" dirty="0">
                <a:latin typeface="Palatino Linotype" panose="02040502050505030304" pitchFamily="18" charset="0"/>
                <a:ea typeface="楷体" panose="02010609060101010101" pitchFamily="49" charset="-122"/>
              </a:rPr>
              <a:t>:</a:t>
            </a:r>
            <a:r>
              <a:rPr lang="zh-CN" altLang="en-US" sz="2800" dirty="0">
                <a:latin typeface="Palatino Linotype" panose="02040502050505030304" pitchFamily="18" charset="0"/>
                <a:ea typeface="楷体" panose="02010609060101010101" pitchFamily="49" charset="-122"/>
              </a:rPr>
              <a:t>和语句块前的缩进都是语法的一部分。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5516562"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二</a:t>
            </a:r>
            <a:r>
              <a:rPr lang="zh-CN" altLang="zh-CN" sz="4000">
                <a:solidFill>
                  <a:srgbClr val="262626"/>
                </a:solidFill>
                <a:latin typeface="微软雅黑" panose="020B0503020204020204" pitchFamily="34" charset="-122"/>
                <a:ea typeface="微软雅黑" panose="020B0503020204020204" pitchFamily="34" charset="-122"/>
              </a:rPr>
              <a:t>分支结构</a:t>
            </a:r>
            <a:r>
              <a:rPr lang="en-US" altLang="zh-CN" sz="4000">
                <a:solidFill>
                  <a:srgbClr val="262626"/>
                </a:solidFill>
                <a:latin typeface="微软雅黑" panose="020B0503020204020204" pitchFamily="34" charset="-122"/>
                <a:ea typeface="微软雅黑" panose="020B0503020204020204" pitchFamily="34" charset="-122"/>
              </a:rPr>
              <a:t>: if-else</a:t>
            </a:r>
            <a:r>
              <a:rPr lang="zh-CN" altLang="zh-CN" sz="4000">
                <a:solidFill>
                  <a:srgbClr val="262626"/>
                </a:solidFill>
                <a:latin typeface="微软雅黑" panose="020B0503020204020204" pitchFamily="34" charset="-122"/>
                <a:ea typeface="微软雅黑" panose="020B0503020204020204" pitchFamily="34" charset="-122"/>
              </a:rPr>
              <a:t>语句</a:t>
            </a:r>
          </a:p>
        </p:txBody>
      </p:sp>
      <p:graphicFrame>
        <p:nvGraphicFramePr>
          <p:cNvPr id="2" name="表格 1"/>
          <p:cNvGraphicFramePr>
            <a:graphicFrameLocks noGrp="1"/>
          </p:cNvGraphicFramePr>
          <p:nvPr/>
        </p:nvGraphicFramePr>
        <p:xfrm>
          <a:off x="1798638" y="3886200"/>
          <a:ext cx="6456362" cy="1818020"/>
        </p:xfrm>
        <a:graphic>
          <a:graphicData uri="http://schemas.openxmlformats.org/drawingml/2006/table">
            <a:tbl>
              <a:tblPr firstRow="1" firstCol="1" bandRow="1"/>
              <a:tblGrid>
                <a:gridCol w="438667">
                  <a:extLst>
                    <a:ext uri="{9D8B030D-6E8A-4147-A177-3AD203B41FA5}">
                      <a16:colId xmlns:a16="http://schemas.microsoft.com/office/drawing/2014/main" val="20000"/>
                    </a:ext>
                  </a:extLst>
                </a:gridCol>
                <a:gridCol w="6017695">
                  <a:extLst>
                    <a:ext uri="{9D8B030D-6E8A-4147-A177-3AD203B41FA5}">
                      <a16:colId xmlns:a16="http://schemas.microsoft.com/office/drawing/2014/main" val="20001"/>
                    </a:ext>
                  </a:extLst>
                </a:gridCol>
              </a:tblGrid>
              <a:tr h="63494">
                <a:tc>
                  <a:txBody>
                    <a:bodyPr/>
                    <a:lstStyle/>
                    <a:p>
                      <a:pPr algn="ctr" fontAlgn="base">
                        <a:lnSpc>
                          <a:spcPts val="5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1523863">
                <a:tc>
                  <a:txBody>
                    <a:bodyPr/>
                    <a:lstStyle/>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auto">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判断用户输入数字的某个属性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s =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eval</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(input("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请输出一个整数：</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if s % 3 == 0 and s % 5 == 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fontAlgn="auto">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这个数字能够同时被</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3</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和</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5</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整除</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else: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auto">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这个数字不能够同时被</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3</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和</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5</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整除</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184292">
                <a:tc>
                  <a:txBody>
                    <a:bodyPr/>
                    <a:lstStyle/>
                    <a:p>
                      <a:pPr algn="ctr" fontAlgn="base">
                        <a:lnSpc>
                          <a:spcPts val="8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sp>
        <p:nvSpPr>
          <p:cNvPr id="21516" name="矩形 3"/>
          <p:cNvSpPr>
            <a:spLocks noChangeArrowheads="1"/>
          </p:cNvSpPr>
          <p:nvPr/>
        </p:nvSpPr>
        <p:spPr bwMode="auto">
          <a:xfrm>
            <a:off x="668338" y="1827213"/>
            <a:ext cx="776446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en-US" altLang="zh-CN" sz="2800">
                <a:latin typeface="Palatino Linotype" pitchFamily="18" charset="0"/>
                <a:ea typeface="楷体" pitchFamily="49" charset="-122"/>
              </a:rPr>
              <a:t>&lt;</a:t>
            </a:r>
            <a:r>
              <a:rPr lang="zh-CN" altLang="en-US" sz="2800">
                <a:latin typeface="Palatino Linotype" pitchFamily="18" charset="0"/>
                <a:ea typeface="楷体" pitchFamily="49" charset="-122"/>
              </a:rPr>
              <a:t>语句块</a:t>
            </a:r>
            <a:r>
              <a:rPr lang="en-US" altLang="zh-CN" sz="2800">
                <a:latin typeface="Palatino Linotype" pitchFamily="18" charset="0"/>
                <a:ea typeface="楷体" pitchFamily="49" charset="-122"/>
              </a:rPr>
              <a:t>1&gt;</a:t>
            </a:r>
            <a:r>
              <a:rPr lang="zh-CN" altLang="en-US" sz="2800">
                <a:latin typeface="Palatino Linotype" pitchFamily="18" charset="0"/>
                <a:ea typeface="楷体" pitchFamily="49" charset="-122"/>
              </a:rPr>
              <a:t>在</a:t>
            </a:r>
            <a:r>
              <a:rPr lang="en-US" altLang="zh-CN" sz="2800">
                <a:latin typeface="Palatino Linotype" pitchFamily="18" charset="0"/>
                <a:ea typeface="楷体" pitchFamily="49" charset="-122"/>
              </a:rPr>
              <a:t>if</a:t>
            </a:r>
            <a:r>
              <a:rPr lang="zh-CN" altLang="en-US" sz="2800">
                <a:latin typeface="Palatino Linotype" pitchFamily="18" charset="0"/>
                <a:ea typeface="楷体" pitchFamily="49" charset="-122"/>
              </a:rPr>
              <a:t>中</a:t>
            </a:r>
            <a:r>
              <a:rPr lang="en-US" altLang="zh-CN" sz="2800">
                <a:latin typeface="Palatino Linotype" pitchFamily="18" charset="0"/>
                <a:ea typeface="楷体" pitchFamily="49" charset="-122"/>
              </a:rPr>
              <a:t>&lt;</a:t>
            </a:r>
            <a:r>
              <a:rPr lang="zh-CN" altLang="en-US" sz="2800">
                <a:latin typeface="Palatino Linotype" pitchFamily="18" charset="0"/>
                <a:ea typeface="楷体" pitchFamily="49" charset="-122"/>
              </a:rPr>
              <a:t>条件</a:t>
            </a:r>
            <a:r>
              <a:rPr lang="en-US" altLang="zh-CN" sz="2800">
                <a:latin typeface="Palatino Linotype" pitchFamily="18" charset="0"/>
                <a:ea typeface="楷体" pitchFamily="49" charset="-122"/>
              </a:rPr>
              <a:t>&gt;</a:t>
            </a:r>
            <a:r>
              <a:rPr lang="zh-CN" altLang="en-US" sz="2800">
                <a:latin typeface="Palatino Linotype" pitchFamily="18" charset="0"/>
                <a:ea typeface="楷体" pitchFamily="49" charset="-122"/>
              </a:rPr>
              <a:t>满足即为</a:t>
            </a:r>
            <a:r>
              <a:rPr lang="en-US" altLang="zh-CN" sz="2800">
                <a:latin typeface="Palatino Linotype" pitchFamily="18" charset="0"/>
                <a:ea typeface="楷体" pitchFamily="49" charset="-122"/>
              </a:rPr>
              <a:t>True</a:t>
            </a:r>
            <a:r>
              <a:rPr lang="zh-CN" altLang="en-US" sz="2800">
                <a:latin typeface="Palatino Linotype" pitchFamily="18" charset="0"/>
                <a:ea typeface="楷体" pitchFamily="49" charset="-122"/>
              </a:rPr>
              <a:t>时执行，</a:t>
            </a:r>
            <a:r>
              <a:rPr lang="en-US" altLang="zh-CN" sz="2800">
                <a:latin typeface="Palatino Linotype" pitchFamily="18" charset="0"/>
                <a:ea typeface="楷体" pitchFamily="49" charset="-122"/>
              </a:rPr>
              <a:t>&lt;</a:t>
            </a:r>
            <a:r>
              <a:rPr lang="zh-CN" altLang="en-US" sz="2800">
                <a:latin typeface="Palatino Linotype" pitchFamily="18" charset="0"/>
                <a:ea typeface="楷体" pitchFamily="49" charset="-122"/>
              </a:rPr>
              <a:t>语句块</a:t>
            </a:r>
            <a:r>
              <a:rPr lang="en-US" altLang="zh-CN" sz="2800">
                <a:latin typeface="Palatino Linotype" pitchFamily="18" charset="0"/>
                <a:ea typeface="楷体" pitchFamily="49" charset="-122"/>
              </a:rPr>
              <a:t>2&gt;</a:t>
            </a:r>
            <a:r>
              <a:rPr lang="zh-CN" altLang="en-US" sz="2800">
                <a:latin typeface="Palatino Linotype" pitchFamily="18" charset="0"/>
                <a:ea typeface="楷体" pitchFamily="49" charset="-122"/>
              </a:rPr>
              <a:t>在</a:t>
            </a:r>
            <a:r>
              <a:rPr lang="en-US" altLang="zh-CN" sz="2800">
                <a:latin typeface="Palatino Linotype" pitchFamily="18" charset="0"/>
                <a:ea typeface="楷体" pitchFamily="49" charset="-122"/>
              </a:rPr>
              <a:t>if</a:t>
            </a:r>
            <a:r>
              <a:rPr lang="zh-CN" altLang="en-US" sz="2800">
                <a:latin typeface="Palatino Linotype" pitchFamily="18" charset="0"/>
                <a:ea typeface="楷体" pitchFamily="49" charset="-122"/>
              </a:rPr>
              <a:t>中</a:t>
            </a:r>
            <a:r>
              <a:rPr lang="en-US" altLang="zh-CN" sz="2800">
                <a:latin typeface="Palatino Linotype" pitchFamily="18" charset="0"/>
                <a:ea typeface="楷体" pitchFamily="49" charset="-122"/>
              </a:rPr>
              <a:t>&lt;</a:t>
            </a:r>
            <a:r>
              <a:rPr lang="zh-CN" altLang="en-US" sz="2800">
                <a:latin typeface="Palatino Linotype" pitchFamily="18" charset="0"/>
                <a:ea typeface="楷体" pitchFamily="49" charset="-122"/>
              </a:rPr>
              <a:t>条件</a:t>
            </a:r>
            <a:r>
              <a:rPr lang="en-US" altLang="zh-CN" sz="2800">
                <a:latin typeface="Palatino Linotype" pitchFamily="18" charset="0"/>
                <a:ea typeface="楷体" pitchFamily="49" charset="-122"/>
              </a:rPr>
              <a:t>&gt;</a:t>
            </a:r>
            <a:r>
              <a:rPr lang="zh-CN" altLang="en-US" sz="2800">
                <a:latin typeface="Palatino Linotype" pitchFamily="18" charset="0"/>
                <a:ea typeface="楷体" pitchFamily="49" charset="-122"/>
              </a:rPr>
              <a:t>不满足即为</a:t>
            </a:r>
            <a:r>
              <a:rPr lang="en-US" altLang="zh-CN" sz="2800">
                <a:latin typeface="Palatino Linotype" pitchFamily="18" charset="0"/>
                <a:ea typeface="楷体" pitchFamily="49" charset="-122"/>
              </a:rPr>
              <a:t>False</a:t>
            </a:r>
            <a:r>
              <a:rPr lang="zh-CN" altLang="en-US" sz="2800">
                <a:latin typeface="Palatino Linotype" pitchFamily="18" charset="0"/>
                <a:ea typeface="楷体" pitchFamily="49" charset="-122"/>
              </a:rPr>
              <a:t>时执行。简单说，二分支结构根据条件的</a:t>
            </a:r>
            <a:r>
              <a:rPr lang="en-US" altLang="zh-CN" sz="2800">
                <a:latin typeface="Palatino Linotype" pitchFamily="18" charset="0"/>
                <a:ea typeface="楷体" pitchFamily="49" charset="-122"/>
              </a:rPr>
              <a:t>True</a:t>
            </a:r>
            <a:r>
              <a:rPr lang="zh-CN" altLang="en-US" sz="2800">
                <a:latin typeface="Palatino Linotype" pitchFamily="18" charset="0"/>
                <a:ea typeface="楷体" pitchFamily="49" charset="-122"/>
              </a:rPr>
              <a:t>或</a:t>
            </a:r>
            <a:r>
              <a:rPr lang="en-US" altLang="zh-CN" sz="2800">
                <a:latin typeface="Palatino Linotype" pitchFamily="18" charset="0"/>
                <a:ea typeface="楷体" pitchFamily="49" charset="-122"/>
              </a:rPr>
              <a:t>False</a:t>
            </a:r>
            <a:r>
              <a:rPr lang="zh-CN" altLang="en-US" sz="2800">
                <a:latin typeface="Palatino Linotype" pitchFamily="18" charset="0"/>
                <a:ea typeface="楷体" pitchFamily="49" charset="-122"/>
              </a:rPr>
              <a:t>结果产生两条路径。</a:t>
            </a:r>
            <a:endParaRPr lang="zh-CN" altLang="zh-CN" sz="2800">
              <a:latin typeface="Palatino Linotype" pitchFamily="18" charset="0"/>
              <a:ea typeface="楷体"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2"/>
          <p:cNvSpPr txBox="1">
            <a:spLocks noChangeArrowheads="1"/>
          </p:cNvSpPr>
          <p:nvPr/>
        </p:nvSpPr>
        <p:spPr bwMode="auto">
          <a:xfrm>
            <a:off x="538163" y="1839913"/>
            <a:ext cx="8137525"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indent="-45720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程序的三种控制结构</a:t>
            </a:r>
          </a:p>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程序的分支结构</a:t>
            </a:r>
            <a:r>
              <a:rPr lang="en-US" altLang="zh-CN" sz="2800" dirty="0">
                <a:latin typeface="Palatino Linotype" pitchFamily="18" charset="0"/>
                <a:ea typeface="楷体" pitchFamily="49" charset="-122"/>
              </a:rPr>
              <a:t>: </a:t>
            </a:r>
            <a:r>
              <a:rPr lang="zh-CN" altLang="en-US" sz="2800" dirty="0">
                <a:latin typeface="Palatino Linotype" pitchFamily="18" charset="0"/>
                <a:ea typeface="楷体" pitchFamily="49" charset="-122"/>
              </a:rPr>
              <a:t>单分支结构、二分支结构、多分支结构</a:t>
            </a:r>
          </a:p>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程序的循环结构</a:t>
            </a:r>
            <a:r>
              <a:rPr lang="en-US" altLang="zh-CN" sz="2800" dirty="0">
                <a:latin typeface="Palatino Linotype" pitchFamily="18" charset="0"/>
                <a:ea typeface="楷体" pitchFamily="49" charset="-122"/>
              </a:rPr>
              <a:t>: </a:t>
            </a:r>
            <a:r>
              <a:rPr lang="zh-CN" altLang="en-US" sz="2800" dirty="0">
                <a:latin typeface="Palatino Linotype" pitchFamily="18" charset="0"/>
                <a:ea typeface="楷体" pitchFamily="49" charset="-122"/>
              </a:rPr>
              <a:t>遍历循环、无限循环、</a:t>
            </a:r>
            <a:r>
              <a:rPr lang="en-US" altLang="zh-CN" sz="2800" dirty="0">
                <a:latin typeface="Palatino Linotype" pitchFamily="18" charset="0"/>
                <a:ea typeface="楷体" pitchFamily="49" charset="-122"/>
              </a:rPr>
              <a:t>break</a:t>
            </a:r>
            <a:r>
              <a:rPr lang="zh-CN" altLang="en-US" sz="2800" dirty="0">
                <a:latin typeface="Palatino Linotype" pitchFamily="18" charset="0"/>
                <a:ea typeface="楷体" pitchFamily="49" charset="-122"/>
              </a:rPr>
              <a:t>和</a:t>
            </a:r>
            <a:r>
              <a:rPr lang="en-US" altLang="zh-CN" sz="2800" dirty="0">
                <a:latin typeface="Palatino Linotype" pitchFamily="18" charset="0"/>
                <a:ea typeface="楷体" pitchFamily="49" charset="-122"/>
              </a:rPr>
              <a:t>continue</a:t>
            </a:r>
            <a:r>
              <a:rPr lang="zh-CN" altLang="en-US" sz="2800" dirty="0">
                <a:latin typeface="Palatino Linotype" pitchFamily="18" charset="0"/>
                <a:ea typeface="楷体" pitchFamily="49" charset="-122"/>
              </a:rPr>
              <a:t>循环控制</a:t>
            </a:r>
          </a:p>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程序的异常处理</a:t>
            </a:r>
            <a:r>
              <a:rPr lang="en-US" altLang="zh-CN" sz="2800" dirty="0">
                <a:latin typeface="Palatino Linotype" pitchFamily="18" charset="0"/>
                <a:ea typeface="楷体" pitchFamily="49" charset="-122"/>
              </a:rPr>
              <a:t>: try-except</a:t>
            </a:r>
          </a:p>
        </p:txBody>
      </p:sp>
      <p:sp>
        <p:nvSpPr>
          <p:cNvPr id="512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考纲考点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5516562"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二</a:t>
            </a:r>
            <a:r>
              <a:rPr lang="zh-CN" altLang="zh-CN" sz="4000" dirty="0">
                <a:solidFill>
                  <a:srgbClr val="262626"/>
                </a:solidFill>
                <a:latin typeface="微软雅黑" panose="020B0503020204020204" pitchFamily="34" charset="-122"/>
                <a:ea typeface="微软雅黑" panose="020B0503020204020204" pitchFamily="34" charset="-122"/>
              </a:rPr>
              <a:t>分支结构</a:t>
            </a:r>
            <a:r>
              <a:rPr lang="en-US" altLang="zh-CN" sz="4000" dirty="0">
                <a:solidFill>
                  <a:srgbClr val="262626"/>
                </a:solidFill>
                <a:latin typeface="微软雅黑" panose="020B0503020204020204" pitchFamily="34" charset="-122"/>
                <a:ea typeface="微软雅黑" panose="020B0503020204020204" pitchFamily="34" charset="-122"/>
              </a:rPr>
              <a:t>: if-else</a:t>
            </a:r>
            <a:r>
              <a:rPr lang="zh-CN" altLang="zh-CN" sz="4000" dirty="0">
                <a:solidFill>
                  <a:srgbClr val="262626"/>
                </a:solidFill>
                <a:latin typeface="微软雅黑" panose="020B0503020204020204" pitchFamily="34" charset="-122"/>
                <a:ea typeface="微软雅黑" panose="020B0503020204020204" pitchFamily="34" charset="-122"/>
              </a:rPr>
              <a:t>语句</a:t>
            </a:r>
          </a:p>
        </p:txBody>
      </p:sp>
      <p:sp>
        <p:nvSpPr>
          <p:cNvPr id="7" name="矩形 6"/>
          <p:cNvSpPr/>
          <p:nvPr/>
        </p:nvSpPr>
        <p:spPr>
          <a:xfrm>
            <a:off x="323850" y="1800225"/>
            <a:ext cx="80645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fontAlgn="auto" hangingPunct="1">
              <a:spcBef>
                <a:spcPct val="20000"/>
              </a:spcBef>
              <a:spcAft>
                <a:spcPts val="0"/>
              </a:spcAft>
              <a:buClr>
                <a:srgbClr val="C00000"/>
              </a:buClr>
              <a:buFont typeface="Wingdings" panose="05000000000000000000" pitchFamily="2" charset="2"/>
              <a:buChar char="n"/>
              <a:defRPr/>
            </a:pPr>
            <a:r>
              <a:rPr lang="zh-CN" altLang="en-US" sz="2800" dirty="0">
                <a:latin typeface="Palatino Linotype" panose="02040502050505030304" pitchFamily="18" charset="0"/>
                <a:ea typeface="楷体" panose="02010609060101010101" pitchFamily="49" charset="-122"/>
              </a:rPr>
              <a:t>二分支结构还有一种更简洁的表达方式，适合</a:t>
            </a:r>
            <a:r>
              <a:rPr lang="en-US" altLang="zh-CN" sz="2800" dirty="0">
                <a:latin typeface="Palatino Linotype" panose="02040502050505030304" pitchFamily="18" charset="0"/>
                <a:ea typeface="楷体" panose="02010609060101010101" pitchFamily="49" charset="-122"/>
              </a:rPr>
              <a:t>&lt;</a:t>
            </a:r>
            <a:r>
              <a:rPr lang="zh-CN" altLang="en-US" sz="2800" dirty="0">
                <a:latin typeface="Palatino Linotype" panose="02040502050505030304" pitchFamily="18" charset="0"/>
                <a:ea typeface="楷体" panose="02010609060101010101" pitchFamily="49" charset="-122"/>
              </a:rPr>
              <a:t>语句块</a:t>
            </a:r>
            <a:r>
              <a:rPr lang="en-US" altLang="zh-CN" sz="2800" dirty="0">
                <a:latin typeface="Palatino Linotype" panose="02040502050505030304" pitchFamily="18" charset="0"/>
                <a:ea typeface="楷体" panose="02010609060101010101" pitchFamily="49" charset="-122"/>
              </a:rPr>
              <a:t>1&gt;</a:t>
            </a:r>
            <a:r>
              <a:rPr lang="zh-CN" altLang="en-US" sz="2800" dirty="0">
                <a:latin typeface="Palatino Linotype" panose="02040502050505030304" pitchFamily="18" charset="0"/>
                <a:ea typeface="楷体" panose="02010609060101010101" pitchFamily="49" charset="-122"/>
              </a:rPr>
              <a:t>和</a:t>
            </a:r>
            <a:r>
              <a:rPr lang="en-US" altLang="zh-CN" sz="2800" dirty="0">
                <a:latin typeface="Palatino Linotype" panose="02040502050505030304" pitchFamily="18" charset="0"/>
                <a:ea typeface="楷体" panose="02010609060101010101" pitchFamily="49" charset="-122"/>
              </a:rPr>
              <a:t>&lt;</a:t>
            </a:r>
            <a:r>
              <a:rPr lang="zh-CN" altLang="en-US" sz="2800" dirty="0">
                <a:latin typeface="Palatino Linotype" panose="02040502050505030304" pitchFamily="18" charset="0"/>
                <a:ea typeface="楷体" panose="02010609060101010101" pitchFamily="49" charset="-122"/>
              </a:rPr>
              <a:t>语句块</a:t>
            </a:r>
            <a:r>
              <a:rPr lang="en-US" altLang="zh-CN" sz="2800" dirty="0">
                <a:latin typeface="Palatino Linotype" panose="02040502050505030304" pitchFamily="18" charset="0"/>
                <a:ea typeface="楷体" panose="02010609060101010101" pitchFamily="49" charset="-122"/>
              </a:rPr>
              <a:t>2&gt;</a:t>
            </a:r>
            <a:r>
              <a:rPr lang="zh-CN" altLang="en-US" sz="2800" dirty="0">
                <a:latin typeface="Palatino Linotype" panose="02040502050505030304" pitchFamily="18" charset="0"/>
                <a:ea typeface="楷体" panose="02010609060101010101" pitchFamily="49" charset="-122"/>
              </a:rPr>
              <a:t>都只包含简单表达式的情况，语法格式如下：</a:t>
            </a:r>
          </a:p>
          <a:p>
            <a:pPr algn="ctr" eaLnBrk="1" fontAlgn="auto" hangingPunct="1">
              <a:spcBef>
                <a:spcPct val="20000"/>
              </a:spcBef>
              <a:spcAft>
                <a:spcPts val="0"/>
              </a:spcAft>
              <a:buClr>
                <a:srgbClr val="C00000"/>
              </a:buClr>
              <a:defRPr/>
            </a:pPr>
            <a:r>
              <a:rPr lang="en-US" altLang="zh-CN" sz="2400" b="1" dirty="0">
                <a:solidFill>
                  <a:srgbClr val="C00000"/>
                </a:solidFill>
                <a:latin typeface="Palatino Linotype" panose="02040502050505030304" pitchFamily="18" charset="0"/>
                <a:ea typeface="楷体" panose="02010609060101010101" pitchFamily="49" charset="-122"/>
              </a:rPr>
              <a:t>&lt;</a:t>
            </a:r>
            <a:r>
              <a:rPr lang="zh-CN" altLang="en-US" sz="2400" b="1" dirty="0">
                <a:solidFill>
                  <a:srgbClr val="C00000"/>
                </a:solidFill>
                <a:latin typeface="Palatino Linotype" panose="02040502050505030304" pitchFamily="18" charset="0"/>
                <a:ea typeface="楷体" panose="02010609060101010101" pitchFamily="49" charset="-122"/>
              </a:rPr>
              <a:t>表达式</a:t>
            </a:r>
            <a:r>
              <a:rPr lang="en-US" altLang="zh-CN" sz="2400" b="1" dirty="0">
                <a:solidFill>
                  <a:srgbClr val="C00000"/>
                </a:solidFill>
                <a:latin typeface="Palatino Linotype" panose="02040502050505030304" pitchFamily="18" charset="0"/>
                <a:ea typeface="楷体" panose="02010609060101010101" pitchFamily="49" charset="-122"/>
              </a:rPr>
              <a:t>1&gt;  if  &lt;</a:t>
            </a:r>
            <a:r>
              <a:rPr lang="zh-CN" altLang="en-US" sz="2400" b="1" dirty="0">
                <a:solidFill>
                  <a:srgbClr val="C00000"/>
                </a:solidFill>
                <a:latin typeface="Palatino Linotype" panose="02040502050505030304" pitchFamily="18" charset="0"/>
                <a:ea typeface="楷体" panose="02010609060101010101" pitchFamily="49" charset="-122"/>
              </a:rPr>
              <a:t>条件</a:t>
            </a:r>
            <a:r>
              <a:rPr lang="en-US" altLang="zh-CN" sz="2400" b="1" dirty="0">
                <a:solidFill>
                  <a:srgbClr val="C00000"/>
                </a:solidFill>
                <a:latin typeface="Palatino Linotype" panose="02040502050505030304" pitchFamily="18" charset="0"/>
                <a:ea typeface="楷体" panose="02010609060101010101" pitchFamily="49" charset="-122"/>
              </a:rPr>
              <a:t>&gt;  else  &lt;</a:t>
            </a:r>
            <a:r>
              <a:rPr lang="zh-CN" altLang="en-US" sz="2400" b="1" dirty="0">
                <a:solidFill>
                  <a:srgbClr val="C00000"/>
                </a:solidFill>
                <a:latin typeface="Palatino Linotype" panose="02040502050505030304" pitchFamily="18" charset="0"/>
                <a:ea typeface="楷体" panose="02010609060101010101" pitchFamily="49" charset="-122"/>
              </a:rPr>
              <a:t>表达式</a:t>
            </a:r>
            <a:r>
              <a:rPr lang="en-US" altLang="zh-CN" sz="2400" b="1" dirty="0">
                <a:solidFill>
                  <a:srgbClr val="C00000"/>
                </a:solidFill>
                <a:latin typeface="Palatino Linotype" panose="02040502050505030304" pitchFamily="18" charset="0"/>
                <a:ea typeface="楷体" panose="02010609060101010101" pitchFamily="49" charset="-122"/>
              </a:rPr>
              <a:t>2&gt;</a:t>
            </a:r>
          </a:p>
        </p:txBody>
      </p:sp>
      <p:graphicFrame>
        <p:nvGraphicFramePr>
          <p:cNvPr id="2" name="表格 1"/>
          <p:cNvGraphicFramePr>
            <a:graphicFrameLocks noGrp="1"/>
          </p:cNvGraphicFramePr>
          <p:nvPr/>
        </p:nvGraphicFramePr>
        <p:xfrm>
          <a:off x="909638" y="4316413"/>
          <a:ext cx="7478712" cy="1243965"/>
        </p:xfrm>
        <a:graphic>
          <a:graphicData uri="http://schemas.openxmlformats.org/drawingml/2006/table">
            <a:tbl>
              <a:tblPr firstRow="1" firstCol="1" bandRow="1"/>
              <a:tblGrid>
                <a:gridCol w="508129">
                  <a:extLst>
                    <a:ext uri="{9D8B030D-6E8A-4147-A177-3AD203B41FA5}">
                      <a16:colId xmlns:a16="http://schemas.microsoft.com/office/drawing/2014/main" val="20000"/>
                    </a:ext>
                  </a:extLst>
                </a:gridCol>
                <a:gridCol w="6970583">
                  <a:extLst>
                    <a:ext uri="{9D8B030D-6E8A-4147-A177-3AD203B41FA5}">
                      <a16:colId xmlns:a16="http://schemas.microsoft.com/office/drawing/2014/main" val="20001"/>
                    </a:ext>
                  </a:extLst>
                </a:gridCol>
              </a:tblGrid>
              <a:tr h="0">
                <a:tc>
                  <a:txBody>
                    <a:bodyPr/>
                    <a:lstStyle/>
                    <a:p>
                      <a:pPr algn="ctr" fontAlgn="base">
                        <a:lnSpc>
                          <a:spcPts val="5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0">
                <a:tc>
                  <a:txBody>
                    <a:bodyPr/>
                    <a:lstStyle/>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判断用户输入数字的某个属性</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s =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eval</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(input("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请输出一个整数：</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token = "" if s % 3 == 0 and s % 5 == 0  else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不</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这个数字</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能够同时被</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3</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和</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5</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整除</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".format(token))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0">
                <a:tc>
                  <a:txBody>
                    <a:bodyPr/>
                    <a:lstStyle/>
                    <a:p>
                      <a:pPr algn="ctr" fontAlgn="base">
                        <a:lnSpc>
                          <a:spcPts val="8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6451600"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zh-CN" sz="4000">
                <a:solidFill>
                  <a:srgbClr val="262626"/>
                </a:solidFill>
                <a:latin typeface="微软雅黑" panose="020B0503020204020204" pitchFamily="34" charset="-122"/>
                <a:ea typeface="微软雅黑" panose="020B0503020204020204" pitchFamily="34" charset="-122"/>
              </a:rPr>
              <a:t>多分支结构</a:t>
            </a:r>
            <a:r>
              <a:rPr lang="en-US" altLang="zh-CN" sz="4000">
                <a:solidFill>
                  <a:srgbClr val="262626"/>
                </a:solidFill>
                <a:latin typeface="微软雅黑" panose="020B0503020204020204" pitchFamily="34" charset="-122"/>
                <a:ea typeface="微软雅黑" panose="020B0503020204020204" pitchFamily="34" charset="-122"/>
              </a:rPr>
              <a:t>: if-elif-else</a:t>
            </a:r>
            <a:r>
              <a:rPr lang="zh-CN" altLang="zh-CN" sz="4000">
                <a:solidFill>
                  <a:srgbClr val="262626"/>
                </a:solidFill>
                <a:latin typeface="微软雅黑" panose="020B0503020204020204" pitchFamily="34" charset="-122"/>
                <a:ea typeface="微软雅黑" panose="020B0503020204020204" pitchFamily="34" charset="-122"/>
              </a:rPr>
              <a:t>语句</a:t>
            </a:r>
          </a:p>
        </p:txBody>
      </p:sp>
      <p:sp>
        <p:nvSpPr>
          <p:cNvPr id="23556" name="Rectangle 1"/>
          <p:cNvSpPr>
            <a:spLocks noChangeArrowheads="1"/>
          </p:cNvSpPr>
          <p:nvPr/>
        </p:nvSpPr>
        <p:spPr bwMode="auto">
          <a:xfrm>
            <a:off x="368300" y="1800225"/>
            <a:ext cx="8280400"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zh-CN" altLang="zh-CN" sz="2800" dirty="0">
                <a:latin typeface="Palatino Linotype" pitchFamily="18" charset="0"/>
                <a:ea typeface="楷体" pitchFamily="49" charset="-122"/>
              </a:rPr>
              <a:t>Python的if-elif-else描述多分支结构，语句格式如下</a:t>
            </a:r>
            <a:r>
              <a:rPr lang="zh-CN" altLang="en-US" sz="2800" dirty="0">
                <a:latin typeface="Palatino Linotype" pitchFamily="18" charset="0"/>
                <a:ea typeface="楷体" pitchFamily="49" charset="-122"/>
              </a:rPr>
              <a:t>：</a:t>
            </a:r>
            <a:endParaRPr lang="en-US" altLang="en-US" sz="2800" dirty="0">
              <a:latin typeface="Palatino Linotype" pitchFamily="18" charset="0"/>
              <a:ea typeface="楷体" pitchFamily="49" charset="-122"/>
            </a:endParaRPr>
          </a:p>
          <a:p>
            <a:pPr lvl="3" eaLnBrk="1" hangingPunct="1">
              <a:spcBef>
                <a:spcPct val="20000"/>
              </a:spcBef>
            </a:pPr>
            <a:r>
              <a:rPr lang="en-US" altLang="zh-CN" sz="2000" b="1" dirty="0">
                <a:solidFill>
                  <a:srgbClr val="FF0000"/>
                </a:solidFill>
              </a:rPr>
              <a:t>if &lt;</a:t>
            </a:r>
            <a:r>
              <a:rPr lang="zh-CN" altLang="en-US" sz="2000" b="1" dirty="0">
                <a:solidFill>
                  <a:srgbClr val="FF0000"/>
                </a:solidFill>
              </a:rPr>
              <a:t>条件</a:t>
            </a:r>
            <a:r>
              <a:rPr lang="en-US" altLang="zh-CN" sz="2000" b="1" dirty="0">
                <a:solidFill>
                  <a:srgbClr val="FF0000"/>
                </a:solidFill>
              </a:rPr>
              <a:t>1&gt;:</a:t>
            </a:r>
          </a:p>
          <a:p>
            <a:pPr lvl="3" eaLnBrk="1" hangingPunct="1">
              <a:spcBef>
                <a:spcPct val="20000"/>
              </a:spcBef>
            </a:pPr>
            <a:r>
              <a:rPr lang="en-US" altLang="zh-CN" sz="2000" b="1" dirty="0">
                <a:solidFill>
                  <a:srgbClr val="FF0000"/>
                </a:solidFill>
              </a:rPr>
              <a:t>    &lt;</a:t>
            </a:r>
            <a:r>
              <a:rPr lang="zh-CN" altLang="en-US" sz="2000" b="1" dirty="0">
                <a:solidFill>
                  <a:srgbClr val="FF0000"/>
                </a:solidFill>
              </a:rPr>
              <a:t>语句块</a:t>
            </a:r>
            <a:r>
              <a:rPr lang="en-US" altLang="zh-CN" sz="2000" b="1" dirty="0">
                <a:solidFill>
                  <a:srgbClr val="FF0000"/>
                </a:solidFill>
              </a:rPr>
              <a:t>1&gt;</a:t>
            </a:r>
          </a:p>
          <a:p>
            <a:pPr lvl="3" eaLnBrk="1" hangingPunct="1">
              <a:spcBef>
                <a:spcPct val="20000"/>
              </a:spcBef>
            </a:pPr>
            <a:r>
              <a:rPr lang="en-US" altLang="zh-CN" sz="2000" b="1" dirty="0" err="1">
                <a:solidFill>
                  <a:srgbClr val="FF0000"/>
                </a:solidFill>
              </a:rPr>
              <a:t>elif</a:t>
            </a:r>
            <a:r>
              <a:rPr lang="en-US" altLang="zh-CN" sz="2000" b="1" dirty="0">
                <a:solidFill>
                  <a:srgbClr val="FF0000"/>
                </a:solidFill>
              </a:rPr>
              <a:t> &lt;</a:t>
            </a:r>
            <a:r>
              <a:rPr lang="zh-CN" altLang="en-US" sz="2000" b="1" dirty="0">
                <a:solidFill>
                  <a:srgbClr val="FF0000"/>
                </a:solidFill>
              </a:rPr>
              <a:t>条件</a:t>
            </a:r>
            <a:r>
              <a:rPr lang="en-US" altLang="zh-CN" sz="2000" b="1" dirty="0">
                <a:solidFill>
                  <a:srgbClr val="FF0000"/>
                </a:solidFill>
              </a:rPr>
              <a:t>2&gt;:</a:t>
            </a:r>
          </a:p>
          <a:p>
            <a:pPr lvl="3" eaLnBrk="1" hangingPunct="1">
              <a:spcBef>
                <a:spcPct val="20000"/>
              </a:spcBef>
            </a:pPr>
            <a:r>
              <a:rPr lang="en-US" altLang="zh-CN" sz="2000" b="1" dirty="0">
                <a:solidFill>
                  <a:srgbClr val="FF0000"/>
                </a:solidFill>
              </a:rPr>
              <a:t>    &lt;</a:t>
            </a:r>
            <a:r>
              <a:rPr lang="zh-CN" altLang="en-US" sz="2000" b="1" dirty="0">
                <a:solidFill>
                  <a:srgbClr val="FF0000"/>
                </a:solidFill>
              </a:rPr>
              <a:t>语句块</a:t>
            </a:r>
            <a:r>
              <a:rPr lang="en-US" altLang="zh-CN" sz="2000" b="1" dirty="0">
                <a:solidFill>
                  <a:srgbClr val="FF0000"/>
                </a:solidFill>
              </a:rPr>
              <a:t>2&gt;</a:t>
            </a:r>
          </a:p>
          <a:p>
            <a:pPr lvl="3" eaLnBrk="1" hangingPunct="1">
              <a:spcBef>
                <a:spcPct val="20000"/>
              </a:spcBef>
            </a:pPr>
            <a:r>
              <a:rPr lang="en-US" altLang="zh-CN" sz="2000" b="1" dirty="0">
                <a:solidFill>
                  <a:srgbClr val="FF0000"/>
                </a:solidFill>
              </a:rPr>
              <a:t>... </a:t>
            </a:r>
          </a:p>
          <a:p>
            <a:pPr lvl="3" eaLnBrk="1" hangingPunct="1">
              <a:spcBef>
                <a:spcPct val="20000"/>
              </a:spcBef>
            </a:pPr>
            <a:r>
              <a:rPr lang="en-US" altLang="zh-CN" sz="2000" b="1" dirty="0">
                <a:solidFill>
                  <a:srgbClr val="FF0000"/>
                </a:solidFill>
              </a:rPr>
              <a:t>else: </a:t>
            </a:r>
          </a:p>
          <a:p>
            <a:pPr lvl="3" eaLnBrk="1" hangingPunct="1">
              <a:spcBef>
                <a:spcPct val="20000"/>
              </a:spcBef>
            </a:pPr>
            <a:r>
              <a:rPr lang="en-US" altLang="zh-CN" sz="2000" b="1" dirty="0">
                <a:solidFill>
                  <a:srgbClr val="FF0000"/>
                </a:solidFill>
              </a:rPr>
              <a:t>     &lt;</a:t>
            </a:r>
            <a:r>
              <a:rPr lang="zh-CN" altLang="en-US" sz="2000" b="1" dirty="0">
                <a:solidFill>
                  <a:srgbClr val="FF0000"/>
                </a:solidFill>
              </a:rPr>
              <a:t>语句块</a:t>
            </a:r>
            <a:r>
              <a:rPr lang="en-US" altLang="zh-CN" sz="2000" b="1" dirty="0">
                <a:solidFill>
                  <a:srgbClr val="FF0000"/>
                </a:solidFill>
              </a:rPr>
              <a:t>N&gt;</a:t>
            </a:r>
            <a:r>
              <a:rPr lang="en-US" altLang="zh-CN" sz="2000" dirty="0"/>
              <a:t>  </a:t>
            </a:r>
          </a:p>
        </p:txBody>
      </p:sp>
      <p:pic>
        <p:nvPicPr>
          <p:cNvPr id="23557"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700" y="2401888"/>
            <a:ext cx="2581275" cy="368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6451600"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zh-CN" sz="4000">
                <a:solidFill>
                  <a:srgbClr val="262626"/>
                </a:solidFill>
                <a:latin typeface="微软雅黑" panose="020B0503020204020204" pitchFamily="34" charset="-122"/>
                <a:ea typeface="微软雅黑" panose="020B0503020204020204" pitchFamily="34" charset="-122"/>
              </a:rPr>
              <a:t>多分支结构</a:t>
            </a:r>
            <a:r>
              <a:rPr lang="en-US" altLang="zh-CN" sz="4000">
                <a:solidFill>
                  <a:srgbClr val="262626"/>
                </a:solidFill>
                <a:latin typeface="微软雅黑" panose="020B0503020204020204" pitchFamily="34" charset="-122"/>
                <a:ea typeface="微软雅黑" panose="020B0503020204020204" pitchFamily="34" charset="-122"/>
              </a:rPr>
              <a:t>: if-elif-else</a:t>
            </a:r>
            <a:r>
              <a:rPr lang="zh-CN" altLang="zh-CN" sz="4000">
                <a:solidFill>
                  <a:srgbClr val="262626"/>
                </a:solidFill>
                <a:latin typeface="微软雅黑" panose="020B0503020204020204" pitchFamily="34" charset="-122"/>
                <a:ea typeface="微软雅黑" panose="020B0503020204020204" pitchFamily="34" charset="-122"/>
              </a:rPr>
              <a:t>语句</a:t>
            </a:r>
          </a:p>
        </p:txBody>
      </p:sp>
      <p:sp>
        <p:nvSpPr>
          <p:cNvPr id="24580" name="Rectangle 3"/>
          <p:cNvSpPr>
            <a:spLocks noChangeArrowheads="1"/>
          </p:cNvSpPr>
          <p:nvPr/>
        </p:nvSpPr>
        <p:spPr bwMode="auto">
          <a:xfrm>
            <a:off x="301625" y="1898650"/>
            <a:ext cx="8693150"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zh-CN" altLang="en-US" sz="2800" dirty="0">
                <a:latin typeface="Palatino Linotype" pitchFamily="18" charset="0"/>
                <a:ea typeface="楷体" pitchFamily="49" charset="-122"/>
              </a:rPr>
              <a:t>多分支结构通常用于判断同一个条件或一类条件的多个执行路径。要注意，</a:t>
            </a: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会按照多分支结构的代码顺序依次评估判断条件，寻找并执行第一个结果为</a:t>
            </a:r>
            <a:r>
              <a:rPr lang="en-US" altLang="zh-CN" sz="2800" dirty="0">
                <a:latin typeface="Palatino Linotype" pitchFamily="18" charset="0"/>
                <a:ea typeface="楷体" pitchFamily="49" charset="-122"/>
              </a:rPr>
              <a:t>True</a:t>
            </a:r>
            <a:r>
              <a:rPr lang="zh-CN" altLang="en-US" sz="2800" dirty="0">
                <a:latin typeface="Palatino Linotype" pitchFamily="18" charset="0"/>
                <a:ea typeface="楷体" pitchFamily="49" charset="-122"/>
              </a:rPr>
              <a:t>条件对应的语句块，当前语句块执行后跳过整个</a:t>
            </a:r>
            <a:r>
              <a:rPr lang="en-US" altLang="zh-CN" sz="2800" dirty="0">
                <a:latin typeface="Palatino Linotype" pitchFamily="18" charset="0"/>
                <a:ea typeface="楷体" pitchFamily="49" charset="-122"/>
              </a:rPr>
              <a:t>if-</a:t>
            </a:r>
            <a:r>
              <a:rPr lang="en-US" altLang="zh-CN" sz="2800" dirty="0" err="1">
                <a:latin typeface="Palatino Linotype" pitchFamily="18" charset="0"/>
                <a:ea typeface="楷体" pitchFamily="49" charset="-122"/>
              </a:rPr>
              <a:t>elif</a:t>
            </a:r>
            <a:r>
              <a:rPr lang="en-US" altLang="zh-CN" sz="2800" dirty="0">
                <a:latin typeface="Palatino Linotype" pitchFamily="18" charset="0"/>
                <a:ea typeface="楷体" pitchFamily="49" charset="-122"/>
              </a:rPr>
              <a:t>-else</a:t>
            </a:r>
            <a:r>
              <a:rPr lang="zh-CN" altLang="en-US" sz="2800" dirty="0">
                <a:latin typeface="Palatino Linotype" pitchFamily="18" charset="0"/>
                <a:ea typeface="楷体" pitchFamily="49" charset="-122"/>
              </a:rPr>
              <a:t>结构。</a:t>
            </a:r>
            <a:endParaRPr lang="en-US" altLang="zh-CN" sz="2800" dirty="0">
              <a:latin typeface="Palatino Linotype" pitchFamily="18" charset="0"/>
              <a:ea typeface="楷体" pitchFamily="49" charset="-122"/>
            </a:endParaRPr>
          </a:p>
          <a:p>
            <a:pPr marL="457200" indent="-457200" eaLnBrk="1" hangingPunct="1">
              <a:spcBef>
                <a:spcPct val="20000"/>
              </a:spcBef>
              <a:buClr>
                <a:srgbClr val="C00000"/>
              </a:buClr>
              <a:buFont typeface="Wingdings" pitchFamily="2" charset="2"/>
              <a:buChar char="n"/>
            </a:pPr>
            <a:r>
              <a:rPr lang="zh-CN" altLang="en-US" sz="2800" dirty="0">
                <a:latin typeface="Palatino Linotype" pitchFamily="18" charset="0"/>
                <a:ea typeface="楷体" pitchFamily="49" charset="-122"/>
              </a:rPr>
              <a:t>利用多分支结构编写代码时要注意多个逻辑条件的先后关系。</a:t>
            </a:r>
            <a:endParaRPr lang="en-US" altLang="en-US" sz="2800" dirty="0">
              <a:latin typeface="Palatino Linotype" pitchFamily="18" charset="0"/>
              <a:ea typeface="楷体"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6451600"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zh-CN" sz="4000">
                <a:solidFill>
                  <a:srgbClr val="262626"/>
                </a:solidFill>
                <a:latin typeface="微软雅黑" panose="020B0503020204020204" pitchFamily="34" charset="-122"/>
                <a:ea typeface="微软雅黑" panose="020B0503020204020204" pitchFamily="34" charset="-122"/>
              </a:rPr>
              <a:t>多分支结构</a:t>
            </a:r>
            <a:r>
              <a:rPr lang="en-US" altLang="zh-CN" sz="4000">
                <a:solidFill>
                  <a:srgbClr val="262626"/>
                </a:solidFill>
                <a:latin typeface="微软雅黑" panose="020B0503020204020204" pitchFamily="34" charset="-122"/>
                <a:ea typeface="微软雅黑" panose="020B0503020204020204" pitchFamily="34" charset="-122"/>
              </a:rPr>
              <a:t>: if-elif-else</a:t>
            </a:r>
            <a:r>
              <a:rPr lang="zh-CN" altLang="zh-CN" sz="4000">
                <a:solidFill>
                  <a:srgbClr val="262626"/>
                </a:solidFill>
                <a:latin typeface="微软雅黑" panose="020B0503020204020204" pitchFamily="34" charset="-122"/>
                <a:ea typeface="微软雅黑" panose="020B0503020204020204" pitchFamily="34" charset="-122"/>
              </a:rPr>
              <a:t>语句</a:t>
            </a:r>
          </a:p>
        </p:txBody>
      </p:sp>
      <p:sp>
        <p:nvSpPr>
          <p:cNvPr id="25604" name="矩形 2"/>
          <p:cNvSpPr>
            <a:spLocks noChangeArrowheads="1"/>
          </p:cNvSpPr>
          <p:nvPr/>
        </p:nvSpPr>
        <p:spPr bwMode="auto">
          <a:xfrm>
            <a:off x="619125" y="1374775"/>
            <a:ext cx="78946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zh-CN" altLang="en-US" sz="2400" dirty="0">
                <a:latin typeface="Palatino Linotype" pitchFamily="18" charset="0"/>
                <a:ea typeface="楷体" pitchFamily="49" charset="-122"/>
              </a:rPr>
              <a:t>获取用户输入的一个百分制成绩，转换成五分制，给出对应的</a:t>
            </a:r>
            <a:r>
              <a:rPr lang="en-US" altLang="zh-CN" sz="2400" dirty="0">
                <a:latin typeface="Palatino Linotype" pitchFamily="18" charset="0"/>
                <a:ea typeface="楷体" pitchFamily="49" charset="-122"/>
              </a:rPr>
              <a:t>A</a:t>
            </a:r>
            <a:r>
              <a:rPr lang="zh-CN" altLang="en-US" sz="2400" dirty="0">
                <a:latin typeface="Palatino Linotype" pitchFamily="18" charset="0"/>
                <a:ea typeface="楷体" pitchFamily="49" charset="-122"/>
              </a:rPr>
              <a:t>、</a:t>
            </a:r>
            <a:r>
              <a:rPr lang="en-US" altLang="zh-CN" sz="2400" dirty="0">
                <a:latin typeface="Palatino Linotype" pitchFamily="18" charset="0"/>
                <a:ea typeface="楷体" pitchFamily="49" charset="-122"/>
              </a:rPr>
              <a:t>B</a:t>
            </a:r>
            <a:r>
              <a:rPr lang="zh-CN" altLang="en-US" sz="2400" dirty="0">
                <a:latin typeface="Palatino Linotype" pitchFamily="18" charset="0"/>
                <a:ea typeface="楷体" pitchFamily="49" charset="-122"/>
              </a:rPr>
              <a:t>、</a:t>
            </a:r>
            <a:r>
              <a:rPr lang="en-US" altLang="zh-CN" sz="2400" dirty="0">
                <a:latin typeface="Palatino Linotype" pitchFamily="18" charset="0"/>
                <a:ea typeface="楷体" pitchFamily="49" charset="-122"/>
              </a:rPr>
              <a:t>C</a:t>
            </a:r>
            <a:r>
              <a:rPr lang="zh-CN" altLang="en-US" sz="2400" dirty="0">
                <a:latin typeface="Palatino Linotype" pitchFamily="18" charset="0"/>
                <a:ea typeface="楷体" pitchFamily="49" charset="-122"/>
              </a:rPr>
              <a:t>、</a:t>
            </a:r>
            <a:r>
              <a:rPr lang="en-US" altLang="zh-CN" sz="2400" dirty="0">
                <a:latin typeface="Palatino Linotype" pitchFamily="18" charset="0"/>
                <a:ea typeface="楷体" pitchFamily="49" charset="-122"/>
              </a:rPr>
              <a:t>D</a:t>
            </a:r>
            <a:r>
              <a:rPr lang="zh-CN" altLang="en-US" sz="2400" dirty="0">
                <a:latin typeface="Palatino Linotype" pitchFamily="18" charset="0"/>
                <a:ea typeface="楷体" pitchFamily="49" charset="-122"/>
              </a:rPr>
              <a:t>、</a:t>
            </a:r>
            <a:r>
              <a:rPr lang="en-US" altLang="zh-CN" sz="2400" dirty="0">
                <a:latin typeface="Palatino Linotype" pitchFamily="18" charset="0"/>
                <a:ea typeface="楷体" pitchFamily="49" charset="-122"/>
              </a:rPr>
              <a:t>E</a:t>
            </a:r>
            <a:r>
              <a:rPr lang="zh-CN" altLang="en-US" sz="2400" dirty="0">
                <a:latin typeface="Palatino Linotype" pitchFamily="18" charset="0"/>
                <a:ea typeface="楷体" pitchFamily="49" charset="-122"/>
              </a:rPr>
              <a:t>等级。</a:t>
            </a:r>
          </a:p>
        </p:txBody>
      </p:sp>
      <p:graphicFrame>
        <p:nvGraphicFramePr>
          <p:cNvPr id="2" name="表格 1"/>
          <p:cNvGraphicFramePr>
            <a:graphicFrameLocks noGrp="1"/>
          </p:cNvGraphicFramePr>
          <p:nvPr>
            <p:extLst>
              <p:ext uri="{D42A27DB-BD31-4B8C-83A1-F6EECF244321}">
                <p14:modId xmlns:p14="http://schemas.microsoft.com/office/powerpoint/2010/main" val="2092109262"/>
              </p:ext>
            </p:extLst>
          </p:nvPr>
        </p:nvGraphicFramePr>
        <p:xfrm>
          <a:off x="1654175" y="1979628"/>
          <a:ext cx="6124575" cy="3597237"/>
        </p:xfrm>
        <a:graphic>
          <a:graphicData uri="http://schemas.openxmlformats.org/drawingml/2006/table">
            <a:tbl>
              <a:tblPr firstRow="1" firstCol="1" bandRow="1"/>
              <a:tblGrid>
                <a:gridCol w="409810">
                  <a:extLst>
                    <a:ext uri="{9D8B030D-6E8A-4147-A177-3AD203B41FA5}">
                      <a16:colId xmlns:a16="http://schemas.microsoft.com/office/drawing/2014/main" val="20000"/>
                    </a:ext>
                  </a:extLst>
                </a:gridCol>
                <a:gridCol w="5714765">
                  <a:extLst>
                    <a:ext uri="{9D8B030D-6E8A-4147-A177-3AD203B41FA5}">
                      <a16:colId xmlns:a16="http://schemas.microsoft.com/office/drawing/2014/main" val="20001"/>
                    </a:ext>
                  </a:extLst>
                </a:gridCol>
              </a:tblGrid>
              <a:tr h="189569">
                <a:tc>
                  <a:txBody>
                    <a:bodyPr/>
                    <a:lstStyle/>
                    <a:p>
                      <a:pPr algn="ctr" fontAlgn="base">
                        <a:lnSpc>
                          <a:spcPct val="100000"/>
                        </a:lnSpc>
                        <a:spcAft>
                          <a:spcPts val="0"/>
                        </a:spcAft>
                      </a:pPr>
                      <a:r>
                        <a:rPr lang="en-US" sz="14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3170479">
                <a:tc>
                  <a:txBody>
                    <a:bodyPr/>
                    <a:lstStyle/>
                    <a:p>
                      <a:pPr algn="ctr" fontAlgn="auto">
                        <a:lnSpc>
                          <a:spcPct val="100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将百分制成绩转换为五分制成绩</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score =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eval</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(input("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请输出一个百分制成绩：</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if score &gt;= 60.0 and score&lt;70: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grade = "D"</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elif</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score &gt;= 70.0: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grade = "C"</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elif</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score &gt;= 80.0: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grade = "B"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elif</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score &gt;= 90.0: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grade = "A"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else: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grade = "E"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对应的五分制成绩是：</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{}".format(grade))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213398">
                <a:tc>
                  <a:txBody>
                    <a:bodyPr/>
                    <a:lstStyle/>
                    <a:p>
                      <a:pPr algn="ctr" fontAlgn="base">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1820863" y="5551488"/>
          <a:ext cx="5491162" cy="960437"/>
        </p:xfrm>
        <a:graphic>
          <a:graphicData uri="http://schemas.openxmlformats.org/drawingml/2006/table">
            <a:tbl>
              <a:tblPr firstRow="1" firstCol="1" bandRow="1"/>
              <a:tblGrid>
                <a:gridCol w="5491162">
                  <a:extLst>
                    <a:ext uri="{9D8B030D-6E8A-4147-A177-3AD203B41FA5}">
                      <a16:colId xmlns:a16="http://schemas.microsoft.com/office/drawing/2014/main" val="20000"/>
                    </a:ext>
                  </a:extLst>
                </a:gridCol>
              </a:tblGrid>
              <a:tr h="960437">
                <a:tc>
                  <a:txBody>
                    <a:bodyPr/>
                    <a:lstStyle/>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请输出一个百分制成绩：</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80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对应的五分制成绩是：</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D</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4" marR="68584"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6451600"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zh-CN" sz="4000">
                <a:solidFill>
                  <a:srgbClr val="262626"/>
                </a:solidFill>
                <a:latin typeface="微软雅黑" panose="020B0503020204020204" pitchFamily="34" charset="-122"/>
                <a:ea typeface="微软雅黑" panose="020B0503020204020204" pitchFamily="34" charset="-122"/>
              </a:rPr>
              <a:t>多分支结构</a:t>
            </a:r>
            <a:r>
              <a:rPr lang="en-US" altLang="zh-CN" sz="4000">
                <a:solidFill>
                  <a:srgbClr val="262626"/>
                </a:solidFill>
                <a:latin typeface="微软雅黑" panose="020B0503020204020204" pitchFamily="34" charset="-122"/>
                <a:ea typeface="微软雅黑" panose="020B0503020204020204" pitchFamily="34" charset="-122"/>
              </a:rPr>
              <a:t>: if-elif-else</a:t>
            </a:r>
            <a:r>
              <a:rPr lang="zh-CN" altLang="zh-CN" sz="4000">
                <a:solidFill>
                  <a:srgbClr val="262626"/>
                </a:solidFill>
                <a:latin typeface="微软雅黑" panose="020B0503020204020204" pitchFamily="34" charset="-122"/>
                <a:ea typeface="微软雅黑" panose="020B0503020204020204" pitchFamily="34" charset="-122"/>
              </a:rPr>
              <a:t>语句</a:t>
            </a:r>
          </a:p>
        </p:txBody>
      </p:sp>
      <p:sp>
        <p:nvSpPr>
          <p:cNvPr id="26628" name="矩形 2"/>
          <p:cNvSpPr>
            <a:spLocks noChangeArrowheads="1"/>
          </p:cNvSpPr>
          <p:nvPr/>
        </p:nvSpPr>
        <p:spPr bwMode="auto">
          <a:xfrm>
            <a:off x="661988" y="1473200"/>
            <a:ext cx="78946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zh-CN" altLang="en-US" sz="2400">
                <a:latin typeface="Palatino Linotype" pitchFamily="18" charset="0"/>
                <a:ea typeface="楷体" pitchFamily="49" charset="-122"/>
              </a:rPr>
              <a:t>显然，百分制</a:t>
            </a:r>
            <a:r>
              <a:rPr lang="en-US" altLang="zh-CN" sz="2400">
                <a:latin typeface="Palatino Linotype" pitchFamily="18" charset="0"/>
                <a:ea typeface="楷体" pitchFamily="49" charset="-122"/>
              </a:rPr>
              <a:t>80</a:t>
            </a:r>
            <a:r>
              <a:rPr lang="zh-CN" altLang="en-US" sz="2400">
                <a:latin typeface="Palatino Linotype" pitchFamily="18" charset="0"/>
                <a:ea typeface="楷体" pitchFamily="49" charset="-122"/>
              </a:rPr>
              <a:t>分不应该是等级</a:t>
            </a:r>
            <a:r>
              <a:rPr lang="en-US" altLang="zh-CN" sz="2400">
                <a:latin typeface="Palatino Linotype" pitchFamily="18" charset="0"/>
                <a:ea typeface="楷体" pitchFamily="49" charset="-122"/>
              </a:rPr>
              <a:t>D</a:t>
            </a:r>
            <a:r>
              <a:rPr lang="zh-CN" altLang="en-US" sz="2400">
                <a:latin typeface="Palatino Linotype" pitchFamily="18" charset="0"/>
                <a:ea typeface="楷体" pitchFamily="49" charset="-122"/>
              </a:rPr>
              <a:t>，上述代码运行正确但逻辑存在错误，在于弄错了多个逻辑条件的先后关系，修改后代码如下。</a:t>
            </a:r>
          </a:p>
        </p:txBody>
      </p:sp>
      <p:graphicFrame>
        <p:nvGraphicFramePr>
          <p:cNvPr id="3" name="表格 2"/>
          <p:cNvGraphicFramePr>
            <a:graphicFrameLocks noGrp="1"/>
          </p:cNvGraphicFramePr>
          <p:nvPr/>
        </p:nvGraphicFramePr>
        <p:xfrm>
          <a:off x="1733550" y="2771775"/>
          <a:ext cx="6208713" cy="3526473"/>
        </p:xfrm>
        <a:graphic>
          <a:graphicData uri="http://schemas.openxmlformats.org/drawingml/2006/table">
            <a:tbl>
              <a:tblPr firstRow="1" firstCol="1" bandRow="1"/>
              <a:tblGrid>
                <a:gridCol w="415439">
                  <a:extLst>
                    <a:ext uri="{9D8B030D-6E8A-4147-A177-3AD203B41FA5}">
                      <a16:colId xmlns:a16="http://schemas.microsoft.com/office/drawing/2014/main" val="20000"/>
                    </a:ext>
                  </a:extLst>
                </a:gridCol>
                <a:gridCol w="5793274">
                  <a:extLst>
                    <a:ext uri="{9D8B030D-6E8A-4147-A177-3AD203B41FA5}">
                      <a16:colId xmlns:a16="http://schemas.microsoft.com/office/drawing/2014/main" val="20001"/>
                    </a:ext>
                  </a:extLst>
                </a:gridCol>
              </a:tblGrid>
              <a:tr h="0">
                <a:tc>
                  <a:txBody>
                    <a:bodyPr/>
                    <a:lstStyle/>
                    <a:p>
                      <a:pPr algn="ctr" fontAlgn="base">
                        <a:lnSpc>
                          <a:spcPts val="5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67" marR="68567"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67" marR="68567"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0">
                <a:tc>
                  <a:txBody>
                    <a:bodyPr/>
                    <a:lstStyle/>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400" b="1"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67" marR="68567"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a:effectLst/>
                          <a:latin typeface="Courier New" panose="02070309020205020404" pitchFamily="49" charset="0"/>
                          <a:ea typeface="宋体" panose="02010600030101010101" pitchFamily="2" charset="-122"/>
                          <a:cs typeface="Courier New" panose="02070309020205020404" pitchFamily="49" charset="0"/>
                        </a:rPr>
                        <a:t>将百分制成绩转换为五分制成绩</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score = eval(input("</a:t>
                      </a:r>
                      <a:r>
                        <a:rPr lang="zh-CN" sz="1600" b="1" kern="0">
                          <a:effectLst/>
                          <a:latin typeface="Courier New" panose="02070309020205020404" pitchFamily="49" charset="0"/>
                          <a:ea typeface="宋体" panose="02010600030101010101" pitchFamily="2" charset="-122"/>
                          <a:cs typeface="Courier New" panose="02070309020205020404" pitchFamily="49" charset="0"/>
                        </a:rPr>
                        <a:t>请输出一个百分制成绩：</a:t>
                      </a:r>
                      <a:r>
                        <a:rPr lang="en-US" sz="1600" b="1" kern="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if score &gt;= 90.0: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	grade = "A"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elif score &gt;= 80.0: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	grade = "B"</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elif score &gt;= 70.0: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	grade = "C"</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elif score &gt;= 60.0: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	grade = "D"</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else: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indent="266700" algn="just" fontAlgn="base">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grade = "E"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print("</a:t>
                      </a:r>
                      <a:r>
                        <a:rPr lang="zh-CN" sz="1600" b="1" kern="0">
                          <a:effectLst/>
                          <a:latin typeface="Courier New" panose="02070309020205020404" pitchFamily="49" charset="0"/>
                          <a:ea typeface="宋体" panose="02010600030101010101" pitchFamily="2" charset="-122"/>
                          <a:cs typeface="Courier New" panose="02070309020205020404" pitchFamily="49" charset="0"/>
                        </a:rPr>
                        <a:t>对应的五分制成绩是：</a:t>
                      </a:r>
                      <a:r>
                        <a:rPr lang="en-US" sz="1600" b="1" kern="0">
                          <a:effectLst/>
                          <a:latin typeface="Courier New" panose="02070309020205020404" pitchFamily="49" charset="0"/>
                          <a:ea typeface="宋体" panose="02010600030101010101" pitchFamily="2" charset="-122"/>
                          <a:cs typeface="Times New Roman" panose="02020603050405020304" pitchFamily="18" charset="0"/>
                        </a:rPr>
                        <a:t>{}".format(grade))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67" marR="68567"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0">
                <a:tc>
                  <a:txBody>
                    <a:bodyPr/>
                    <a:lstStyle/>
                    <a:p>
                      <a:pPr algn="ctr" fontAlgn="base">
                        <a:lnSpc>
                          <a:spcPts val="8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67" marR="68567"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7" marR="68567"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4" name="TextBox 2"/>
          <p:cNvSpPr txBox="1">
            <a:spLocks noChangeArrowheads="1"/>
          </p:cNvSpPr>
          <p:nvPr/>
        </p:nvSpPr>
        <p:spPr bwMode="auto">
          <a:xfrm>
            <a:off x="661988" y="666750"/>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判断条件及组合</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27651" name="矩形 2"/>
          <p:cNvSpPr>
            <a:spLocks noChangeArrowheads="1"/>
          </p:cNvSpPr>
          <p:nvPr/>
        </p:nvSpPr>
        <p:spPr bwMode="auto">
          <a:xfrm>
            <a:off x="661988" y="1473200"/>
            <a:ext cx="7894637"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lnSpc>
                <a:spcPct val="150000"/>
              </a:lnSpc>
              <a:spcBef>
                <a:spcPct val="20000"/>
              </a:spcBef>
              <a:buClr>
                <a:srgbClr val="C00000"/>
              </a:buClr>
              <a:buFont typeface="Wingdings" pitchFamily="2" charset="2"/>
              <a:buChar char="n"/>
            </a:pPr>
            <a:r>
              <a:rPr lang="zh-CN" altLang="en-US" sz="2800" dirty="0">
                <a:latin typeface="Palatino Linotype" pitchFamily="18" charset="0"/>
                <a:ea typeface="楷体" pitchFamily="49" charset="-122"/>
              </a:rPr>
              <a:t>分支结构中的判断条件可以使用任何能够产生</a:t>
            </a:r>
            <a:r>
              <a:rPr lang="en-US" altLang="zh-CN" sz="2800" dirty="0">
                <a:latin typeface="Palatino Linotype" pitchFamily="18" charset="0"/>
                <a:ea typeface="楷体" pitchFamily="49" charset="-122"/>
              </a:rPr>
              <a:t>True</a:t>
            </a:r>
            <a:r>
              <a:rPr lang="zh-CN" altLang="en-US" sz="2800" dirty="0">
                <a:latin typeface="Palatino Linotype" pitchFamily="18" charset="0"/>
                <a:ea typeface="楷体" pitchFamily="49" charset="-122"/>
              </a:rPr>
              <a:t>或</a:t>
            </a:r>
            <a:r>
              <a:rPr lang="en-US" altLang="zh-CN" sz="2800" dirty="0">
                <a:latin typeface="Palatino Linotype" pitchFamily="18" charset="0"/>
                <a:ea typeface="楷体" pitchFamily="49" charset="-122"/>
              </a:rPr>
              <a:t>False</a:t>
            </a:r>
            <a:r>
              <a:rPr lang="zh-CN" altLang="en-US" sz="2800" dirty="0">
                <a:latin typeface="Palatino Linotype" pitchFamily="18" charset="0"/>
                <a:ea typeface="楷体" pitchFamily="49" charset="-122"/>
              </a:rPr>
              <a:t>的语句或函数。形成判断条件最常见的方式是采用关系操作符</a:t>
            </a:r>
          </a:p>
        </p:txBody>
      </p:sp>
      <p:pic>
        <p:nvPicPr>
          <p:cNvPr id="2765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603625"/>
            <a:ext cx="5713413"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判断条件及组合</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28676" name="矩形 2"/>
          <p:cNvSpPr>
            <a:spLocks noChangeArrowheads="1"/>
          </p:cNvSpPr>
          <p:nvPr/>
        </p:nvSpPr>
        <p:spPr bwMode="auto">
          <a:xfrm>
            <a:off x="668338" y="3073400"/>
            <a:ext cx="7896225"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lnSpc>
                <a:spcPct val="150000"/>
              </a:lnSpc>
              <a:spcBef>
                <a:spcPct val="20000"/>
              </a:spcBef>
              <a:buClr>
                <a:srgbClr val="C00000"/>
              </a:buClr>
              <a:buFont typeface="Wingdings" pitchFamily="2" charset="2"/>
              <a:buChar char="n"/>
            </a:pPr>
            <a:r>
              <a:rPr lang="en-US" altLang="zh-CN" sz="2400" dirty="0">
                <a:latin typeface="Palatino Linotype" pitchFamily="18" charset="0"/>
                <a:ea typeface="楷体" pitchFamily="49" charset="-122"/>
              </a:rPr>
              <a:t>Python</a:t>
            </a:r>
            <a:r>
              <a:rPr lang="zh-CN" altLang="en-US" sz="2400" dirty="0">
                <a:latin typeface="Palatino Linotype" pitchFamily="18" charset="0"/>
                <a:ea typeface="楷体" pitchFamily="49" charset="-122"/>
              </a:rPr>
              <a:t>语言中，任何非零的数值、非空的数据类型都等价于</a:t>
            </a:r>
            <a:r>
              <a:rPr lang="en-US" altLang="zh-CN" sz="2400" dirty="0">
                <a:latin typeface="Palatino Linotype" pitchFamily="18" charset="0"/>
                <a:ea typeface="楷体" pitchFamily="49" charset="-122"/>
              </a:rPr>
              <a:t>True</a:t>
            </a:r>
            <a:r>
              <a:rPr lang="zh-CN" altLang="en-US" sz="2400" dirty="0">
                <a:latin typeface="Palatino Linotype" pitchFamily="18" charset="0"/>
                <a:ea typeface="楷体" pitchFamily="49" charset="-122"/>
              </a:rPr>
              <a:t>，</a:t>
            </a:r>
            <a:r>
              <a:rPr lang="en-US" altLang="zh-CN" sz="2400" dirty="0">
                <a:latin typeface="Palatino Linotype" pitchFamily="18" charset="0"/>
                <a:ea typeface="楷体" pitchFamily="49" charset="-122"/>
              </a:rPr>
              <a:t>0</a:t>
            </a:r>
            <a:r>
              <a:rPr lang="zh-CN" altLang="en-US" sz="2400" dirty="0">
                <a:latin typeface="Palatino Linotype" pitchFamily="18" charset="0"/>
                <a:ea typeface="楷体" pitchFamily="49" charset="-122"/>
              </a:rPr>
              <a:t>或空类型等价于</a:t>
            </a:r>
            <a:r>
              <a:rPr lang="en-US" altLang="zh-CN" sz="2400" dirty="0">
                <a:latin typeface="Palatino Linotype" pitchFamily="18" charset="0"/>
                <a:ea typeface="楷体" pitchFamily="49" charset="-122"/>
              </a:rPr>
              <a:t>False</a:t>
            </a:r>
            <a:r>
              <a:rPr lang="zh-CN" altLang="en-US" sz="2400" dirty="0">
                <a:latin typeface="Palatino Linotype" pitchFamily="18" charset="0"/>
                <a:ea typeface="楷体" pitchFamily="49" charset="-122"/>
              </a:rPr>
              <a:t>，可以直接用作判断条件。</a:t>
            </a:r>
          </a:p>
        </p:txBody>
      </p:sp>
      <p:graphicFrame>
        <p:nvGraphicFramePr>
          <p:cNvPr id="3" name="表格 2"/>
          <p:cNvGraphicFramePr>
            <a:graphicFrameLocks noGrp="1"/>
          </p:cNvGraphicFramePr>
          <p:nvPr/>
        </p:nvGraphicFramePr>
        <p:xfrm>
          <a:off x="1282700" y="4913313"/>
          <a:ext cx="7000875" cy="1097280"/>
        </p:xfrm>
        <a:graphic>
          <a:graphicData uri="http://schemas.openxmlformats.org/drawingml/2006/table">
            <a:tbl>
              <a:tblPr firstRow="1" firstCol="1" bandRow="1"/>
              <a:tblGrid>
                <a:gridCol w="7000875">
                  <a:extLst>
                    <a:ext uri="{9D8B030D-6E8A-4147-A177-3AD203B41FA5}">
                      <a16:colId xmlns:a16="http://schemas.microsoft.com/office/drawing/2014/main" val="20000"/>
                    </a:ext>
                  </a:extLst>
                </a:gridCol>
              </a:tblGrid>
              <a:tr h="1096962">
                <a:tc>
                  <a:txBody>
                    <a:bodyPr/>
                    <a:lstStyle/>
                    <a:p>
                      <a:pPr algn="l" fontAlgn="auto">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&gt;&gt;&gt;0 == False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True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 True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False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graphicFrame>
        <p:nvGraphicFramePr>
          <p:cNvPr id="4" name="表格 3"/>
          <p:cNvGraphicFramePr>
            <a:graphicFrameLocks noGrp="1"/>
          </p:cNvGraphicFramePr>
          <p:nvPr/>
        </p:nvGraphicFramePr>
        <p:xfrm>
          <a:off x="1282700" y="1827213"/>
          <a:ext cx="7000875" cy="1097280"/>
        </p:xfrm>
        <a:graphic>
          <a:graphicData uri="http://schemas.openxmlformats.org/drawingml/2006/table">
            <a:tbl>
              <a:tblPr firstRow="1" firstCol="1" bandRow="1"/>
              <a:tblGrid>
                <a:gridCol w="7000875">
                  <a:extLst>
                    <a:ext uri="{9D8B030D-6E8A-4147-A177-3AD203B41FA5}">
                      <a16:colId xmlns:a16="http://schemas.microsoft.com/office/drawing/2014/main" val="20000"/>
                    </a:ext>
                  </a:extLst>
                </a:gridCol>
              </a:tblGrid>
              <a:tr h="1096962">
                <a:tc>
                  <a:txBody>
                    <a:bodyPr/>
                    <a:lstStyle/>
                    <a:p>
                      <a:pPr algn="l" fontAlgn="auto">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&gt;&gt;&gt;4 &lt; 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True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"Python" &gt; "python"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False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判断条件及组合</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29700" name="矩形 2"/>
          <p:cNvSpPr>
            <a:spLocks noChangeArrowheads="1"/>
          </p:cNvSpPr>
          <p:nvPr/>
        </p:nvSpPr>
        <p:spPr bwMode="auto">
          <a:xfrm>
            <a:off x="661988" y="1473200"/>
            <a:ext cx="7894637"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lnSpc>
                <a:spcPct val="150000"/>
              </a:lnSpc>
              <a:spcBef>
                <a:spcPct val="20000"/>
              </a:spcBef>
              <a:buClr>
                <a:srgbClr val="C00000"/>
              </a:buClr>
              <a:buFont typeface="Wingdings" pitchFamily="2" charset="2"/>
              <a:buChar char="n"/>
            </a:pPr>
            <a:r>
              <a:rPr lang="en-US" altLang="zh-CN" sz="2400" dirty="0">
                <a:latin typeface="Palatino Linotype" pitchFamily="18" charset="0"/>
                <a:ea typeface="楷体" pitchFamily="49" charset="-122"/>
              </a:rPr>
              <a:t>Python</a:t>
            </a:r>
            <a:r>
              <a:rPr lang="zh-CN" altLang="en-US" sz="2400" dirty="0">
                <a:latin typeface="Palatino Linotype" pitchFamily="18" charset="0"/>
                <a:ea typeface="楷体" pitchFamily="49" charset="-122"/>
              </a:rPr>
              <a:t>语言使用保留字</a:t>
            </a:r>
            <a:r>
              <a:rPr lang="en-US" altLang="zh-CN" sz="2400" b="1" dirty="0">
                <a:solidFill>
                  <a:srgbClr val="C00000"/>
                </a:solidFill>
                <a:latin typeface="Palatino Linotype" pitchFamily="18" charset="0"/>
                <a:ea typeface="楷体" pitchFamily="49" charset="-122"/>
              </a:rPr>
              <a:t>not</a:t>
            </a:r>
            <a:r>
              <a:rPr lang="zh-CN" altLang="en-US" sz="2400" b="1" dirty="0">
                <a:solidFill>
                  <a:srgbClr val="C00000"/>
                </a:solidFill>
                <a:latin typeface="Palatino Linotype" pitchFamily="18" charset="0"/>
                <a:ea typeface="楷体" pitchFamily="49" charset="-122"/>
              </a:rPr>
              <a:t>、</a:t>
            </a:r>
            <a:r>
              <a:rPr lang="en-US" altLang="zh-CN" sz="2400" b="1" dirty="0">
                <a:solidFill>
                  <a:srgbClr val="C00000"/>
                </a:solidFill>
                <a:latin typeface="Palatino Linotype" pitchFamily="18" charset="0"/>
                <a:ea typeface="楷体" pitchFamily="49" charset="-122"/>
              </a:rPr>
              <a:t>and</a:t>
            </a:r>
            <a:r>
              <a:rPr lang="zh-CN" altLang="en-US" sz="2400" b="1" dirty="0">
                <a:solidFill>
                  <a:srgbClr val="C00000"/>
                </a:solidFill>
                <a:latin typeface="Palatino Linotype" pitchFamily="18" charset="0"/>
                <a:ea typeface="楷体" pitchFamily="49" charset="-122"/>
              </a:rPr>
              <a:t>和</a:t>
            </a:r>
            <a:r>
              <a:rPr lang="en-US" altLang="zh-CN" sz="2400" b="1" dirty="0">
                <a:solidFill>
                  <a:srgbClr val="C00000"/>
                </a:solidFill>
                <a:latin typeface="Palatino Linotype" pitchFamily="18" charset="0"/>
                <a:ea typeface="楷体" pitchFamily="49" charset="-122"/>
              </a:rPr>
              <a:t>or</a:t>
            </a:r>
            <a:r>
              <a:rPr lang="zh-CN" altLang="en-US" sz="2400" dirty="0">
                <a:latin typeface="Palatino Linotype" pitchFamily="18" charset="0"/>
                <a:ea typeface="楷体" pitchFamily="49" charset="-122"/>
              </a:rPr>
              <a:t>对条件进行逻辑运算或组着。</a:t>
            </a:r>
          </a:p>
          <a:p>
            <a:pPr marL="457200" indent="-457200" eaLnBrk="1" hangingPunct="1">
              <a:lnSpc>
                <a:spcPct val="150000"/>
              </a:lnSpc>
              <a:spcBef>
                <a:spcPct val="20000"/>
              </a:spcBef>
              <a:buClr>
                <a:srgbClr val="C00000"/>
              </a:buClr>
              <a:buFont typeface="Wingdings" pitchFamily="2" charset="2"/>
              <a:buChar char="n"/>
            </a:pPr>
            <a:r>
              <a:rPr lang="zh-CN" altLang="en-US" sz="2400" dirty="0">
                <a:latin typeface="Palatino Linotype" pitchFamily="18" charset="0"/>
                <a:ea typeface="楷体" pitchFamily="49" charset="-122"/>
              </a:rPr>
              <a:t>保留字</a:t>
            </a:r>
            <a:r>
              <a:rPr lang="en-US" altLang="zh-CN" sz="2400" dirty="0">
                <a:latin typeface="Palatino Linotype" pitchFamily="18" charset="0"/>
                <a:ea typeface="楷体" pitchFamily="49" charset="-122"/>
              </a:rPr>
              <a:t>not</a:t>
            </a:r>
            <a:r>
              <a:rPr lang="zh-CN" altLang="en-US" sz="2400" dirty="0">
                <a:latin typeface="Palatino Linotype" pitchFamily="18" charset="0"/>
                <a:ea typeface="楷体" pitchFamily="49" charset="-122"/>
              </a:rPr>
              <a:t>表示单个条件的“否”关系，</a:t>
            </a:r>
            <a:r>
              <a:rPr lang="en-US" altLang="zh-CN" sz="2400" dirty="0">
                <a:latin typeface="Palatino Linotype" pitchFamily="18" charset="0"/>
                <a:ea typeface="楷体" pitchFamily="49" charset="-122"/>
              </a:rPr>
              <a:t>and</a:t>
            </a:r>
            <a:r>
              <a:rPr lang="zh-CN" altLang="en-US" sz="2400" dirty="0">
                <a:latin typeface="Palatino Linotype" pitchFamily="18" charset="0"/>
                <a:ea typeface="楷体" pitchFamily="49" charset="-122"/>
              </a:rPr>
              <a:t>表示多个条件之间的“与”关系，保留字</a:t>
            </a:r>
            <a:r>
              <a:rPr lang="en-US" altLang="zh-CN" sz="2400" dirty="0">
                <a:latin typeface="Palatino Linotype" pitchFamily="18" charset="0"/>
                <a:ea typeface="楷体" pitchFamily="49" charset="-122"/>
              </a:rPr>
              <a:t>or</a:t>
            </a:r>
            <a:r>
              <a:rPr lang="zh-CN" altLang="en-US" sz="2400" dirty="0">
                <a:latin typeface="Palatino Linotype" pitchFamily="18" charset="0"/>
                <a:ea typeface="楷体" pitchFamily="49" charset="-122"/>
              </a:rPr>
              <a:t>表示多个条件之间的“或”关系。</a:t>
            </a:r>
          </a:p>
        </p:txBody>
      </p:sp>
      <p:graphicFrame>
        <p:nvGraphicFramePr>
          <p:cNvPr id="2" name="表格 1"/>
          <p:cNvGraphicFramePr>
            <a:graphicFrameLocks noGrp="1"/>
          </p:cNvGraphicFramePr>
          <p:nvPr/>
        </p:nvGraphicFramePr>
        <p:xfrm>
          <a:off x="1282700" y="4652963"/>
          <a:ext cx="6905625" cy="1311275"/>
        </p:xfrm>
        <a:graphic>
          <a:graphicData uri="http://schemas.openxmlformats.org/drawingml/2006/table">
            <a:tbl>
              <a:tblPr firstRow="1" firstCol="1" bandRow="1"/>
              <a:tblGrid>
                <a:gridCol w="6905625">
                  <a:extLst>
                    <a:ext uri="{9D8B030D-6E8A-4147-A177-3AD203B41FA5}">
                      <a16:colId xmlns:a16="http://schemas.microsoft.com/office/drawing/2014/main" val="20000"/>
                    </a:ext>
                  </a:extLst>
                </a:gridCol>
              </a:tblGrid>
              <a:tr h="1311275">
                <a:tc>
                  <a:txBody>
                    <a:bodyPr/>
                    <a:lstStyle/>
                    <a:p>
                      <a:pPr algn="l" fontAlgn="auto">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&gt;&gt;&gt;not True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ct val="100000"/>
                        </a:lnSpc>
                        <a:spcAft>
                          <a:spcPts val="0"/>
                        </a:spcAft>
                      </a:pP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False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 = 80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&gt;&gt;&gt;( a &gt; 100) or ( a &gt; 50 and a &lt; 90)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Times New Roman" panose="02020603050405020304" pitchFamily="18" charset="0"/>
                          <a:ea typeface="宋体" panose="02010600030101010101" pitchFamily="2" charset="-122"/>
                          <a:cs typeface="Times New Roman" panose="02020603050405020304" pitchFamily="18" charset="0"/>
                        </a:rPr>
                        <a:t>True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2"/>
          <p:cNvSpPr txBox="1">
            <a:spLocks noChangeArrowheads="1"/>
          </p:cNvSpPr>
          <p:nvPr/>
        </p:nvSpPr>
        <p:spPr bwMode="auto">
          <a:xfrm>
            <a:off x="1692275" y="2955925"/>
            <a:ext cx="59753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5400">
                <a:latin typeface="微软雅黑" pitchFamily="34" charset="-122"/>
                <a:ea typeface="微软雅黑" pitchFamily="34" charset="-122"/>
              </a:rPr>
              <a:t>程序的循环结构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程序的循环结构</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31748" name="矩形 2"/>
          <p:cNvSpPr>
            <a:spLocks noChangeArrowheads="1"/>
          </p:cNvSpPr>
          <p:nvPr/>
        </p:nvSpPr>
        <p:spPr bwMode="auto">
          <a:xfrm>
            <a:off x="661988" y="1473200"/>
            <a:ext cx="7894637"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lnSpc>
                <a:spcPct val="150000"/>
              </a:lnSpc>
              <a:spcBef>
                <a:spcPct val="20000"/>
              </a:spcBef>
              <a:buClr>
                <a:srgbClr val="C00000"/>
              </a:buClr>
              <a:buFont typeface="Wingdings" pitchFamily="2" charset="2"/>
              <a:buChar char="n"/>
            </a:pPr>
            <a:r>
              <a:rPr lang="en-US" altLang="zh-CN" sz="2800" dirty="0">
                <a:latin typeface="Palatino Linotype" pitchFamily="18" charset="0"/>
                <a:ea typeface="楷体" pitchFamily="49" charset="-122"/>
              </a:rPr>
              <a:t>Python</a:t>
            </a:r>
            <a:r>
              <a:rPr lang="zh-CN" altLang="en-US" sz="2800" dirty="0">
                <a:latin typeface="Palatino Linotype" pitchFamily="18" charset="0"/>
                <a:ea typeface="楷体" pitchFamily="49" charset="-122"/>
              </a:rPr>
              <a:t>语言的循环结构包括两种：遍历循环和无限循环。</a:t>
            </a:r>
            <a:endParaRPr lang="en-US" altLang="zh-CN" sz="2800" dirty="0">
              <a:latin typeface="Palatino Linotype" pitchFamily="18" charset="0"/>
              <a:ea typeface="楷体" pitchFamily="49" charset="-122"/>
            </a:endParaRPr>
          </a:p>
          <a:p>
            <a:pPr marL="457200" indent="-457200" eaLnBrk="1" hangingPunct="1">
              <a:lnSpc>
                <a:spcPct val="150000"/>
              </a:lnSpc>
              <a:spcBef>
                <a:spcPct val="20000"/>
              </a:spcBef>
              <a:buClr>
                <a:srgbClr val="C00000"/>
              </a:buClr>
              <a:buFont typeface="Wingdings" pitchFamily="2" charset="2"/>
              <a:buChar char="n"/>
            </a:pPr>
            <a:r>
              <a:rPr lang="zh-CN" altLang="en-US" sz="2800" b="1" dirty="0">
                <a:solidFill>
                  <a:srgbClr val="C00000"/>
                </a:solidFill>
                <a:latin typeface="Palatino Linotype" pitchFamily="18" charset="0"/>
                <a:ea typeface="楷体" pitchFamily="49" charset="-122"/>
              </a:rPr>
              <a:t>遍历循环</a:t>
            </a:r>
            <a:r>
              <a:rPr lang="zh-CN" altLang="en-US" sz="2800" dirty="0">
                <a:latin typeface="Palatino Linotype" pitchFamily="18" charset="0"/>
                <a:ea typeface="楷体" pitchFamily="49" charset="-122"/>
              </a:rPr>
              <a:t>使用保留字</a:t>
            </a:r>
            <a:r>
              <a:rPr lang="en-US" altLang="zh-CN" sz="2800" dirty="0">
                <a:latin typeface="Palatino Linotype" pitchFamily="18" charset="0"/>
                <a:ea typeface="楷体" pitchFamily="49" charset="-122"/>
              </a:rPr>
              <a:t>for</a:t>
            </a:r>
            <a:r>
              <a:rPr lang="zh-CN" altLang="en-US" sz="2800" dirty="0">
                <a:latin typeface="Palatino Linotype" pitchFamily="18" charset="0"/>
                <a:ea typeface="楷体" pitchFamily="49" charset="-122"/>
              </a:rPr>
              <a:t>依次提取遍历结构各元素进行处理；</a:t>
            </a:r>
            <a:endParaRPr lang="en-US" altLang="zh-CN" sz="2800" dirty="0">
              <a:latin typeface="Palatino Linotype" pitchFamily="18" charset="0"/>
              <a:ea typeface="楷体" pitchFamily="49" charset="-122"/>
            </a:endParaRPr>
          </a:p>
          <a:p>
            <a:pPr marL="457200" indent="-457200" eaLnBrk="1" hangingPunct="1">
              <a:lnSpc>
                <a:spcPct val="150000"/>
              </a:lnSpc>
              <a:spcBef>
                <a:spcPct val="20000"/>
              </a:spcBef>
              <a:buClr>
                <a:srgbClr val="C00000"/>
              </a:buClr>
              <a:buFont typeface="Wingdings" pitchFamily="2" charset="2"/>
              <a:buChar char="n"/>
            </a:pPr>
            <a:r>
              <a:rPr lang="zh-CN" altLang="en-US" sz="2800" b="1" dirty="0">
                <a:solidFill>
                  <a:srgbClr val="C00000"/>
                </a:solidFill>
                <a:latin typeface="Palatino Linotype" pitchFamily="18" charset="0"/>
                <a:ea typeface="楷体" pitchFamily="49" charset="-122"/>
              </a:rPr>
              <a:t>无限循环</a:t>
            </a:r>
            <a:r>
              <a:rPr lang="zh-CN" altLang="en-US" sz="2800" dirty="0">
                <a:latin typeface="Palatino Linotype" pitchFamily="18" charset="0"/>
                <a:ea typeface="楷体" pitchFamily="49" charset="-122"/>
              </a:rPr>
              <a:t>使用保留字</a:t>
            </a:r>
            <a:r>
              <a:rPr lang="en-US" altLang="zh-CN" sz="2800" dirty="0">
                <a:latin typeface="Palatino Linotype" pitchFamily="18" charset="0"/>
                <a:ea typeface="楷体" pitchFamily="49" charset="-122"/>
              </a:rPr>
              <a:t>while</a:t>
            </a:r>
            <a:r>
              <a:rPr lang="zh-CN" altLang="en-US" sz="2800" dirty="0">
                <a:latin typeface="Palatino Linotype" pitchFamily="18" charset="0"/>
                <a:ea typeface="楷体" pitchFamily="49" charset="-122"/>
              </a:rPr>
              <a:t>根据判断条件执行程序。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知识导图</a:t>
            </a:r>
          </a:p>
        </p:txBody>
      </p:sp>
      <p:pic>
        <p:nvPicPr>
          <p:cNvPr id="6148"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725" y="1473200"/>
            <a:ext cx="50117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211512"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遍历循环</a:t>
            </a:r>
            <a:r>
              <a:rPr lang="en-US" altLang="zh-CN" sz="4000" dirty="0">
                <a:solidFill>
                  <a:srgbClr val="262626"/>
                </a:solidFill>
                <a:latin typeface="微软雅黑" panose="020B0503020204020204" pitchFamily="34" charset="-122"/>
                <a:ea typeface="微软雅黑" panose="020B0503020204020204" pitchFamily="34" charset="-122"/>
              </a:rPr>
              <a:t>: for</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27652" name="矩形 2"/>
          <p:cNvSpPr>
            <a:spLocks noChangeArrowheads="1"/>
          </p:cNvSpPr>
          <p:nvPr/>
        </p:nvSpPr>
        <p:spPr bwMode="auto">
          <a:xfrm>
            <a:off x="661988" y="1473200"/>
            <a:ext cx="789463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fontAlgn="auto" hangingPunct="1">
              <a:lnSpc>
                <a:spcPct val="150000"/>
              </a:lnSpc>
              <a:spcBef>
                <a:spcPct val="20000"/>
              </a:spcBef>
              <a:spcAft>
                <a:spcPts val="0"/>
              </a:spcAft>
              <a:buClr>
                <a:srgbClr val="C00000"/>
              </a:buClr>
              <a:buFont typeface="Wingdings" panose="05000000000000000000" pitchFamily="2" charset="2"/>
              <a:buChar char="n"/>
              <a:defRPr/>
            </a:pPr>
            <a:r>
              <a:rPr lang="zh-CN" altLang="en-US" sz="2400" dirty="0">
                <a:latin typeface="Palatino Linotype" panose="02040502050505030304" pitchFamily="18" charset="0"/>
                <a:ea typeface="楷体" panose="02010609060101010101" pitchFamily="49" charset="-122"/>
              </a:rPr>
              <a:t>遍历循环可以理解为从遍历结构中逐一提取元素，放在循环变量中，对于每个所提取的元素执行一次语句块。</a:t>
            </a:r>
            <a:r>
              <a:rPr lang="en-US" altLang="zh-CN" sz="2400" dirty="0">
                <a:latin typeface="Palatino Linotype" panose="02040502050505030304" pitchFamily="18" charset="0"/>
                <a:ea typeface="楷体" panose="02010609060101010101" pitchFamily="49" charset="-122"/>
              </a:rPr>
              <a:t>for</a:t>
            </a:r>
            <a:r>
              <a:rPr lang="zh-CN" altLang="en-US" sz="2400" dirty="0">
                <a:latin typeface="Palatino Linotype" panose="02040502050505030304" pitchFamily="18" charset="0"/>
                <a:ea typeface="楷体" panose="02010609060101010101" pitchFamily="49" charset="-122"/>
              </a:rPr>
              <a:t>语句的循环执行次数是根据遍历结构中元素个数确定的。</a:t>
            </a:r>
          </a:p>
          <a:p>
            <a:pPr indent="304800" eaLnBrk="1" fontAlgn="auto" hangingPunct="1">
              <a:lnSpc>
                <a:spcPct val="150000"/>
              </a:lnSpc>
              <a:spcBef>
                <a:spcPts val="0"/>
              </a:spcBef>
              <a:spcAft>
                <a:spcPts val="0"/>
              </a:spcAft>
              <a:defRPr/>
            </a:pPr>
            <a:r>
              <a:rPr lang="en-US" altLang="zh-CN" sz="2400" kern="100" dirty="0">
                <a:latin typeface="Times New Roman" panose="02020603050405020304" pitchFamily="18" charset="0"/>
                <a:cs typeface="Times New Roman" panose="02020603050405020304" pitchFamily="18" charset="0"/>
              </a:rPr>
              <a:t>	</a:t>
            </a:r>
            <a:r>
              <a:rPr lang="en-US" altLang="zh-CN" sz="2400" b="1" dirty="0">
                <a:solidFill>
                  <a:srgbClr val="C00000"/>
                </a:solidFill>
                <a:latin typeface="Palatino Linotype" panose="02040502050505030304" pitchFamily="18" charset="0"/>
                <a:ea typeface="楷体" panose="02010609060101010101" pitchFamily="49" charset="-122"/>
              </a:rPr>
              <a:t>	for  &lt;</a:t>
            </a:r>
            <a:r>
              <a:rPr lang="zh-CN" altLang="zh-CN" sz="2400" b="1" dirty="0">
                <a:solidFill>
                  <a:srgbClr val="C00000"/>
                </a:solidFill>
                <a:latin typeface="Palatino Linotype" panose="02040502050505030304" pitchFamily="18" charset="0"/>
                <a:ea typeface="楷体" panose="02010609060101010101" pitchFamily="49" charset="-122"/>
              </a:rPr>
              <a:t>循环变量</a:t>
            </a:r>
            <a:r>
              <a:rPr lang="en-US" altLang="zh-CN" sz="2400" b="1" dirty="0">
                <a:solidFill>
                  <a:srgbClr val="C00000"/>
                </a:solidFill>
                <a:latin typeface="Palatino Linotype" panose="02040502050505030304" pitchFamily="18" charset="0"/>
                <a:ea typeface="楷体" panose="02010609060101010101" pitchFamily="49" charset="-122"/>
              </a:rPr>
              <a:t>&gt;  in  &lt;</a:t>
            </a:r>
            <a:r>
              <a:rPr lang="zh-CN" altLang="zh-CN" sz="2400" b="1" dirty="0">
                <a:solidFill>
                  <a:srgbClr val="C00000"/>
                </a:solidFill>
                <a:latin typeface="Palatino Linotype" panose="02040502050505030304" pitchFamily="18" charset="0"/>
                <a:ea typeface="楷体" panose="02010609060101010101" pitchFamily="49" charset="-122"/>
              </a:rPr>
              <a:t>遍历结构</a:t>
            </a:r>
            <a:r>
              <a:rPr lang="en-US" altLang="zh-CN" sz="2400" b="1" dirty="0">
                <a:solidFill>
                  <a:srgbClr val="C00000"/>
                </a:solidFill>
                <a:latin typeface="Palatino Linotype" panose="02040502050505030304" pitchFamily="18" charset="0"/>
                <a:ea typeface="楷体" panose="02010609060101010101" pitchFamily="49" charset="-122"/>
              </a:rPr>
              <a:t>&gt;:</a:t>
            </a:r>
            <a:endParaRPr lang="zh-CN" altLang="zh-CN" sz="2400" b="1" dirty="0">
              <a:solidFill>
                <a:srgbClr val="C00000"/>
              </a:solidFill>
              <a:latin typeface="Palatino Linotype" panose="02040502050505030304" pitchFamily="18" charset="0"/>
              <a:ea typeface="楷体" panose="02010609060101010101" pitchFamily="49" charset="-122"/>
            </a:endParaRPr>
          </a:p>
          <a:p>
            <a:pPr indent="304800" eaLnBrk="1" fontAlgn="auto" hangingPunct="1">
              <a:lnSpc>
                <a:spcPct val="150000"/>
              </a:lnSpc>
              <a:spcBef>
                <a:spcPts val="0"/>
              </a:spcBef>
              <a:spcAft>
                <a:spcPts val="0"/>
              </a:spcAft>
              <a:defRPr/>
            </a:pPr>
            <a:r>
              <a:rPr lang="en-US" altLang="zh-CN" sz="2400" b="1" dirty="0">
                <a:solidFill>
                  <a:srgbClr val="C00000"/>
                </a:solidFill>
                <a:latin typeface="Palatino Linotype" panose="02040502050505030304" pitchFamily="18" charset="0"/>
                <a:ea typeface="楷体" panose="02010609060101010101" pitchFamily="49" charset="-122"/>
              </a:rPr>
              <a:t>       		       &lt;</a:t>
            </a:r>
            <a:r>
              <a:rPr lang="zh-CN" altLang="zh-CN" sz="2400" b="1" dirty="0">
                <a:solidFill>
                  <a:srgbClr val="C00000"/>
                </a:solidFill>
                <a:latin typeface="Palatino Linotype" panose="02040502050505030304" pitchFamily="18" charset="0"/>
                <a:ea typeface="楷体" panose="02010609060101010101" pitchFamily="49" charset="-122"/>
              </a:rPr>
              <a:t>语句块</a:t>
            </a:r>
            <a:r>
              <a:rPr lang="en-US" altLang="zh-CN" sz="2400" b="1" dirty="0">
                <a:solidFill>
                  <a:srgbClr val="C00000"/>
                </a:solidFill>
                <a:latin typeface="Palatino Linotype" panose="02040502050505030304" pitchFamily="18" charset="0"/>
                <a:ea typeface="楷体" panose="02010609060101010101" pitchFamily="49" charset="-122"/>
              </a:rPr>
              <a:t>&gt; </a:t>
            </a:r>
          </a:p>
        </p:txBody>
      </p:sp>
      <p:sp>
        <p:nvSpPr>
          <p:cNvPr id="32773" name="矩形 2"/>
          <p:cNvSpPr>
            <a:spLocks noChangeArrowheads="1"/>
          </p:cNvSpPr>
          <p:nvPr/>
        </p:nvSpPr>
        <p:spPr bwMode="auto">
          <a:xfrm>
            <a:off x="668338" y="4984750"/>
            <a:ext cx="78962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lnSpc>
                <a:spcPct val="150000"/>
              </a:lnSpc>
              <a:spcBef>
                <a:spcPct val="20000"/>
              </a:spcBef>
              <a:buClr>
                <a:srgbClr val="C00000"/>
              </a:buClr>
              <a:buFont typeface="Wingdings" pitchFamily="2" charset="2"/>
              <a:buChar char="n"/>
            </a:pPr>
            <a:r>
              <a:rPr lang="zh-CN" altLang="en-US" sz="2400" b="1" dirty="0">
                <a:solidFill>
                  <a:srgbClr val="FF0000"/>
                </a:solidFill>
                <a:latin typeface="Palatino Linotype" pitchFamily="18" charset="0"/>
                <a:ea typeface="楷体" pitchFamily="49" charset="-122"/>
              </a:rPr>
              <a:t>遍历结构</a:t>
            </a:r>
            <a:r>
              <a:rPr lang="zh-CN" altLang="en-US" sz="2400" dirty="0">
                <a:latin typeface="Palatino Linotype" pitchFamily="18" charset="0"/>
                <a:ea typeface="楷体" pitchFamily="49" charset="-122"/>
              </a:rPr>
              <a:t>可以是</a:t>
            </a:r>
            <a:r>
              <a:rPr lang="zh-CN" altLang="en-US" sz="2400" dirty="0">
                <a:solidFill>
                  <a:srgbClr val="FF0000"/>
                </a:solidFill>
                <a:latin typeface="Palatino Linotype" pitchFamily="18" charset="0"/>
                <a:ea typeface="楷体" pitchFamily="49" charset="-122"/>
              </a:rPr>
              <a:t>字符串</a:t>
            </a:r>
            <a:r>
              <a:rPr lang="zh-CN" altLang="en-US" sz="2400" dirty="0">
                <a:latin typeface="Palatino Linotype" pitchFamily="18" charset="0"/>
                <a:ea typeface="楷体" pitchFamily="49" charset="-122"/>
              </a:rPr>
              <a:t>、文件、</a:t>
            </a:r>
            <a:r>
              <a:rPr lang="en-US" altLang="zh-CN" sz="2400" dirty="0">
                <a:solidFill>
                  <a:srgbClr val="FF0000"/>
                </a:solidFill>
                <a:latin typeface="Palatino Linotype" pitchFamily="18" charset="0"/>
                <a:ea typeface="楷体" pitchFamily="49" charset="-122"/>
              </a:rPr>
              <a:t>range()</a:t>
            </a:r>
            <a:r>
              <a:rPr lang="zh-CN" altLang="en-US" sz="2400" dirty="0">
                <a:solidFill>
                  <a:srgbClr val="FF0000"/>
                </a:solidFill>
                <a:latin typeface="Palatino Linotype" pitchFamily="18" charset="0"/>
                <a:ea typeface="楷体" pitchFamily="49" charset="-122"/>
              </a:rPr>
              <a:t>函数</a:t>
            </a:r>
            <a:r>
              <a:rPr lang="zh-CN" altLang="en-US" sz="2400" dirty="0">
                <a:latin typeface="Palatino Linotype" pitchFamily="18" charset="0"/>
                <a:ea typeface="楷体" pitchFamily="49" charset="-122"/>
              </a:rPr>
              <a:t>或组合数据类型等。</a:t>
            </a:r>
          </a:p>
          <a:p>
            <a:pPr marL="457200" indent="-457200" eaLnBrk="1" hangingPunct="1">
              <a:lnSpc>
                <a:spcPct val="150000"/>
              </a:lnSpc>
              <a:spcBef>
                <a:spcPct val="20000"/>
              </a:spcBef>
              <a:buClr>
                <a:srgbClr val="C00000"/>
              </a:buClr>
              <a:buFont typeface="Wingdings" pitchFamily="2" charset="2"/>
              <a:buChar char="n"/>
            </a:pPr>
            <a:endParaRPr lang="zh-CN" altLang="en-US" sz="2400" dirty="0">
              <a:latin typeface="Palatino Linotype" pitchFamily="18" charset="0"/>
              <a:ea typeface="楷体"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211512"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遍历循环</a:t>
            </a:r>
            <a:r>
              <a:rPr lang="en-US" altLang="zh-CN" sz="4000" dirty="0">
                <a:solidFill>
                  <a:srgbClr val="262626"/>
                </a:solidFill>
                <a:latin typeface="微软雅黑" panose="020B0503020204020204" pitchFamily="34" charset="-122"/>
                <a:ea typeface="微软雅黑" panose="020B0503020204020204" pitchFamily="34" charset="-122"/>
              </a:rPr>
              <a:t>: for</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27652" name="矩形 2"/>
          <p:cNvSpPr>
            <a:spLocks noChangeArrowheads="1"/>
          </p:cNvSpPr>
          <p:nvPr/>
        </p:nvSpPr>
        <p:spPr bwMode="auto">
          <a:xfrm>
            <a:off x="661988" y="1374775"/>
            <a:ext cx="7894637"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fontAlgn="auto" hangingPunct="1">
              <a:lnSpc>
                <a:spcPct val="150000"/>
              </a:lnSpc>
              <a:spcBef>
                <a:spcPct val="20000"/>
              </a:spcBef>
              <a:spcAft>
                <a:spcPts val="0"/>
              </a:spcAft>
              <a:buClr>
                <a:srgbClr val="C00000"/>
              </a:buClr>
              <a:buFont typeface="Wingdings" panose="05000000000000000000" pitchFamily="2" charset="2"/>
              <a:buChar char="n"/>
              <a:defRPr/>
            </a:pPr>
            <a:r>
              <a:rPr lang="zh-CN" altLang="en-US" sz="2400" dirty="0">
                <a:latin typeface="Palatino Linotype" panose="02040502050505030304" pitchFamily="18" charset="0"/>
                <a:ea typeface="楷体" panose="02010609060101010101" pitchFamily="49" charset="-122"/>
              </a:rPr>
              <a:t>对于字符串，可以逐一遍历字符串的每个字符，基本使用方式如下：</a:t>
            </a:r>
          </a:p>
          <a:p>
            <a:pPr eaLnBrk="1" fontAlgn="auto" hangingPunct="1">
              <a:lnSpc>
                <a:spcPct val="150000"/>
              </a:lnSpc>
              <a:spcBef>
                <a:spcPct val="20000"/>
              </a:spcBef>
              <a:spcAft>
                <a:spcPts val="0"/>
              </a:spcAft>
              <a:buClr>
                <a:srgbClr val="C00000"/>
              </a:buClr>
              <a:defRPr/>
            </a:pPr>
            <a:r>
              <a:rPr lang="en-US" altLang="zh-CN" sz="2400" dirty="0">
                <a:latin typeface="Palatino Linotype" panose="02040502050505030304" pitchFamily="18" charset="0"/>
                <a:ea typeface="楷体" panose="02010609060101010101" pitchFamily="49" charset="-122"/>
              </a:rPr>
              <a:t>	for  &lt;</a:t>
            </a:r>
            <a:r>
              <a:rPr lang="zh-CN" altLang="en-US" sz="2400" dirty="0">
                <a:latin typeface="Palatino Linotype" panose="02040502050505030304" pitchFamily="18" charset="0"/>
                <a:ea typeface="楷体" panose="02010609060101010101" pitchFamily="49" charset="-122"/>
              </a:rPr>
              <a:t>循环变量</a:t>
            </a:r>
            <a:r>
              <a:rPr lang="en-US" altLang="zh-CN" sz="2400" dirty="0">
                <a:latin typeface="Palatino Linotype" panose="02040502050505030304" pitchFamily="18" charset="0"/>
                <a:ea typeface="楷体" panose="02010609060101010101" pitchFamily="49" charset="-122"/>
              </a:rPr>
              <a:t>&gt;  in  </a:t>
            </a:r>
            <a:r>
              <a:rPr lang="en-US" altLang="zh-CN" sz="2400" b="1" dirty="0">
                <a:solidFill>
                  <a:srgbClr val="C00000"/>
                </a:solidFill>
                <a:latin typeface="Palatino Linotype" panose="02040502050505030304" pitchFamily="18" charset="0"/>
                <a:ea typeface="楷体" panose="02010609060101010101" pitchFamily="49" charset="-122"/>
              </a:rPr>
              <a:t>&lt;</a:t>
            </a:r>
            <a:r>
              <a:rPr lang="zh-CN" altLang="en-US" sz="2400" b="1" dirty="0">
                <a:solidFill>
                  <a:srgbClr val="C00000"/>
                </a:solidFill>
                <a:latin typeface="Palatino Linotype" panose="02040502050505030304" pitchFamily="18" charset="0"/>
                <a:ea typeface="楷体" panose="02010609060101010101" pitchFamily="49" charset="-122"/>
              </a:rPr>
              <a:t>字符串变量</a:t>
            </a:r>
            <a:r>
              <a:rPr lang="en-US" altLang="zh-CN" sz="2400" b="1" dirty="0">
                <a:solidFill>
                  <a:srgbClr val="C00000"/>
                </a:solidFill>
                <a:latin typeface="Palatino Linotype" panose="02040502050505030304" pitchFamily="18" charset="0"/>
                <a:ea typeface="楷体" panose="02010609060101010101" pitchFamily="49" charset="-122"/>
              </a:rPr>
              <a:t>&gt;:</a:t>
            </a:r>
          </a:p>
          <a:p>
            <a:pPr eaLnBrk="1" fontAlgn="auto" hangingPunct="1">
              <a:lnSpc>
                <a:spcPct val="150000"/>
              </a:lnSpc>
              <a:spcBef>
                <a:spcPct val="20000"/>
              </a:spcBef>
              <a:spcAft>
                <a:spcPts val="0"/>
              </a:spcAft>
              <a:buClr>
                <a:srgbClr val="C00000"/>
              </a:buClr>
              <a:defRPr/>
            </a:pPr>
            <a:r>
              <a:rPr lang="en-US" altLang="zh-CN" sz="2400" dirty="0">
                <a:latin typeface="Palatino Linotype" panose="02040502050505030304" pitchFamily="18" charset="0"/>
                <a:ea typeface="楷体" panose="02010609060101010101" pitchFamily="49" charset="-122"/>
              </a:rPr>
              <a:t>      		&lt;</a:t>
            </a:r>
            <a:r>
              <a:rPr lang="zh-CN" altLang="en-US" sz="2400" dirty="0">
                <a:latin typeface="Palatino Linotype" panose="02040502050505030304" pitchFamily="18" charset="0"/>
                <a:ea typeface="楷体" panose="02010609060101010101" pitchFamily="49" charset="-122"/>
              </a:rPr>
              <a:t>语句块</a:t>
            </a:r>
            <a:r>
              <a:rPr lang="en-US" altLang="zh-CN" sz="2400" dirty="0">
                <a:latin typeface="Palatino Linotype" panose="02040502050505030304" pitchFamily="18" charset="0"/>
                <a:ea typeface="楷体" panose="02010609060101010101" pitchFamily="49" charset="-122"/>
              </a:rPr>
              <a:t>&gt; </a:t>
            </a:r>
          </a:p>
          <a:p>
            <a:pPr marL="457200" indent="-457200" eaLnBrk="1" fontAlgn="auto" hangingPunct="1">
              <a:lnSpc>
                <a:spcPct val="150000"/>
              </a:lnSpc>
              <a:spcBef>
                <a:spcPct val="20000"/>
              </a:spcBef>
              <a:spcAft>
                <a:spcPts val="0"/>
              </a:spcAft>
              <a:buClr>
                <a:srgbClr val="C00000"/>
              </a:buClr>
              <a:buFont typeface="Wingdings" panose="05000000000000000000" pitchFamily="2" charset="2"/>
              <a:buChar char="n"/>
              <a:defRPr/>
            </a:pPr>
            <a:endParaRPr lang="zh-CN" altLang="en-US" sz="2400" dirty="0">
              <a:latin typeface="Palatino Linotype" panose="02040502050505030304" pitchFamily="18" charset="0"/>
              <a:ea typeface="楷体" panose="02010609060101010101" pitchFamily="49" charset="-122"/>
            </a:endParaRPr>
          </a:p>
        </p:txBody>
      </p:sp>
      <p:graphicFrame>
        <p:nvGraphicFramePr>
          <p:cNvPr id="3" name="表格 2"/>
          <p:cNvGraphicFramePr>
            <a:graphicFrameLocks noGrp="1"/>
          </p:cNvGraphicFramePr>
          <p:nvPr/>
        </p:nvGraphicFramePr>
        <p:xfrm>
          <a:off x="1201738" y="4032250"/>
          <a:ext cx="6905625" cy="2012950"/>
        </p:xfrm>
        <a:graphic>
          <a:graphicData uri="http://schemas.openxmlformats.org/drawingml/2006/table">
            <a:tbl>
              <a:tblPr firstRow="1" firstCol="1" bandRow="1"/>
              <a:tblGrid>
                <a:gridCol w="6905625">
                  <a:extLst>
                    <a:ext uri="{9D8B030D-6E8A-4147-A177-3AD203B41FA5}">
                      <a16:colId xmlns:a16="http://schemas.microsoft.com/office/drawing/2014/main" val="20000"/>
                    </a:ext>
                  </a:extLst>
                </a:gridCol>
              </a:tblGrid>
              <a:tr h="2012950">
                <a:tc>
                  <a:txBody>
                    <a:bodyPr/>
                    <a:lstStyle/>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&gt;&gt;&gt;for c in </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Python</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602615"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print(c)</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P</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y</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h</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o</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5" marR="68585"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211512"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遍历循环</a:t>
            </a:r>
            <a:r>
              <a:rPr lang="en-US" altLang="zh-CN" sz="4000" dirty="0">
                <a:solidFill>
                  <a:srgbClr val="262626"/>
                </a:solidFill>
                <a:latin typeface="微软雅黑" panose="020B0503020204020204" pitchFamily="34" charset="-122"/>
                <a:ea typeface="微软雅黑" panose="020B0503020204020204" pitchFamily="34" charset="-122"/>
              </a:rPr>
              <a:t>: for</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27652" name="矩形 2"/>
          <p:cNvSpPr>
            <a:spLocks noChangeArrowheads="1"/>
          </p:cNvSpPr>
          <p:nvPr/>
        </p:nvSpPr>
        <p:spPr bwMode="auto">
          <a:xfrm>
            <a:off x="661988" y="1374775"/>
            <a:ext cx="7894637"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fontAlgn="auto" hangingPunct="1">
              <a:lnSpc>
                <a:spcPct val="150000"/>
              </a:lnSpc>
              <a:spcBef>
                <a:spcPct val="20000"/>
              </a:spcBef>
              <a:spcAft>
                <a:spcPts val="0"/>
              </a:spcAft>
              <a:buClr>
                <a:srgbClr val="C00000"/>
              </a:buClr>
              <a:buFont typeface="Wingdings" panose="05000000000000000000" pitchFamily="2" charset="2"/>
              <a:buChar char="n"/>
              <a:defRPr/>
            </a:pPr>
            <a:r>
              <a:rPr lang="zh-CN" altLang="en-US" sz="2400" dirty="0">
                <a:latin typeface="Palatino Linotype" panose="02040502050505030304" pitchFamily="18" charset="0"/>
                <a:ea typeface="楷体" panose="02010609060101010101" pitchFamily="49" charset="-122"/>
              </a:rPr>
              <a:t>使用</a:t>
            </a:r>
            <a:r>
              <a:rPr lang="en-US" altLang="zh-CN" sz="2400" dirty="0">
                <a:latin typeface="Palatino Linotype" panose="02040502050505030304" pitchFamily="18" charset="0"/>
                <a:ea typeface="楷体" panose="02010609060101010101" pitchFamily="49" charset="-122"/>
              </a:rPr>
              <a:t>range()</a:t>
            </a:r>
            <a:r>
              <a:rPr lang="zh-CN" altLang="en-US" sz="2400" dirty="0">
                <a:latin typeface="Palatino Linotype" panose="02040502050505030304" pitchFamily="18" charset="0"/>
                <a:ea typeface="楷体" panose="02010609060101010101" pitchFamily="49" charset="-122"/>
              </a:rPr>
              <a:t>函数，可以指定语句块的循环次数，基本使用方式如下：</a:t>
            </a:r>
            <a:endParaRPr lang="en-US" altLang="zh-CN" sz="2400" dirty="0">
              <a:latin typeface="Palatino Linotype" panose="02040502050505030304" pitchFamily="18" charset="0"/>
              <a:ea typeface="楷体" panose="02010609060101010101" pitchFamily="49" charset="-122"/>
            </a:endParaRPr>
          </a:p>
          <a:p>
            <a:pPr eaLnBrk="1" fontAlgn="auto" hangingPunct="1">
              <a:lnSpc>
                <a:spcPct val="150000"/>
              </a:lnSpc>
              <a:spcBef>
                <a:spcPct val="20000"/>
              </a:spcBef>
              <a:spcAft>
                <a:spcPts val="0"/>
              </a:spcAft>
              <a:buClr>
                <a:srgbClr val="C00000"/>
              </a:buClr>
              <a:defRPr/>
            </a:pPr>
            <a:r>
              <a:rPr lang="en-US" altLang="zh-CN" sz="2400" dirty="0">
                <a:latin typeface="Palatino Linotype" panose="02040502050505030304" pitchFamily="18" charset="0"/>
                <a:ea typeface="楷体" panose="02010609060101010101" pitchFamily="49" charset="-122"/>
              </a:rPr>
              <a:t>	for  &lt;</a:t>
            </a:r>
            <a:r>
              <a:rPr lang="zh-CN" altLang="en-US" sz="2400" dirty="0">
                <a:latin typeface="Palatino Linotype" panose="02040502050505030304" pitchFamily="18" charset="0"/>
                <a:ea typeface="楷体" panose="02010609060101010101" pitchFamily="49" charset="-122"/>
              </a:rPr>
              <a:t>循环变量</a:t>
            </a:r>
            <a:r>
              <a:rPr lang="en-US" altLang="zh-CN" sz="2400" dirty="0">
                <a:latin typeface="Palatino Linotype" panose="02040502050505030304" pitchFamily="18" charset="0"/>
                <a:ea typeface="楷体" panose="02010609060101010101" pitchFamily="49" charset="-122"/>
              </a:rPr>
              <a:t>&gt;  in  </a:t>
            </a:r>
            <a:r>
              <a:rPr lang="en-US" altLang="zh-CN" sz="2400" b="1" dirty="0">
                <a:solidFill>
                  <a:srgbClr val="C00000"/>
                </a:solidFill>
                <a:latin typeface="Palatino Linotype" panose="02040502050505030304" pitchFamily="18" charset="0"/>
                <a:ea typeface="楷体" panose="02010609060101010101" pitchFamily="49" charset="-122"/>
              </a:rPr>
              <a:t>range(&lt;</a:t>
            </a:r>
            <a:r>
              <a:rPr lang="zh-CN" altLang="en-US" sz="2400" b="1" dirty="0">
                <a:solidFill>
                  <a:srgbClr val="C00000"/>
                </a:solidFill>
                <a:latin typeface="Palatino Linotype" panose="02040502050505030304" pitchFamily="18" charset="0"/>
                <a:ea typeface="楷体" panose="02010609060101010101" pitchFamily="49" charset="-122"/>
              </a:rPr>
              <a:t>循环次数</a:t>
            </a:r>
            <a:r>
              <a:rPr lang="en-US" altLang="zh-CN" sz="2400" b="1" dirty="0">
                <a:solidFill>
                  <a:srgbClr val="C00000"/>
                </a:solidFill>
                <a:latin typeface="Palatino Linotype" panose="02040502050505030304" pitchFamily="18" charset="0"/>
                <a:ea typeface="楷体" panose="02010609060101010101" pitchFamily="49" charset="-122"/>
              </a:rPr>
              <a:t>&gt;):      </a:t>
            </a:r>
            <a:r>
              <a:rPr lang="en-US" altLang="zh-CN" sz="2400" dirty="0">
                <a:latin typeface="Palatino Linotype" panose="02040502050505030304" pitchFamily="18" charset="0"/>
                <a:ea typeface="楷体" panose="02010609060101010101" pitchFamily="49" charset="-122"/>
              </a:rPr>
              <a:t>			&lt;</a:t>
            </a:r>
            <a:r>
              <a:rPr lang="zh-CN" altLang="en-US" sz="2400" dirty="0">
                <a:latin typeface="Palatino Linotype" panose="02040502050505030304" pitchFamily="18" charset="0"/>
                <a:ea typeface="楷体" panose="02010609060101010101" pitchFamily="49" charset="-122"/>
              </a:rPr>
              <a:t>语句块</a:t>
            </a:r>
            <a:r>
              <a:rPr lang="en-US" altLang="zh-CN" sz="2400" dirty="0">
                <a:latin typeface="Palatino Linotype" panose="02040502050505030304" pitchFamily="18" charset="0"/>
                <a:ea typeface="楷体" panose="02010609060101010101" pitchFamily="49" charset="-122"/>
              </a:rPr>
              <a:t>&gt; </a:t>
            </a:r>
          </a:p>
          <a:p>
            <a:pPr marL="457200" indent="-457200" eaLnBrk="1" fontAlgn="auto" hangingPunct="1">
              <a:lnSpc>
                <a:spcPct val="150000"/>
              </a:lnSpc>
              <a:spcBef>
                <a:spcPct val="20000"/>
              </a:spcBef>
              <a:spcAft>
                <a:spcPts val="0"/>
              </a:spcAft>
              <a:buClr>
                <a:srgbClr val="C00000"/>
              </a:buClr>
              <a:buFont typeface="Wingdings" panose="05000000000000000000" pitchFamily="2" charset="2"/>
              <a:buChar char="n"/>
              <a:defRPr/>
            </a:pPr>
            <a:endParaRPr lang="zh-CN" altLang="en-US" sz="2400" dirty="0">
              <a:latin typeface="Palatino Linotype" panose="02040502050505030304" pitchFamily="18" charset="0"/>
              <a:ea typeface="楷体" panose="02010609060101010101" pitchFamily="49" charset="-122"/>
            </a:endParaRPr>
          </a:p>
        </p:txBody>
      </p:sp>
      <p:graphicFrame>
        <p:nvGraphicFramePr>
          <p:cNvPr id="2" name="表格 1"/>
          <p:cNvGraphicFramePr>
            <a:graphicFrameLocks noGrp="1"/>
          </p:cNvGraphicFramePr>
          <p:nvPr/>
        </p:nvGraphicFramePr>
        <p:xfrm>
          <a:off x="1160463" y="4040188"/>
          <a:ext cx="7151687" cy="1524000"/>
        </p:xfrm>
        <a:graphic>
          <a:graphicData uri="http://schemas.openxmlformats.org/drawingml/2006/table">
            <a:tbl>
              <a:tblPr firstRow="1" firstCol="1" bandRow="1"/>
              <a:tblGrid>
                <a:gridCol w="7151687">
                  <a:extLst>
                    <a:ext uri="{9D8B030D-6E8A-4147-A177-3AD203B41FA5}">
                      <a16:colId xmlns:a16="http://schemas.microsoft.com/office/drawing/2014/main" val="20000"/>
                    </a:ext>
                  </a:extLst>
                </a:gridCol>
              </a:tblGrid>
              <a:tr h="0">
                <a:tc>
                  <a:txBody>
                    <a:bodyPr/>
                    <a:lstStyle/>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&gt;&gt;&gt;for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i</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in </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range(5)</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602615"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i</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9" marR="68589"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211512"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遍历循环</a:t>
            </a:r>
            <a:r>
              <a:rPr lang="en-US" altLang="zh-CN" sz="4000" dirty="0">
                <a:solidFill>
                  <a:srgbClr val="262626"/>
                </a:solidFill>
                <a:latin typeface="微软雅黑" panose="020B0503020204020204" pitchFamily="34" charset="-122"/>
                <a:ea typeface="微软雅黑" panose="020B0503020204020204" pitchFamily="34" charset="-122"/>
              </a:rPr>
              <a:t>: for</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27652" name="矩形 2"/>
          <p:cNvSpPr>
            <a:spLocks noChangeArrowheads="1"/>
          </p:cNvSpPr>
          <p:nvPr/>
        </p:nvSpPr>
        <p:spPr bwMode="auto">
          <a:xfrm>
            <a:off x="661988" y="1509713"/>
            <a:ext cx="7894637" cy="25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fontAlgn="auto" hangingPunct="1">
              <a:lnSpc>
                <a:spcPct val="150000"/>
              </a:lnSpc>
              <a:spcBef>
                <a:spcPct val="20000"/>
              </a:spcBef>
              <a:spcAft>
                <a:spcPts val="0"/>
              </a:spcAft>
              <a:buClr>
                <a:srgbClr val="C00000"/>
              </a:buClr>
              <a:buFont typeface="Wingdings" panose="05000000000000000000" pitchFamily="2" charset="2"/>
              <a:buChar char="n"/>
              <a:defRPr/>
            </a:pPr>
            <a:r>
              <a:rPr lang="zh-CN" altLang="en-US" sz="2400" dirty="0">
                <a:latin typeface="Palatino Linotype" panose="02040502050505030304" pitchFamily="18" charset="0"/>
                <a:ea typeface="楷体" panose="02010609060101010101" pitchFamily="49" charset="-122"/>
              </a:rPr>
              <a:t>遍历循环还有一种扩展模式，使用方法如下：</a:t>
            </a:r>
            <a:endParaRPr lang="en-US" altLang="zh-CN" sz="2400" dirty="0">
              <a:latin typeface="Palatino Linotype" panose="02040502050505030304" pitchFamily="18" charset="0"/>
              <a:ea typeface="楷体" panose="02010609060101010101" pitchFamily="49" charset="-122"/>
            </a:endParaRPr>
          </a:p>
          <a:p>
            <a:pPr eaLnBrk="1" fontAlgn="auto" hangingPunct="1">
              <a:spcBef>
                <a:spcPct val="20000"/>
              </a:spcBef>
              <a:spcAft>
                <a:spcPts val="0"/>
              </a:spcAft>
              <a:buClr>
                <a:srgbClr val="C00000"/>
              </a:buClr>
              <a:defRPr/>
            </a:pPr>
            <a:r>
              <a:rPr lang="en-US" altLang="zh-CN" sz="2400" dirty="0">
                <a:latin typeface="Palatino Linotype" panose="02040502050505030304" pitchFamily="18" charset="0"/>
                <a:ea typeface="楷体" panose="02010609060101010101" pitchFamily="49" charset="-122"/>
              </a:rPr>
              <a:t>	</a:t>
            </a:r>
            <a:r>
              <a:rPr lang="en-US" altLang="zh-CN" sz="2000" dirty="0">
                <a:solidFill>
                  <a:srgbClr val="FF0000"/>
                </a:solidFill>
                <a:latin typeface="Palatino Linotype" panose="02040502050505030304" pitchFamily="18" charset="0"/>
                <a:ea typeface="楷体" panose="02010609060101010101" pitchFamily="49" charset="-122"/>
              </a:rPr>
              <a:t>for  &lt;</a:t>
            </a:r>
            <a:r>
              <a:rPr lang="zh-CN" altLang="en-US" sz="2000" dirty="0">
                <a:solidFill>
                  <a:srgbClr val="FF0000"/>
                </a:solidFill>
                <a:latin typeface="Palatino Linotype" panose="02040502050505030304" pitchFamily="18" charset="0"/>
                <a:ea typeface="楷体" panose="02010609060101010101" pitchFamily="49" charset="-122"/>
              </a:rPr>
              <a:t>循环变量</a:t>
            </a:r>
            <a:r>
              <a:rPr lang="en-US" altLang="zh-CN" sz="2000" dirty="0">
                <a:solidFill>
                  <a:srgbClr val="FF0000"/>
                </a:solidFill>
                <a:latin typeface="Palatino Linotype" panose="02040502050505030304" pitchFamily="18" charset="0"/>
                <a:ea typeface="楷体" panose="02010609060101010101" pitchFamily="49" charset="-122"/>
              </a:rPr>
              <a:t>&gt;  in  &lt;</a:t>
            </a:r>
            <a:r>
              <a:rPr lang="zh-CN" altLang="en-US" sz="2000" dirty="0">
                <a:solidFill>
                  <a:srgbClr val="FF0000"/>
                </a:solidFill>
                <a:latin typeface="Palatino Linotype" panose="02040502050505030304" pitchFamily="18" charset="0"/>
                <a:ea typeface="楷体" panose="02010609060101010101" pitchFamily="49" charset="-122"/>
              </a:rPr>
              <a:t>遍历结构</a:t>
            </a:r>
            <a:r>
              <a:rPr lang="en-US" altLang="zh-CN" sz="2000" dirty="0">
                <a:solidFill>
                  <a:srgbClr val="FF0000"/>
                </a:solidFill>
                <a:latin typeface="Palatino Linotype" panose="02040502050505030304" pitchFamily="18" charset="0"/>
                <a:ea typeface="楷体" panose="02010609060101010101" pitchFamily="49" charset="-122"/>
              </a:rPr>
              <a:t>&gt;:</a:t>
            </a:r>
          </a:p>
          <a:p>
            <a:pPr eaLnBrk="1" fontAlgn="auto" hangingPunct="1">
              <a:spcBef>
                <a:spcPct val="20000"/>
              </a:spcBef>
              <a:spcAft>
                <a:spcPts val="0"/>
              </a:spcAft>
              <a:buClr>
                <a:srgbClr val="C00000"/>
              </a:buClr>
              <a:defRPr/>
            </a:pPr>
            <a:r>
              <a:rPr lang="en-US" altLang="zh-CN" sz="2000" dirty="0">
                <a:solidFill>
                  <a:srgbClr val="FF0000"/>
                </a:solidFill>
                <a:latin typeface="Palatino Linotype" panose="02040502050505030304" pitchFamily="18" charset="0"/>
                <a:ea typeface="楷体" panose="02010609060101010101" pitchFamily="49" charset="-122"/>
              </a:rPr>
              <a:t>    		&lt;</a:t>
            </a:r>
            <a:r>
              <a:rPr lang="zh-CN" altLang="en-US" sz="2000" dirty="0">
                <a:solidFill>
                  <a:srgbClr val="FF0000"/>
                </a:solidFill>
                <a:latin typeface="Palatino Linotype" panose="02040502050505030304" pitchFamily="18" charset="0"/>
                <a:ea typeface="楷体" panose="02010609060101010101" pitchFamily="49" charset="-122"/>
              </a:rPr>
              <a:t>语句块</a:t>
            </a:r>
            <a:r>
              <a:rPr lang="en-US" altLang="zh-CN" sz="2000" dirty="0">
                <a:solidFill>
                  <a:srgbClr val="FF0000"/>
                </a:solidFill>
                <a:latin typeface="Palatino Linotype" panose="02040502050505030304" pitchFamily="18" charset="0"/>
                <a:ea typeface="楷体" panose="02010609060101010101" pitchFamily="49" charset="-122"/>
              </a:rPr>
              <a:t>1&gt;</a:t>
            </a:r>
          </a:p>
          <a:p>
            <a:pPr eaLnBrk="1" fontAlgn="auto" hangingPunct="1">
              <a:spcBef>
                <a:spcPct val="20000"/>
              </a:spcBef>
              <a:spcAft>
                <a:spcPts val="0"/>
              </a:spcAft>
              <a:buClr>
                <a:srgbClr val="C00000"/>
              </a:buClr>
              <a:defRPr/>
            </a:pPr>
            <a:r>
              <a:rPr lang="en-US" altLang="zh-CN" sz="2000" dirty="0">
                <a:solidFill>
                  <a:srgbClr val="FF0000"/>
                </a:solidFill>
                <a:latin typeface="Palatino Linotype" panose="02040502050505030304" pitchFamily="18" charset="0"/>
                <a:ea typeface="楷体" panose="02010609060101010101" pitchFamily="49" charset="-122"/>
              </a:rPr>
              <a:t>	else:</a:t>
            </a:r>
          </a:p>
          <a:p>
            <a:pPr eaLnBrk="1" fontAlgn="auto" hangingPunct="1">
              <a:spcBef>
                <a:spcPct val="20000"/>
              </a:spcBef>
              <a:spcAft>
                <a:spcPts val="0"/>
              </a:spcAft>
              <a:buClr>
                <a:srgbClr val="C00000"/>
              </a:buClr>
              <a:defRPr/>
            </a:pPr>
            <a:r>
              <a:rPr lang="en-US" altLang="zh-CN" sz="2000" dirty="0">
                <a:solidFill>
                  <a:srgbClr val="FF0000"/>
                </a:solidFill>
                <a:latin typeface="Palatino Linotype" panose="02040502050505030304" pitchFamily="18" charset="0"/>
                <a:ea typeface="楷体" panose="02010609060101010101" pitchFamily="49" charset="-122"/>
              </a:rPr>
              <a:t>   		 &lt;</a:t>
            </a:r>
            <a:r>
              <a:rPr lang="zh-CN" altLang="en-US" sz="2000" dirty="0">
                <a:solidFill>
                  <a:srgbClr val="FF0000"/>
                </a:solidFill>
                <a:latin typeface="Palatino Linotype" panose="02040502050505030304" pitchFamily="18" charset="0"/>
                <a:ea typeface="楷体" panose="02010609060101010101" pitchFamily="49" charset="-122"/>
              </a:rPr>
              <a:t>语句块</a:t>
            </a:r>
            <a:r>
              <a:rPr lang="en-US" altLang="zh-CN" sz="2000" dirty="0">
                <a:solidFill>
                  <a:srgbClr val="FF0000"/>
                </a:solidFill>
                <a:latin typeface="Palatino Linotype" panose="02040502050505030304" pitchFamily="18" charset="0"/>
                <a:ea typeface="楷体" panose="02010609060101010101" pitchFamily="49" charset="-122"/>
              </a:rPr>
              <a:t>2&gt;</a:t>
            </a:r>
          </a:p>
          <a:p>
            <a:pPr marL="457200" indent="-457200" eaLnBrk="1" fontAlgn="auto" hangingPunct="1">
              <a:spcBef>
                <a:spcPct val="20000"/>
              </a:spcBef>
              <a:spcAft>
                <a:spcPts val="0"/>
              </a:spcAft>
              <a:buClr>
                <a:srgbClr val="C00000"/>
              </a:buClr>
              <a:buFont typeface="Wingdings" panose="05000000000000000000" pitchFamily="2" charset="2"/>
              <a:buChar char="n"/>
              <a:defRPr/>
            </a:pPr>
            <a:endParaRPr lang="zh-CN" altLang="en-US" sz="2000" dirty="0">
              <a:latin typeface="Palatino Linotype" panose="02040502050505030304" pitchFamily="18" charset="0"/>
              <a:ea typeface="楷体" panose="02010609060101010101" pitchFamily="49" charset="-122"/>
            </a:endParaRPr>
          </a:p>
        </p:txBody>
      </p:sp>
      <p:sp>
        <p:nvSpPr>
          <p:cNvPr id="35845" name="矩形 2"/>
          <p:cNvSpPr>
            <a:spLocks noChangeArrowheads="1"/>
          </p:cNvSpPr>
          <p:nvPr/>
        </p:nvSpPr>
        <p:spPr bwMode="auto">
          <a:xfrm>
            <a:off x="661988" y="3870325"/>
            <a:ext cx="74850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eaLnBrk="1" hangingPunct="1">
              <a:lnSpc>
                <a:spcPct val="150000"/>
              </a:lnSpc>
              <a:buClr>
                <a:srgbClr val="C00000"/>
              </a:buClr>
              <a:buFont typeface="Wingdings" pitchFamily="2" charset="2"/>
              <a:buChar char="n"/>
            </a:pPr>
            <a:r>
              <a:rPr lang="zh-CN" altLang="zh-CN" sz="2400" dirty="0">
                <a:latin typeface="Palatino Linotype" pitchFamily="18" charset="0"/>
                <a:ea typeface="楷体" pitchFamily="49" charset="-122"/>
              </a:rPr>
              <a:t>当</a:t>
            </a:r>
            <a:r>
              <a:rPr lang="en-US" altLang="zh-CN" sz="2400" dirty="0">
                <a:latin typeface="Palatino Linotype" pitchFamily="18" charset="0"/>
                <a:ea typeface="楷体" pitchFamily="49" charset="-122"/>
              </a:rPr>
              <a:t>for</a:t>
            </a:r>
            <a:r>
              <a:rPr lang="zh-CN" altLang="zh-CN" sz="2400" dirty="0">
                <a:latin typeface="Palatino Linotype" pitchFamily="18" charset="0"/>
                <a:ea typeface="楷体" pitchFamily="49" charset="-122"/>
              </a:rPr>
              <a:t>循环正常执行之后，程序会继续执行</a:t>
            </a:r>
            <a:r>
              <a:rPr lang="en-US" altLang="zh-CN" sz="2400" dirty="0">
                <a:latin typeface="Palatino Linotype" pitchFamily="18" charset="0"/>
                <a:ea typeface="楷体" pitchFamily="49" charset="-122"/>
              </a:rPr>
              <a:t>else</a:t>
            </a:r>
            <a:r>
              <a:rPr lang="zh-CN" altLang="zh-CN" sz="2400" dirty="0">
                <a:latin typeface="Palatino Linotype" pitchFamily="18" charset="0"/>
                <a:ea typeface="楷体" pitchFamily="49" charset="-122"/>
              </a:rPr>
              <a:t>语句中内容。</a:t>
            </a:r>
            <a:r>
              <a:rPr lang="en-US" altLang="zh-CN" sz="2400" dirty="0">
                <a:latin typeface="Palatino Linotype" pitchFamily="18" charset="0"/>
                <a:ea typeface="楷体" pitchFamily="49" charset="-122"/>
              </a:rPr>
              <a:t>else</a:t>
            </a:r>
            <a:r>
              <a:rPr lang="zh-CN" altLang="zh-CN" sz="2400" dirty="0">
                <a:latin typeface="Palatino Linotype" pitchFamily="18" charset="0"/>
                <a:ea typeface="楷体" pitchFamily="49" charset="-122"/>
              </a:rPr>
              <a:t>语句只在循环正常执行之后才执行并结束，因此，可以在</a:t>
            </a:r>
            <a:r>
              <a:rPr lang="en-US" altLang="zh-CN" sz="2400" dirty="0">
                <a:latin typeface="Palatino Linotype" pitchFamily="18" charset="0"/>
                <a:ea typeface="楷体" pitchFamily="49" charset="-122"/>
              </a:rPr>
              <a:t>&lt;</a:t>
            </a:r>
            <a:r>
              <a:rPr lang="zh-CN" altLang="zh-CN" sz="2400" dirty="0">
                <a:latin typeface="Palatino Linotype" pitchFamily="18" charset="0"/>
                <a:ea typeface="楷体" pitchFamily="49" charset="-122"/>
              </a:rPr>
              <a:t>语句块</a:t>
            </a:r>
            <a:r>
              <a:rPr lang="en-US" altLang="zh-CN" sz="2400" dirty="0">
                <a:latin typeface="Palatino Linotype" pitchFamily="18" charset="0"/>
                <a:ea typeface="楷体" pitchFamily="49" charset="-122"/>
              </a:rPr>
              <a:t>2&gt;</a:t>
            </a:r>
            <a:r>
              <a:rPr lang="zh-CN" altLang="zh-CN" sz="2400" dirty="0">
                <a:latin typeface="Palatino Linotype" pitchFamily="18" charset="0"/>
                <a:ea typeface="楷体" pitchFamily="49" charset="-122"/>
              </a:rPr>
              <a:t>中放置判断循环执行情况的语句。</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211512"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遍历循环</a:t>
            </a:r>
            <a:r>
              <a:rPr lang="en-US" altLang="zh-CN" sz="4000" dirty="0">
                <a:solidFill>
                  <a:srgbClr val="262626"/>
                </a:solidFill>
                <a:latin typeface="微软雅黑" panose="020B0503020204020204" pitchFamily="34" charset="-122"/>
                <a:ea typeface="微软雅黑" panose="020B0503020204020204" pitchFamily="34" charset="-122"/>
              </a:rPr>
              <a:t>: for</a:t>
            </a:r>
            <a:endParaRPr lang="zh-CN" altLang="zh-CN" sz="4000" dirty="0">
              <a:solidFill>
                <a:srgbClr val="262626"/>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778000" y="2209800"/>
          <a:ext cx="5341938" cy="1497965"/>
        </p:xfrm>
        <a:graphic>
          <a:graphicData uri="http://schemas.openxmlformats.org/drawingml/2006/table">
            <a:tbl>
              <a:tblPr firstRow="1" firstCol="1" bandRow="1"/>
              <a:tblGrid>
                <a:gridCol w="357441">
                  <a:extLst>
                    <a:ext uri="{9D8B030D-6E8A-4147-A177-3AD203B41FA5}">
                      <a16:colId xmlns:a16="http://schemas.microsoft.com/office/drawing/2014/main" val="20000"/>
                    </a:ext>
                  </a:extLst>
                </a:gridCol>
                <a:gridCol w="4984497">
                  <a:extLst>
                    <a:ext uri="{9D8B030D-6E8A-4147-A177-3AD203B41FA5}">
                      <a16:colId xmlns:a16="http://schemas.microsoft.com/office/drawing/2014/main" val="20001"/>
                    </a:ext>
                  </a:extLst>
                </a:gridCol>
              </a:tblGrid>
              <a:tr h="0">
                <a:tc>
                  <a:txBody>
                    <a:bodyPr/>
                    <a:lstStyle/>
                    <a:p>
                      <a:pPr algn="ctr" fontAlgn="base">
                        <a:lnSpc>
                          <a:spcPts val="500"/>
                        </a:lnSpc>
                        <a:spcAft>
                          <a:spcPts val="0"/>
                        </a:spcAft>
                      </a:pPr>
                      <a:r>
                        <a:rPr lang="en-US" sz="14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8" marR="6856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68" marR="6856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0">
                <a:tc>
                  <a:txBody>
                    <a:bodyPr/>
                    <a:lstStyle/>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68" marR="6856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for s in "PY":</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循环执行中</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 + 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else: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s =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循环正常结束</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print(s)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8" marR="6856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0">
                <a:tc>
                  <a:txBody>
                    <a:bodyPr/>
                    <a:lstStyle/>
                    <a:p>
                      <a:pPr algn="ctr" fontAlgn="base">
                        <a:lnSpc>
                          <a:spcPts val="8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68" marR="6856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8" marR="6856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nvGraphicFramePr>
        <p:xfrm>
          <a:off x="1900238" y="4119563"/>
          <a:ext cx="5343525" cy="1002157"/>
        </p:xfrm>
        <a:graphic>
          <a:graphicData uri="http://schemas.openxmlformats.org/drawingml/2006/table">
            <a:tbl>
              <a:tblPr firstRow="1" firstCol="1" bandRow="1"/>
              <a:tblGrid>
                <a:gridCol w="5343525">
                  <a:extLst>
                    <a:ext uri="{9D8B030D-6E8A-4147-A177-3AD203B41FA5}">
                      <a16:colId xmlns:a16="http://schemas.microsoft.com/office/drawing/2014/main" val="20000"/>
                    </a:ext>
                  </a:extLst>
                </a:gridCol>
              </a:tblGrid>
              <a:tr h="0">
                <a:tc>
                  <a:txBody>
                    <a:bodyPr/>
                    <a:lstStyle/>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循环执行中</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P</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循环执行中</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Y</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循环正常结束</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97300"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无限循环</a:t>
            </a:r>
            <a:r>
              <a:rPr lang="en-US" altLang="zh-CN" sz="4000" dirty="0">
                <a:solidFill>
                  <a:srgbClr val="262626"/>
                </a:solidFill>
                <a:latin typeface="微软雅黑" panose="020B0503020204020204" pitchFamily="34" charset="-122"/>
                <a:ea typeface="微软雅黑" panose="020B0503020204020204" pitchFamily="34" charset="-122"/>
              </a:rPr>
              <a:t>: while</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27652" name="矩形 2"/>
          <p:cNvSpPr>
            <a:spLocks noChangeArrowheads="1"/>
          </p:cNvSpPr>
          <p:nvPr/>
        </p:nvSpPr>
        <p:spPr bwMode="auto">
          <a:xfrm>
            <a:off x="661988" y="1509713"/>
            <a:ext cx="7894637"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fontAlgn="auto" hangingPunct="1">
              <a:lnSpc>
                <a:spcPct val="150000"/>
              </a:lnSpc>
              <a:spcBef>
                <a:spcPct val="20000"/>
              </a:spcBef>
              <a:spcAft>
                <a:spcPts val="0"/>
              </a:spcAft>
              <a:buClr>
                <a:srgbClr val="C00000"/>
              </a:buClr>
              <a:buFont typeface="Wingdings" panose="05000000000000000000" pitchFamily="2" charset="2"/>
              <a:buChar char="n"/>
              <a:defRPr/>
            </a:pPr>
            <a:r>
              <a:rPr lang="en-US" altLang="zh-CN" sz="2400" dirty="0">
                <a:latin typeface="Palatino Linotype" panose="02040502050505030304" pitchFamily="18" charset="0"/>
                <a:ea typeface="楷体" panose="02010609060101010101" pitchFamily="49" charset="-122"/>
              </a:rPr>
              <a:t>Python</a:t>
            </a:r>
            <a:r>
              <a:rPr lang="zh-CN" altLang="en-US" sz="2400" dirty="0">
                <a:latin typeface="Palatino Linotype" panose="02040502050505030304" pitchFamily="18" charset="0"/>
                <a:ea typeface="楷体" panose="02010609060101010101" pitchFamily="49" charset="-122"/>
              </a:rPr>
              <a:t>通过保留字</a:t>
            </a:r>
            <a:r>
              <a:rPr lang="en-US" altLang="zh-CN" sz="2400" dirty="0">
                <a:latin typeface="Palatino Linotype" panose="02040502050505030304" pitchFamily="18" charset="0"/>
                <a:ea typeface="楷体" panose="02010609060101010101" pitchFamily="49" charset="-122"/>
              </a:rPr>
              <a:t>while</a:t>
            </a:r>
            <a:r>
              <a:rPr lang="zh-CN" altLang="en-US" sz="2400" dirty="0">
                <a:latin typeface="Palatino Linotype" panose="02040502050505030304" pitchFamily="18" charset="0"/>
                <a:ea typeface="楷体" panose="02010609060101010101" pitchFamily="49" charset="-122"/>
              </a:rPr>
              <a:t>实现无限循环</a:t>
            </a:r>
            <a:endParaRPr lang="en-US" altLang="zh-CN" sz="2400" dirty="0">
              <a:latin typeface="Palatino Linotype" panose="02040502050505030304" pitchFamily="18" charset="0"/>
              <a:ea typeface="楷体" panose="02010609060101010101" pitchFamily="49" charset="-122"/>
            </a:endParaRPr>
          </a:p>
          <a:p>
            <a:pPr algn="ctr" eaLnBrk="1" fontAlgn="auto" hangingPunct="1">
              <a:lnSpc>
                <a:spcPct val="150000"/>
              </a:lnSpc>
              <a:spcBef>
                <a:spcPct val="20000"/>
              </a:spcBef>
              <a:spcAft>
                <a:spcPts val="0"/>
              </a:spcAft>
              <a:buClr>
                <a:srgbClr val="C00000"/>
              </a:buClr>
              <a:defRPr/>
            </a:pPr>
            <a:r>
              <a:rPr lang="en-US" altLang="zh-CN" sz="2000" b="1" dirty="0">
                <a:solidFill>
                  <a:srgbClr val="C00000"/>
                </a:solidFill>
                <a:latin typeface="Palatino Linotype" panose="02040502050505030304" pitchFamily="18" charset="0"/>
                <a:ea typeface="楷体" panose="02010609060101010101" pitchFamily="49" charset="-122"/>
              </a:rPr>
              <a:t>while  &lt;</a:t>
            </a:r>
            <a:r>
              <a:rPr lang="zh-CN" altLang="en-US" sz="2000" b="1" dirty="0">
                <a:solidFill>
                  <a:srgbClr val="C00000"/>
                </a:solidFill>
                <a:latin typeface="Palatino Linotype" panose="02040502050505030304" pitchFamily="18" charset="0"/>
                <a:ea typeface="楷体" panose="02010609060101010101" pitchFamily="49" charset="-122"/>
              </a:rPr>
              <a:t>条件</a:t>
            </a:r>
            <a:r>
              <a:rPr lang="en-US" altLang="zh-CN" sz="2000" b="1" dirty="0">
                <a:solidFill>
                  <a:srgbClr val="C00000"/>
                </a:solidFill>
                <a:latin typeface="Palatino Linotype" panose="02040502050505030304" pitchFamily="18" charset="0"/>
                <a:ea typeface="楷体" panose="02010609060101010101" pitchFamily="49" charset="-122"/>
              </a:rPr>
              <a:t>&gt;:</a:t>
            </a:r>
          </a:p>
          <a:p>
            <a:pPr algn="ctr" eaLnBrk="1" fontAlgn="auto" hangingPunct="1">
              <a:lnSpc>
                <a:spcPct val="150000"/>
              </a:lnSpc>
              <a:spcBef>
                <a:spcPct val="20000"/>
              </a:spcBef>
              <a:spcAft>
                <a:spcPts val="0"/>
              </a:spcAft>
              <a:buClr>
                <a:srgbClr val="C00000"/>
              </a:buClr>
              <a:defRPr/>
            </a:pPr>
            <a:r>
              <a:rPr lang="en-US" altLang="zh-CN" sz="2000" b="1" dirty="0">
                <a:solidFill>
                  <a:srgbClr val="C00000"/>
                </a:solidFill>
                <a:latin typeface="Palatino Linotype" panose="02040502050505030304" pitchFamily="18" charset="0"/>
                <a:ea typeface="楷体" panose="02010609060101010101" pitchFamily="49" charset="-122"/>
              </a:rPr>
              <a:t>             &lt;</a:t>
            </a:r>
            <a:r>
              <a:rPr lang="zh-CN" altLang="en-US" sz="2000" b="1" dirty="0">
                <a:solidFill>
                  <a:srgbClr val="C00000"/>
                </a:solidFill>
                <a:latin typeface="Palatino Linotype" panose="02040502050505030304" pitchFamily="18" charset="0"/>
                <a:ea typeface="楷体" panose="02010609060101010101" pitchFamily="49" charset="-122"/>
              </a:rPr>
              <a:t>语句块</a:t>
            </a:r>
            <a:r>
              <a:rPr lang="en-US" altLang="zh-CN" sz="2000" b="1" dirty="0">
                <a:solidFill>
                  <a:srgbClr val="C00000"/>
                </a:solidFill>
                <a:latin typeface="Palatino Linotype" panose="02040502050505030304" pitchFamily="18" charset="0"/>
                <a:ea typeface="楷体" panose="02010609060101010101" pitchFamily="49" charset="-122"/>
              </a:rPr>
              <a:t>&gt;</a:t>
            </a:r>
          </a:p>
          <a:p>
            <a:pPr eaLnBrk="1" fontAlgn="auto" hangingPunct="1">
              <a:lnSpc>
                <a:spcPct val="150000"/>
              </a:lnSpc>
              <a:spcBef>
                <a:spcPct val="20000"/>
              </a:spcBef>
              <a:spcAft>
                <a:spcPts val="0"/>
              </a:spcAft>
              <a:buClr>
                <a:srgbClr val="C00000"/>
              </a:buClr>
              <a:defRPr/>
            </a:pPr>
            <a:endParaRPr lang="zh-CN" altLang="en-US" sz="2000" dirty="0">
              <a:latin typeface="Palatino Linotype" panose="02040502050505030304" pitchFamily="18" charset="0"/>
              <a:ea typeface="楷体" panose="02010609060101010101" pitchFamily="49" charset="-122"/>
            </a:endParaRPr>
          </a:p>
        </p:txBody>
      </p:sp>
      <p:sp>
        <p:nvSpPr>
          <p:cNvPr id="37893" name="矩形 2"/>
          <p:cNvSpPr>
            <a:spLocks noChangeArrowheads="1"/>
          </p:cNvSpPr>
          <p:nvPr/>
        </p:nvSpPr>
        <p:spPr bwMode="auto">
          <a:xfrm>
            <a:off x="661988" y="3487738"/>
            <a:ext cx="74850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eaLnBrk="1" hangingPunct="1">
              <a:lnSpc>
                <a:spcPct val="150000"/>
              </a:lnSpc>
              <a:buClr>
                <a:srgbClr val="C00000"/>
              </a:buClr>
              <a:buFont typeface="Wingdings" pitchFamily="2" charset="2"/>
              <a:buChar char="n"/>
            </a:pPr>
            <a:r>
              <a:rPr lang="zh-CN" altLang="en-US" sz="2400" dirty="0">
                <a:latin typeface="Palatino Linotype" pitchFamily="18" charset="0"/>
                <a:ea typeface="楷体" pitchFamily="49" charset="-122"/>
              </a:rPr>
              <a:t>当程序执行到</a:t>
            </a:r>
            <a:r>
              <a:rPr lang="en-US" altLang="zh-CN" sz="2400" dirty="0">
                <a:latin typeface="Palatino Linotype" pitchFamily="18" charset="0"/>
                <a:ea typeface="楷体" pitchFamily="49" charset="-122"/>
              </a:rPr>
              <a:t>while</a:t>
            </a:r>
            <a:r>
              <a:rPr lang="zh-CN" altLang="en-US" sz="2400" dirty="0">
                <a:latin typeface="Palatino Linotype" pitchFamily="18" charset="0"/>
                <a:ea typeface="楷体" pitchFamily="49" charset="-122"/>
              </a:rPr>
              <a:t>语句时，判断条件如果为</a:t>
            </a:r>
            <a:r>
              <a:rPr lang="en-US" altLang="zh-CN" sz="2400" dirty="0">
                <a:latin typeface="Palatino Linotype" pitchFamily="18" charset="0"/>
                <a:ea typeface="楷体" pitchFamily="49" charset="-122"/>
              </a:rPr>
              <a:t>True</a:t>
            </a:r>
            <a:r>
              <a:rPr lang="zh-CN" altLang="en-US" sz="2400" dirty="0">
                <a:latin typeface="Palatino Linotype" pitchFamily="18" charset="0"/>
                <a:ea typeface="楷体" pitchFamily="49" charset="-122"/>
              </a:rPr>
              <a:t>，执行循环体语句，语句结束后返回再次判断</a:t>
            </a:r>
            <a:r>
              <a:rPr lang="en-US" altLang="zh-CN" sz="2400" dirty="0">
                <a:latin typeface="Palatino Linotype" pitchFamily="18" charset="0"/>
                <a:ea typeface="楷体" pitchFamily="49" charset="-122"/>
              </a:rPr>
              <a:t>while</a:t>
            </a:r>
            <a:r>
              <a:rPr lang="zh-CN" altLang="en-US" sz="2400" dirty="0">
                <a:latin typeface="Palatino Linotype" pitchFamily="18" charset="0"/>
                <a:ea typeface="楷体" pitchFamily="49" charset="-122"/>
              </a:rPr>
              <a:t>语句的条件；当条件为</a:t>
            </a:r>
            <a:r>
              <a:rPr lang="en-US" altLang="zh-CN" sz="2400" dirty="0">
                <a:latin typeface="Palatino Linotype" pitchFamily="18" charset="0"/>
                <a:ea typeface="楷体" pitchFamily="49" charset="-122"/>
              </a:rPr>
              <a:t>False</a:t>
            </a:r>
            <a:r>
              <a:rPr lang="zh-CN" altLang="en-US" sz="2400" dirty="0">
                <a:latin typeface="Palatino Linotype" pitchFamily="18" charset="0"/>
                <a:ea typeface="楷体" pitchFamily="49" charset="-122"/>
              </a:rPr>
              <a:t>时，循环终止，执行与</a:t>
            </a:r>
            <a:r>
              <a:rPr lang="en-US" altLang="zh-CN" sz="2400" dirty="0">
                <a:latin typeface="Palatino Linotype" pitchFamily="18" charset="0"/>
                <a:ea typeface="楷体" pitchFamily="49" charset="-122"/>
              </a:rPr>
              <a:t>while</a:t>
            </a:r>
            <a:r>
              <a:rPr lang="zh-CN" altLang="en-US" sz="2400" dirty="0">
                <a:latin typeface="Palatino Linotype" pitchFamily="18" charset="0"/>
                <a:ea typeface="楷体" pitchFamily="49" charset="-122"/>
              </a:rPr>
              <a:t>同级别缩进的后续语句。</a:t>
            </a:r>
            <a:endParaRPr lang="zh-CN" altLang="zh-CN" sz="2400" dirty="0">
              <a:latin typeface="Palatino Linotype" pitchFamily="18" charset="0"/>
              <a:ea typeface="楷体"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97300"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无限循环</a:t>
            </a:r>
            <a:r>
              <a:rPr lang="en-US" altLang="zh-CN" sz="4000" dirty="0">
                <a:solidFill>
                  <a:srgbClr val="262626"/>
                </a:solidFill>
                <a:latin typeface="微软雅黑" panose="020B0503020204020204" pitchFamily="34" charset="-122"/>
                <a:ea typeface="微软雅黑" panose="020B0503020204020204" pitchFamily="34" charset="-122"/>
              </a:rPr>
              <a:t>: while</a:t>
            </a:r>
            <a:endParaRPr lang="zh-CN" altLang="zh-CN" sz="4000" dirty="0">
              <a:solidFill>
                <a:srgbClr val="262626"/>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80290567"/>
              </p:ext>
            </p:extLst>
          </p:nvPr>
        </p:nvGraphicFramePr>
        <p:xfrm>
          <a:off x="1473200" y="2235200"/>
          <a:ext cx="6551613" cy="3063875"/>
        </p:xfrm>
        <a:graphic>
          <a:graphicData uri="http://schemas.openxmlformats.org/drawingml/2006/table">
            <a:tbl>
              <a:tblPr firstRow="1" firstCol="1" bandRow="1"/>
              <a:tblGrid>
                <a:gridCol w="6551613">
                  <a:extLst>
                    <a:ext uri="{9D8B030D-6E8A-4147-A177-3AD203B41FA5}">
                      <a16:colId xmlns:a16="http://schemas.microsoft.com/office/drawing/2014/main" val="20000"/>
                    </a:ext>
                  </a:extLst>
                </a:gridCol>
              </a:tblGrid>
              <a:tr h="3063875">
                <a:tc>
                  <a:txBody>
                    <a:bodyPr/>
                    <a:lstStyle/>
                    <a:p>
                      <a:pPr algn="just" fontAlgn="base">
                        <a:lnSpc>
                          <a:spcPct val="15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&gt;&gt;&gt;n = 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&gt;&gt;&gt;while  n &lt; 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602615" algn="just"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print(n)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n = n + 3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97300"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无限循环</a:t>
            </a:r>
            <a:r>
              <a:rPr lang="en-US" altLang="zh-CN" sz="4000" dirty="0">
                <a:solidFill>
                  <a:srgbClr val="262626"/>
                </a:solidFill>
                <a:latin typeface="微软雅黑" panose="020B0503020204020204" pitchFamily="34" charset="-122"/>
                <a:ea typeface="微软雅黑" panose="020B0503020204020204" pitchFamily="34" charset="-122"/>
              </a:rPr>
              <a:t>: while</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27652" name="矩形 2"/>
          <p:cNvSpPr>
            <a:spLocks noChangeArrowheads="1"/>
          </p:cNvSpPr>
          <p:nvPr/>
        </p:nvSpPr>
        <p:spPr bwMode="auto">
          <a:xfrm>
            <a:off x="661988" y="1509713"/>
            <a:ext cx="7894637"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fontAlgn="auto" hangingPunct="1">
              <a:lnSpc>
                <a:spcPct val="150000"/>
              </a:lnSpc>
              <a:spcBef>
                <a:spcPct val="20000"/>
              </a:spcBef>
              <a:spcAft>
                <a:spcPts val="0"/>
              </a:spcAft>
              <a:buClr>
                <a:srgbClr val="C00000"/>
              </a:buClr>
              <a:buFont typeface="Wingdings" panose="05000000000000000000" pitchFamily="2" charset="2"/>
              <a:buChar char="n"/>
              <a:defRPr/>
            </a:pPr>
            <a:r>
              <a:rPr lang="zh-CN" altLang="en-US" sz="2400" dirty="0">
                <a:solidFill>
                  <a:srgbClr val="000000"/>
                </a:solidFill>
                <a:latin typeface="Palatino Linotype" panose="02040502050505030304" pitchFamily="18" charset="0"/>
                <a:ea typeface="楷体" panose="02010609060101010101" pitchFamily="49" charset="-122"/>
              </a:rPr>
              <a:t>无限循环也有一种使用保留字</a:t>
            </a:r>
            <a:r>
              <a:rPr lang="en-US" altLang="zh-CN" sz="2400" dirty="0">
                <a:solidFill>
                  <a:srgbClr val="000000"/>
                </a:solidFill>
                <a:latin typeface="Palatino Linotype" panose="02040502050505030304" pitchFamily="18" charset="0"/>
                <a:ea typeface="楷体" panose="02010609060101010101" pitchFamily="49" charset="-122"/>
              </a:rPr>
              <a:t>else</a:t>
            </a:r>
            <a:r>
              <a:rPr lang="zh-CN" altLang="en-US" sz="2400" dirty="0">
                <a:solidFill>
                  <a:srgbClr val="000000"/>
                </a:solidFill>
                <a:latin typeface="Palatino Linotype" panose="02040502050505030304" pitchFamily="18" charset="0"/>
                <a:ea typeface="楷体" panose="02010609060101010101" pitchFamily="49" charset="-122"/>
              </a:rPr>
              <a:t>的扩展模式，使用方法如下：</a:t>
            </a:r>
            <a:endParaRPr lang="en-US" altLang="zh-CN" sz="2400" dirty="0">
              <a:solidFill>
                <a:srgbClr val="000000"/>
              </a:solidFill>
              <a:latin typeface="Palatino Linotype" panose="02040502050505030304" pitchFamily="18" charset="0"/>
              <a:ea typeface="楷体" panose="02010609060101010101" pitchFamily="49" charset="-122"/>
            </a:endParaRPr>
          </a:p>
          <a:p>
            <a:pPr eaLnBrk="1" fontAlgn="auto" hangingPunct="1">
              <a:lnSpc>
                <a:spcPct val="150000"/>
              </a:lnSpc>
              <a:spcBef>
                <a:spcPct val="20000"/>
              </a:spcBef>
              <a:spcAft>
                <a:spcPts val="0"/>
              </a:spcAft>
              <a:buClr>
                <a:srgbClr val="C00000"/>
              </a:buClr>
              <a:defRPr/>
            </a:pPr>
            <a:r>
              <a:rPr lang="en-US" altLang="zh-CN" sz="2000" dirty="0">
                <a:solidFill>
                  <a:srgbClr val="000000"/>
                </a:solidFill>
                <a:latin typeface="Palatino Linotype" panose="02040502050505030304" pitchFamily="18" charset="0"/>
                <a:ea typeface="楷体" panose="02010609060101010101" pitchFamily="49" charset="-122"/>
              </a:rPr>
              <a:t>		while  &lt;</a:t>
            </a:r>
            <a:r>
              <a:rPr lang="zh-CN" altLang="en-US" sz="2000" dirty="0">
                <a:solidFill>
                  <a:srgbClr val="000000"/>
                </a:solidFill>
                <a:latin typeface="Palatino Linotype" panose="02040502050505030304" pitchFamily="18" charset="0"/>
                <a:ea typeface="楷体" panose="02010609060101010101" pitchFamily="49" charset="-122"/>
              </a:rPr>
              <a:t>条件</a:t>
            </a:r>
            <a:r>
              <a:rPr lang="en-US" altLang="zh-CN" sz="2000" dirty="0">
                <a:solidFill>
                  <a:srgbClr val="000000"/>
                </a:solidFill>
                <a:latin typeface="Palatino Linotype" panose="02040502050505030304" pitchFamily="18" charset="0"/>
                <a:ea typeface="楷体" panose="02010609060101010101" pitchFamily="49" charset="-122"/>
              </a:rPr>
              <a:t>&gt;:</a:t>
            </a:r>
          </a:p>
          <a:p>
            <a:pPr eaLnBrk="1" fontAlgn="auto" hangingPunct="1">
              <a:lnSpc>
                <a:spcPct val="150000"/>
              </a:lnSpc>
              <a:spcBef>
                <a:spcPct val="20000"/>
              </a:spcBef>
              <a:spcAft>
                <a:spcPts val="0"/>
              </a:spcAft>
              <a:buClr>
                <a:srgbClr val="C00000"/>
              </a:buClr>
              <a:defRPr/>
            </a:pPr>
            <a:r>
              <a:rPr lang="en-US" altLang="zh-CN" sz="2000" dirty="0">
                <a:solidFill>
                  <a:srgbClr val="000000"/>
                </a:solidFill>
                <a:latin typeface="Palatino Linotype" panose="02040502050505030304" pitchFamily="18" charset="0"/>
                <a:ea typeface="楷体" panose="02010609060101010101" pitchFamily="49" charset="-122"/>
              </a:rPr>
              <a:t>   			 &lt;</a:t>
            </a:r>
            <a:r>
              <a:rPr lang="zh-CN" altLang="en-US" sz="2000" dirty="0">
                <a:solidFill>
                  <a:srgbClr val="000000"/>
                </a:solidFill>
                <a:latin typeface="Palatino Linotype" panose="02040502050505030304" pitchFamily="18" charset="0"/>
                <a:ea typeface="楷体" panose="02010609060101010101" pitchFamily="49" charset="-122"/>
              </a:rPr>
              <a:t>语句块</a:t>
            </a:r>
            <a:r>
              <a:rPr lang="en-US" altLang="zh-CN" sz="2000" dirty="0">
                <a:solidFill>
                  <a:srgbClr val="000000"/>
                </a:solidFill>
                <a:latin typeface="Palatino Linotype" panose="02040502050505030304" pitchFamily="18" charset="0"/>
                <a:ea typeface="楷体" panose="02010609060101010101" pitchFamily="49" charset="-122"/>
              </a:rPr>
              <a:t>1&gt;</a:t>
            </a:r>
          </a:p>
          <a:p>
            <a:pPr eaLnBrk="1" fontAlgn="auto" hangingPunct="1">
              <a:lnSpc>
                <a:spcPct val="150000"/>
              </a:lnSpc>
              <a:spcBef>
                <a:spcPct val="20000"/>
              </a:spcBef>
              <a:spcAft>
                <a:spcPts val="0"/>
              </a:spcAft>
              <a:buClr>
                <a:srgbClr val="C00000"/>
              </a:buClr>
              <a:defRPr/>
            </a:pPr>
            <a:r>
              <a:rPr lang="en-US" altLang="zh-CN" sz="2000" dirty="0">
                <a:solidFill>
                  <a:srgbClr val="000000"/>
                </a:solidFill>
                <a:latin typeface="Palatino Linotype" panose="02040502050505030304" pitchFamily="18" charset="0"/>
                <a:ea typeface="楷体" panose="02010609060101010101" pitchFamily="49" charset="-122"/>
              </a:rPr>
              <a:t>		</a:t>
            </a:r>
            <a:r>
              <a:rPr lang="en-US" altLang="zh-CN" sz="2000" dirty="0">
                <a:solidFill>
                  <a:srgbClr val="FF0000"/>
                </a:solidFill>
                <a:latin typeface="Palatino Linotype" panose="02040502050505030304" pitchFamily="18" charset="0"/>
                <a:ea typeface="楷体" panose="02010609060101010101" pitchFamily="49" charset="-122"/>
              </a:rPr>
              <a:t>else:</a:t>
            </a:r>
          </a:p>
          <a:p>
            <a:pPr eaLnBrk="1" fontAlgn="auto" hangingPunct="1">
              <a:lnSpc>
                <a:spcPct val="150000"/>
              </a:lnSpc>
              <a:spcBef>
                <a:spcPct val="20000"/>
              </a:spcBef>
              <a:spcAft>
                <a:spcPts val="0"/>
              </a:spcAft>
              <a:buClr>
                <a:srgbClr val="C00000"/>
              </a:buClr>
              <a:defRPr/>
            </a:pPr>
            <a:r>
              <a:rPr lang="en-US" altLang="zh-CN" sz="2000" dirty="0">
                <a:solidFill>
                  <a:srgbClr val="FF0000"/>
                </a:solidFill>
                <a:latin typeface="Palatino Linotype" panose="02040502050505030304" pitchFamily="18" charset="0"/>
                <a:ea typeface="楷体" panose="02010609060101010101" pitchFamily="49" charset="-122"/>
              </a:rPr>
              <a:t>    			&lt;</a:t>
            </a:r>
            <a:r>
              <a:rPr lang="zh-CN" altLang="en-US" sz="2000" dirty="0">
                <a:solidFill>
                  <a:srgbClr val="FF0000"/>
                </a:solidFill>
                <a:latin typeface="Palatino Linotype" panose="02040502050505030304" pitchFamily="18" charset="0"/>
                <a:ea typeface="楷体" panose="02010609060101010101" pitchFamily="49" charset="-122"/>
              </a:rPr>
              <a:t>语句块</a:t>
            </a:r>
            <a:r>
              <a:rPr lang="en-US" altLang="zh-CN" sz="2000" dirty="0">
                <a:solidFill>
                  <a:srgbClr val="FF0000"/>
                </a:solidFill>
                <a:latin typeface="Palatino Linotype" panose="02040502050505030304" pitchFamily="18" charset="0"/>
                <a:ea typeface="楷体" panose="02010609060101010101" pitchFamily="49" charset="-122"/>
              </a:rPr>
              <a:t>2&gt;</a:t>
            </a:r>
          </a:p>
          <a:p>
            <a:pPr marL="342900" indent="-342900" eaLnBrk="1" fontAlgn="auto" hangingPunct="1">
              <a:lnSpc>
                <a:spcPct val="150000"/>
              </a:lnSpc>
              <a:spcBef>
                <a:spcPct val="20000"/>
              </a:spcBef>
              <a:spcAft>
                <a:spcPts val="0"/>
              </a:spcAft>
              <a:buClr>
                <a:srgbClr val="C00000"/>
              </a:buClr>
              <a:buFont typeface="Wingdings" panose="05000000000000000000" pitchFamily="2" charset="2"/>
              <a:buChar char="n"/>
              <a:defRPr/>
            </a:pPr>
            <a:r>
              <a:rPr lang="zh-CN" altLang="en-US" sz="2000" dirty="0">
                <a:solidFill>
                  <a:srgbClr val="000000"/>
                </a:solidFill>
                <a:latin typeface="Palatino Linotype" panose="02040502050505030304" pitchFamily="18" charset="0"/>
                <a:ea typeface="楷体" panose="02010609060101010101" pitchFamily="49" charset="-122"/>
              </a:rPr>
              <a:t>在这种扩展模式中，当</a:t>
            </a:r>
            <a:r>
              <a:rPr lang="en-US" altLang="zh-CN" sz="2000" dirty="0">
                <a:solidFill>
                  <a:srgbClr val="000000"/>
                </a:solidFill>
                <a:latin typeface="Palatino Linotype" panose="02040502050505030304" pitchFamily="18" charset="0"/>
                <a:ea typeface="楷体" panose="02010609060101010101" pitchFamily="49" charset="-122"/>
              </a:rPr>
              <a:t>while</a:t>
            </a:r>
            <a:r>
              <a:rPr lang="zh-CN" altLang="en-US" sz="2000" dirty="0">
                <a:solidFill>
                  <a:srgbClr val="000000"/>
                </a:solidFill>
                <a:latin typeface="Palatino Linotype" panose="02040502050505030304" pitchFamily="18" charset="0"/>
                <a:ea typeface="楷体" panose="02010609060101010101" pitchFamily="49" charset="-122"/>
              </a:rPr>
              <a:t>循环正常执行之后，程序会继续执行</a:t>
            </a:r>
            <a:r>
              <a:rPr lang="en-US" altLang="zh-CN" sz="2000" dirty="0">
                <a:solidFill>
                  <a:srgbClr val="000000"/>
                </a:solidFill>
                <a:latin typeface="Palatino Linotype" panose="02040502050505030304" pitchFamily="18" charset="0"/>
                <a:ea typeface="楷体" panose="02010609060101010101" pitchFamily="49" charset="-122"/>
              </a:rPr>
              <a:t>else</a:t>
            </a:r>
            <a:r>
              <a:rPr lang="zh-CN" altLang="en-US" sz="2000" dirty="0">
                <a:solidFill>
                  <a:srgbClr val="000000"/>
                </a:solidFill>
                <a:latin typeface="Palatino Linotype" panose="02040502050505030304" pitchFamily="18" charset="0"/>
                <a:ea typeface="楷体" panose="02010609060101010101" pitchFamily="49" charset="-122"/>
              </a:rPr>
              <a:t>语句中内容。</a:t>
            </a:r>
            <a:r>
              <a:rPr lang="en-US" altLang="zh-CN" sz="2000" dirty="0">
                <a:solidFill>
                  <a:srgbClr val="000000"/>
                </a:solidFill>
                <a:latin typeface="Palatino Linotype" panose="02040502050505030304" pitchFamily="18" charset="0"/>
                <a:ea typeface="楷体" panose="02010609060101010101" pitchFamily="49" charset="-122"/>
              </a:rPr>
              <a:t>else</a:t>
            </a:r>
            <a:r>
              <a:rPr lang="zh-CN" altLang="en-US" sz="2000" dirty="0">
                <a:solidFill>
                  <a:srgbClr val="000000"/>
                </a:solidFill>
                <a:latin typeface="Palatino Linotype" panose="02040502050505030304" pitchFamily="18" charset="0"/>
                <a:ea typeface="楷体" panose="02010609060101010101" pitchFamily="49" charset="-122"/>
              </a:rPr>
              <a:t>语句只在循环正常执行后才执行，因此，可以在语句块</a:t>
            </a:r>
            <a:r>
              <a:rPr lang="en-US" altLang="zh-CN" sz="2000" dirty="0">
                <a:solidFill>
                  <a:srgbClr val="000000"/>
                </a:solidFill>
                <a:latin typeface="Palatino Linotype" panose="02040502050505030304" pitchFamily="18" charset="0"/>
                <a:ea typeface="楷体" panose="02010609060101010101" pitchFamily="49" charset="-122"/>
              </a:rPr>
              <a:t>2</a:t>
            </a:r>
            <a:r>
              <a:rPr lang="zh-CN" altLang="en-US" sz="2000" dirty="0">
                <a:solidFill>
                  <a:srgbClr val="000000"/>
                </a:solidFill>
                <a:latin typeface="Palatino Linotype" panose="02040502050505030304" pitchFamily="18" charset="0"/>
                <a:ea typeface="楷体" panose="02010609060101010101" pitchFamily="49" charset="-122"/>
              </a:rPr>
              <a:t>中放置判断循环执行情况的语句。</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97300"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无限循环</a:t>
            </a:r>
            <a:r>
              <a:rPr lang="en-US" altLang="zh-CN" sz="4000" dirty="0">
                <a:solidFill>
                  <a:srgbClr val="262626"/>
                </a:solidFill>
                <a:latin typeface="微软雅黑" panose="020B0503020204020204" pitchFamily="34" charset="-122"/>
                <a:ea typeface="微软雅黑" panose="020B0503020204020204" pitchFamily="34" charset="-122"/>
              </a:rPr>
              <a:t>: while</a:t>
            </a:r>
            <a:endParaRPr lang="zh-CN" altLang="zh-CN" sz="4000" dirty="0">
              <a:solidFill>
                <a:srgbClr val="262626"/>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941513" y="1800225"/>
          <a:ext cx="5343525" cy="2005965"/>
        </p:xfrm>
        <a:graphic>
          <a:graphicData uri="http://schemas.openxmlformats.org/drawingml/2006/table">
            <a:tbl>
              <a:tblPr firstRow="1" firstCol="1" bandRow="1"/>
              <a:tblGrid>
                <a:gridCol w="357547">
                  <a:extLst>
                    <a:ext uri="{9D8B030D-6E8A-4147-A177-3AD203B41FA5}">
                      <a16:colId xmlns:a16="http://schemas.microsoft.com/office/drawing/2014/main" val="20000"/>
                    </a:ext>
                  </a:extLst>
                </a:gridCol>
                <a:gridCol w="4985978">
                  <a:extLst>
                    <a:ext uri="{9D8B030D-6E8A-4147-A177-3AD203B41FA5}">
                      <a16:colId xmlns:a16="http://schemas.microsoft.com/office/drawing/2014/main" val="20001"/>
                    </a:ext>
                  </a:extLst>
                </a:gridCol>
              </a:tblGrid>
              <a:tr h="0">
                <a:tc>
                  <a:txBody>
                    <a:bodyPr/>
                    <a:lstStyle/>
                    <a:p>
                      <a:pPr algn="ctr" fontAlgn="base">
                        <a:lnSpc>
                          <a:spcPts val="5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0">
                <a:tc>
                  <a:txBody>
                    <a:bodyPr/>
                    <a:lstStyle/>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s,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idx</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 "PY", 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while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idx</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&lt;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len</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循环执行中</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 + s[</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idx</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idx</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 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else: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s =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循环正常结束</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print(s)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0">
                <a:tc>
                  <a:txBody>
                    <a:bodyPr/>
                    <a:lstStyle/>
                    <a:p>
                      <a:pPr algn="ctr" fontAlgn="base">
                        <a:lnSpc>
                          <a:spcPts val="8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3" name="表格 2"/>
          <p:cNvGraphicFramePr>
            <a:graphicFrameLocks noGrp="1"/>
          </p:cNvGraphicFramePr>
          <p:nvPr/>
        </p:nvGraphicFramePr>
        <p:xfrm>
          <a:off x="1941513" y="4160838"/>
          <a:ext cx="5343525" cy="1257300"/>
        </p:xfrm>
        <a:graphic>
          <a:graphicData uri="http://schemas.openxmlformats.org/drawingml/2006/table">
            <a:tbl>
              <a:tblPr firstRow="1" firstCol="1" bandRow="1"/>
              <a:tblGrid>
                <a:gridCol w="5343525">
                  <a:extLst>
                    <a:ext uri="{9D8B030D-6E8A-4147-A177-3AD203B41FA5}">
                      <a16:colId xmlns:a16="http://schemas.microsoft.com/office/drawing/2014/main" val="20000"/>
                    </a:ext>
                  </a:extLst>
                </a:gridCol>
              </a:tblGrid>
              <a:tr h="1257300">
                <a:tc>
                  <a:txBody>
                    <a:bodyPr/>
                    <a:lstStyle/>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循环执行中</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P</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循环执行中</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Y</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循环正常结束</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65436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循环控制</a:t>
            </a:r>
            <a:r>
              <a:rPr lang="en-US" altLang="zh-CN" sz="4000" dirty="0">
                <a:solidFill>
                  <a:srgbClr val="262626"/>
                </a:solidFill>
                <a:latin typeface="微软雅黑" panose="020B0503020204020204" pitchFamily="34" charset="-122"/>
                <a:ea typeface="微软雅黑" panose="020B0503020204020204" pitchFamily="34" charset="-122"/>
              </a:rPr>
              <a:t>: break</a:t>
            </a:r>
            <a:r>
              <a:rPr lang="zh-CN" altLang="en-US" sz="4000" dirty="0">
                <a:solidFill>
                  <a:srgbClr val="262626"/>
                </a:solidFill>
                <a:latin typeface="微软雅黑" panose="020B0503020204020204" pitchFamily="34" charset="-122"/>
                <a:ea typeface="微软雅黑" panose="020B0503020204020204" pitchFamily="34" charset="-122"/>
              </a:rPr>
              <a:t>和</a:t>
            </a:r>
            <a:r>
              <a:rPr lang="en-US" altLang="zh-CN" sz="4000" dirty="0">
                <a:solidFill>
                  <a:srgbClr val="262626"/>
                </a:solidFill>
                <a:latin typeface="微软雅黑" panose="020B0503020204020204" pitchFamily="34" charset="-122"/>
                <a:ea typeface="微软雅黑" panose="020B0503020204020204" pitchFamily="34" charset="-122"/>
              </a:rPr>
              <a:t>continue</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41988" name="矩形 2"/>
          <p:cNvSpPr>
            <a:spLocks noChangeArrowheads="1"/>
          </p:cNvSpPr>
          <p:nvPr/>
        </p:nvSpPr>
        <p:spPr bwMode="auto">
          <a:xfrm>
            <a:off x="661988" y="1509713"/>
            <a:ext cx="7894637" cy="238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lnSpc>
                <a:spcPct val="150000"/>
              </a:lnSpc>
              <a:spcBef>
                <a:spcPct val="20000"/>
              </a:spcBef>
              <a:buClr>
                <a:srgbClr val="C00000"/>
              </a:buClr>
              <a:buFont typeface="Wingdings" pitchFamily="2" charset="2"/>
              <a:buChar char="n"/>
            </a:pPr>
            <a:r>
              <a:rPr lang="zh-CN" altLang="en-US" sz="2400" dirty="0">
                <a:solidFill>
                  <a:srgbClr val="000000"/>
                </a:solidFill>
                <a:latin typeface="Palatino Linotype" pitchFamily="18" charset="0"/>
                <a:ea typeface="楷体" pitchFamily="49" charset="-122"/>
              </a:rPr>
              <a:t>循环结构有两个辅助循环控制的保留字：</a:t>
            </a:r>
            <a:r>
              <a:rPr lang="en-US" altLang="zh-CN" sz="2400" b="1" dirty="0">
                <a:solidFill>
                  <a:srgbClr val="C00000"/>
                </a:solidFill>
                <a:latin typeface="Palatino Linotype" pitchFamily="18" charset="0"/>
                <a:ea typeface="楷体" pitchFamily="49" charset="-122"/>
              </a:rPr>
              <a:t>break</a:t>
            </a:r>
            <a:r>
              <a:rPr lang="zh-CN" altLang="en-US" sz="2400" b="1" dirty="0">
                <a:solidFill>
                  <a:srgbClr val="C00000"/>
                </a:solidFill>
                <a:latin typeface="Palatino Linotype" pitchFamily="18" charset="0"/>
                <a:ea typeface="楷体" pitchFamily="49" charset="-122"/>
              </a:rPr>
              <a:t>和</a:t>
            </a:r>
            <a:r>
              <a:rPr lang="en-US" altLang="zh-CN" sz="2400" b="1" dirty="0">
                <a:solidFill>
                  <a:srgbClr val="C00000"/>
                </a:solidFill>
                <a:latin typeface="Palatino Linotype" pitchFamily="18" charset="0"/>
                <a:ea typeface="楷体" pitchFamily="49" charset="-122"/>
              </a:rPr>
              <a:t>continue</a:t>
            </a:r>
            <a:r>
              <a:rPr lang="zh-CN" altLang="en-US" sz="2400" dirty="0">
                <a:solidFill>
                  <a:srgbClr val="000000"/>
                </a:solidFill>
                <a:latin typeface="Palatino Linotype" pitchFamily="18" charset="0"/>
                <a:ea typeface="楷体" pitchFamily="49" charset="-122"/>
              </a:rPr>
              <a:t>。</a:t>
            </a:r>
            <a:r>
              <a:rPr lang="en-US" altLang="zh-CN" sz="2400" dirty="0">
                <a:solidFill>
                  <a:srgbClr val="000000"/>
                </a:solidFill>
                <a:latin typeface="Palatino Linotype" pitchFamily="18" charset="0"/>
                <a:ea typeface="楷体" pitchFamily="49" charset="-122"/>
              </a:rPr>
              <a:t>break</a:t>
            </a:r>
            <a:r>
              <a:rPr lang="zh-CN" altLang="en-US" sz="2400" dirty="0">
                <a:solidFill>
                  <a:srgbClr val="000000"/>
                </a:solidFill>
                <a:latin typeface="Palatino Linotype" pitchFamily="18" charset="0"/>
                <a:ea typeface="楷体" pitchFamily="49" charset="-122"/>
              </a:rPr>
              <a:t>用来跳出最内层</a:t>
            </a:r>
            <a:r>
              <a:rPr lang="en-US" altLang="zh-CN" sz="2400" dirty="0">
                <a:solidFill>
                  <a:srgbClr val="000000"/>
                </a:solidFill>
                <a:latin typeface="Palatino Linotype" pitchFamily="18" charset="0"/>
                <a:ea typeface="楷体" pitchFamily="49" charset="-122"/>
              </a:rPr>
              <a:t>for</a:t>
            </a:r>
            <a:r>
              <a:rPr lang="zh-CN" altLang="en-US" sz="2400" dirty="0">
                <a:solidFill>
                  <a:srgbClr val="000000"/>
                </a:solidFill>
                <a:latin typeface="Palatino Linotype" pitchFamily="18" charset="0"/>
                <a:ea typeface="楷体" pitchFamily="49" charset="-122"/>
              </a:rPr>
              <a:t>或</a:t>
            </a:r>
            <a:r>
              <a:rPr lang="en-US" altLang="zh-CN" sz="2400" dirty="0">
                <a:solidFill>
                  <a:srgbClr val="000000"/>
                </a:solidFill>
                <a:latin typeface="Palatino Linotype" pitchFamily="18" charset="0"/>
                <a:ea typeface="楷体" pitchFamily="49" charset="-122"/>
              </a:rPr>
              <a:t>while</a:t>
            </a:r>
            <a:r>
              <a:rPr lang="zh-CN" altLang="en-US" sz="2400" dirty="0">
                <a:solidFill>
                  <a:srgbClr val="000000"/>
                </a:solidFill>
                <a:latin typeface="Palatino Linotype" pitchFamily="18" charset="0"/>
                <a:ea typeface="楷体" pitchFamily="49" charset="-122"/>
              </a:rPr>
              <a:t>循环，脱离该循环后程序从循环后代码继续执行。</a:t>
            </a:r>
            <a:endParaRPr lang="en-US" altLang="zh-CN" sz="2000" dirty="0">
              <a:solidFill>
                <a:srgbClr val="000000"/>
              </a:solidFill>
              <a:latin typeface="Palatino Linotype" pitchFamily="18" charset="0"/>
              <a:ea typeface="楷体" pitchFamily="49" charset="-122"/>
            </a:endParaRPr>
          </a:p>
          <a:p>
            <a:pPr marL="457200" indent="-457200" eaLnBrk="1" hangingPunct="1">
              <a:lnSpc>
                <a:spcPct val="150000"/>
              </a:lnSpc>
              <a:spcBef>
                <a:spcPct val="20000"/>
              </a:spcBef>
              <a:buClr>
                <a:srgbClr val="C00000"/>
              </a:buClr>
              <a:buFont typeface="Wingdings" pitchFamily="2" charset="2"/>
              <a:buChar char="n"/>
            </a:pPr>
            <a:endParaRPr lang="zh-CN" altLang="en-US" sz="2400" dirty="0">
              <a:solidFill>
                <a:srgbClr val="000000"/>
              </a:solidFill>
              <a:latin typeface="Palatino Linotype" pitchFamily="18" charset="0"/>
              <a:ea typeface="楷体" pitchFamily="49" charset="-122"/>
            </a:endParaRPr>
          </a:p>
        </p:txBody>
      </p:sp>
      <p:graphicFrame>
        <p:nvGraphicFramePr>
          <p:cNvPr id="3" name="表格 2"/>
          <p:cNvGraphicFramePr>
            <a:graphicFrameLocks noGrp="1"/>
          </p:cNvGraphicFramePr>
          <p:nvPr/>
        </p:nvGraphicFramePr>
        <p:xfrm>
          <a:off x="1139825" y="3140075"/>
          <a:ext cx="6462713" cy="1751965"/>
        </p:xfrm>
        <a:graphic>
          <a:graphicData uri="http://schemas.openxmlformats.org/drawingml/2006/table">
            <a:tbl>
              <a:tblPr firstRow="1" firstCol="1" bandRow="1"/>
              <a:tblGrid>
                <a:gridCol w="438310">
                  <a:extLst>
                    <a:ext uri="{9D8B030D-6E8A-4147-A177-3AD203B41FA5}">
                      <a16:colId xmlns:a16="http://schemas.microsoft.com/office/drawing/2014/main" val="20000"/>
                    </a:ext>
                  </a:extLst>
                </a:gridCol>
                <a:gridCol w="6024403">
                  <a:extLst>
                    <a:ext uri="{9D8B030D-6E8A-4147-A177-3AD203B41FA5}">
                      <a16:colId xmlns:a16="http://schemas.microsoft.com/office/drawing/2014/main" val="20001"/>
                    </a:ext>
                  </a:extLst>
                </a:gridCol>
              </a:tblGrid>
              <a:tr h="0">
                <a:tc>
                  <a:txBody>
                    <a:bodyPr/>
                    <a:lstStyle/>
                    <a:p>
                      <a:pPr algn="ctr" fontAlgn="base">
                        <a:lnSpc>
                          <a:spcPts val="500"/>
                        </a:lnSpc>
                        <a:spcAft>
                          <a:spcPts val="0"/>
                        </a:spcAft>
                      </a:pPr>
                      <a:r>
                        <a:rPr lang="en-US" sz="14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0">
                <a:tc>
                  <a:txBody>
                    <a:bodyPr/>
                    <a:lstStyle/>
                    <a:p>
                      <a:pPr algn="ctr" fontAlgn="auto">
                        <a:lnSpc>
                          <a:spcPts val="2000"/>
                        </a:lnSpc>
                        <a:spcAft>
                          <a:spcPts val="0"/>
                        </a:spcAft>
                      </a:pPr>
                      <a:r>
                        <a:rPr lang="en-US" sz="16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while True: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s = input("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请输入一个名字</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按</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Q</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退出</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if s == "Q":</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535305"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break</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输入的名字是</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程序退出</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0">
                <a:tc>
                  <a:txBody>
                    <a:bodyPr/>
                    <a:lstStyle/>
                    <a:p>
                      <a:pPr algn="ctr" fontAlgn="base">
                        <a:lnSpc>
                          <a:spcPts val="8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nvGraphicFramePr>
        <p:xfrm>
          <a:off x="1262063" y="5008563"/>
          <a:ext cx="7035800" cy="1493837"/>
        </p:xfrm>
        <a:graphic>
          <a:graphicData uri="http://schemas.openxmlformats.org/drawingml/2006/table">
            <a:tbl>
              <a:tblPr firstRow="1" firstCol="1" bandRow="1"/>
              <a:tblGrid>
                <a:gridCol w="7035800">
                  <a:extLst>
                    <a:ext uri="{9D8B030D-6E8A-4147-A177-3AD203B41FA5}">
                      <a16:colId xmlns:a16="http://schemas.microsoft.com/office/drawing/2014/main" val="20000"/>
                    </a:ext>
                  </a:extLst>
                </a:gridCol>
              </a:tblGrid>
              <a:tr h="1493837">
                <a:tc>
                  <a:txBody>
                    <a:bodyPr/>
                    <a:lstStyle/>
                    <a:p>
                      <a:pPr algn="l" fontAlgn="auto">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请输入一个名字</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按</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Q</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退出</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毛泽东</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输入的名字是</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毛泽东</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请输入一个名字</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按</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Q</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退出</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邓小平</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输入的名字是</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邓小平</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请输入一个名字</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按</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Q</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退出</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Q</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程序退出</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
          <p:cNvSpPr txBox="1">
            <a:spLocks noChangeArrowheads="1"/>
          </p:cNvSpPr>
          <p:nvPr/>
        </p:nvSpPr>
        <p:spPr bwMode="auto">
          <a:xfrm>
            <a:off x="1692275" y="2955925"/>
            <a:ext cx="59753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5400">
                <a:latin typeface="微软雅黑" pitchFamily="34" charset="-122"/>
                <a:ea typeface="微软雅黑" pitchFamily="34" charset="-122"/>
              </a:rPr>
              <a:t>程序的基本结构</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65436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循环控制</a:t>
            </a:r>
            <a:r>
              <a:rPr lang="en-US" altLang="zh-CN" sz="4000" dirty="0">
                <a:solidFill>
                  <a:srgbClr val="262626"/>
                </a:solidFill>
                <a:latin typeface="微软雅黑" panose="020B0503020204020204" pitchFamily="34" charset="-122"/>
                <a:ea typeface="微软雅黑" panose="020B0503020204020204" pitchFamily="34" charset="-122"/>
              </a:rPr>
              <a:t>: break</a:t>
            </a:r>
            <a:r>
              <a:rPr lang="zh-CN" altLang="en-US" sz="4000" dirty="0">
                <a:solidFill>
                  <a:srgbClr val="262626"/>
                </a:solidFill>
                <a:latin typeface="微软雅黑" panose="020B0503020204020204" pitchFamily="34" charset="-122"/>
                <a:ea typeface="微软雅黑" panose="020B0503020204020204" pitchFamily="34" charset="-122"/>
              </a:rPr>
              <a:t>和</a:t>
            </a:r>
            <a:r>
              <a:rPr lang="en-US" altLang="zh-CN" sz="4000" dirty="0">
                <a:solidFill>
                  <a:srgbClr val="262626"/>
                </a:solidFill>
                <a:latin typeface="微软雅黑" panose="020B0503020204020204" pitchFamily="34" charset="-122"/>
                <a:ea typeface="微软雅黑" panose="020B0503020204020204" pitchFamily="34" charset="-122"/>
              </a:rPr>
              <a:t>continue</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43012" name="矩形 2"/>
          <p:cNvSpPr>
            <a:spLocks noChangeArrowheads="1"/>
          </p:cNvSpPr>
          <p:nvPr/>
        </p:nvSpPr>
        <p:spPr bwMode="auto">
          <a:xfrm>
            <a:off x="661988" y="1647825"/>
            <a:ext cx="7894637"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zh-CN" altLang="en-US" sz="2400">
                <a:solidFill>
                  <a:srgbClr val="000000"/>
                </a:solidFill>
                <a:latin typeface="Palatino Linotype" pitchFamily="18" charset="0"/>
                <a:ea typeface="楷体" pitchFamily="49" charset="-122"/>
              </a:rPr>
              <a:t>如果有</a:t>
            </a:r>
            <a:r>
              <a:rPr lang="en-US" altLang="zh-CN" sz="2400">
                <a:solidFill>
                  <a:srgbClr val="000000"/>
                </a:solidFill>
                <a:latin typeface="Palatino Linotype" pitchFamily="18" charset="0"/>
                <a:ea typeface="楷体" pitchFamily="49" charset="-122"/>
              </a:rPr>
              <a:t>2</a:t>
            </a:r>
            <a:r>
              <a:rPr lang="zh-CN" altLang="en-US" sz="2400">
                <a:solidFill>
                  <a:srgbClr val="000000"/>
                </a:solidFill>
                <a:latin typeface="Palatino Linotype" pitchFamily="18" charset="0"/>
                <a:ea typeface="楷体" pitchFamily="49" charset="-122"/>
              </a:rPr>
              <a:t>层或多层循环，</a:t>
            </a:r>
            <a:r>
              <a:rPr lang="en-US" altLang="zh-CN" sz="2400">
                <a:solidFill>
                  <a:srgbClr val="000000"/>
                </a:solidFill>
                <a:latin typeface="Palatino Linotype" pitchFamily="18" charset="0"/>
                <a:ea typeface="楷体" pitchFamily="49" charset="-122"/>
              </a:rPr>
              <a:t>break</a:t>
            </a:r>
            <a:r>
              <a:rPr lang="zh-CN" altLang="en-US" sz="2400">
                <a:solidFill>
                  <a:srgbClr val="000000"/>
                </a:solidFill>
                <a:latin typeface="Palatino Linotype" pitchFamily="18" charset="0"/>
                <a:ea typeface="楷体" pitchFamily="49" charset="-122"/>
              </a:rPr>
              <a:t>退出最内层循环。</a:t>
            </a:r>
          </a:p>
          <a:p>
            <a:pPr marL="457200" indent="-457200" eaLnBrk="1" hangingPunct="1">
              <a:spcBef>
                <a:spcPct val="20000"/>
              </a:spcBef>
              <a:buClr>
                <a:srgbClr val="C00000"/>
              </a:buClr>
              <a:buFont typeface="Wingdings" pitchFamily="2" charset="2"/>
              <a:buChar char="n"/>
            </a:pPr>
            <a:r>
              <a:rPr lang="en-US" altLang="zh-CN" sz="2400">
                <a:solidFill>
                  <a:srgbClr val="000000"/>
                </a:solidFill>
                <a:latin typeface="Palatino Linotype" pitchFamily="18" charset="0"/>
                <a:ea typeface="楷体" pitchFamily="49" charset="-122"/>
              </a:rPr>
              <a:t>continue</a:t>
            </a:r>
            <a:r>
              <a:rPr lang="zh-CN" altLang="en-US" sz="2400">
                <a:solidFill>
                  <a:srgbClr val="000000"/>
                </a:solidFill>
                <a:latin typeface="Palatino Linotype" pitchFamily="18" charset="0"/>
                <a:ea typeface="楷体" pitchFamily="49" charset="-122"/>
              </a:rPr>
              <a:t>用来结束当前当次循环，即跳出循环体中下面尚未执行的语句，但不跳出当前循环。</a:t>
            </a:r>
          </a:p>
          <a:p>
            <a:pPr marL="457200" indent="-457200" eaLnBrk="1" hangingPunct="1">
              <a:lnSpc>
                <a:spcPct val="150000"/>
              </a:lnSpc>
              <a:spcBef>
                <a:spcPct val="20000"/>
              </a:spcBef>
              <a:buClr>
                <a:srgbClr val="C00000"/>
              </a:buClr>
              <a:buFont typeface="Wingdings" pitchFamily="2" charset="2"/>
              <a:buChar char="n"/>
            </a:pPr>
            <a:endParaRPr lang="zh-CN" altLang="en-US" sz="2400">
              <a:solidFill>
                <a:srgbClr val="000000"/>
              </a:solidFill>
              <a:latin typeface="Palatino Linotype" pitchFamily="18" charset="0"/>
              <a:ea typeface="楷体" pitchFamily="49" charset="-122"/>
            </a:endParaRPr>
          </a:p>
        </p:txBody>
      </p:sp>
      <p:graphicFrame>
        <p:nvGraphicFramePr>
          <p:cNvPr id="2" name="表格 1"/>
          <p:cNvGraphicFramePr>
            <a:graphicFrameLocks noGrp="1"/>
          </p:cNvGraphicFramePr>
          <p:nvPr/>
        </p:nvGraphicFramePr>
        <p:xfrm>
          <a:off x="1282700" y="3105150"/>
          <a:ext cx="5343525" cy="1243965"/>
        </p:xfrm>
        <a:graphic>
          <a:graphicData uri="http://schemas.openxmlformats.org/drawingml/2006/table">
            <a:tbl>
              <a:tblPr firstRow="1" firstCol="1" bandRow="1"/>
              <a:tblGrid>
                <a:gridCol w="357547">
                  <a:extLst>
                    <a:ext uri="{9D8B030D-6E8A-4147-A177-3AD203B41FA5}">
                      <a16:colId xmlns:a16="http://schemas.microsoft.com/office/drawing/2014/main" val="20000"/>
                    </a:ext>
                  </a:extLst>
                </a:gridCol>
                <a:gridCol w="4985978">
                  <a:extLst>
                    <a:ext uri="{9D8B030D-6E8A-4147-A177-3AD203B41FA5}">
                      <a16:colId xmlns:a16="http://schemas.microsoft.com/office/drawing/2014/main" val="20001"/>
                    </a:ext>
                  </a:extLst>
                </a:gridCol>
              </a:tblGrid>
              <a:tr h="0">
                <a:tc>
                  <a:txBody>
                    <a:bodyPr/>
                    <a:lstStyle/>
                    <a:p>
                      <a:pPr algn="ctr" fontAlgn="base">
                        <a:lnSpc>
                          <a:spcPts val="5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0">
                <a:tc>
                  <a:txBody>
                    <a:bodyPr/>
                    <a:lstStyle/>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for s in "PYTHON":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if s == "Y" or s == "Y":</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continue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print(s, end="")</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0">
                <a:tc>
                  <a:txBody>
                    <a:bodyPr/>
                    <a:lstStyle/>
                    <a:p>
                      <a:pPr algn="ctr" fontAlgn="base">
                        <a:lnSpc>
                          <a:spcPts val="8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1416050" y="4451350"/>
          <a:ext cx="5343525" cy="505460"/>
        </p:xfrm>
        <a:graphic>
          <a:graphicData uri="http://schemas.openxmlformats.org/drawingml/2006/table">
            <a:tbl>
              <a:tblPr firstRow="1" firstCol="1" bandRow="1"/>
              <a:tblGrid>
                <a:gridCol w="5343525">
                  <a:extLst>
                    <a:ext uri="{9D8B030D-6E8A-4147-A177-3AD203B41FA5}">
                      <a16:colId xmlns:a16="http://schemas.microsoft.com/office/drawing/2014/main" val="20000"/>
                    </a:ext>
                  </a:extLst>
                </a:gridCol>
              </a:tblGrid>
              <a:tr h="0">
                <a:tc>
                  <a:txBody>
                    <a:bodyPr/>
                    <a:lstStyle/>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PTHON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
        <p:nvSpPr>
          <p:cNvPr id="43027" name="矩形 2"/>
          <p:cNvSpPr>
            <a:spLocks noChangeArrowheads="1"/>
          </p:cNvSpPr>
          <p:nvPr/>
        </p:nvSpPr>
        <p:spPr bwMode="auto">
          <a:xfrm>
            <a:off x="661988" y="5086350"/>
            <a:ext cx="78946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en-US" altLang="zh-CN" sz="2400">
                <a:solidFill>
                  <a:srgbClr val="000000"/>
                </a:solidFill>
                <a:latin typeface="Palatino Linotype" pitchFamily="18" charset="0"/>
                <a:ea typeface="楷体" pitchFamily="49" charset="-122"/>
              </a:rPr>
              <a:t>continue</a:t>
            </a:r>
            <a:r>
              <a:rPr lang="zh-CN" altLang="en-US" sz="2400">
                <a:solidFill>
                  <a:srgbClr val="000000"/>
                </a:solidFill>
                <a:latin typeface="Palatino Linotype" pitchFamily="18" charset="0"/>
                <a:ea typeface="楷体" pitchFamily="49" charset="-122"/>
              </a:rPr>
              <a:t>语句和</a:t>
            </a:r>
            <a:r>
              <a:rPr lang="en-US" altLang="zh-CN" sz="2400">
                <a:solidFill>
                  <a:srgbClr val="000000"/>
                </a:solidFill>
                <a:latin typeface="Palatino Linotype" pitchFamily="18" charset="0"/>
                <a:ea typeface="楷体" pitchFamily="49" charset="-122"/>
              </a:rPr>
              <a:t>break</a:t>
            </a:r>
            <a:r>
              <a:rPr lang="zh-CN" altLang="en-US" sz="2400">
                <a:solidFill>
                  <a:srgbClr val="000000"/>
                </a:solidFill>
                <a:latin typeface="Palatino Linotype" pitchFamily="18" charset="0"/>
                <a:ea typeface="楷体" pitchFamily="49" charset="-122"/>
              </a:rPr>
              <a:t>语句的区别是：</a:t>
            </a:r>
            <a:r>
              <a:rPr lang="en-US" altLang="zh-CN" sz="2400">
                <a:solidFill>
                  <a:srgbClr val="000000"/>
                </a:solidFill>
                <a:latin typeface="Palatino Linotype" pitchFamily="18" charset="0"/>
                <a:ea typeface="楷体" pitchFamily="49" charset="-122"/>
              </a:rPr>
              <a:t>continue</a:t>
            </a:r>
            <a:r>
              <a:rPr lang="zh-CN" altLang="en-US" sz="2400">
                <a:solidFill>
                  <a:srgbClr val="000000"/>
                </a:solidFill>
                <a:latin typeface="Palatino Linotype" pitchFamily="18" charset="0"/>
                <a:ea typeface="楷体" pitchFamily="49" charset="-122"/>
              </a:rPr>
              <a:t>语句只结束本次循环，不终止整个循环的执行，而</a:t>
            </a:r>
            <a:r>
              <a:rPr lang="en-US" altLang="zh-CN" sz="2400">
                <a:solidFill>
                  <a:srgbClr val="000000"/>
                </a:solidFill>
                <a:latin typeface="Palatino Linotype" pitchFamily="18" charset="0"/>
                <a:ea typeface="楷体" pitchFamily="49" charset="-122"/>
              </a:rPr>
              <a:t>break</a:t>
            </a:r>
            <a:r>
              <a:rPr lang="zh-CN" altLang="en-US" sz="2400">
                <a:solidFill>
                  <a:srgbClr val="000000"/>
                </a:solidFill>
                <a:latin typeface="Palatino Linotype" pitchFamily="18" charset="0"/>
                <a:ea typeface="楷体" pitchFamily="49" charset="-122"/>
              </a:rPr>
              <a:t>具备结束循环的能力。</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2"/>
          <p:cNvSpPr txBox="1">
            <a:spLocks noChangeArrowheads="1"/>
          </p:cNvSpPr>
          <p:nvPr/>
        </p:nvSpPr>
        <p:spPr bwMode="auto">
          <a:xfrm>
            <a:off x="1692275" y="2955925"/>
            <a:ext cx="59753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5400">
                <a:latin typeface="微软雅黑" pitchFamily="34" charset="-122"/>
                <a:ea typeface="微软雅黑" pitchFamily="34" charset="-122"/>
              </a:rPr>
              <a:t>程序的异常处理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程序的异常处理</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45060" name="矩形 2"/>
          <p:cNvSpPr>
            <a:spLocks noChangeArrowheads="1"/>
          </p:cNvSpPr>
          <p:nvPr/>
        </p:nvSpPr>
        <p:spPr bwMode="auto">
          <a:xfrm>
            <a:off x="661988" y="1647825"/>
            <a:ext cx="7894637"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en-US" altLang="zh-CN" sz="2400">
                <a:solidFill>
                  <a:srgbClr val="000000"/>
                </a:solidFill>
                <a:latin typeface="Palatino Linotype" pitchFamily="18" charset="0"/>
                <a:ea typeface="楷体" pitchFamily="49" charset="-122"/>
              </a:rPr>
              <a:t>Python</a:t>
            </a:r>
            <a:r>
              <a:rPr lang="zh-CN" altLang="en-US" sz="2400">
                <a:solidFill>
                  <a:srgbClr val="000000"/>
                </a:solidFill>
                <a:latin typeface="Palatino Linotype" pitchFamily="18" charset="0"/>
                <a:ea typeface="楷体" pitchFamily="49" charset="-122"/>
              </a:rPr>
              <a:t>程序一般对输入有一定要求，但当实际输入不满足程序要求时，可能会产生程序的运行错误。</a:t>
            </a:r>
            <a:endParaRPr lang="en-US" altLang="zh-CN" sz="2400">
              <a:solidFill>
                <a:srgbClr val="000000"/>
              </a:solidFill>
              <a:latin typeface="Palatino Linotype" pitchFamily="18" charset="0"/>
              <a:ea typeface="楷体" pitchFamily="49" charset="-122"/>
            </a:endParaRPr>
          </a:p>
          <a:p>
            <a:pPr marL="457200" indent="-457200" eaLnBrk="1" hangingPunct="1">
              <a:spcBef>
                <a:spcPct val="20000"/>
              </a:spcBef>
              <a:buClr>
                <a:srgbClr val="C00000"/>
              </a:buClr>
              <a:buFont typeface="Wingdings" pitchFamily="2" charset="2"/>
              <a:buChar char="n"/>
            </a:pPr>
            <a:endParaRPr lang="zh-CN" altLang="en-US" sz="2400">
              <a:solidFill>
                <a:srgbClr val="000000"/>
              </a:solidFill>
              <a:latin typeface="Palatino Linotype" pitchFamily="18" charset="0"/>
              <a:ea typeface="楷体" pitchFamily="49" charset="-122"/>
            </a:endParaRPr>
          </a:p>
        </p:txBody>
      </p:sp>
      <p:graphicFrame>
        <p:nvGraphicFramePr>
          <p:cNvPr id="3" name="表格 2"/>
          <p:cNvGraphicFramePr>
            <a:graphicFrameLocks noGrp="1"/>
          </p:cNvGraphicFramePr>
          <p:nvPr/>
        </p:nvGraphicFramePr>
        <p:xfrm>
          <a:off x="1193800" y="2743200"/>
          <a:ext cx="6831013" cy="2925763"/>
        </p:xfrm>
        <a:graphic>
          <a:graphicData uri="http://schemas.openxmlformats.org/drawingml/2006/table">
            <a:tbl>
              <a:tblPr firstRow="1" firstCol="1" bandRow="1"/>
              <a:tblGrid>
                <a:gridCol w="6831013">
                  <a:extLst>
                    <a:ext uri="{9D8B030D-6E8A-4147-A177-3AD203B41FA5}">
                      <a16:colId xmlns:a16="http://schemas.microsoft.com/office/drawing/2014/main" val="20000"/>
                    </a:ext>
                  </a:extLst>
                </a:gridCol>
              </a:tblGrid>
              <a:tr h="2925763">
                <a:tc>
                  <a:txBody>
                    <a:bodyPr/>
                    <a:lstStyle/>
                    <a:p>
                      <a:pPr algn="l" fontAlgn="auto">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&gt;&gt;&gt;n =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eval</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(input("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请输入一个数字</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请输入一个整数</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python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Traceback</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(most recent call last):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File "&lt;pyshell#11&gt;", line 1, in &lt;module&gt;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n = </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eval</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(input("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请输入一个数字</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File "&lt;string&gt;", line 1, in &lt;module&gt;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NameError</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name 'python' is not defined</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程序的异常处理</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46084" name="矩形 2"/>
          <p:cNvSpPr>
            <a:spLocks noChangeArrowheads="1"/>
          </p:cNvSpPr>
          <p:nvPr/>
        </p:nvSpPr>
        <p:spPr bwMode="auto">
          <a:xfrm>
            <a:off x="661988" y="1647825"/>
            <a:ext cx="7894637"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lnSpc>
                <a:spcPct val="150000"/>
              </a:lnSpc>
              <a:spcBef>
                <a:spcPct val="20000"/>
              </a:spcBef>
              <a:buClr>
                <a:srgbClr val="C00000"/>
              </a:buClr>
              <a:buFont typeface="Wingdings" pitchFamily="2" charset="2"/>
              <a:buChar char="n"/>
            </a:pPr>
            <a:r>
              <a:rPr lang="zh-CN" altLang="en-US" sz="2800">
                <a:solidFill>
                  <a:srgbClr val="000000"/>
                </a:solidFill>
                <a:latin typeface="Palatino Linotype" pitchFamily="18" charset="0"/>
                <a:ea typeface="楷体" pitchFamily="49" charset="-122"/>
              </a:rPr>
              <a:t>由于使用了</a:t>
            </a:r>
            <a:r>
              <a:rPr lang="en-US" altLang="zh-CN" sz="2800">
                <a:solidFill>
                  <a:srgbClr val="000000"/>
                </a:solidFill>
                <a:latin typeface="Palatino Linotype" pitchFamily="18" charset="0"/>
                <a:ea typeface="楷体" pitchFamily="49" charset="-122"/>
              </a:rPr>
              <a:t>eval()</a:t>
            </a:r>
            <a:r>
              <a:rPr lang="zh-CN" altLang="en-US" sz="2800">
                <a:solidFill>
                  <a:srgbClr val="000000"/>
                </a:solidFill>
                <a:latin typeface="Palatino Linotype" pitchFamily="18" charset="0"/>
                <a:ea typeface="楷体" pitchFamily="49" charset="-122"/>
              </a:rPr>
              <a:t>函数，如果用户输入不是一个数字则可能报错。这类由于输入与预期不匹配造成的错误有很多种可能，不能逐一列出可能性进行判断。为了保证程序运行的稳定性，这类运行错误应该被程序捕获并合理控制。</a:t>
            </a:r>
            <a:endParaRPr lang="en-US" altLang="zh-CN" sz="2800">
              <a:solidFill>
                <a:srgbClr val="000000"/>
              </a:solidFill>
              <a:latin typeface="Palatino Linotype" pitchFamily="18" charset="0"/>
              <a:ea typeface="楷体"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程序的异常处理</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27652" name="矩形 2"/>
          <p:cNvSpPr>
            <a:spLocks noChangeArrowheads="1"/>
          </p:cNvSpPr>
          <p:nvPr/>
        </p:nvSpPr>
        <p:spPr bwMode="auto">
          <a:xfrm>
            <a:off x="661988" y="1647825"/>
            <a:ext cx="7894637"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fontAlgn="auto" hangingPunct="1">
              <a:lnSpc>
                <a:spcPct val="150000"/>
              </a:lnSpc>
              <a:spcBef>
                <a:spcPct val="20000"/>
              </a:spcBef>
              <a:spcAft>
                <a:spcPts val="0"/>
              </a:spcAft>
              <a:buClr>
                <a:srgbClr val="C00000"/>
              </a:buClr>
              <a:buFont typeface="Wingdings" panose="05000000000000000000" pitchFamily="2" charset="2"/>
              <a:buChar char="n"/>
              <a:defRPr/>
            </a:pPr>
            <a:r>
              <a:rPr lang="en-US" altLang="zh-CN" sz="2400" dirty="0">
                <a:solidFill>
                  <a:srgbClr val="000000"/>
                </a:solidFill>
                <a:latin typeface="Palatino Linotype" panose="02040502050505030304" pitchFamily="18" charset="0"/>
                <a:ea typeface="楷体" panose="02010609060101010101" pitchFamily="49" charset="-122"/>
              </a:rPr>
              <a:t>Python</a:t>
            </a:r>
            <a:r>
              <a:rPr lang="zh-CN" altLang="en-US" sz="2400" dirty="0">
                <a:solidFill>
                  <a:srgbClr val="000000"/>
                </a:solidFill>
                <a:latin typeface="Palatino Linotype" panose="02040502050505030304" pitchFamily="18" charset="0"/>
                <a:ea typeface="楷体" panose="02010609060101010101" pitchFamily="49" charset="-122"/>
              </a:rPr>
              <a:t>语言使用保留字</a:t>
            </a:r>
            <a:r>
              <a:rPr lang="en-US" altLang="zh-CN" sz="2400" dirty="0">
                <a:solidFill>
                  <a:srgbClr val="000000"/>
                </a:solidFill>
                <a:latin typeface="Palatino Linotype" panose="02040502050505030304" pitchFamily="18" charset="0"/>
                <a:ea typeface="楷体" panose="02010609060101010101" pitchFamily="49" charset="-122"/>
              </a:rPr>
              <a:t>try</a:t>
            </a:r>
            <a:r>
              <a:rPr lang="zh-CN" altLang="en-US" sz="2400" dirty="0">
                <a:solidFill>
                  <a:srgbClr val="000000"/>
                </a:solidFill>
                <a:latin typeface="Palatino Linotype" panose="02040502050505030304" pitchFamily="18" charset="0"/>
                <a:ea typeface="楷体" panose="02010609060101010101" pitchFamily="49" charset="-122"/>
              </a:rPr>
              <a:t>和</a:t>
            </a:r>
            <a:r>
              <a:rPr lang="en-US" altLang="zh-CN" sz="2400" dirty="0">
                <a:solidFill>
                  <a:srgbClr val="000000"/>
                </a:solidFill>
                <a:latin typeface="Palatino Linotype" panose="02040502050505030304" pitchFamily="18" charset="0"/>
                <a:ea typeface="楷体" panose="02010609060101010101" pitchFamily="49" charset="-122"/>
              </a:rPr>
              <a:t>except</a:t>
            </a:r>
            <a:r>
              <a:rPr lang="zh-CN" altLang="en-US" sz="2400" dirty="0">
                <a:solidFill>
                  <a:srgbClr val="000000"/>
                </a:solidFill>
                <a:latin typeface="Palatino Linotype" panose="02040502050505030304" pitchFamily="18" charset="0"/>
                <a:ea typeface="楷体" panose="02010609060101010101" pitchFamily="49" charset="-122"/>
              </a:rPr>
              <a:t>进行异常处理，基本的语法格式如下：。</a:t>
            </a:r>
          </a:p>
          <a:p>
            <a:pPr eaLnBrk="1" fontAlgn="auto" hangingPunct="1">
              <a:spcBef>
                <a:spcPct val="20000"/>
              </a:spcBef>
              <a:spcAft>
                <a:spcPts val="0"/>
              </a:spcAft>
              <a:buClr>
                <a:srgbClr val="C00000"/>
              </a:buClr>
              <a:defRPr/>
            </a:pPr>
            <a:r>
              <a:rPr lang="en-US" altLang="zh-CN" sz="2400" b="1" dirty="0">
                <a:solidFill>
                  <a:srgbClr val="C00000"/>
                </a:solidFill>
                <a:latin typeface="Palatino Linotype" panose="02040502050505030304" pitchFamily="18" charset="0"/>
                <a:ea typeface="楷体" panose="02010609060101010101" pitchFamily="49" charset="-122"/>
              </a:rPr>
              <a:t>		try:</a:t>
            </a:r>
          </a:p>
          <a:p>
            <a:pPr eaLnBrk="1" fontAlgn="auto" hangingPunct="1">
              <a:spcBef>
                <a:spcPct val="20000"/>
              </a:spcBef>
              <a:spcAft>
                <a:spcPts val="0"/>
              </a:spcAft>
              <a:buClr>
                <a:srgbClr val="C00000"/>
              </a:buClr>
              <a:defRPr/>
            </a:pPr>
            <a:r>
              <a:rPr lang="en-US" altLang="zh-CN" sz="2400" b="1" dirty="0">
                <a:solidFill>
                  <a:srgbClr val="C00000"/>
                </a:solidFill>
                <a:latin typeface="Palatino Linotype" panose="02040502050505030304" pitchFamily="18" charset="0"/>
                <a:ea typeface="楷体" panose="02010609060101010101" pitchFamily="49" charset="-122"/>
              </a:rPr>
              <a:t>			&lt;</a:t>
            </a:r>
            <a:r>
              <a:rPr lang="zh-CN" altLang="en-US" sz="2400" b="1" dirty="0">
                <a:solidFill>
                  <a:srgbClr val="C00000"/>
                </a:solidFill>
                <a:latin typeface="Palatino Linotype" panose="02040502050505030304" pitchFamily="18" charset="0"/>
                <a:ea typeface="楷体" panose="02010609060101010101" pitchFamily="49" charset="-122"/>
              </a:rPr>
              <a:t>语句块</a:t>
            </a:r>
            <a:r>
              <a:rPr lang="en-US" altLang="zh-CN" sz="2400" b="1" dirty="0">
                <a:solidFill>
                  <a:srgbClr val="C00000"/>
                </a:solidFill>
                <a:latin typeface="Palatino Linotype" panose="02040502050505030304" pitchFamily="18" charset="0"/>
                <a:ea typeface="楷体" panose="02010609060101010101" pitchFamily="49" charset="-122"/>
              </a:rPr>
              <a:t>1&gt;</a:t>
            </a:r>
          </a:p>
          <a:p>
            <a:pPr eaLnBrk="1" fontAlgn="auto" hangingPunct="1">
              <a:spcBef>
                <a:spcPct val="20000"/>
              </a:spcBef>
              <a:spcAft>
                <a:spcPts val="0"/>
              </a:spcAft>
              <a:buClr>
                <a:srgbClr val="C00000"/>
              </a:buClr>
              <a:defRPr/>
            </a:pPr>
            <a:r>
              <a:rPr lang="en-US" altLang="zh-CN" sz="2400" b="1" dirty="0">
                <a:solidFill>
                  <a:srgbClr val="C00000"/>
                </a:solidFill>
                <a:latin typeface="Palatino Linotype" panose="02040502050505030304" pitchFamily="18" charset="0"/>
                <a:ea typeface="楷体" panose="02010609060101010101" pitchFamily="49" charset="-122"/>
              </a:rPr>
              <a:t>		except:</a:t>
            </a:r>
          </a:p>
          <a:p>
            <a:pPr eaLnBrk="1" fontAlgn="auto" hangingPunct="1">
              <a:spcBef>
                <a:spcPct val="20000"/>
              </a:spcBef>
              <a:spcAft>
                <a:spcPts val="0"/>
              </a:spcAft>
              <a:buClr>
                <a:srgbClr val="C00000"/>
              </a:buClr>
              <a:defRPr/>
            </a:pPr>
            <a:r>
              <a:rPr lang="en-US" altLang="zh-CN" sz="2400" b="1" dirty="0">
                <a:solidFill>
                  <a:srgbClr val="C00000"/>
                </a:solidFill>
                <a:latin typeface="Palatino Linotype" panose="02040502050505030304" pitchFamily="18" charset="0"/>
                <a:ea typeface="楷体" panose="02010609060101010101" pitchFamily="49" charset="-122"/>
              </a:rPr>
              <a:t>			&lt;</a:t>
            </a:r>
            <a:r>
              <a:rPr lang="zh-CN" altLang="en-US" sz="2400" b="1" dirty="0">
                <a:solidFill>
                  <a:srgbClr val="C00000"/>
                </a:solidFill>
                <a:latin typeface="Palatino Linotype" panose="02040502050505030304" pitchFamily="18" charset="0"/>
                <a:ea typeface="楷体" panose="02010609060101010101" pitchFamily="49" charset="-122"/>
              </a:rPr>
              <a:t>语句块</a:t>
            </a:r>
            <a:r>
              <a:rPr lang="en-US" altLang="zh-CN" sz="2400" b="1" dirty="0">
                <a:solidFill>
                  <a:srgbClr val="C00000"/>
                </a:solidFill>
                <a:latin typeface="Palatino Linotype" panose="02040502050505030304" pitchFamily="18" charset="0"/>
                <a:ea typeface="楷体" panose="02010609060101010101" pitchFamily="49" charset="-122"/>
              </a:rPr>
              <a:t>2&gt;</a:t>
            </a:r>
          </a:p>
          <a:p>
            <a:pPr marL="457200" indent="-457200" eaLnBrk="1" fontAlgn="auto" hangingPunct="1">
              <a:spcBef>
                <a:spcPct val="20000"/>
              </a:spcBef>
              <a:spcAft>
                <a:spcPts val="0"/>
              </a:spcAft>
              <a:buClr>
                <a:srgbClr val="C00000"/>
              </a:buClr>
              <a:buFont typeface="Wingdings" panose="05000000000000000000" pitchFamily="2" charset="2"/>
              <a:buChar char="n"/>
              <a:defRPr/>
            </a:pPr>
            <a:endParaRPr lang="en-US" altLang="zh-CN" sz="2400" dirty="0">
              <a:solidFill>
                <a:srgbClr val="000000"/>
              </a:solidFill>
              <a:latin typeface="Palatino Linotype" panose="02040502050505030304" pitchFamily="18" charset="0"/>
              <a:ea typeface="楷体" panose="02010609060101010101" pitchFamily="49" charset="-122"/>
            </a:endParaRPr>
          </a:p>
          <a:p>
            <a:pPr marL="457200" indent="-457200" eaLnBrk="1" fontAlgn="auto" hangingPunct="1">
              <a:lnSpc>
                <a:spcPct val="150000"/>
              </a:lnSpc>
              <a:spcBef>
                <a:spcPct val="20000"/>
              </a:spcBef>
              <a:spcAft>
                <a:spcPts val="0"/>
              </a:spcAft>
              <a:buClr>
                <a:srgbClr val="C00000"/>
              </a:buClr>
              <a:buFont typeface="Wingdings" panose="05000000000000000000" pitchFamily="2" charset="2"/>
              <a:buChar char="n"/>
              <a:defRPr/>
            </a:pPr>
            <a:r>
              <a:rPr lang="zh-CN" altLang="en-US" sz="2400" dirty="0">
                <a:solidFill>
                  <a:srgbClr val="000000"/>
                </a:solidFill>
                <a:latin typeface="Palatino Linotype" panose="02040502050505030304" pitchFamily="18" charset="0"/>
                <a:ea typeface="楷体" panose="02010609060101010101" pitchFamily="49" charset="-122"/>
              </a:rPr>
              <a:t>语句块</a:t>
            </a:r>
            <a:r>
              <a:rPr lang="en-US" altLang="zh-CN" sz="2400" dirty="0">
                <a:solidFill>
                  <a:srgbClr val="000000"/>
                </a:solidFill>
                <a:latin typeface="Palatino Linotype" panose="02040502050505030304" pitchFamily="18" charset="0"/>
                <a:ea typeface="楷体" panose="02010609060101010101" pitchFamily="49" charset="-122"/>
              </a:rPr>
              <a:t>1</a:t>
            </a:r>
            <a:r>
              <a:rPr lang="zh-CN" altLang="en-US" sz="2400" dirty="0">
                <a:solidFill>
                  <a:srgbClr val="000000"/>
                </a:solidFill>
                <a:latin typeface="Palatino Linotype" panose="02040502050505030304" pitchFamily="18" charset="0"/>
                <a:ea typeface="楷体" panose="02010609060101010101" pitchFamily="49" charset="-122"/>
              </a:rPr>
              <a:t>是正常执行的程序内容，当执行这个语句块发生异常时，则执行</a:t>
            </a:r>
            <a:r>
              <a:rPr lang="en-US" altLang="zh-CN" sz="2400" dirty="0">
                <a:solidFill>
                  <a:srgbClr val="000000"/>
                </a:solidFill>
                <a:latin typeface="Palatino Linotype" panose="02040502050505030304" pitchFamily="18" charset="0"/>
                <a:ea typeface="楷体" panose="02010609060101010101" pitchFamily="49" charset="-122"/>
              </a:rPr>
              <a:t>except</a:t>
            </a:r>
            <a:r>
              <a:rPr lang="zh-CN" altLang="en-US" sz="2400" dirty="0">
                <a:solidFill>
                  <a:srgbClr val="000000"/>
                </a:solidFill>
                <a:latin typeface="Palatino Linotype" panose="02040502050505030304" pitchFamily="18" charset="0"/>
                <a:ea typeface="楷体" panose="02010609060101010101" pitchFamily="49" charset="-122"/>
              </a:rPr>
              <a:t>保留字后面的语句块</a:t>
            </a:r>
            <a:r>
              <a:rPr lang="en-US" altLang="zh-CN" sz="2400" dirty="0">
                <a:solidFill>
                  <a:srgbClr val="000000"/>
                </a:solidFill>
                <a:latin typeface="Palatino Linotype" panose="02040502050505030304" pitchFamily="18" charset="0"/>
                <a:ea typeface="楷体" panose="02010609060101010101" pitchFamily="49" charset="-122"/>
              </a:rPr>
              <a:t>2</a:t>
            </a:r>
            <a:r>
              <a:rPr lang="zh-CN" altLang="en-US" sz="2400" dirty="0">
                <a:solidFill>
                  <a:srgbClr val="000000"/>
                </a:solidFill>
                <a:latin typeface="Palatino Linotype" panose="02040502050505030304" pitchFamily="18" charset="0"/>
                <a:ea typeface="楷体" panose="02010609060101010101" pitchFamily="49" charset="-122"/>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程序的异常处理</a:t>
            </a:r>
            <a:endParaRPr lang="zh-CN" altLang="zh-CN" sz="4000" dirty="0">
              <a:solidFill>
                <a:srgbClr val="262626"/>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492250" y="2079625"/>
          <a:ext cx="5837238" cy="1497965"/>
        </p:xfrm>
        <a:graphic>
          <a:graphicData uri="http://schemas.openxmlformats.org/drawingml/2006/table">
            <a:tbl>
              <a:tblPr firstRow="1" firstCol="1" bandRow="1"/>
              <a:tblGrid>
                <a:gridCol w="390583">
                  <a:extLst>
                    <a:ext uri="{9D8B030D-6E8A-4147-A177-3AD203B41FA5}">
                      <a16:colId xmlns:a16="http://schemas.microsoft.com/office/drawing/2014/main" val="20000"/>
                    </a:ext>
                  </a:extLst>
                </a:gridCol>
                <a:gridCol w="5446655">
                  <a:extLst>
                    <a:ext uri="{9D8B030D-6E8A-4147-A177-3AD203B41FA5}">
                      <a16:colId xmlns:a16="http://schemas.microsoft.com/office/drawing/2014/main" val="20001"/>
                    </a:ext>
                  </a:extLst>
                </a:gridCol>
              </a:tblGrid>
              <a:tr h="0">
                <a:tc>
                  <a:txBody>
                    <a:bodyPr/>
                    <a:lstStyle/>
                    <a:p>
                      <a:pPr algn="ctr" fontAlgn="base">
                        <a:lnSpc>
                          <a:spcPts val="500"/>
                        </a:lnSpc>
                        <a:spcAft>
                          <a:spcPts val="0"/>
                        </a:spcAft>
                      </a:pPr>
                      <a:r>
                        <a:rPr lang="en-US" sz="14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96" marR="68596"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6" marR="68596"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0">
                <a:tc>
                  <a:txBody>
                    <a:bodyPr/>
                    <a:lstStyle/>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6" marR="68596"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try:</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n =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eval</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(input("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请输入一个数字</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输入数字的</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3</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次方值为</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 n**3)</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except: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输入错误，请输入一个数字</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96" marR="68596"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0">
                <a:tc>
                  <a:txBody>
                    <a:bodyPr/>
                    <a:lstStyle/>
                    <a:p>
                      <a:pPr algn="ctr" fontAlgn="base">
                        <a:lnSpc>
                          <a:spcPts val="8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6" marR="68596"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96" marR="68596"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3" name="表格 2"/>
          <p:cNvGraphicFramePr>
            <a:graphicFrameLocks noGrp="1"/>
          </p:cNvGraphicFramePr>
          <p:nvPr/>
        </p:nvGraphicFramePr>
        <p:xfrm>
          <a:off x="1492250" y="3919538"/>
          <a:ext cx="6149975" cy="1517968"/>
        </p:xfrm>
        <a:graphic>
          <a:graphicData uri="http://schemas.openxmlformats.org/drawingml/2006/table">
            <a:tbl>
              <a:tblPr firstRow="1" firstCol="1" bandRow="1"/>
              <a:tblGrid>
                <a:gridCol w="6149975">
                  <a:extLst>
                    <a:ext uri="{9D8B030D-6E8A-4147-A177-3AD203B41FA5}">
                      <a16:colId xmlns:a16="http://schemas.microsoft.com/office/drawing/2014/main" val="20000"/>
                    </a:ext>
                  </a:extLst>
                </a:gridCol>
              </a:tblGrid>
              <a:tr h="0">
                <a:tc>
                  <a:txBody>
                    <a:bodyPr/>
                    <a:lstStyle/>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请输入一个数字</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1010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输入数字的</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3</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次方值为</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1030301000</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请输入一个数字</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python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输入错误，请输入一个数字</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程序的异常处理</a:t>
            </a:r>
            <a:endParaRPr lang="zh-CN" altLang="zh-CN" sz="4000" dirty="0">
              <a:solidFill>
                <a:srgbClr val="262626"/>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1282700" y="2633663"/>
          <a:ext cx="6483350" cy="1463675"/>
        </p:xfrm>
        <a:graphic>
          <a:graphicData uri="http://schemas.openxmlformats.org/drawingml/2006/table">
            <a:tbl>
              <a:tblPr firstRow="1" firstCol="1" bandRow="1"/>
              <a:tblGrid>
                <a:gridCol w="6483350">
                  <a:extLst>
                    <a:ext uri="{9D8B030D-6E8A-4147-A177-3AD203B41FA5}">
                      <a16:colId xmlns:a16="http://schemas.microsoft.com/office/drawing/2014/main" val="20000"/>
                    </a:ext>
                  </a:extLst>
                </a:gridCol>
              </a:tblGrid>
              <a:tr h="1463675">
                <a:tc>
                  <a:txBody>
                    <a:bodyPr/>
                    <a:lstStyle/>
                    <a:p>
                      <a:pPr algn="l" fontAlgn="auto">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&gt;&gt;&gt;for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i</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in range(5):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68630" algn="l"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print(10/</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i</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end=</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Traceback</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(most recent call last):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File "&lt;pyshell#12&gt;", line 2, in &lt;module&gt;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print(10/</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i</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end="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ZeroDivisionError</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division by zero</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5" marR="68585"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
        <p:nvSpPr>
          <p:cNvPr id="49162" name="矩形 2"/>
          <p:cNvSpPr>
            <a:spLocks noChangeArrowheads="1"/>
          </p:cNvSpPr>
          <p:nvPr/>
        </p:nvSpPr>
        <p:spPr bwMode="auto">
          <a:xfrm>
            <a:off x="661988" y="1647825"/>
            <a:ext cx="78946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zh-CN" altLang="en-US" sz="2400">
                <a:solidFill>
                  <a:srgbClr val="000000"/>
                </a:solidFill>
                <a:latin typeface="Palatino Linotype" pitchFamily="18" charset="0"/>
                <a:ea typeface="楷体" pitchFamily="49" charset="-122"/>
              </a:rPr>
              <a:t>除了输入之外，异常处理还可以处理程序执行中的运行异常。</a:t>
            </a:r>
          </a:p>
        </p:txBody>
      </p:sp>
      <p:graphicFrame>
        <p:nvGraphicFramePr>
          <p:cNvPr id="5" name="表格 4"/>
          <p:cNvGraphicFramePr>
            <a:graphicFrameLocks noGrp="1"/>
          </p:cNvGraphicFramePr>
          <p:nvPr/>
        </p:nvGraphicFramePr>
        <p:xfrm>
          <a:off x="1282700" y="4198938"/>
          <a:ext cx="5343525" cy="1646237"/>
        </p:xfrm>
        <a:graphic>
          <a:graphicData uri="http://schemas.openxmlformats.org/drawingml/2006/table">
            <a:tbl>
              <a:tblPr firstRow="1" firstCol="1" bandRow="1"/>
              <a:tblGrid>
                <a:gridCol w="357547">
                  <a:extLst>
                    <a:ext uri="{9D8B030D-6E8A-4147-A177-3AD203B41FA5}">
                      <a16:colId xmlns:a16="http://schemas.microsoft.com/office/drawing/2014/main" val="20000"/>
                    </a:ext>
                  </a:extLst>
                </a:gridCol>
                <a:gridCol w="4985978">
                  <a:extLst>
                    <a:ext uri="{9D8B030D-6E8A-4147-A177-3AD203B41FA5}">
                      <a16:colId xmlns:a16="http://schemas.microsoft.com/office/drawing/2014/main" val="20001"/>
                    </a:ext>
                  </a:extLst>
                </a:gridCol>
              </a:tblGrid>
              <a:tr h="213401">
                <a:tc>
                  <a:txBody>
                    <a:bodyPr/>
                    <a:lstStyle/>
                    <a:p>
                      <a:pPr algn="ctr" fontAlgn="base">
                        <a:lnSpc>
                          <a:spcPct val="100000"/>
                        </a:lnSpc>
                        <a:spcAft>
                          <a:spcPts val="0"/>
                        </a:spcAft>
                      </a:pPr>
                      <a:r>
                        <a:rPr lang="en-US" sz="14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ct val="1000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1219435">
                <a:tc>
                  <a:txBody>
                    <a:bodyPr/>
                    <a:lstStyle/>
                    <a:p>
                      <a:pPr algn="ctr" fontAlgn="auto">
                        <a:lnSpc>
                          <a:spcPct val="100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try:</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7970"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for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i</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in range(5):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68630" algn="l"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print(10/</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i</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end=</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except: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某种原因，出错了！</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213401">
                <a:tc>
                  <a:txBody>
                    <a:bodyPr/>
                    <a:lstStyle/>
                    <a:p>
                      <a:pPr algn="ctr" fontAlgn="base">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1282700" y="5946775"/>
          <a:ext cx="6483350" cy="487998"/>
        </p:xfrm>
        <a:graphic>
          <a:graphicData uri="http://schemas.openxmlformats.org/drawingml/2006/table">
            <a:tbl>
              <a:tblPr firstRow="1" firstCol="1" bandRow="1"/>
              <a:tblGrid>
                <a:gridCol w="6483350">
                  <a:extLst>
                    <a:ext uri="{9D8B030D-6E8A-4147-A177-3AD203B41FA5}">
                      <a16:colId xmlns:a16="http://schemas.microsoft.com/office/drawing/2014/main" val="20000"/>
                    </a:ext>
                  </a:extLst>
                </a:gridCol>
              </a:tblGrid>
              <a:tr h="0">
                <a:tc>
                  <a:txBody>
                    <a:bodyPr/>
                    <a:lstStyle/>
                    <a:p>
                      <a:pPr algn="l" fontAlgn="auto">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某种原因，出错了！</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5" marR="68585"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2"/>
          <p:cNvSpPr txBox="1">
            <a:spLocks noChangeArrowheads="1"/>
          </p:cNvSpPr>
          <p:nvPr/>
        </p:nvSpPr>
        <p:spPr bwMode="auto">
          <a:xfrm>
            <a:off x="1268413" y="2941638"/>
            <a:ext cx="71516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5400">
                <a:latin typeface="微软雅黑" pitchFamily="34" charset="-122"/>
                <a:ea typeface="微软雅黑" pitchFamily="34" charset="-122"/>
              </a:rPr>
              <a:t>实例解析：猜数字游戏</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5314950"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实例解析：猜数字游戏</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51204" name="矩形 2"/>
          <p:cNvSpPr>
            <a:spLocks noChangeArrowheads="1"/>
          </p:cNvSpPr>
          <p:nvPr/>
        </p:nvSpPr>
        <p:spPr bwMode="auto">
          <a:xfrm>
            <a:off x="661988" y="1647825"/>
            <a:ext cx="7894637"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lnSpc>
                <a:spcPct val="150000"/>
              </a:lnSpc>
              <a:spcBef>
                <a:spcPct val="20000"/>
              </a:spcBef>
              <a:buClr>
                <a:srgbClr val="C00000"/>
              </a:buClr>
              <a:buFont typeface="Wingdings" pitchFamily="2" charset="2"/>
              <a:buChar char="n"/>
            </a:pPr>
            <a:r>
              <a:rPr lang="zh-CN" altLang="en-US" sz="2800" dirty="0">
                <a:solidFill>
                  <a:srgbClr val="000000"/>
                </a:solidFill>
                <a:latin typeface="Palatino Linotype" pitchFamily="18" charset="0"/>
                <a:ea typeface="楷体" pitchFamily="49" charset="-122"/>
              </a:rPr>
              <a:t>编写一个“猜数字游戏”的程序，在</a:t>
            </a:r>
            <a:r>
              <a:rPr lang="en-US" altLang="zh-CN" sz="2800" dirty="0">
                <a:solidFill>
                  <a:srgbClr val="000000"/>
                </a:solidFill>
                <a:latin typeface="Palatino Linotype" pitchFamily="18" charset="0"/>
                <a:ea typeface="楷体" pitchFamily="49" charset="-122"/>
              </a:rPr>
              <a:t>1</a:t>
            </a:r>
            <a:r>
              <a:rPr lang="zh-CN" altLang="en-US" sz="2800" dirty="0">
                <a:solidFill>
                  <a:srgbClr val="000000"/>
                </a:solidFill>
                <a:latin typeface="Palatino Linotype" pitchFamily="18" charset="0"/>
                <a:ea typeface="楷体" pitchFamily="49" charset="-122"/>
              </a:rPr>
              <a:t>到</a:t>
            </a:r>
            <a:r>
              <a:rPr lang="en-US" altLang="zh-CN" sz="2800" dirty="0">
                <a:solidFill>
                  <a:srgbClr val="000000"/>
                </a:solidFill>
                <a:latin typeface="Palatino Linotype" pitchFamily="18" charset="0"/>
                <a:ea typeface="楷体" pitchFamily="49" charset="-122"/>
              </a:rPr>
              <a:t>1000</a:t>
            </a:r>
            <a:r>
              <a:rPr lang="zh-CN" altLang="en-US" sz="2800" dirty="0">
                <a:solidFill>
                  <a:srgbClr val="000000"/>
                </a:solidFill>
                <a:latin typeface="Palatino Linotype" pitchFamily="18" charset="0"/>
                <a:ea typeface="楷体" pitchFamily="49" charset="-122"/>
              </a:rPr>
              <a:t>之间随机产生一个数，然后请用户循环猜测这个数字，对于每个答案只回答“猜大了”或“猜小了”，直到猜测准确为止，输出用户的猜测次数。</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5314950"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实例解析：猜数字游戏</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52228" name="矩形 2"/>
          <p:cNvSpPr>
            <a:spLocks noChangeArrowheads="1"/>
          </p:cNvSpPr>
          <p:nvPr/>
        </p:nvSpPr>
        <p:spPr bwMode="auto">
          <a:xfrm>
            <a:off x="661988" y="1647825"/>
            <a:ext cx="7894637" cy="554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lnSpc>
                <a:spcPct val="150000"/>
              </a:lnSpc>
              <a:spcBef>
                <a:spcPct val="20000"/>
              </a:spcBef>
              <a:buClr>
                <a:srgbClr val="C00000"/>
              </a:buClr>
              <a:buFont typeface="Wingdings" pitchFamily="2" charset="2"/>
              <a:buChar char="n"/>
            </a:pPr>
            <a:r>
              <a:rPr lang="zh-CN" altLang="en-US" sz="2800">
                <a:solidFill>
                  <a:srgbClr val="000000"/>
                </a:solidFill>
                <a:latin typeface="Palatino Linotype" pitchFamily="18" charset="0"/>
                <a:ea typeface="楷体" pitchFamily="49" charset="-122"/>
              </a:rPr>
              <a:t>为了产生随机数，需要使用</a:t>
            </a:r>
            <a:r>
              <a:rPr lang="en-US" altLang="zh-CN" sz="2800">
                <a:solidFill>
                  <a:srgbClr val="000000"/>
                </a:solidFill>
                <a:latin typeface="Palatino Linotype" pitchFamily="18" charset="0"/>
                <a:ea typeface="楷体" pitchFamily="49" charset="-122"/>
              </a:rPr>
              <a:t>Python</a:t>
            </a:r>
            <a:r>
              <a:rPr lang="zh-CN" altLang="en-US" sz="2800">
                <a:solidFill>
                  <a:srgbClr val="000000"/>
                </a:solidFill>
                <a:latin typeface="Palatino Linotype" pitchFamily="18" charset="0"/>
                <a:ea typeface="楷体" pitchFamily="49" charset="-122"/>
              </a:rPr>
              <a:t>语言的随机数标准库</a:t>
            </a:r>
            <a:r>
              <a:rPr lang="en-US" altLang="zh-CN" sz="2800">
                <a:solidFill>
                  <a:srgbClr val="000000"/>
                </a:solidFill>
                <a:latin typeface="Palatino Linotype" pitchFamily="18" charset="0"/>
                <a:ea typeface="楷体" pitchFamily="49" charset="-122"/>
              </a:rPr>
              <a:t>random</a:t>
            </a:r>
          </a:p>
          <a:p>
            <a:pPr marL="457200" indent="-457200" eaLnBrk="1" hangingPunct="1">
              <a:lnSpc>
                <a:spcPct val="150000"/>
              </a:lnSpc>
              <a:spcBef>
                <a:spcPct val="20000"/>
              </a:spcBef>
              <a:buClr>
                <a:srgbClr val="C00000"/>
              </a:buClr>
              <a:buFont typeface="Wingdings" pitchFamily="2" charset="2"/>
              <a:buChar char="n"/>
            </a:pPr>
            <a:endParaRPr lang="en-US" altLang="zh-CN" sz="2800">
              <a:solidFill>
                <a:srgbClr val="000000"/>
              </a:solidFill>
              <a:latin typeface="Palatino Linotype" pitchFamily="18" charset="0"/>
              <a:ea typeface="楷体" pitchFamily="49" charset="-122"/>
            </a:endParaRPr>
          </a:p>
          <a:p>
            <a:pPr marL="457200" indent="-457200" eaLnBrk="1" hangingPunct="1">
              <a:lnSpc>
                <a:spcPct val="150000"/>
              </a:lnSpc>
              <a:spcBef>
                <a:spcPct val="20000"/>
              </a:spcBef>
              <a:buClr>
                <a:srgbClr val="C00000"/>
              </a:buClr>
              <a:buFont typeface="Wingdings" pitchFamily="2" charset="2"/>
              <a:buChar char="n"/>
            </a:pPr>
            <a:endParaRPr lang="en-US" altLang="zh-CN" sz="2800">
              <a:solidFill>
                <a:srgbClr val="000000"/>
              </a:solidFill>
              <a:latin typeface="Palatino Linotype" pitchFamily="18" charset="0"/>
              <a:ea typeface="楷体" pitchFamily="49" charset="-122"/>
            </a:endParaRPr>
          </a:p>
          <a:p>
            <a:pPr marL="457200" indent="-457200" eaLnBrk="1" hangingPunct="1">
              <a:lnSpc>
                <a:spcPct val="150000"/>
              </a:lnSpc>
              <a:spcBef>
                <a:spcPct val="20000"/>
              </a:spcBef>
              <a:buClr>
                <a:srgbClr val="C00000"/>
              </a:buClr>
              <a:buFont typeface="Wingdings" pitchFamily="2" charset="2"/>
              <a:buChar char="n"/>
            </a:pPr>
            <a:r>
              <a:rPr lang="zh-CN" altLang="en-US" sz="2800">
                <a:solidFill>
                  <a:srgbClr val="000000"/>
                </a:solidFill>
                <a:latin typeface="Palatino Linotype" pitchFamily="18" charset="0"/>
                <a:ea typeface="楷体" pitchFamily="49" charset="-122"/>
              </a:rPr>
              <a:t>根据程序需求，需要考虑不断地让用户循环输入猜测值，并根据猜测值和目标值之间的比较决定程序逻辑。</a:t>
            </a:r>
            <a:endParaRPr lang="en-US" altLang="zh-CN" sz="2800">
              <a:solidFill>
                <a:srgbClr val="000000"/>
              </a:solidFill>
              <a:latin typeface="Palatino Linotype" pitchFamily="18" charset="0"/>
              <a:ea typeface="楷体" pitchFamily="49" charset="-122"/>
            </a:endParaRPr>
          </a:p>
          <a:p>
            <a:pPr marL="457200" indent="-457200" eaLnBrk="1" hangingPunct="1">
              <a:lnSpc>
                <a:spcPct val="150000"/>
              </a:lnSpc>
              <a:spcBef>
                <a:spcPct val="20000"/>
              </a:spcBef>
              <a:buClr>
                <a:srgbClr val="C00000"/>
              </a:buClr>
              <a:buFont typeface="Wingdings" pitchFamily="2" charset="2"/>
              <a:buChar char="n"/>
            </a:pPr>
            <a:endParaRPr lang="zh-CN" altLang="en-US" sz="2800">
              <a:solidFill>
                <a:srgbClr val="000000"/>
              </a:solidFill>
              <a:latin typeface="Palatino Linotype" pitchFamily="18" charset="0"/>
              <a:ea typeface="楷体" pitchFamily="49" charset="-122"/>
            </a:endParaRPr>
          </a:p>
        </p:txBody>
      </p:sp>
      <p:graphicFrame>
        <p:nvGraphicFramePr>
          <p:cNvPr id="2" name="表格 1"/>
          <p:cNvGraphicFramePr>
            <a:graphicFrameLocks noGrp="1"/>
          </p:cNvGraphicFramePr>
          <p:nvPr/>
        </p:nvGraphicFramePr>
        <p:xfrm>
          <a:off x="1122363" y="3181350"/>
          <a:ext cx="6548437" cy="758825"/>
        </p:xfrm>
        <a:graphic>
          <a:graphicData uri="http://schemas.openxmlformats.org/drawingml/2006/table">
            <a:tbl>
              <a:tblPr firstRow="1" firstCol="1" bandRow="1"/>
              <a:tblGrid>
                <a:gridCol w="438170">
                  <a:extLst>
                    <a:ext uri="{9D8B030D-6E8A-4147-A177-3AD203B41FA5}">
                      <a16:colId xmlns:a16="http://schemas.microsoft.com/office/drawing/2014/main" val="20000"/>
                    </a:ext>
                  </a:extLst>
                </a:gridCol>
                <a:gridCol w="6110267">
                  <a:extLst>
                    <a:ext uri="{9D8B030D-6E8A-4147-A177-3AD203B41FA5}">
                      <a16:colId xmlns:a16="http://schemas.microsoft.com/office/drawing/2014/main" val="20001"/>
                    </a:ext>
                  </a:extLst>
                </a:gridCol>
              </a:tblGrid>
              <a:tr h="0">
                <a:tc>
                  <a:txBody>
                    <a:bodyPr/>
                    <a:lstStyle/>
                    <a:p>
                      <a:pPr algn="ctr" fontAlgn="base">
                        <a:lnSpc>
                          <a:spcPts val="500"/>
                        </a:lnSpc>
                        <a:spcAft>
                          <a:spcPts val="0"/>
                        </a:spcAft>
                      </a:pPr>
                      <a:r>
                        <a:rPr lang="en-US" sz="16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99" marR="68599"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9" marR="68599"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0">
                <a:tc>
                  <a:txBody>
                    <a:bodyPr/>
                    <a:lstStyle/>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9" marR="68599"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18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import random</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18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target =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random.randint</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(1,1000)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99" marR="68599"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0">
                <a:tc>
                  <a:txBody>
                    <a:bodyPr/>
                    <a:lstStyle/>
                    <a:p>
                      <a:pPr algn="ctr" fontAlgn="base">
                        <a:lnSpc>
                          <a:spcPts val="8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9" marR="68599"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99" marR="68599"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7901" y="1461155"/>
            <a:ext cx="8201320" cy="2462213"/>
          </a:xfrm>
          <a:prstGeom prst="rect">
            <a:avLst/>
          </a:prstGeom>
          <a:noFill/>
        </p:spPr>
        <p:txBody>
          <a:bodyPr wrap="square" rtlCol="0">
            <a:spAutoFit/>
          </a:bodyPr>
          <a:lstStyle/>
          <a:p>
            <a:r>
              <a:rPr lang="zh-CN" altLang="en-US" sz="2800" dirty="0">
                <a:latin typeface="华文新魏" pitchFamily="2" charset="-122"/>
                <a:ea typeface="华文新魏" pitchFamily="2" charset="-122"/>
              </a:rPr>
              <a:t>好软件的作用是让复杂变得简单起来。</a:t>
            </a:r>
            <a:endParaRPr lang="en-US" altLang="zh-CN" sz="2800" dirty="0">
              <a:latin typeface="华文新魏" pitchFamily="2" charset="-122"/>
              <a:ea typeface="华文新魏" pitchFamily="2" charset="-122"/>
            </a:endParaRPr>
          </a:p>
          <a:p>
            <a:endParaRPr lang="en-US" altLang="zh-CN" dirty="0"/>
          </a:p>
          <a:p>
            <a:r>
              <a:rPr lang="en-US" altLang="zh-CN" dirty="0">
                <a:latin typeface="SimSun-ExtB" pitchFamily="49" charset="-122"/>
                <a:ea typeface="SimSun-ExtB" pitchFamily="49" charset="-122"/>
              </a:rPr>
              <a:t>The function of good software is to make the complex appear to be simple.</a:t>
            </a:r>
          </a:p>
          <a:p>
            <a:endParaRPr lang="en-US" altLang="zh-CN" dirty="0">
              <a:latin typeface="SimSun-ExtB" pitchFamily="49" charset="-122"/>
              <a:ea typeface="SimSun-ExtB" pitchFamily="49" charset="-122"/>
            </a:endParaRPr>
          </a:p>
          <a:p>
            <a:endParaRPr lang="en-US" altLang="zh-CN" dirty="0">
              <a:latin typeface="SimSun-ExtB" pitchFamily="49" charset="-122"/>
              <a:ea typeface="SimSun-ExtB" pitchFamily="49" charset="-122"/>
            </a:endParaRPr>
          </a:p>
          <a:p>
            <a:r>
              <a:rPr lang="en-US" altLang="zh-CN" dirty="0">
                <a:latin typeface="SimSun-ExtB" pitchFamily="49" charset="-122"/>
                <a:ea typeface="SimSun-ExtB" pitchFamily="49" charset="-122"/>
              </a:rPr>
              <a:t>                                 ——</a:t>
            </a:r>
            <a:r>
              <a:rPr lang="zh-CN" altLang="en-US" dirty="0">
                <a:latin typeface="SimSun-ExtB" pitchFamily="49" charset="-122"/>
                <a:ea typeface="SimSun-ExtB" pitchFamily="49" charset="-122"/>
              </a:rPr>
              <a:t>格雷迪。布奇（</a:t>
            </a:r>
            <a:r>
              <a:rPr lang="en-US" altLang="zh-CN" dirty="0">
                <a:latin typeface="SimSun-ExtB" pitchFamily="49" charset="-122"/>
                <a:ea typeface="SimSun-ExtB" pitchFamily="49" charset="-122"/>
              </a:rPr>
              <a:t>Grady </a:t>
            </a:r>
            <a:r>
              <a:rPr lang="en-US" altLang="zh-CN" dirty="0" err="1">
                <a:latin typeface="SimSun-ExtB" pitchFamily="49" charset="-122"/>
                <a:ea typeface="SimSun-ExtB" pitchFamily="49" charset="-122"/>
              </a:rPr>
              <a:t>Booch</a:t>
            </a:r>
            <a:r>
              <a:rPr lang="zh-CN" altLang="en-US" dirty="0">
                <a:latin typeface="SimSun-ExtB" pitchFamily="49" charset="-122"/>
                <a:ea typeface="SimSun-ExtB" pitchFamily="49" charset="-122"/>
              </a:rPr>
              <a:t>）</a:t>
            </a:r>
            <a:endParaRPr lang="en-US" altLang="zh-CN" dirty="0">
              <a:latin typeface="SimSun-ExtB" pitchFamily="49" charset="-122"/>
              <a:ea typeface="SimSun-ExtB" pitchFamily="49" charset="-122"/>
            </a:endParaRPr>
          </a:p>
          <a:p>
            <a:endParaRPr lang="zh-CN" altLang="en-US" dirty="0"/>
          </a:p>
        </p:txBody>
      </p:sp>
    </p:spTree>
    <p:extLst>
      <p:ext uri="{BB962C8B-B14F-4D97-AF65-F5344CB8AC3E}">
        <p14:creationId xmlns:p14="http://schemas.microsoft.com/office/powerpoint/2010/main" val="1926240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5314950"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实例解析：猜数字游戏</a:t>
            </a:r>
            <a:endParaRPr lang="zh-CN" altLang="zh-CN" sz="4000" dirty="0">
              <a:solidFill>
                <a:srgbClr val="262626"/>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249427864"/>
              </p:ext>
            </p:extLst>
          </p:nvPr>
        </p:nvGraphicFramePr>
        <p:xfrm>
          <a:off x="661988" y="1800225"/>
          <a:ext cx="8304212" cy="4316059"/>
        </p:xfrm>
        <a:graphic>
          <a:graphicData uri="http://schemas.openxmlformats.org/drawingml/2006/table">
            <a:tbl>
              <a:tblPr firstRow="1" firstCol="1" bandRow="1"/>
              <a:tblGrid>
                <a:gridCol w="612618">
                  <a:extLst>
                    <a:ext uri="{9D8B030D-6E8A-4147-A177-3AD203B41FA5}">
                      <a16:colId xmlns:a16="http://schemas.microsoft.com/office/drawing/2014/main" val="20000"/>
                    </a:ext>
                  </a:extLst>
                </a:gridCol>
                <a:gridCol w="294271">
                  <a:extLst>
                    <a:ext uri="{9D8B030D-6E8A-4147-A177-3AD203B41FA5}">
                      <a16:colId xmlns:a16="http://schemas.microsoft.com/office/drawing/2014/main" val="20001"/>
                    </a:ext>
                  </a:extLst>
                </a:gridCol>
                <a:gridCol w="3979211">
                  <a:extLst>
                    <a:ext uri="{9D8B030D-6E8A-4147-A177-3AD203B41FA5}">
                      <a16:colId xmlns:a16="http://schemas.microsoft.com/office/drawing/2014/main" val="20002"/>
                    </a:ext>
                  </a:extLst>
                </a:gridCol>
                <a:gridCol w="3418112">
                  <a:extLst>
                    <a:ext uri="{9D8B030D-6E8A-4147-A177-3AD203B41FA5}">
                      <a16:colId xmlns:a16="http://schemas.microsoft.com/office/drawing/2014/main" val="20003"/>
                    </a:ext>
                  </a:extLst>
                </a:gridCol>
              </a:tblGrid>
              <a:tr h="332794">
                <a:tc gridSpan="2">
                  <a:txBody>
                    <a:bodyPr/>
                    <a:lstStyle/>
                    <a:p>
                      <a:pPr algn="l" fontAlgn="base">
                        <a:lnSpc>
                          <a:spcPts val="1800"/>
                        </a:lnSpc>
                        <a:spcBef>
                          <a:spcPts val="600"/>
                        </a:spcBef>
                        <a:spcAft>
                          <a:spcPts val="600"/>
                        </a:spcAft>
                      </a:pP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a:noFill/>
                    </a:lnT>
                    <a:lnB w="12700" cap="flat" cmpd="sng" algn="ctr">
                      <a:solidFill>
                        <a:srgbClr val="00B050"/>
                      </a:solidFill>
                      <a:prstDash val="solid"/>
                      <a:round/>
                      <a:headEnd type="none" w="med" len="med"/>
                      <a:tailEnd type="none" w="med" len="med"/>
                    </a:lnB>
                  </a:tcPr>
                </a:tc>
                <a:tc hMerge="1">
                  <a:txBody>
                    <a:bodyPr/>
                    <a:lstStyle/>
                    <a:p>
                      <a:endParaRPr lang="zh-CN" altLang="en-US"/>
                    </a:p>
                  </a:txBody>
                  <a:tcPr/>
                </a:tc>
                <a:tc>
                  <a:txBody>
                    <a:bodyPr/>
                    <a:lstStyle/>
                    <a:p>
                      <a:pPr algn="ctr" fontAlgn="base">
                        <a:lnSpc>
                          <a:spcPts val="1800"/>
                        </a:lnSpc>
                        <a:spcBef>
                          <a:spcPts val="600"/>
                        </a:spcBef>
                        <a:spcAft>
                          <a:spcPts val="600"/>
                        </a:spcAft>
                      </a:pP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a:noFill/>
                    </a:lnT>
                    <a:lnB w="12700" cap="flat" cmpd="sng" algn="ctr">
                      <a:solidFill>
                        <a:srgbClr val="00B050"/>
                      </a:solidFill>
                      <a:prstDash val="solid"/>
                      <a:round/>
                      <a:headEnd type="none" w="med" len="med"/>
                      <a:tailEnd type="none" w="med" len="med"/>
                    </a:lnB>
                  </a:tcPr>
                </a:tc>
                <a:tc>
                  <a:txBody>
                    <a:bodyPr/>
                    <a:lstStyle/>
                    <a:p>
                      <a:pPr algn="l" fontAlgn="base">
                        <a:lnSpc>
                          <a:spcPts val="1800"/>
                        </a:lnSpc>
                        <a:spcBef>
                          <a:spcPts val="600"/>
                        </a:spcBef>
                        <a:spcAft>
                          <a:spcPts val="600"/>
                        </a:spcAft>
                      </a:pPr>
                      <a:r>
                        <a:rPr lang="en-US" sz="2000" kern="0">
                          <a:effectLst/>
                          <a:latin typeface="Palatino Linotype" panose="02040502050505030304" pitchFamily="18" charset="0"/>
                          <a:ea typeface="宋体" panose="02010600030101010101" pitchFamily="2" charset="-122"/>
                          <a:cs typeface="Courier New" panose="02070309020205020404" pitchFamily="49"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a:noFill/>
                    </a:lnT>
                    <a:lnB>
                      <a:noFill/>
                    </a:lnB>
                  </a:tcPr>
                </a:tc>
                <a:extLst>
                  <a:ext uri="{0D108BD9-81ED-4DB2-BD59-A6C34878D82A}">
                    <a16:rowId xmlns:a16="http://schemas.microsoft.com/office/drawing/2014/main" val="10000"/>
                  </a:ext>
                </a:extLst>
              </a:tr>
              <a:tr h="38106">
                <a:tc>
                  <a:txBody>
                    <a:bodyPr/>
                    <a:lstStyle/>
                    <a:p>
                      <a:pPr algn="ctr" fontAlgn="base">
                        <a:lnSpc>
                          <a:spcPts val="3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ctr">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tcPr>
                </a:tc>
                <a:tc gridSpan="3">
                  <a:txBody>
                    <a:bodyPr/>
                    <a:lstStyle/>
                    <a:p>
                      <a:pPr algn="just" fontAlgn="base">
                        <a:lnSpc>
                          <a:spcPts val="3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ctr">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3302538">
                <a:tc>
                  <a:txBody>
                    <a:bodyPr/>
                    <a:lstStyle/>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ctr">
                    <a:lnL>
                      <a:noFill/>
                    </a:lnL>
                    <a:lnR w="12700" cap="flat" cmpd="sng" algn="ctr">
                      <a:solidFill>
                        <a:srgbClr val="00B050"/>
                      </a:solidFill>
                      <a:prstDash val="solid"/>
                      <a:round/>
                      <a:headEnd type="none" w="med" len="med"/>
                      <a:tailEnd type="none" w="med" len="med"/>
                    </a:lnR>
                    <a:lnT>
                      <a:noFill/>
                    </a:lnT>
                    <a:lnB>
                      <a:noFill/>
                    </a:lnB>
                  </a:tcPr>
                </a:tc>
                <a:tc gridSpan="3">
                  <a:txBody>
                    <a:bodyPr/>
                    <a:lstStyle/>
                    <a:p>
                      <a:pPr algn="just" fontAlgn="base">
                        <a:lnSpc>
                          <a:spcPts val="18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import random</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18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target =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random.randint</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(1,1000)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18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count = 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18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while True: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18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guess =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eval</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(input('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请输入一个猜测的整数</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(1</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至</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1000)</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fontAlgn="base">
                        <a:lnSpc>
                          <a:spcPts val="18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count = count + 1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fontAlgn="base">
                        <a:lnSpc>
                          <a:spcPts val="18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if guess &gt; target: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fontAlgn="base">
                        <a:lnSpc>
                          <a:spcPts val="18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猜大了</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fontAlgn="base">
                        <a:lnSpc>
                          <a:spcPts val="18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elif</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guess &lt; target: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535305" algn="just" fontAlgn="base">
                        <a:lnSpc>
                          <a:spcPts val="18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猜小了</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fontAlgn="base">
                        <a:lnSpc>
                          <a:spcPts val="18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else: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18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猜对了</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p>
                    <a:p>
                      <a:pPr algn="just" fontAlgn="base">
                        <a:lnSpc>
                          <a:spcPts val="1800"/>
                        </a:lnSpc>
                        <a:spcAft>
                          <a:spcPts val="0"/>
                        </a:spcAft>
                      </a:pPr>
                      <a:endParaRPr lang="en-US" altLang="zh-CN" sz="1800" b="1" kern="0" dirty="0">
                        <a:effectLst/>
                        <a:latin typeface="Courier New" panose="02070309020205020404" pitchFamily="49" charset="0"/>
                        <a:ea typeface="宋体" panose="02010600030101010101" pitchFamily="2" charset="-122"/>
                        <a:cs typeface="Times New Roman" panose="02020603050405020304" pitchFamily="18" charset="0"/>
                      </a:endParaRPr>
                    </a:p>
                    <a:p>
                      <a:pPr algn="just" fontAlgn="base">
                        <a:lnSpc>
                          <a:spcPts val="1800"/>
                        </a:lnSpc>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18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break</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18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800" b="1" kern="0" dirty="0">
                          <a:effectLst/>
                          <a:latin typeface="Courier New" panose="02070309020205020404" pitchFamily="49" charset="0"/>
                          <a:ea typeface="宋体" panose="02010600030101010101" pitchFamily="2" charset="-122"/>
                          <a:cs typeface="Courier New" panose="02070309020205020404" pitchFamily="49" charset="0"/>
                        </a:rPr>
                        <a:t>此轮的猜测次数是</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count)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w="12700" cap="flat" cmpd="sng" algn="ctr">
                      <a:solidFill>
                        <a:srgbClr val="00B050"/>
                      </a:solidFill>
                      <a:prstDash val="solid"/>
                      <a:round/>
                      <a:headEnd type="none" w="med" len="med"/>
                      <a:tailEnd type="none" w="med" len="med"/>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28637">
                <a:tc>
                  <a:txBody>
                    <a:bodyPr/>
                    <a:lstStyle/>
                    <a:p>
                      <a:pPr algn="ctr" fontAlgn="base">
                        <a:lnSpc>
                          <a:spcPts val="4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ctr">
                    <a:lnL>
                      <a:noFill/>
                    </a:lnL>
                    <a:lnR w="12700" cap="flat" cmpd="sng" algn="ctr">
                      <a:solidFill>
                        <a:srgbClr val="00B050"/>
                      </a:solidFill>
                      <a:prstDash val="solid"/>
                      <a:round/>
                      <a:headEnd type="none" w="med" len="med"/>
                      <a:tailEnd type="none" w="med" len="med"/>
                    </a:lnR>
                    <a:lnT>
                      <a:noFill/>
                    </a:lnT>
                    <a:lnB>
                      <a:noFill/>
                    </a:lnB>
                  </a:tcPr>
                </a:tc>
                <a:tc gridSpan="3">
                  <a:txBody>
                    <a:bodyPr/>
                    <a:lstStyle/>
                    <a:p>
                      <a:pPr algn="just" fontAlgn="base">
                        <a:lnSpc>
                          <a:spcPts val="18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w="12700" cap="flat" cmpd="sng" algn="ctr">
                      <a:solidFill>
                        <a:srgbClr val="00B050"/>
                      </a:solidFill>
                      <a:prstDash val="solid"/>
                      <a:round/>
                      <a:headEnd type="none" w="med" len="med"/>
                      <a:tailEnd type="none" w="med" len="med"/>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5314950"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实例解析：猜数字游戏</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54276" name="矩形 2"/>
          <p:cNvSpPr>
            <a:spLocks noChangeArrowheads="1"/>
          </p:cNvSpPr>
          <p:nvPr/>
        </p:nvSpPr>
        <p:spPr bwMode="auto">
          <a:xfrm>
            <a:off x="661988" y="1473200"/>
            <a:ext cx="7894637"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zh-CN" altLang="en-US" sz="2400">
                <a:solidFill>
                  <a:srgbClr val="000000"/>
                </a:solidFill>
                <a:latin typeface="Palatino Linotype" pitchFamily="18" charset="0"/>
                <a:ea typeface="楷体" pitchFamily="49" charset="-122"/>
              </a:rPr>
              <a:t>由于使用了</a:t>
            </a:r>
            <a:r>
              <a:rPr lang="en-US" altLang="zh-CN" sz="2400">
                <a:solidFill>
                  <a:srgbClr val="000000"/>
                </a:solidFill>
                <a:latin typeface="Palatino Linotype" pitchFamily="18" charset="0"/>
                <a:ea typeface="楷体" pitchFamily="49" charset="-122"/>
              </a:rPr>
              <a:t>eval(input())</a:t>
            </a:r>
            <a:r>
              <a:rPr lang="zh-CN" altLang="en-US" sz="2400">
                <a:solidFill>
                  <a:srgbClr val="000000"/>
                </a:solidFill>
                <a:latin typeface="Palatino Linotype" pitchFamily="18" charset="0"/>
                <a:ea typeface="楷体" pitchFamily="49" charset="-122"/>
              </a:rPr>
              <a:t>方式获得用户输入，如果用户输入非数字产生运行错误，程序将会退出。为了增加程序鲁棒性，增加异常处理机制。</a:t>
            </a:r>
            <a:endParaRPr lang="en-US" altLang="zh-CN" sz="2400">
              <a:solidFill>
                <a:srgbClr val="000000"/>
              </a:solidFill>
              <a:latin typeface="Palatino Linotype" pitchFamily="18" charset="0"/>
              <a:ea typeface="楷体" pitchFamily="49" charset="-122"/>
            </a:endParaRPr>
          </a:p>
          <a:p>
            <a:pPr marL="457200" indent="-457200" eaLnBrk="1" hangingPunct="1">
              <a:lnSpc>
                <a:spcPct val="150000"/>
              </a:lnSpc>
              <a:spcBef>
                <a:spcPct val="20000"/>
              </a:spcBef>
              <a:buClr>
                <a:srgbClr val="C00000"/>
              </a:buClr>
              <a:buFont typeface="Wingdings" pitchFamily="2" charset="2"/>
              <a:buChar char="n"/>
            </a:pPr>
            <a:endParaRPr lang="zh-CN" altLang="en-US" sz="2400">
              <a:solidFill>
                <a:srgbClr val="000000"/>
              </a:solidFill>
              <a:latin typeface="Palatino Linotype" pitchFamily="18" charset="0"/>
              <a:ea typeface="楷体" pitchFamily="49" charset="-122"/>
            </a:endParaRPr>
          </a:p>
        </p:txBody>
      </p:sp>
      <p:graphicFrame>
        <p:nvGraphicFramePr>
          <p:cNvPr id="3" name="表格 2"/>
          <p:cNvGraphicFramePr>
            <a:graphicFrameLocks noGrp="1"/>
          </p:cNvGraphicFramePr>
          <p:nvPr/>
        </p:nvGraphicFramePr>
        <p:xfrm>
          <a:off x="917575" y="2359025"/>
          <a:ext cx="7383463" cy="4713288"/>
        </p:xfrm>
        <a:graphic>
          <a:graphicData uri="http://schemas.openxmlformats.org/drawingml/2006/table">
            <a:tbl>
              <a:tblPr firstRow="1" firstCol="1" bandRow="1"/>
              <a:tblGrid>
                <a:gridCol w="544691">
                  <a:extLst>
                    <a:ext uri="{9D8B030D-6E8A-4147-A177-3AD203B41FA5}">
                      <a16:colId xmlns:a16="http://schemas.microsoft.com/office/drawing/2014/main" val="20000"/>
                    </a:ext>
                  </a:extLst>
                </a:gridCol>
                <a:gridCol w="261643">
                  <a:extLst>
                    <a:ext uri="{9D8B030D-6E8A-4147-A177-3AD203B41FA5}">
                      <a16:colId xmlns:a16="http://schemas.microsoft.com/office/drawing/2014/main" val="20001"/>
                    </a:ext>
                  </a:extLst>
                </a:gridCol>
                <a:gridCol w="3538007">
                  <a:extLst>
                    <a:ext uri="{9D8B030D-6E8A-4147-A177-3AD203B41FA5}">
                      <a16:colId xmlns:a16="http://schemas.microsoft.com/office/drawing/2014/main" val="20002"/>
                    </a:ext>
                  </a:extLst>
                </a:gridCol>
                <a:gridCol w="3039122">
                  <a:extLst>
                    <a:ext uri="{9D8B030D-6E8A-4147-A177-3AD203B41FA5}">
                      <a16:colId xmlns:a16="http://schemas.microsoft.com/office/drawing/2014/main" val="20003"/>
                    </a:ext>
                  </a:extLst>
                </a:gridCol>
              </a:tblGrid>
              <a:tr h="408245">
                <a:tc gridSpan="2">
                  <a:txBody>
                    <a:bodyPr/>
                    <a:lstStyle/>
                    <a:p>
                      <a:pPr algn="l" fontAlgn="base">
                        <a:lnSpc>
                          <a:spcPct val="100000"/>
                        </a:lnSpc>
                        <a:spcBef>
                          <a:spcPts val="600"/>
                        </a:spcBef>
                        <a:spcAft>
                          <a:spcPts val="60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246" marR="61246" marT="0" marB="0">
                    <a:lnL>
                      <a:noFill/>
                    </a:lnL>
                    <a:lnR>
                      <a:noFill/>
                    </a:lnR>
                    <a:lnT>
                      <a:noFill/>
                    </a:lnT>
                    <a:lnB w="12700" cap="flat" cmpd="sng" algn="ctr">
                      <a:solidFill>
                        <a:srgbClr val="00B050"/>
                      </a:solidFill>
                      <a:prstDash val="solid"/>
                      <a:round/>
                      <a:headEnd type="none" w="med" len="med"/>
                      <a:tailEnd type="none" w="med" len="med"/>
                    </a:lnB>
                  </a:tcPr>
                </a:tc>
                <a:tc hMerge="1">
                  <a:txBody>
                    <a:bodyPr/>
                    <a:lstStyle/>
                    <a:p>
                      <a:endParaRPr lang="zh-CN" altLang="en-US"/>
                    </a:p>
                  </a:txBody>
                  <a:tcPr/>
                </a:tc>
                <a:tc>
                  <a:txBody>
                    <a:bodyPr/>
                    <a:lstStyle/>
                    <a:p>
                      <a:pPr algn="ctr" fontAlgn="base">
                        <a:lnSpc>
                          <a:spcPct val="100000"/>
                        </a:lnSpc>
                        <a:spcBef>
                          <a:spcPts val="600"/>
                        </a:spcBef>
                        <a:spcAft>
                          <a:spcPts val="60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246" marR="61246" marT="0" marB="0">
                    <a:lnL>
                      <a:noFill/>
                    </a:lnL>
                    <a:lnR>
                      <a:noFill/>
                    </a:lnR>
                    <a:lnT>
                      <a:noFill/>
                    </a:lnT>
                    <a:lnB w="12700" cap="flat" cmpd="sng" algn="ctr">
                      <a:solidFill>
                        <a:srgbClr val="00B050"/>
                      </a:solidFill>
                      <a:prstDash val="solid"/>
                      <a:round/>
                      <a:headEnd type="none" w="med" len="med"/>
                      <a:tailEnd type="none" w="med" len="med"/>
                    </a:lnB>
                  </a:tcPr>
                </a:tc>
                <a:tc>
                  <a:txBody>
                    <a:bodyPr/>
                    <a:lstStyle/>
                    <a:p>
                      <a:pPr algn="l" fontAlgn="base">
                        <a:lnSpc>
                          <a:spcPct val="100000"/>
                        </a:lnSpc>
                        <a:spcBef>
                          <a:spcPts val="600"/>
                        </a:spcBef>
                        <a:spcAft>
                          <a:spcPts val="600"/>
                        </a:spcAft>
                      </a:pPr>
                      <a:r>
                        <a:rPr lang="en-US" sz="1600" kern="0">
                          <a:effectLst/>
                          <a:latin typeface="Palatino Linotype" panose="02040502050505030304" pitchFamily="18" charset="0"/>
                          <a:ea typeface="宋体" panose="02010600030101010101" pitchFamily="2" charset="-122"/>
                          <a:cs typeface="Courier New" panose="02070309020205020404" pitchFamily="49"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246" marR="61246" marT="0" marB="0">
                    <a:lnL>
                      <a:noFill/>
                    </a:lnL>
                    <a:lnR>
                      <a:noFill/>
                    </a:lnR>
                    <a:lnT>
                      <a:noFill/>
                    </a:lnT>
                    <a:lnB>
                      <a:noFill/>
                    </a:lnB>
                  </a:tcPr>
                </a:tc>
                <a:extLst>
                  <a:ext uri="{0D108BD9-81ED-4DB2-BD59-A6C34878D82A}">
                    <a16:rowId xmlns:a16="http://schemas.microsoft.com/office/drawing/2014/main" val="10000"/>
                  </a:ext>
                </a:extLst>
              </a:tr>
              <a:tr h="213360">
                <a:tc>
                  <a:txBody>
                    <a:bodyPr/>
                    <a:lstStyle/>
                    <a:p>
                      <a:pPr algn="ctr" fontAlgn="base">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246" marR="61246" marT="0" marB="0" anchor="ctr">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tcPr>
                </a:tc>
                <a:tc gridSpan="3">
                  <a:txBody>
                    <a:bodyPr/>
                    <a:lstStyle/>
                    <a:p>
                      <a:pPr algn="just" fontAlgn="base">
                        <a:lnSpc>
                          <a:spcPct val="1000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246" marR="61246" marT="0" marB="0" anchor="ctr">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3878323">
                <a:tc>
                  <a:txBody>
                    <a:bodyPr/>
                    <a:lstStyle/>
                    <a:p>
                      <a:pPr algn="ctr" fontAlgn="auto">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246" marR="61246" marT="0" marB="0" anchor="ctr">
                    <a:lnL>
                      <a:noFill/>
                    </a:lnL>
                    <a:lnR w="12700" cap="flat" cmpd="sng" algn="ctr">
                      <a:solidFill>
                        <a:srgbClr val="00B050"/>
                      </a:solidFill>
                      <a:prstDash val="solid"/>
                      <a:round/>
                      <a:headEnd type="none" w="med" len="med"/>
                      <a:tailEnd type="none" w="med" len="med"/>
                    </a:lnR>
                    <a:lnT>
                      <a:noFill/>
                    </a:lnT>
                    <a:lnB>
                      <a:noFill/>
                    </a:lnB>
                  </a:tcPr>
                </a:tc>
                <a:tc gridSpan="3">
                  <a:txBody>
                    <a:bodyPr/>
                    <a:lstStyle/>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import random</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target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random.randint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(1,1000)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count = 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while True:</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try:</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guess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eval</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(input('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请输入一个猜测的整数</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(1</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至</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1000)</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except: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输入有误，请重试，不计入猜测次数哦！</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continue</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count = count + 1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if guess &gt; target: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猜大了</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elif</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guess &lt; target: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猜小了</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else:</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猜对了</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break</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此轮的猜测次数是</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count)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246" marR="61246" marT="0" marB="0">
                    <a:lnL w="12700" cap="flat" cmpd="sng" algn="ctr">
                      <a:solidFill>
                        <a:srgbClr val="00B050"/>
                      </a:solidFill>
                      <a:prstDash val="solid"/>
                      <a:round/>
                      <a:headEnd type="none" w="med" len="med"/>
                      <a:tailEnd type="none" w="med" len="med"/>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13360">
                <a:tc>
                  <a:txBody>
                    <a:bodyPr/>
                    <a:lstStyle/>
                    <a:p>
                      <a:pPr algn="ctr" fontAlgn="base">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1246" marR="61246" marT="0" marB="0" anchor="ctr">
                    <a:lnL>
                      <a:noFill/>
                    </a:lnL>
                    <a:lnR w="12700" cap="flat" cmpd="sng" algn="ctr">
                      <a:solidFill>
                        <a:srgbClr val="00B050"/>
                      </a:solidFill>
                      <a:prstDash val="solid"/>
                      <a:round/>
                      <a:headEnd type="none" w="med" len="med"/>
                      <a:tailEnd type="none" w="med" len="med"/>
                    </a:lnR>
                    <a:lnT>
                      <a:noFill/>
                    </a:lnT>
                    <a:lnB>
                      <a:noFill/>
                    </a:lnB>
                  </a:tcPr>
                </a:tc>
                <a:tc gridSpan="3">
                  <a:txBody>
                    <a:bodyPr/>
                    <a:lstStyle/>
                    <a:p>
                      <a:pPr algn="just" fontAlgn="base">
                        <a:lnSpc>
                          <a:spcPct val="10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246" marR="61246" marT="0" marB="0">
                    <a:lnL w="12700" cap="flat" cmpd="sng" algn="ctr">
                      <a:solidFill>
                        <a:srgbClr val="00B050"/>
                      </a:solidFill>
                      <a:prstDash val="solid"/>
                      <a:round/>
                      <a:headEnd type="none" w="med" len="med"/>
                      <a:tailEnd type="none" w="med" len="med"/>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5314950"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实例解析：猜数字游戏</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55300" name="矩形 2"/>
          <p:cNvSpPr>
            <a:spLocks noChangeArrowheads="1"/>
          </p:cNvSpPr>
          <p:nvPr/>
        </p:nvSpPr>
        <p:spPr bwMode="auto">
          <a:xfrm>
            <a:off x="661988" y="1473200"/>
            <a:ext cx="7894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zh-CN" altLang="en-US" sz="2400">
                <a:solidFill>
                  <a:srgbClr val="000000"/>
                </a:solidFill>
                <a:latin typeface="Palatino Linotype" pitchFamily="18" charset="0"/>
                <a:ea typeface="楷体" pitchFamily="49" charset="-122"/>
              </a:rPr>
              <a:t>该程序执行效果如下</a:t>
            </a:r>
          </a:p>
        </p:txBody>
      </p:sp>
      <p:graphicFrame>
        <p:nvGraphicFramePr>
          <p:cNvPr id="2" name="表格 1"/>
          <p:cNvGraphicFramePr>
            <a:graphicFrameLocks noGrp="1"/>
          </p:cNvGraphicFramePr>
          <p:nvPr/>
        </p:nvGraphicFramePr>
        <p:xfrm>
          <a:off x="1965325" y="2033588"/>
          <a:ext cx="5287963" cy="4558792"/>
        </p:xfrm>
        <a:graphic>
          <a:graphicData uri="http://schemas.openxmlformats.org/drawingml/2006/table">
            <a:tbl>
              <a:tblPr firstRow="1" firstCol="1" bandRow="1"/>
              <a:tblGrid>
                <a:gridCol w="5287963">
                  <a:extLst>
                    <a:ext uri="{9D8B030D-6E8A-4147-A177-3AD203B41FA5}">
                      <a16:colId xmlns:a16="http://schemas.microsoft.com/office/drawing/2014/main" val="20000"/>
                    </a:ext>
                  </a:extLst>
                </a:gridCol>
              </a:tblGrid>
              <a:tr h="4525963">
                <a:tc>
                  <a:txBody>
                    <a:bodyPr/>
                    <a:lstStyle/>
                    <a:p>
                      <a:pPr algn="l" fontAlgn="auto">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请输入一个猜测的整数</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至</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1000)</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500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猜大了</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请输入一个猜测的整数</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至</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1000)</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Python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输入有误，请重试，不计入猜测次数哦！</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请输入一个猜测的整数</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至</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1000)</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260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猜小了</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请输入一个猜测的整数</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至</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1000)</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380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猜大了</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请输入一个猜测的整数</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至</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1000)</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300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猜小了</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请输入一个猜测的整数</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至</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1000)</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340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猜小了</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请输入一个猜测的整数</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至</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1000)</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360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猜小了</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请输入一个猜测的整数</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至</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1000)</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370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猜对了</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此轮的猜测次数是</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7875" marR="67875"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223678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本章小结</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27652" name="矩形 2"/>
          <p:cNvSpPr>
            <a:spLocks noChangeArrowheads="1"/>
          </p:cNvSpPr>
          <p:nvPr/>
        </p:nvSpPr>
        <p:spPr bwMode="auto">
          <a:xfrm>
            <a:off x="661988" y="1473200"/>
            <a:ext cx="7894637" cy="572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lnSpc>
                <a:spcPct val="150000"/>
              </a:lnSpc>
              <a:spcBef>
                <a:spcPct val="20000"/>
              </a:spcBef>
              <a:spcAft>
                <a:spcPts val="0"/>
              </a:spcAft>
              <a:buClr>
                <a:srgbClr val="C00000"/>
              </a:buClr>
              <a:defRPr/>
            </a:pPr>
            <a:r>
              <a:rPr lang="en-US" altLang="zh-CN" sz="2400" dirty="0">
                <a:solidFill>
                  <a:srgbClr val="000000"/>
                </a:solidFill>
                <a:latin typeface="Palatino Linotype" panose="02040502050505030304" pitchFamily="18" charset="0"/>
                <a:ea typeface="楷体" panose="02010609060101010101" pitchFamily="49" charset="-122"/>
              </a:rPr>
              <a:t>	</a:t>
            </a:r>
            <a:r>
              <a:rPr lang="zh-CN" altLang="en-US" sz="2400" dirty="0">
                <a:solidFill>
                  <a:srgbClr val="000000"/>
                </a:solidFill>
                <a:latin typeface="Palatino Linotype" panose="02040502050505030304" pitchFamily="18" charset="0"/>
                <a:ea typeface="楷体" panose="02010609060101010101" pitchFamily="49" charset="-122"/>
              </a:rPr>
              <a:t>本章讲解了程序的三种控制结构，具体讲解了分支结构的三种类型：单分支结构、二分支结构合多分支结构，以及判断条件的组合。进一步具体讲解了循环结构的两种类型：遍历循环和无限循环，以及循环控制符</a:t>
            </a:r>
            <a:r>
              <a:rPr lang="en-US" altLang="zh-CN" sz="2400" dirty="0">
                <a:solidFill>
                  <a:srgbClr val="000000"/>
                </a:solidFill>
                <a:latin typeface="Palatino Linotype" panose="02040502050505030304" pitchFamily="18" charset="0"/>
                <a:ea typeface="楷体" panose="02010609060101010101" pitchFamily="49" charset="-122"/>
              </a:rPr>
              <a:t>break</a:t>
            </a:r>
            <a:r>
              <a:rPr lang="zh-CN" altLang="en-US" sz="2400" dirty="0">
                <a:solidFill>
                  <a:srgbClr val="000000"/>
                </a:solidFill>
                <a:latin typeface="Palatino Linotype" panose="02040502050505030304" pitchFamily="18" charset="0"/>
                <a:ea typeface="楷体" panose="02010609060101010101" pitchFamily="49" charset="-122"/>
              </a:rPr>
              <a:t>和</a:t>
            </a:r>
            <a:r>
              <a:rPr lang="en-US" altLang="zh-CN" sz="2400" dirty="0">
                <a:solidFill>
                  <a:srgbClr val="000000"/>
                </a:solidFill>
                <a:latin typeface="Palatino Linotype" panose="02040502050505030304" pitchFamily="18" charset="0"/>
                <a:ea typeface="楷体" panose="02010609060101010101" pitchFamily="49" charset="-122"/>
              </a:rPr>
              <a:t>continue</a:t>
            </a:r>
            <a:r>
              <a:rPr lang="zh-CN" altLang="en-US" sz="2400" dirty="0">
                <a:solidFill>
                  <a:srgbClr val="000000"/>
                </a:solidFill>
                <a:latin typeface="Palatino Linotype" panose="02040502050505030304" pitchFamily="18" charset="0"/>
                <a:ea typeface="楷体" panose="02010609060101010101" pitchFamily="49" charset="-122"/>
              </a:rPr>
              <a:t>。最后，讲解了程序的基本异常处理方法。通过猜数字游戏的实例帮助读者理解程序结构和异常处理的运用。</a:t>
            </a:r>
          </a:p>
          <a:p>
            <a:pPr eaLnBrk="1" fontAlgn="auto" hangingPunct="1">
              <a:lnSpc>
                <a:spcPct val="150000"/>
              </a:lnSpc>
              <a:spcBef>
                <a:spcPct val="20000"/>
              </a:spcBef>
              <a:spcAft>
                <a:spcPts val="0"/>
              </a:spcAft>
              <a:buClr>
                <a:srgbClr val="C00000"/>
              </a:buClr>
              <a:defRPr/>
            </a:pPr>
            <a:r>
              <a:rPr lang="en-US" altLang="zh-CN" sz="2400" dirty="0">
                <a:solidFill>
                  <a:srgbClr val="000000"/>
                </a:solidFill>
                <a:latin typeface="Palatino Linotype" panose="02040502050505030304" pitchFamily="18" charset="0"/>
                <a:ea typeface="楷体" panose="02010609060101010101" pitchFamily="49" charset="-122"/>
              </a:rPr>
              <a:t>	</a:t>
            </a:r>
            <a:r>
              <a:rPr lang="zh-CN" altLang="en-US" sz="2400" dirty="0">
                <a:solidFill>
                  <a:srgbClr val="000000"/>
                </a:solidFill>
                <a:latin typeface="Palatino Linotype" panose="02040502050505030304" pitchFamily="18" charset="0"/>
                <a:ea typeface="楷体" panose="02010609060101010101" pitchFamily="49" charset="-122"/>
              </a:rPr>
              <a:t>猜数字就是人生历程，运气重要？方法重要？或许，快乐的经历才最重要。</a:t>
            </a:r>
          </a:p>
          <a:p>
            <a:pPr marL="457200" indent="-457200" eaLnBrk="1" fontAlgn="auto" hangingPunct="1">
              <a:lnSpc>
                <a:spcPct val="150000"/>
              </a:lnSpc>
              <a:spcBef>
                <a:spcPct val="20000"/>
              </a:spcBef>
              <a:spcAft>
                <a:spcPts val="0"/>
              </a:spcAft>
              <a:buClr>
                <a:srgbClr val="C00000"/>
              </a:buClr>
              <a:buFont typeface="Wingdings" panose="05000000000000000000" pitchFamily="2" charset="2"/>
              <a:buChar char="n"/>
              <a:defRPr/>
            </a:pPr>
            <a:endParaRPr lang="zh-CN" altLang="en-US" sz="2400" dirty="0">
              <a:solidFill>
                <a:srgbClr val="000000"/>
              </a:solidFill>
              <a:latin typeface="Palatino Linotype" panose="02040502050505030304" pitchFamily="18" charset="0"/>
              <a:ea typeface="楷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262312"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程序的流程图</a:t>
            </a:r>
            <a:endParaRPr lang="zh-CN" altLang="zh-CN" sz="4000" dirty="0">
              <a:solidFill>
                <a:srgbClr val="262626"/>
              </a:solidFill>
              <a:latin typeface="微软雅黑" panose="020B0503020204020204" pitchFamily="34" charset="-122"/>
              <a:ea typeface="微软雅黑" panose="020B0503020204020204" pitchFamily="34" charset="-122"/>
            </a:endParaRPr>
          </a:p>
        </p:txBody>
      </p:sp>
      <p:sp>
        <p:nvSpPr>
          <p:cNvPr id="8196" name="矩形 1"/>
          <p:cNvSpPr>
            <a:spLocks noChangeArrowheads="1"/>
          </p:cNvSpPr>
          <p:nvPr/>
        </p:nvSpPr>
        <p:spPr bwMode="auto">
          <a:xfrm>
            <a:off x="342900" y="1589088"/>
            <a:ext cx="8377238"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zh-CN" altLang="zh-CN" sz="2800">
                <a:latin typeface="Palatino Linotype" pitchFamily="18" charset="0"/>
                <a:ea typeface="楷体" pitchFamily="49" charset="-122"/>
              </a:rPr>
              <a:t>程序流程图用一系列图形、流程线和文字说明描述程序的基本操作和控制流程，它是程序分析和过程描述的最基本方式。</a:t>
            </a:r>
            <a:endParaRPr lang="zh-CN" altLang="en-US" sz="2800">
              <a:latin typeface="Palatino Linotype" pitchFamily="18" charset="0"/>
              <a:ea typeface="楷体" pitchFamily="49" charset="-122"/>
            </a:endParaRPr>
          </a:p>
          <a:p>
            <a:pPr marL="457200" indent="-457200" eaLnBrk="1" hangingPunct="1">
              <a:spcBef>
                <a:spcPct val="20000"/>
              </a:spcBef>
              <a:buClr>
                <a:srgbClr val="C00000"/>
              </a:buClr>
              <a:buFont typeface="Wingdings" pitchFamily="2" charset="2"/>
              <a:buChar char="n"/>
            </a:pPr>
            <a:r>
              <a:rPr lang="zh-CN" altLang="zh-CN" sz="2800">
                <a:latin typeface="Palatino Linotype" pitchFamily="18" charset="0"/>
                <a:ea typeface="楷体" pitchFamily="49" charset="-122"/>
              </a:rPr>
              <a:t>流程图的基本元素包括</a:t>
            </a:r>
            <a:r>
              <a:rPr lang="en-US" altLang="zh-CN" sz="2800">
                <a:latin typeface="Palatino Linotype" pitchFamily="18" charset="0"/>
                <a:ea typeface="楷体" pitchFamily="49" charset="-122"/>
              </a:rPr>
              <a:t>7</a:t>
            </a:r>
            <a:r>
              <a:rPr lang="zh-CN" altLang="zh-CN" sz="2800">
                <a:latin typeface="Palatino Linotype" pitchFamily="18" charset="0"/>
                <a:ea typeface="楷体" pitchFamily="49" charset="-122"/>
              </a:rPr>
              <a:t>种</a:t>
            </a:r>
            <a:endParaRPr lang="zh-CN" altLang="en-US" sz="2800">
              <a:latin typeface="Palatino Linotype" pitchFamily="18" charset="0"/>
              <a:ea typeface="楷体" pitchFamily="49" charset="-122"/>
            </a:endParaRPr>
          </a:p>
        </p:txBody>
      </p:sp>
      <p:pic>
        <p:nvPicPr>
          <p:cNvPr id="8197"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605213"/>
            <a:ext cx="4732338"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262312"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程序的流程图</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9220" name="矩形 1"/>
          <p:cNvSpPr>
            <a:spLocks noChangeArrowheads="1"/>
          </p:cNvSpPr>
          <p:nvPr/>
        </p:nvSpPr>
        <p:spPr bwMode="auto">
          <a:xfrm>
            <a:off x="342900" y="1589088"/>
            <a:ext cx="8377238"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zh-CN" altLang="en-US" sz="2400" dirty="0">
                <a:latin typeface="Palatino Linotype" pitchFamily="18" charset="0"/>
                <a:ea typeface="楷体" pitchFamily="49" charset="-122"/>
              </a:rPr>
              <a:t>起止框：表示程序逻辑的开始或结束；</a:t>
            </a:r>
          </a:p>
          <a:p>
            <a:pPr marL="457200" indent="-457200" eaLnBrk="1" hangingPunct="1">
              <a:spcBef>
                <a:spcPct val="20000"/>
              </a:spcBef>
              <a:buClr>
                <a:srgbClr val="C00000"/>
              </a:buClr>
              <a:buFont typeface="Wingdings" pitchFamily="2" charset="2"/>
              <a:buChar char="n"/>
            </a:pPr>
            <a:r>
              <a:rPr lang="zh-CN" altLang="en-US" sz="2400" dirty="0">
                <a:latin typeface="Palatino Linotype" pitchFamily="18" charset="0"/>
                <a:ea typeface="楷体" pitchFamily="49" charset="-122"/>
              </a:rPr>
              <a:t>判断框：表示一个判断条件，并根据判断结果选择不同的执行路径；</a:t>
            </a:r>
          </a:p>
          <a:p>
            <a:pPr marL="457200" indent="-457200" eaLnBrk="1" hangingPunct="1">
              <a:spcBef>
                <a:spcPct val="20000"/>
              </a:spcBef>
              <a:buClr>
                <a:srgbClr val="C00000"/>
              </a:buClr>
              <a:buFont typeface="Wingdings" pitchFamily="2" charset="2"/>
              <a:buChar char="n"/>
            </a:pPr>
            <a:r>
              <a:rPr lang="zh-CN" altLang="en-US" sz="2400" dirty="0">
                <a:latin typeface="Palatino Linotype" pitchFamily="18" charset="0"/>
                <a:ea typeface="楷体" pitchFamily="49" charset="-122"/>
              </a:rPr>
              <a:t>处理框：表示一组处理过程，对应于顺序执行的程序逻辑；</a:t>
            </a:r>
          </a:p>
          <a:p>
            <a:pPr marL="457200" indent="-457200" eaLnBrk="1" hangingPunct="1">
              <a:spcBef>
                <a:spcPct val="20000"/>
              </a:spcBef>
              <a:buClr>
                <a:srgbClr val="C00000"/>
              </a:buClr>
              <a:buFont typeface="Wingdings" pitchFamily="2" charset="2"/>
              <a:buChar char="n"/>
            </a:pPr>
            <a:r>
              <a:rPr lang="zh-CN" altLang="en-US" sz="2400" dirty="0">
                <a:latin typeface="Palatino Linotype" pitchFamily="18" charset="0"/>
                <a:ea typeface="楷体" pitchFamily="49" charset="-122"/>
              </a:rPr>
              <a:t>输入输出框：表示程序中的数据输入或结果输出；</a:t>
            </a:r>
          </a:p>
          <a:p>
            <a:pPr marL="457200" indent="-457200" eaLnBrk="1" hangingPunct="1">
              <a:spcBef>
                <a:spcPct val="20000"/>
              </a:spcBef>
              <a:buClr>
                <a:srgbClr val="C00000"/>
              </a:buClr>
              <a:buFont typeface="Wingdings" pitchFamily="2" charset="2"/>
              <a:buChar char="n"/>
            </a:pPr>
            <a:r>
              <a:rPr lang="zh-CN" altLang="en-US" sz="2400" dirty="0">
                <a:latin typeface="Palatino Linotype" pitchFamily="18" charset="0"/>
                <a:ea typeface="楷体" pitchFamily="49" charset="-122"/>
              </a:rPr>
              <a:t>注释框：表示程序的注释；</a:t>
            </a:r>
          </a:p>
          <a:p>
            <a:pPr marL="457200" indent="-457200" eaLnBrk="1" hangingPunct="1">
              <a:spcBef>
                <a:spcPct val="20000"/>
              </a:spcBef>
              <a:buClr>
                <a:srgbClr val="C00000"/>
              </a:buClr>
              <a:buFont typeface="Wingdings" pitchFamily="2" charset="2"/>
              <a:buChar char="n"/>
            </a:pPr>
            <a:r>
              <a:rPr lang="zh-CN" altLang="en-US" sz="2400" dirty="0">
                <a:latin typeface="Palatino Linotype" pitchFamily="18" charset="0"/>
                <a:ea typeface="楷体" pitchFamily="49" charset="-122"/>
              </a:rPr>
              <a:t>流向线：表示程序的控制流，以带箭头直线或曲线表达程序的执行路径；</a:t>
            </a:r>
          </a:p>
          <a:p>
            <a:pPr marL="457200" indent="-457200" eaLnBrk="1" hangingPunct="1">
              <a:spcBef>
                <a:spcPct val="20000"/>
              </a:spcBef>
              <a:buClr>
                <a:srgbClr val="C00000"/>
              </a:buClr>
              <a:buFont typeface="Wingdings" pitchFamily="2" charset="2"/>
              <a:buChar char="n"/>
            </a:pPr>
            <a:r>
              <a:rPr lang="zh-CN" altLang="en-US" sz="2400" dirty="0">
                <a:latin typeface="Palatino Linotype" pitchFamily="18" charset="0"/>
                <a:ea typeface="楷体" pitchFamily="49" charset="-122"/>
              </a:rPr>
              <a:t>连接点：表示多个流程图的连接方式，常用于将多个较小流程图组织成较大流程图。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262312"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程序的流程图</a:t>
            </a:r>
            <a:endParaRPr lang="zh-CN" altLang="zh-CN" sz="4000">
              <a:solidFill>
                <a:srgbClr val="262626"/>
              </a:solidFill>
              <a:latin typeface="微软雅黑" panose="020B0503020204020204" pitchFamily="34" charset="-122"/>
              <a:ea typeface="微软雅黑" panose="020B0503020204020204" pitchFamily="34" charset="-122"/>
            </a:endParaRPr>
          </a:p>
        </p:txBody>
      </p:sp>
      <p:pic>
        <p:nvPicPr>
          <p:cNvPr id="10244"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205038"/>
            <a:ext cx="4897438"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矩形 3"/>
          <p:cNvSpPr>
            <a:spLocks noChangeArrowheads="1"/>
          </p:cNvSpPr>
          <p:nvPr/>
        </p:nvSpPr>
        <p:spPr bwMode="auto">
          <a:xfrm>
            <a:off x="668338" y="5464175"/>
            <a:ext cx="7837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eaLnBrk="1" hangingPunct="1">
              <a:spcBef>
                <a:spcPct val="20000"/>
              </a:spcBef>
              <a:buClr>
                <a:srgbClr val="C00000"/>
              </a:buClr>
              <a:buFont typeface="Wingdings" pitchFamily="2" charset="2"/>
              <a:buChar char="n"/>
            </a:pPr>
            <a:r>
              <a:rPr lang="zh-CN" altLang="zh-CN" sz="2800">
                <a:latin typeface="Palatino Linotype" pitchFamily="18" charset="0"/>
                <a:ea typeface="楷体" pitchFamily="49" charset="-122"/>
              </a:rPr>
              <a:t>程序流程图示例：由连接点</a:t>
            </a:r>
            <a:r>
              <a:rPr lang="en-US" altLang="zh-CN" sz="2800">
                <a:latin typeface="Palatino Linotype" pitchFamily="18" charset="0"/>
                <a:ea typeface="楷体" pitchFamily="49" charset="-122"/>
              </a:rPr>
              <a:t>A</a:t>
            </a:r>
            <a:r>
              <a:rPr lang="zh-CN" altLang="zh-CN" sz="2800">
                <a:latin typeface="Palatino Linotype" pitchFamily="18" charset="0"/>
                <a:ea typeface="楷体" pitchFamily="49" charset="-122"/>
              </a:rPr>
              <a:t>连接的一个程序 </a:t>
            </a:r>
            <a:endParaRPr lang="zh-CN" altLang="en-US" sz="2800">
              <a:latin typeface="Palatino Linotype" pitchFamily="18" charset="0"/>
              <a:ea typeface="楷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55563"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p:cNvSpPr txBox="1">
            <a:spLocks noChangeArrowheads="1"/>
          </p:cNvSpPr>
          <p:nvPr/>
        </p:nvSpPr>
        <p:spPr bwMode="auto">
          <a:xfrm>
            <a:off x="661988" y="666750"/>
            <a:ext cx="3775075"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程序的基本结构</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11268" name="矩形 1"/>
          <p:cNvSpPr>
            <a:spLocks noChangeArrowheads="1"/>
          </p:cNvSpPr>
          <p:nvPr/>
        </p:nvSpPr>
        <p:spPr bwMode="auto">
          <a:xfrm>
            <a:off x="661988" y="1898650"/>
            <a:ext cx="78136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eaLnBrk="1" hangingPunct="1">
              <a:spcBef>
                <a:spcPct val="20000"/>
              </a:spcBef>
              <a:buClr>
                <a:srgbClr val="C00000"/>
              </a:buClr>
              <a:buFont typeface="Wingdings" pitchFamily="2" charset="2"/>
              <a:buChar char="n"/>
            </a:pPr>
            <a:r>
              <a:rPr lang="zh-CN" altLang="en-US" sz="2800" dirty="0">
                <a:latin typeface="Palatino Linotype" pitchFamily="18" charset="0"/>
                <a:ea typeface="楷体" pitchFamily="49" charset="-122"/>
              </a:rPr>
              <a:t>程序由三种基本结构组成：</a:t>
            </a:r>
            <a:r>
              <a:rPr lang="zh-CN" altLang="en-US" sz="2800" b="1" dirty="0">
                <a:solidFill>
                  <a:srgbClr val="C00000"/>
                </a:solidFill>
                <a:latin typeface="Palatino Linotype" pitchFamily="18" charset="0"/>
                <a:ea typeface="楷体" pitchFamily="49" charset="-122"/>
              </a:rPr>
              <a:t>顺序结构、分支结构和循环结构</a:t>
            </a:r>
            <a:r>
              <a:rPr lang="zh-CN" altLang="en-US" sz="2800" dirty="0">
                <a:latin typeface="Palatino Linotype" pitchFamily="18" charset="0"/>
                <a:ea typeface="楷体" pitchFamily="49" charset="-122"/>
              </a:rPr>
              <a:t>。</a:t>
            </a:r>
            <a:endParaRPr lang="en-US" altLang="zh-CN" sz="2800" dirty="0">
              <a:latin typeface="Palatino Linotype" pitchFamily="18" charset="0"/>
              <a:ea typeface="楷体" pitchFamily="49" charset="-122"/>
            </a:endParaRPr>
          </a:p>
          <a:p>
            <a:pPr marL="457200" indent="-457200" eaLnBrk="1" hangingPunct="1">
              <a:spcBef>
                <a:spcPct val="20000"/>
              </a:spcBef>
              <a:buClr>
                <a:srgbClr val="C00000"/>
              </a:buClr>
              <a:buFont typeface="Wingdings" pitchFamily="2" charset="2"/>
              <a:buChar char="n"/>
            </a:pPr>
            <a:r>
              <a:rPr lang="zh-CN" altLang="en-US" sz="2800" dirty="0">
                <a:latin typeface="Palatino Linotype" pitchFamily="18" charset="0"/>
                <a:ea typeface="楷体" pitchFamily="49" charset="-122"/>
              </a:rPr>
              <a:t>任何程序都由这三种基本结构组合而成</a:t>
            </a:r>
            <a:endParaRPr lang="en-US" altLang="zh-CN" sz="2800" dirty="0">
              <a:latin typeface="Palatino Linotype" pitchFamily="18" charset="0"/>
              <a:ea typeface="楷体" pitchFamily="49" charset="-122"/>
            </a:endParaRPr>
          </a:p>
          <a:p>
            <a:pPr marL="457200" indent="-457200" eaLnBrk="1" hangingPunct="1">
              <a:spcBef>
                <a:spcPct val="20000"/>
              </a:spcBef>
              <a:buClr>
                <a:srgbClr val="C00000"/>
              </a:buClr>
              <a:buFont typeface="Wingdings" pitchFamily="2" charset="2"/>
              <a:buChar char="n"/>
            </a:pPr>
            <a:r>
              <a:rPr lang="zh-CN" altLang="zh-CN" sz="2800" dirty="0">
                <a:latin typeface="Palatino Linotype" pitchFamily="18" charset="0"/>
                <a:ea typeface="楷体" pitchFamily="49" charset="-122"/>
              </a:rPr>
              <a:t>这些基本结构都有一个入口和一个出口。任何程序都由这三种基本结构组合而成</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1012</TotalTime>
  <Words>3821</Words>
  <Application>Microsoft Office PowerPoint</Application>
  <PresentationFormat>全屏显示(4:3)</PresentationFormat>
  <Paragraphs>544</Paragraphs>
  <Slides>53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53</vt:i4>
      </vt:variant>
    </vt:vector>
  </HeadingPairs>
  <TitlesOfParts>
    <vt:vector size="63" baseType="lpstr">
      <vt:lpstr>SimSun-ExtB</vt:lpstr>
      <vt:lpstr>华文新魏</vt:lpstr>
      <vt:lpstr>微软雅黑</vt:lpstr>
      <vt:lpstr>Arial</vt:lpstr>
      <vt:lpstr>Calibri</vt:lpstr>
      <vt:lpstr>Courier New</vt:lpstr>
      <vt:lpstr>Palatino Linotype</vt:lpstr>
      <vt:lpstr>Times New Roman</vt:lpstr>
      <vt:lpstr>Wingdings</vt:lpstr>
      <vt:lpstr>默认设计模板</vt:lpstr>
      <vt:lpstr>【第4章】 程序的控制结构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Python语言程序设计</dc:title>
  <dc:creator>杨雅婷</dc:creator>
  <cp:lastModifiedBy>Admin</cp:lastModifiedBy>
  <cp:revision>47</cp:revision>
  <dcterms:created xsi:type="dcterms:W3CDTF">2018-01-24T03:01:38Z</dcterms:created>
  <dcterms:modified xsi:type="dcterms:W3CDTF">2022-10-03T09:02:18Z</dcterms:modified>
</cp:coreProperties>
</file>