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2"/>
  </p:notesMasterIdLst>
  <p:sldIdLst>
    <p:sldId id="257" r:id="rId2"/>
    <p:sldId id="258" r:id="rId3"/>
    <p:sldId id="451" r:id="rId4"/>
    <p:sldId id="259" r:id="rId5"/>
    <p:sldId id="452" r:id="rId6"/>
    <p:sldId id="386" r:id="rId7"/>
    <p:sldId id="387" r:id="rId8"/>
    <p:sldId id="39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7" r:id="rId17"/>
    <p:sldId id="395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53" r:id="rId46"/>
    <p:sldId id="426" r:id="rId47"/>
    <p:sldId id="428" r:id="rId48"/>
    <p:sldId id="427" r:id="rId49"/>
    <p:sldId id="429" r:id="rId50"/>
    <p:sldId id="430" r:id="rId51"/>
    <p:sldId id="432" r:id="rId52"/>
    <p:sldId id="433" r:id="rId53"/>
    <p:sldId id="434" r:id="rId54"/>
    <p:sldId id="436" r:id="rId55"/>
    <p:sldId id="435" r:id="rId56"/>
    <p:sldId id="437" r:id="rId57"/>
    <p:sldId id="438" r:id="rId58"/>
    <p:sldId id="439" r:id="rId59"/>
    <p:sldId id="440" r:id="rId60"/>
    <p:sldId id="441" r:id="rId61"/>
    <p:sldId id="442" r:id="rId62"/>
    <p:sldId id="454" r:id="rId63"/>
    <p:sldId id="443" r:id="rId64"/>
    <p:sldId id="444" r:id="rId65"/>
    <p:sldId id="445" r:id="rId66"/>
    <p:sldId id="446" r:id="rId67"/>
    <p:sldId id="447" r:id="rId68"/>
    <p:sldId id="448" r:id="rId69"/>
    <p:sldId id="450" r:id="rId70"/>
    <p:sldId id="314" r:id="rId7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F22D206-9EA9-4823-AF68-2380DD7B0E87}" type="datetimeFigureOut">
              <a:rPr lang="zh-CN" altLang="en-US"/>
              <a:pPr>
                <a:defRPr/>
              </a:pPr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B2FB519F-B0EA-4DC2-BC52-10DB3C1FC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F1ACD75-4B36-4568-BC6F-D02F194FECAD}" type="slidenum">
              <a:rPr lang="zh-CN" altLang="en-US">
                <a:latin typeface="等线" pitchFamily="2" charset="-122"/>
                <a:ea typeface="等线" pitchFamily="2" charset="-122"/>
              </a:rPr>
              <a:pPr/>
              <a:t>12</a:t>
            </a:fld>
            <a:endParaRPr lang="zh-CN" altLang="en-US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CE7326B-C181-4AE6-964F-3F17F2189EEB}" type="slidenum">
              <a:rPr lang="zh-CN" altLang="en-US">
                <a:latin typeface="等线" pitchFamily="2" charset="-122"/>
                <a:ea typeface="等线" pitchFamily="2" charset="-122"/>
              </a:rPr>
              <a:pPr/>
              <a:t>14</a:t>
            </a:fld>
            <a:endParaRPr lang="zh-CN" altLang="en-US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len(ls)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min(ls)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max(ls)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list(x)</a:t>
            </a:r>
            <a:endParaRPr lang="zh-CN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FAC5940-A82C-467C-9E68-BA4121BC5A4C}" type="slidenum">
              <a:rPr lang="zh-CN" altLang="en-US">
                <a:latin typeface="等线" pitchFamily="2" charset="-122"/>
                <a:ea typeface="等线" pitchFamily="2" charset="-122"/>
              </a:rPr>
              <a:pPr/>
              <a:t>29</a:t>
            </a:fld>
            <a:endParaRPr lang="zh-CN" altLang="en-US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8D91ADE-0552-41C6-9CCE-54A2EA8C52CA}" type="slidenum">
              <a:rPr lang="zh-CN" altLang="en-US">
                <a:latin typeface="等线" pitchFamily="2" charset="-122"/>
                <a:ea typeface="等线" pitchFamily="2" charset="-122"/>
              </a:rPr>
              <a:pPr/>
              <a:t>32</a:t>
            </a:fld>
            <a:endParaRPr lang="zh-CN" altLang="en-US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1D6C04-58CF-4F8F-A48C-33393CD5DD5E}" type="slidenum">
              <a:rPr lang="zh-CN" altLang="en-US">
                <a:latin typeface="等线" pitchFamily="2" charset="-122"/>
                <a:ea typeface="等线" pitchFamily="2" charset="-122"/>
              </a:rPr>
              <a:pPr/>
              <a:t>50</a:t>
            </a:fld>
            <a:endParaRPr lang="zh-CN" altLang="en-US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F86FE9A-B147-4D06-B307-65D0BC241A43}" type="slidenum">
              <a:rPr lang="zh-CN" altLang="en-US">
                <a:latin typeface="等线" pitchFamily="2" charset="-122"/>
                <a:ea typeface="等线" pitchFamily="2" charset="-122"/>
              </a:rPr>
              <a:pPr/>
              <a:t>53</a:t>
            </a:fld>
            <a:endParaRPr lang="zh-CN" altLang="en-US"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0DBD-F1BE-472D-8BCA-406144A2B65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98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7618B-8E49-4A23-8F8D-01695857DA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9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07EEE-74E9-49C4-B0AB-4B8E597F14B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628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0"/>
            <a:ext cx="125571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2243138"/>
            <a:ext cx="58356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19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0"/>
            <a:ext cx="125571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46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5BD5E-A5BD-49C9-BA3A-EF2C522F975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38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0C2AE-6AA6-4AF0-9D1F-8989EA523A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445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FCD7D-C561-492F-B30F-44D7FBAFDF3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25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3F2C-4DCE-4581-B019-1699028131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054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5FE4A-1325-4E1E-A71C-E3EF0DFF02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35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AE0A0-BDD5-4DDD-A4CE-451CDECA3E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895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33B21-EBC3-4D46-8133-E7D119D5DCD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216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D9D9D9"/>
            </a:gs>
            <a:gs pos="11000">
              <a:srgbClr val="FFFFFF"/>
            </a:gs>
            <a:gs pos="88000">
              <a:srgbClr val="F2F2F2"/>
            </a:gs>
            <a:gs pos="100000">
              <a:srgbClr val="D9D9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EAA3C31-6C3B-4237-B9F5-5D71003FFC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1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>
          <a:xfrm>
            <a:off x="0" y="1039813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章</a:t>
            </a: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】</a:t>
            </a:r>
            <a:b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</a:br>
            <a: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组合数据类型</a:t>
            </a:r>
            <a:endParaRPr lang="zh-CN" altLang="en-US" sz="5400" b="1" dirty="0">
              <a:latin typeface="Palatino Linotype" panose="02040502050505030304" pitchFamily="18" charset="0"/>
              <a:ea typeface="黑体" panose="02010609060101010101" pitchFamily="49" charset="-122"/>
            </a:endParaRPr>
          </a:p>
        </p:txBody>
      </p:sp>
      <p:pic>
        <p:nvPicPr>
          <p:cNvPr id="409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3513138"/>
            <a:ext cx="30702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集合中元素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不可重复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，元素类型只能是固定数据类型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(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不可变数据类型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，例如：整数、浮点数、字符串、元组等，列表、字典和集合类型本身都是可变数据类型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(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非固定数据类型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，不能作为集合的元素出现。</a:t>
            </a:r>
            <a:endParaRPr lang="zh-CN" altLang="en-US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1229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集合类型概述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84263" y="4297363"/>
          <a:ext cx="7586662" cy="1584960"/>
        </p:xfrm>
        <a:graphic>
          <a:graphicData uri="http://schemas.openxmlformats.org/drawingml/2006/table">
            <a:tbl>
              <a:tblPr firstRow="1" firstCol="1" bandRow="1"/>
              <a:tblGrid>
                <a:gridCol w="7586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8432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{1010, "1010", 78.9}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&gt;&gt;&gt;type(S)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&lt;class 'set'&gt;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{78.9, 1010, '1010'}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需要注意，由于集合元素</a:t>
            </a:r>
            <a:r>
              <a:rPr lang="zh-CN" altLang="en-US" sz="24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是无序的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，集合的打印效果与定义顺序可以不一致。由于集合元素独一无二，使用集合类型能够过滤掉重复元素。</a:t>
            </a:r>
          </a:p>
        </p:txBody>
      </p:sp>
      <p:sp>
        <p:nvSpPr>
          <p:cNvPr id="1331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集合类型概述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60463" y="3960813"/>
          <a:ext cx="7299325" cy="1051560"/>
        </p:xfrm>
        <a:graphic>
          <a:graphicData uri="http://schemas.openxmlformats.org/drawingml/2006/table">
            <a:tbl>
              <a:tblPr firstRow="1" firstCol="1" bandRow="1"/>
              <a:tblGrid>
                <a:gridCol w="7299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5092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 = {1010, "1010", 12.3, 1010, 1010}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&gt;&gt;&gt;print(T)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{1010, '1010', 12.3}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集合类型有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4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个操作符，交集（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&amp;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）、并集（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|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）、差集（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-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）、补集（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^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），操作逻辑与数学定义相同。</a:t>
            </a:r>
          </a:p>
        </p:txBody>
      </p:sp>
      <p:sp>
        <p:nvSpPr>
          <p:cNvPr id="1434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集合类型概述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35013" y="3276600"/>
          <a:ext cx="7800975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2265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35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操作符的运算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– 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返回一个新集合，包括在集合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中但不在集合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&amp; 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返回一个新集合，包括同时在集合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中的元素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S^T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返回一个新集合，包括集合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中非共同元素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S|T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返回一个新集合，包括集合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4359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43"/>
          <a:stretch>
            <a:fillRect/>
          </a:stretch>
        </p:blipFill>
        <p:spPr bwMode="auto">
          <a:xfrm>
            <a:off x="247650" y="5243513"/>
            <a:ext cx="421481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0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5"/>
          <a:stretch>
            <a:fillRect/>
          </a:stretch>
        </p:blipFill>
        <p:spPr bwMode="auto">
          <a:xfrm>
            <a:off x="4635500" y="5224463"/>
            <a:ext cx="4214813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集合类型概述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6525" y="1603375"/>
          <a:ext cx="6489700" cy="4846638"/>
        </p:xfrm>
        <a:graphic>
          <a:graphicData uri="http://schemas.openxmlformats.org/drawingml/2006/table">
            <a:tbl>
              <a:tblPr firstRow="1" firstCol="1" bandRow="1"/>
              <a:tblGrid>
                <a:gridCol w="648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46638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{1010, "1010", 78.9}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 = {1010, "1010", 12.3, 1010, 1010}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- 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{78.9}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 – 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{12.3}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&amp; 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{1010, '1010'}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 &amp; 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{1010, '1010'}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^ 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{78.9, 12.3}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 ^ 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{78.9, 12.3}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| 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{78.9, 1010, 12.3, '1010'}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 | 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{1010, 12.3, 78.9, '1010'}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集合类型有一些常用的操作函数或方法</a:t>
            </a:r>
          </a:p>
        </p:txBody>
      </p:sp>
      <p:sp>
        <p:nvSpPr>
          <p:cNvPr id="1638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集合类型概述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71563" y="2790825"/>
          <a:ext cx="7070725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25303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40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函数或方法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S.add(x)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如果数据项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不在集合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中，将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增加到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44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S.remove(x)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在集合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中，移除该元素；不在产生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KeyError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S.clear()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移除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中所有数据项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len(S)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返回集合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元素个数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集合类型主要用于元素去重，适合于任何组合数据类型。</a:t>
            </a:r>
          </a:p>
        </p:txBody>
      </p:sp>
      <p:sp>
        <p:nvSpPr>
          <p:cNvPr id="1741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集合类型概述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31888" y="3517900"/>
          <a:ext cx="7327900" cy="1646238"/>
        </p:xfrm>
        <a:graphic>
          <a:graphicData uri="http://schemas.openxmlformats.org/drawingml/2006/table">
            <a:tbl>
              <a:tblPr firstRow="1" firstCol="1" bandRow="1"/>
              <a:tblGrid>
                <a:gridCol w="7327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46238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 = set('</a:t>
                      </a:r>
                      <a:r>
                        <a:rPr lang="zh-CN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知之为知之不知为不知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为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之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知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'}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&gt;&gt;&gt;for </a:t>
                      </a:r>
                      <a:r>
                        <a:rPr lang="en-US" sz="18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S: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535305"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sz="18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end="")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不为之知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序列类型是一维元素向量，元素之间存在先后关系，通过序号访问。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由于元素之间存在顺序关系，所以序列中可以存在相同数值但位置不同的元素。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语言中有很多数据类型都是序列类型，其中比较重要的是：字符串类型和列表类型，此外还包括元组类型。</a:t>
            </a:r>
          </a:p>
        </p:txBody>
      </p:sp>
      <p:sp>
        <p:nvSpPr>
          <p:cNvPr id="1843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序列类型概述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字符串类型可以看成是单一字符的有序组合，属于序列类型。列表则是一个可以使用多种类型元素的序列类型。序列类型使用相同的索引体系，即正向递增序号和反向递减序号。</a:t>
            </a:r>
          </a:p>
        </p:txBody>
      </p:sp>
      <p:sp>
        <p:nvSpPr>
          <p:cNvPr id="1946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序列类型概述</a:t>
            </a:r>
          </a:p>
        </p:txBody>
      </p:sp>
      <p:pic>
        <p:nvPicPr>
          <p:cNvPr id="19461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4297363"/>
            <a:ext cx="5232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序列类型有一些通用的操作符和函数</a:t>
            </a:r>
          </a:p>
        </p:txBody>
      </p:sp>
      <p:sp>
        <p:nvSpPr>
          <p:cNvPr id="2048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序列类型概述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98500" y="2424113"/>
          <a:ext cx="7847013" cy="4160832"/>
        </p:xfrm>
        <a:graphic>
          <a:graphicData uri="http://schemas.openxmlformats.org/drawingml/2006/table">
            <a:tbl>
              <a:tblPr firstRow="1" firstCol="1" bandRow="1"/>
              <a:tblGrid>
                <a:gridCol w="1965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1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+ 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* n 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 * 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将序列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复制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s[i]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索引，返回序列的第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s[i: j]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切片，返回包含序列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个元素的子序列（不包含第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s[i: j: k]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步骤切片，返回包含序列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个元素以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为步数的子序列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len(s)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的元素个数（长度）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min(s)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中的最小元素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max(s)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中的最大元素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s.index(x)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中第一次出现元素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的位置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0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s.count(x)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中出现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的总次数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映射类型是</a:t>
            </a:r>
            <a:r>
              <a:rPr lang="zh-CN" altLang="en-US" sz="24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“键</a:t>
            </a:r>
            <a:r>
              <a:rPr lang="en-US" altLang="zh-CN" sz="24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值”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数据项的组合，每个元素是一个键值对，即元素是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(key, value)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，元素之间是无序的。键值对是一种二元关系，源于属性和值的映射关系</a:t>
            </a:r>
          </a:p>
        </p:txBody>
      </p:sp>
      <p:sp>
        <p:nvSpPr>
          <p:cNvPr id="2150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映射类型概述</a:t>
            </a:r>
          </a:p>
        </p:txBody>
      </p:sp>
      <p:pic>
        <p:nvPicPr>
          <p:cNvPr id="2150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4086225"/>
            <a:ext cx="5449887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组合数据类型的基本概念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列表类型：定义、索引、切片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列表类型的操作：列表的操作函数、列表的操作方法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字典类型：定义、索引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字典类型的操作：字典的操作函数、字典的操作方法</a:t>
            </a:r>
          </a:p>
        </p:txBody>
      </p:sp>
      <p:sp>
        <p:nvSpPr>
          <p:cNvPr id="512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考纲考点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映射类型是序列类型的一种扩展。在序列类型中，采用从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0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开始的正向递增序号进行具体元素值的索引。而映射类型则由用户来定义序号，即键，用其去索引具体的值。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键（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key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）表示一个属性，也可以理解为一个类别或项目，值（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value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）是属性的内容，键值对刻画了一个属性和它的值。键值对将映射关系结构化，用于存储和表达。</a:t>
            </a:r>
          </a:p>
        </p:txBody>
      </p:sp>
      <p:sp>
        <p:nvSpPr>
          <p:cNvPr id="2253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映射类型概述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574675" y="2955925"/>
            <a:ext cx="81486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列表类型</a:t>
            </a:r>
            <a:endParaRPr lang="zh-CN" altLang="en-US" sz="5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列表是包含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0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个或多个元素组成的有序序列，属于序列类型。列表可以元素进行增加、删除、替换、查找等操作。列表没有长度限制，元素类型可以不同，不需要预定义长度。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列表类型用中括号（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[]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）表示，也可以通过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list(x)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函数将集合或字符串类型转换成列表类型。</a:t>
            </a:r>
          </a:p>
        </p:txBody>
      </p:sp>
      <p:sp>
        <p:nvSpPr>
          <p:cNvPr id="2458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列表的定义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8675" y="1997075"/>
          <a:ext cx="7631113" cy="2423160"/>
        </p:xfrm>
        <a:graphic>
          <a:graphicData uri="http://schemas.openxmlformats.org/drawingml/2006/table">
            <a:tbl>
              <a:tblPr firstRow="1" firstCol="1" bandRow="1"/>
              <a:tblGrid>
                <a:gridCol w="7631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[1010, "1010", [1010, "1010"], 1010]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[1010, '1010', [1010, '1010'], 1010]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&gt;&gt;&gt;list(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列表可以由字符串生成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列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表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可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以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由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符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串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生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成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&gt;&gt;&gt;list()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10" name="TextBox 2"/>
          <p:cNvSpPr txBox="1">
            <a:spLocks noChangeArrowheads="1"/>
          </p:cNvSpPr>
          <p:nvPr/>
        </p:nvSpPr>
        <p:spPr bwMode="auto">
          <a:xfrm>
            <a:off x="682625" y="4692650"/>
            <a:ext cx="8137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列表属于序列类型，所以列表类型支持序列类型对应的操作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索引是列表的基本操作，用于获得列表的一个元素。使用中括号作为索引操作符。</a:t>
            </a:r>
          </a:p>
        </p:txBody>
      </p:sp>
      <p:sp>
        <p:nvSpPr>
          <p:cNvPr id="2662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列表的索引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93923"/>
              </p:ext>
            </p:extLst>
          </p:nvPr>
        </p:nvGraphicFramePr>
        <p:xfrm>
          <a:off x="944562" y="3429000"/>
          <a:ext cx="7324725" cy="2316480"/>
        </p:xfrm>
        <a:graphic>
          <a:graphicData uri="http://schemas.openxmlformats.org/drawingml/2006/table">
            <a:tbl>
              <a:tblPr firstRow="1" firstCol="1" bandRow="1"/>
              <a:tblGrid>
                <a:gridCol w="7324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75387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[1010, "1010", [1010, "1010"], 1010]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&gt;&gt;&gt;ls[3]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&gt;&gt;&gt;ls[-2]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[1010, '1010']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&gt;&gt;&gt;ls[5]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(most recent call last):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"&lt;pyshell#35&gt;", line 1, in &lt;module&gt;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ls[5]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IndexError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list index out of range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可以使用遍历循环对列表类型的元素进行遍历操作，基本使用方式如下：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for  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循环变量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  in  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列表变量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&gt;: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  		 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语句块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 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zh-CN" altLang="en-US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2765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列表的索引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08075" y="4656138"/>
          <a:ext cx="7351713" cy="1616075"/>
        </p:xfrm>
        <a:graphic>
          <a:graphicData uri="http://schemas.openxmlformats.org/drawingml/2006/table">
            <a:tbl>
              <a:tblPr firstRow="1" firstCol="1" bandRow="1"/>
              <a:tblGrid>
                <a:gridCol w="7351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1607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[1010, "1010", [1010, "1010"], 1010]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&gt;&gt;&gt;for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ls: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*2)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10101010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[1010, '1010', 1010, '1010']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切片是列表的基本操作，用于获得列表的一个片段，即获得一个或多个元素。切片后的结果也是列表类型。切片有两种使用方式：</a:t>
            </a:r>
          </a:p>
          <a:p>
            <a:pPr marL="0" lvl="1" indent="0"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列表或列表变量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&gt;[N: M]    </a:t>
            </a:r>
          </a:p>
          <a:p>
            <a:pPr marL="0" lvl="1" indent="0"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或    </a:t>
            </a:r>
          </a:p>
          <a:p>
            <a:pPr marL="0" lvl="1" indent="0"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列表或列表变量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&gt;[N: M: K]</a:t>
            </a:r>
          </a:p>
        </p:txBody>
      </p:sp>
      <p:sp>
        <p:nvSpPr>
          <p:cNvPr id="2867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列表的切片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切片获取列表类型从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到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M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（不包含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M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）的元素组成新的列表。当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K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存在时，切片获取列表类型从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到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M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（不包含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M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）以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K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为步长所对应元素组成的列表。</a:t>
            </a:r>
            <a:endParaRPr lang="en-US" altLang="zh-CN" sz="2400" b="1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2970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列表的切片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76338" y="3898900"/>
          <a:ext cx="7162800" cy="2255838"/>
        </p:xfrm>
        <a:graphic>
          <a:graphicData uri="http://schemas.openxmlformats.org/drawingml/2006/table">
            <a:tbl>
              <a:tblPr firstRow="1" firstCol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55838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[1010, "1010", [1010, "1010"], 1010]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&gt;&gt;&gt;ls[1:4]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['1010', [1010, '1010'], 1010]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&gt;&gt;&gt;ls[-1:-3]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&gt;&gt;&gt;ls[-3:-1]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['1010', [1010, '1010']]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&gt;&gt;&gt;ls[0:4:2]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[1010, [1010, '1010']]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574675" y="2955925"/>
            <a:ext cx="81486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列表类型的操作</a:t>
            </a:r>
            <a:endParaRPr lang="zh-CN" altLang="en-US" sz="5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列表类型继承序列类型特点，有一些通用的操作函数</a:t>
            </a:r>
            <a:endParaRPr lang="en-US" altLang="zh-CN" sz="2400" b="1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174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列表的操作函数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93788" y="2635250"/>
          <a:ext cx="7026275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1760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5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操作函数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(ls)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的元素个数（长度）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min(ls)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中的最小元素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max(ls)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14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中的最大元素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list(x)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4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转变成列表类型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3788" y="4448175"/>
          <a:ext cx="7026275" cy="1311275"/>
        </p:xfrm>
        <a:graphic>
          <a:graphicData uri="http://schemas.openxmlformats.org/drawingml/2006/table">
            <a:tbl>
              <a:tblPr firstRow="1" firstCol="1" bandRow="1"/>
              <a:tblGrid>
                <a:gridCol w="7026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[1010, "1010", [1010, "1010"], 1010]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["Python", ["1010", 1010, [1010, "Python"]]]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知识导图</a:t>
            </a:r>
          </a:p>
        </p:txBody>
      </p:sp>
      <p:pic>
        <p:nvPicPr>
          <p:cNvPr id="614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28775"/>
            <a:ext cx="8620125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min(ls)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和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max(ls)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分别返回一个列表的最小或最大元素，使用这两个函数的前提是列表中各元素类型可以进行比较。</a:t>
            </a:r>
            <a:endParaRPr lang="en-US" altLang="zh-CN" sz="2400" b="1" dirty="0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277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列表的操作函数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550" y="3636963"/>
          <a:ext cx="7488238" cy="3017837"/>
        </p:xfrm>
        <a:graphic>
          <a:graphicData uri="http://schemas.openxmlformats.org/drawingml/2006/table">
            <a:tbl>
              <a:tblPr firstRow="1" firstCol="1" bandRow="1"/>
              <a:tblGrid>
                <a:gridCol w="7488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7837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[1010, 10.10, 0x1010]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&gt;&gt;&gt;min(ls)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&gt;&gt;&gt;max(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'Python'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ls +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&gt;&gt;&gt;print(ls)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[1010, 10.1, 4112, '1010', '10.10', 'Python']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&gt;&gt;&gt;min(ls)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(most recent call last):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"&lt;pyshell#15&gt;", line 1, in &lt;module&gt;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min(ls)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TypeError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'&lt;' not supported between instances of '</a:t>
                      </a:r>
                      <a:r>
                        <a:rPr lang="en-US" sz="14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 and 'float'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list(x)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将变量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x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转变成列表类型，其中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x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可以是字符串类型，也可以是字典类型。</a:t>
            </a:r>
            <a:endParaRPr lang="en-US" altLang="zh-CN" sz="2400" b="1" dirty="0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379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列表的操作函数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93788" y="3344863"/>
          <a:ext cx="7366000" cy="2057400"/>
        </p:xfrm>
        <a:graphic>
          <a:graphicData uri="http://schemas.openxmlformats.org/drawingml/2006/table">
            <a:tbl>
              <a:tblPr firstRow="1" firstCol="1" bandRow="1"/>
              <a:tblGrid>
                <a:gridCol w="736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&gt;&gt;&gt;list("Python")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['P', 'y', 't', 'h', 'o', 'n']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&gt;&gt;&gt;list({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小新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小新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&gt;&gt;&gt;list({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['201801', '201802', '201803']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列表类型存在一些操作方法，使用语法形式是：</a:t>
            </a:r>
          </a:p>
          <a:p>
            <a:pPr marL="0" lvl="1" indent="0"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列表变量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&gt;.&lt;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方法名称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&gt;(&lt;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方法参数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&gt;)</a:t>
            </a:r>
          </a:p>
        </p:txBody>
      </p:sp>
      <p:sp>
        <p:nvSpPr>
          <p:cNvPr id="3482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96589"/>
              </p:ext>
            </p:extLst>
          </p:nvPr>
        </p:nvGraphicFramePr>
        <p:xfrm>
          <a:off x="1027113" y="3251200"/>
          <a:ext cx="6929437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2568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0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ls.append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在列表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最后增加</a:t>
                      </a:r>
                      <a:r>
                        <a:rPr lang="zh-CN" sz="16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一个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ls.insert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x)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在列表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位置增加元素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ls.clear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ls.pop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项元素取出并删除该元素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ls.remove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将列表中出现的第一个元素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ls.reverse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中元素反转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ls.copy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生成一个新列表，复制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中所有元素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ls.append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(x)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在列表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ls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最后增加一个元素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3584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8225" y="2863850"/>
          <a:ext cx="6945313" cy="2514600"/>
        </p:xfrm>
        <a:graphic>
          <a:graphicData uri="http://schemas.openxmlformats.org/drawingml/2006/table">
            <a:tbl>
              <a:tblPr firstRow="1" firstCol="1" bandRow="1"/>
              <a:tblGrid>
                <a:gridCol w="69453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lt.append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(1010)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['1010', '10.10', 'Python', 1010]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lt.append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([1010, 0x1010])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['1010', '10.10', 'Python', 1010, [1010, 4112]]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 err="1">
                <a:latin typeface="Palatino Linotype" pitchFamily="18" charset="0"/>
                <a:ea typeface="楷体" pitchFamily="49" charset="-122"/>
              </a:rPr>
              <a:t>ls.append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(x)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仅用于在列表中增加一个元素，如果希望增加多个元素，可以使用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加号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，将两个列表合并。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686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93788" y="4027488"/>
          <a:ext cx="73660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736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[1010, [1010, 0x1010]]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+=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['1010', '10.10', 'Python', 1010, [1010, 4112]]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ls.insert(i, x)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在列表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ls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中序号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i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位置上增加元素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x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，序号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i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之后的元素序号依次增加。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ls.clear()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将列表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ls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的所有元素删除，清空列表。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789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2513" y="2978150"/>
          <a:ext cx="7407275" cy="1463675"/>
        </p:xfrm>
        <a:graphic>
          <a:graphicData uri="http://schemas.openxmlformats.org/drawingml/2006/table">
            <a:tbl>
              <a:tblPr firstRow="1" firstCol="1" bandRow="1"/>
              <a:tblGrid>
                <a:gridCol w="7407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lt.insert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(1, 1010)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['1010', 1010, '10.10', 'Python']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52513" y="5256213"/>
          <a:ext cx="7407275" cy="1463675"/>
        </p:xfrm>
        <a:graphic>
          <a:graphicData uri="http://schemas.openxmlformats.org/drawingml/2006/table">
            <a:tbl>
              <a:tblPr firstRow="1" firstCol="1" bandRow="1"/>
              <a:tblGrid>
                <a:gridCol w="7407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lt.clear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ls.pop(i)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将返回列表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ls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中第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i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位元素，并将该元素从列表中删除。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ls.remove(x)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将删除列表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ls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中第一个出现的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x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元素。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3891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52513" y="2790825"/>
          <a:ext cx="7407275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7407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lt.pop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(1))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["1010",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52513" y="5045075"/>
          <a:ext cx="7407275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7407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7952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lt.remove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("10.10")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["1010",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除了上述方法，还可以使用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保留字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del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对列表元素或片段进行删除，使用方法如下：</a:t>
            </a:r>
          </a:p>
          <a:p>
            <a:pPr marL="0" lvl="1" indent="0"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del  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列表变量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&gt;[&lt;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索引序号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&gt;]   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或</a:t>
            </a:r>
          </a:p>
          <a:p>
            <a:pPr marL="0" lvl="1" indent="0"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del  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列表变量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&gt;[&lt;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索引起始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&gt;: 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索引结束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&gt;]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3994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12825" y="4062413"/>
          <a:ext cx="7446963" cy="2560637"/>
        </p:xfrm>
        <a:graphic>
          <a:graphicData uri="http://schemas.openxmlformats.org/drawingml/2006/table">
            <a:tbl>
              <a:tblPr firstRow="1" firstCol="1" bandRow="1"/>
              <a:tblGrid>
                <a:gridCol w="7446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60637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&gt;&gt;&gt;del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["1010",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&gt;&gt;&gt;del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[1:]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["1010"]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ls.reverse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()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将列表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ls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中元素进行逆序反转。</a:t>
            </a: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ls.copy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()	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复制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ls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中所有元素生成一个新列表。</a:t>
            </a: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由上例看出，一个列表</a:t>
            </a:r>
            <a:r>
              <a:rPr lang="en-US" altLang="zh-CN" sz="24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lt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使用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.copy()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方法复制后赋值给变量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ls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，将</a:t>
            </a:r>
            <a:r>
              <a:rPr lang="en-US" altLang="zh-CN" sz="24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lt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元素清空不影响新生成的变量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ls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4096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38225" y="2225675"/>
          <a:ext cx="7027863" cy="731838"/>
        </p:xfrm>
        <a:graphic>
          <a:graphicData uri="http://schemas.openxmlformats.org/drawingml/2006/table">
            <a:tbl>
              <a:tblPr firstRow="1" firstCol="1" bandRow="1"/>
              <a:tblGrid>
                <a:gridCol w="7027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1838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lt.reverse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['Python', '10.10', '1010']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38225" y="3937000"/>
          <a:ext cx="7027863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7027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lt.copy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lt.clear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 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清空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&gt;&gt;&gt;print(ls)  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["1010", "10.10", "Python"]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需要注意，对于基本的数据类型，如整数或字符串，可以通过等号实现元素赋值。但对于列表类型，使用等号无法实现真正的赋值。其中，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ls = </a:t>
            </a: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lt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语句并不是拷贝</a:t>
            </a: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lt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中元素给变量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ls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，而是新关联了一个</a:t>
            </a:r>
            <a:r>
              <a:rPr lang="zh-CN" altLang="en-US" sz="2400" b="1" dirty="0">
                <a:solidFill>
                  <a:srgbClr val="FF0000"/>
                </a:solidFill>
                <a:latin typeface="Palatino Linotype" pitchFamily="18" charset="0"/>
                <a:ea typeface="楷体" pitchFamily="49" charset="-122"/>
              </a:rPr>
              <a:t>引用</a:t>
            </a:r>
            <a:r>
              <a:rPr lang="en-US" altLang="zh-CN" sz="2400" b="1" dirty="0">
                <a:solidFill>
                  <a:srgbClr val="FF0000"/>
                </a:solidFill>
                <a:latin typeface="Palatino Linotype" pitchFamily="18" charset="0"/>
                <a:ea typeface="楷体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Palatino Linotype" pitchFamily="18" charset="0"/>
                <a:ea typeface="楷体" pitchFamily="49" charset="-122"/>
              </a:rPr>
              <a:t>即地址</a:t>
            </a:r>
            <a:r>
              <a:rPr lang="en-US" altLang="zh-CN" sz="2400" b="1" dirty="0">
                <a:solidFill>
                  <a:srgbClr val="FF0000"/>
                </a:solidFill>
                <a:latin typeface="Palatino Linotype" pitchFamily="18" charset="0"/>
                <a:ea typeface="楷体" pitchFamily="49" charset="-122"/>
              </a:rPr>
              <a:t>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，即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ls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和</a:t>
            </a: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lt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所指向的是同一套内容。</a:t>
            </a: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4198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9813" y="4573588"/>
          <a:ext cx="7419975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7419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仅使用等号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lt.clear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&gt;&gt;&gt;print(ls)  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574675" y="2955925"/>
            <a:ext cx="81486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组合数据类型的基本概念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使用索引配合等号（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=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）可以对列表元素进行修改。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列表是一个十分灵活的数据结构，它具有处理任意长度、混合类型的能力，并提供了丰富的基础操作符和方法。当程序需要使用组合数据类型管理批量数据时，请尽量使用列表类型。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4301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列表的操作方法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58863" y="2341563"/>
          <a:ext cx="6986587" cy="1281112"/>
        </p:xfrm>
        <a:graphic>
          <a:graphicData uri="http://schemas.openxmlformats.org/drawingml/2006/table">
            <a:tbl>
              <a:tblPr firstRow="1" firstCol="1" bandRow="1"/>
              <a:tblGrid>
                <a:gridCol w="6986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81112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["1010", "10.10",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 = 1010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["1010", 1010, "Python"]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2"/>
          <p:cNvSpPr txBox="1">
            <a:spLocks noChangeArrowheads="1"/>
          </p:cNvSpPr>
          <p:nvPr/>
        </p:nvSpPr>
        <p:spPr bwMode="auto">
          <a:xfrm>
            <a:off x="574675" y="2955925"/>
            <a:ext cx="81486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字典类型</a:t>
            </a:r>
            <a:endParaRPr lang="zh-CN" altLang="en-US" sz="5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“键值对”是组织数据的一种重要方式，广泛应用在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Web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系统中。键值对的基本思想是将“值”信息关联一个“键”信息，进而通过键信息查找对应值信息，这个过程叫映射。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语言中通过字典类型实现映射。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4506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字典的定义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语言中的字典使用大括号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{}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建立，每个元素是一个键值对，使用方式如下：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    {&lt;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键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1&gt;:&lt;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值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1&gt;,  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键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2&gt;:&lt;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值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2&gt;,  … ,  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键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n&gt;:&lt;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值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n&gt;}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其中，</a:t>
            </a:r>
            <a:r>
              <a:rPr lang="zh-CN" altLang="en-US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键和值通过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冒号</a:t>
            </a:r>
            <a:r>
              <a:rPr lang="zh-CN" altLang="en-US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连接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，不同键值对通过逗号隔开。</a:t>
            </a:r>
            <a:r>
              <a:rPr lang="zh-CN" altLang="en-US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字典类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型也具有和</a:t>
            </a:r>
            <a:r>
              <a:rPr lang="zh-CN" altLang="en-US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集合类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似的性质，即键值对之间没有顺序且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不能重复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无序</a:t>
            </a:r>
            <a:r>
              <a:rPr lang="en-US" altLang="zh-CN" b="1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4608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字典的定义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变量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d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可以看作是“学号”与“姓名”的映射关系。需要注意，字典各个元素并没有顺序之分。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4710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字典的定义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28663" y="3556000"/>
          <a:ext cx="7893050" cy="1235075"/>
        </p:xfrm>
        <a:graphic>
          <a:graphicData uri="http://schemas.openxmlformats.org/drawingml/2006/table">
            <a:tbl>
              <a:tblPr firstRow="1" firstCol="1" bandRow="1"/>
              <a:tblGrid>
                <a:gridCol w="789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35075"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{'201801':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'201802':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'201803':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044D031-CD25-4792-8543-6DA9C9FEFEC6}"/>
              </a:ext>
            </a:extLst>
          </p:cNvPr>
          <p:cNvSpPr txBox="1"/>
          <p:nvPr/>
        </p:nvSpPr>
        <p:spPr>
          <a:xfrm>
            <a:off x="754912" y="861237"/>
            <a:ext cx="78787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可变数据</a:t>
            </a:r>
            <a:r>
              <a:rPr lang="zh-CN" altLang="en-US" sz="3600" dirty="0" smtClean="0">
                <a:solidFill>
                  <a:srgbClr val="FF0000"/>
                </a:solidFill>
              </a:rPr>
              <a:t>：</a:t>
            </a:r>
            <a:r>
              <a:rPr lang="en-US" altLang="zh-CN" sz="3600" dirty="0" smtClean="0">
                <a:solidFill>
                  <a:srgbClr val="FF0000"/>
                </a:solidFill>
              </a:rPr>
              <a:t>【</a:t>
            </a:r>
            <a:r>
              <a:rPr lang="zh-CN" altLang="en-US" sz="3600" dirty="0" smtClean="0">
                <a:solidFill>
                  <a:srgbClr val="FF0000"/>
                </a:solidFill>
              </a:rPr>
              <a:t>值</a:t>
            </a:r>
            <a:r>
              <a:rPr lang="en-US" altLang="zh-CN" sz="3600" dirty="0" smtClean="0">
                <a:solidFill>
                  <a:srgbClr val="FF0000"/>
                </a:solidFill>
              </a:rPr>
              <a:t>】</a:t>
            </a:r>
            <a:endParaRPr lang="en-US" altLang="zh-CN" sz="3600" dirty="0">
              <a:solidFill>
                <a:srgbClr val="FF0000"/>
              </a:solidFill>
            </a:endParaRPr>
          </a:p>
          <a:p>
            <a:endParaRPr lang="en-US" altLang="zh-CN" sz="3600" dirty="0"/>
          </a:p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列表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加删改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、字典（加删改）、集合（加删）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600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不可变数据：</a:t>
            </a:r>
            <a:r>
              <a:rPr lang="en-US" altLang="zh-CN" sz="3600" dirty="0">
                <a:solidFill>
                  <a:srgbClr val="FF0000"/>
                </a:solidFill>
              </a:rPr>
              <a:t>【</a:t>
            </a:r>
            <a:r>
              <a:rPr lang="zh-CN" altLang="en-US" sz="3600" dirty="0">
                <a:solidFill>
                  <a:srgbClr val="FF0000"/>
                </a:solidFill>
              </a:rPr>
              <a:t>键</a:t>
            </a:r>
            <a:r>
              <a:rPr lang="en-US" altLang="zh-CN" sz="3600" dirty="0">
                <a:solidFill>
                  <a:srgbClr val="FF0000"/>
                </a:solidFill>
              </a:rPr>
              <a:t>】【</a:t>
            </a:r>
            <a:r>
              <a:rPr lang="zh-CN" altLang="en-US" sz="3600" dirty="0">
                <a:solidFill>
                  <a:srgbClr val="FF0000"/>
                </a:solidFill>
              </a:rPr>
              <a:t>值</a:t>
            </a:r>
            <a:r>
              <a:rPr lang="en-US" altLang="zh-CN" sz="3600" dirty="0">
                <a:solidFill>
                  <a:srgbClr val="FF0000"/>
                </a:solidFill>
              </a:rPr>
              <a:t>】</a:t>
            </a:r>
          </a:p>
          <a:p>
            <a:endParaRPr lang="en-US" altLang="zh-CN" sz="3600" dirty="0"/>
          </a:p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元组，数字，字符，逻辑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3279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列表类型采用元素顺序的位置进行索引。由于字典元素“键值对”中键是值的索引，因此，可以直接利用键值对关系索引元素。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字典中键值对的索引模式如下，采用中括号格式：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字典变量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&gt;[&lt;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键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&gt;] = 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值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</a:t>
            </a:r>
            <a:endParaRPr lang="zh-CN" altLang="en-US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4813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字典的索引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08025" y="5291138"/>
          <a:ext cx="7751763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7751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&gt;&gt;&gt;print(d["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201802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"])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利用索引和赋值（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=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）配合，可以对字典中每个元素进行修改。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4915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字典的索引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96007"/>
              </p:ext>
            </p:extLst>
          </p:nvPr>
        </p:nvGraphicFramePr>
        <p:xfrm>
          <a:off x="1041400" y="3122613"/>
          <a:ext cx="7418388" cy="1189037"/>
        </p:xfrm>
        <a:graphic>
          <a:graphicData uri="http://schemas.openxmlformats.org/drawingml/2006/table">
            <a:tbl>
              <a:tblPr firstRow="1" firstCol="1" bandRow="1"/>
              <a:tblGrid>
                <a:gridCol w="7418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89037"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&gt;&gt;&gt;d["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201800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"]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'</a:t>
                      </a:r>
                      <a:r>
                        <a:rPr lang="zh-CN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新小红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print(d)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{'201801':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'201803':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'201802':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新小红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使用大括号可以创建字典。通过索引和赋值配合，可以向字典中增加元素。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字典是存储可变数量键值对的数据结构，键和值可以是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”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任意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”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数据类型，通过键索引值，并可以通过键修改值。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5018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字典的索引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1400" y="3019425"/>
          <a:ext cx="7418388" cy="1016000"/>
        </p:xfrm>
        <a:graphic>
          <a:graphicData uri="http://schemas.openxmlformats.org/drawingml/2006/table">
            <a:tbl>
              <a:tblPr firstRow="1" firstCol="1" bandRow="1"/>
              <a:tblGrid>
                <a:gridCol w="7418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&gt;&gt;&gt;t[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"201804"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小新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print(d)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{'201804':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小新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574675" y="2955925"/>
            <a:ext cx="81486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字典类型的操作</a:t>
            </a:r>
            <a:endParaRPr lang="zh-CN" altLang="en-US" sz="5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14EF466-DF97-4609-9278-CF93AE1B1B58}"/>
              </a:ext>
            </a:extLst>
          </p:cNvPr>
          <p:cNvSpPr txBox="1"/>
          <p:nvPr/>
        </p:nvSpPr>
        <p:spPr>
          <a:xfrm>
            <a:off x="781493" y="1031358"/>
            <a:ext cx="758101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计算机根据指令执行，而不是人的意志。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/>
          </a:p>
          <a:p>
            <a:r>
              <a:rPr lang="en-US" altLang="zh-CN" sz="2000" b="1" dirty="0">
                <a:latin typeface="Bradley Hand ITC" panose="03070402050302030203" pitchFamily="66" charset="0"/>
              </a:rPr>
              <a:t>Computers are good at following </a:t>
            </a:r>
            <a:r>
              <a:rPr lang="en-US" altLang="zh-CN" sz="2000" b="1" dirty="0" err="1">
                <a:latin typeface="Bradley Hand ITC" panose="03070402050302030203" pitchFamily="66" charset="0"/>
              </a:rPr>
              <a:t>instructions,but</a:t>
            </a:r>
            <a:r>
              <a:rPr lang="en-US" altLang="zh-CN" sz="2000" b="1" dirty="0">
                <a:latin typeface="Bradley Hand ITC" panose="03070402050302030203" pitchFamily="66" charset="0"/>
              </a:rPr>
              <a:t> not at reading your mind.</a:t>
            </a:r>
          </a:p>
          <a:p>
            <a:endParaRPr lang="en-US" altLang="zh-CN" sz="2000" b="1" dirty="0">
              <a:latin typeface="Bradley Hand ITC" panose="03070402050302030203" pitchFamily="66" charset="0"/>
            </a:endParaRPr>
          </a:p>
          <a:p>
            <a:r>
              <a:rPr lang="en-US" altLang="zh-CN" dirty="0"/>
              <a:t>                                                  ------</a:t>
            </a:r>
            <a:r>
              <a:rPr lang="zh-CN" altLang="en-US" dirty="0"/>
              <a:t>唐纳德。克努特（</a:t>
            </a:r>
            <a:r>
              <a:rPr lang="en-US" altLang="zh-CN" dirty="0"/>
              <a:t>Donald Knuth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</a:t>
            </a:r>
            <a:r>
              <a:rPr lang="zh-CN" altLang="en-US" dirty="0"/>
              <a:t>排版软件</a:t>
            </a:r>
            <a:r>
              <a:rPr lang="en-US" altLang="zh-CN" dirty="0" err="1"/>
              <a:t>Tex</a:t>
            </a:r>
            <a:r>
              <a:rPr lang="zh-CN" altLang="en-US" dirty="0"/>
              <a:t>的发明人</a:t>
            </a:r>
          </a:p>
        </p:txBody>
      </p:sp>
    </p:spTree>
    <p:extLst>
      <p:ext uri="{BB962C8B-B14F-4D97-AF65-F5344CB8AC3E}">
        <p14:creationId xmlns:p14="http://schemas.microsoft.com/office/powerpoint/2010/main" val="995861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字典类型有一些通用的操作函数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5222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字典的操作函数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27113" y="2614613"/>
          <a:ext cx="720248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8044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9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操作函数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len(d)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字典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的元素个数（长度）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min(d)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字典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中键的最小值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max(d)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字典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中键的最大值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生成一个空字典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len(d)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给出字典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d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的元素个数，也称为长度。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min(d)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和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max(d)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分别返回字典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d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中最小或最大索引值。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5325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字典的操作函数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2513" y="2270125"/>
          <a:ext cx="6999287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6999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96963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52513" y="4203700"/>
          <a:ext cx="6999287" cy="1783080"/>
        </p:xfrm>
        <a:graphic>
          <a:graphicData uri="http://schemas.openxmlformats.org/drawingml/2006/table">
            <a:tbl>
              <a:tblPr firstRow="1" firstCol="1" bandRow="1"/>
              <a:tblGrid>
                <a:gridCol w="6999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82763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&gt;&gt;&gt;min(d)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201801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&gt;&gt;&gt;max(d)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201803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 err="1">
                <a:latin typeface="Palatino Linotype" pitchFamily="18" charset="0"/>
                <a:ea typeface="楷体" pitchFamily="49" charset="-122"/>
              </a:rPr>
              <a:t>dict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()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函数用于生成一个空字典，作用和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{}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一致。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5427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字典的操作函数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39813" y="2611438"/>
          <a:ext cx="7189787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71897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7952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&gt;&gt;&gt;print(d)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字典类型存在一些操作方法，使用语法形式是：</a:t>
            </a:r>
          </a:p>
          <a:p>
            <a:pPr marL="0" lvl="1" indent="0" algn="ctr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字典变量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&gt;.&lt;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方法名称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&gt;(&lt;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方法参数</a:t>
            </a:r>
            <a:r>
              <a:rPr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&gt;)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5530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08038" y="3351213"/>
          <a:ext cx="7488237" cy="2466976"/>
        </p:xfrm>
        <a:graphic>
          <a:graphicData uri="http://schemas.openxmlformats.org/drawingml/2006/table">
            <a:tbl>
              <a:tblPr firstRow="1" firstCol="1" bandRow="1"/>
              <a:tblGrid>
                <a:gridCol w="2036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51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操作方法</a:t>
                      </a: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d.keys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返回所有的键信息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d.values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返回所有的值信息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d.items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返回所有的键值对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d.get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(key, default)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键存在则返回相应值，否则返回默认值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d.pop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(key, default)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键存在则返回相应值，同时删除键值对，否则返回默认值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d.popitem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随机从字典中取出一个键值对，以元组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(key, value)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形式返回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d.clear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删除所有的键值对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d.keys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()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返回字典中的所有键信息，返回结果是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的一种内部数据类型</a:t>
            </a: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dict_keys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，专用于表示字典的键。如果希望更好的使用返回结果，可以将其转换为列表类型。</a:t>
            </a: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5632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字典的操作方法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39795"/>
              </p:ext>
            </p:extLst>
          </p:nvPr>
        </p:nvGraphicFramePr>
        <p:xfrm>
          <a:off x="765544" y="4133850"/>
          <a:ext cx="7856169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7856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d.keys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dict_keys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(['201801', '201802', '201803'])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&gt;&gt;&gt;type(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d.keys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&lt;class '</a:t>
                      </a: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dict_keys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'&gt;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&gt;&gt;&gt;list(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d.keys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['201801', '201802', '201803']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d.values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()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返回字典中的所有值信息，返回结果是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的一种内部数据类型</a:t>
            </a: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dict_values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。如果希望更好的使用返回结果，可以将其转换为列表类型。</a:t>
            </a: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5734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字典的操作方法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63575" y="3663950"/>
          <a:ext cx="7777163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7777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d.values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dict_values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'])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&gt;&gt;&gt;type(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d.values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&lt;class '</a:t>
                      </a: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dict_values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'&gt;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&gt;&gt;&gt;list(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d.values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']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d.items()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返回字典中的所有键值对信息，返回结果是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的一种内部数据类型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dict_items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5837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68388" y="3216275"/>
          <a:ext cx="7391400" cy="2025968"/>
        </p:xfrm>
        <a:graphic>
          <a:graphicData uri="http://schemas.openxmlformats.org/drawingml/2006/table">
            <a:tbl>
              <a:tblPr firstRow="1" firstCol="1" bandRow="1"/>
              <a:tblGrid>
                <a:gridCol w="739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d.items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dict_items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([('201801',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'), ('201802',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'), ('201803',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')])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&gt;&gt;&gt;type(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d.items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&lt;class '</a:t>
                      </a:r>
                      <a:r>
                        <a:rPr lang="en-US" sz="14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dict_items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'&gt;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&gt;&gt;&gt;list(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d.items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[('201801',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'), ('201802',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'), ('201803',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d.get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(key, [default])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根据键信息查找并返回值信息，如果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key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存在则返回相应值，否则返回默认值，第二个元素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default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可以省略，如果省略则默认值为空。</a:t>
            </a: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5939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2625" y="3681413"/>
          <a:ext cx="7777163" cy="1525143"/>
        </p:xfrm>
        <a:graphic>
          <a:graphicData uri="http://schemas.openxmlformats.org/drawingml/2006/table">
            <a:tbl>
              <a:tblPr firstRow="1" firstCol="1" bandRow="1"/>
              <a:tblGrid>
                <a:gridCol w="7777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d.get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'201802'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d.get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'201804'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d.get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'201804', 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不存在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不存在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d.pop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(key, [default])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根据键信息查找并取出值信息，如果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key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存在则返回相应值，否则返回默认值，第二个元素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default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可以省略，如果省略则默认值为空。相比</a:t>
            </a: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d.get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()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方法，</a:t>
            </a:r>
            <a:r>
              <a:rPr lang="en-US" altLang="zh-CN" sz="2400" dirty="0" err="1">
                <a:latin typeface="Palatino Linotype" pitchFamily="18" charset="0"/>
                <a:ea typeface="楷体" pitchFamily="49" charset="-122"/>
              </a:rPr>
              <a:t>d.pop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()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在取出相应值后，将从字典中删除对应的键值对。</a:t>
            </a: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6042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8036"/>
              </p:ext>
            </p:extLst>
          </p:nvPr>
        </p:nvGraphicFramePr>
        <p:xfrm>
          <a:off x="989012" y="4429125"/>
          <a:ext cx="7777163" cy="1779143"/>
        </p:xfrm>
        <a:graphic>
          <a:graphicData uri="http://schemas.openxmlformats.org/drawingml/2006/table">
            <a:tbl>
              <a:tblPr firstRow="1" firstCol="1" bandRow="1"/>
              <a:tblGrid>
                <a:gridCol w="7777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d.pop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'201802'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&gt;&gt;&gt;print(d)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{'201801':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'201803': '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'}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d.pop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'201804’)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不存在</a:t>
                      </a:r>
                      <a:r>
                        <a:rPr lang="en-US" sz="18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d.popitem()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随机从字典中取出一个键值对，以元组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(key, value)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形式返回。取出后从字典中删除这个键值对。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d.clear()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删除字典中所有键值对。</a:t>
            </a:r>
            <a:endParaRPr lang="en-US" altLang="zh-CN" sz="24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6144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19175" y="2922588"/>
          <a:ext cx="7716838" cy="1258316"/>
        </p:xfrm>
        <a:graphic>
          <a:graphicData uri="http://schemas.openxmlformats.org/drawingml/2006/table">
            <a:tbl>
              <a:tblPr firstRow="1" firstCol="1" bandRow="1"/>
              <a:tblGrid>
                <a:gridCol w="771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d.popitem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('201803', '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{'201801': '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'201802': '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红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19175" y="5180013"/>
          <a:ext cx="7716838" cy="1005840"/>
        </p:xfrm>
        <a:graphic>
          <a:graphicData uri="http://schemas.openxmlformats.org/drawingml/2006/table">
            <a:tbl>
              <a:tblPr firstRow="1" firstCol="1" bandRow="1"/>
              <a:tblGrid>
                <a:gridCol w="7716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d.clear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&gt;&gt;&gt;print(d)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语言中最常用的组合数据类型有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3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大类，分别是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集合类型、序列类型和映射类型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集合类型是一个具体的数据类型名称，而序列类型和映射类型是一类数据类型的总称。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组合数据类型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此外，如果希望删除字典中某一个元素，可以使用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保留字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del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。</a:t>
            </a: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字典类型也支持保留字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in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，用来判断一个键是否在字典中。如果在则返回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True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，否则返回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False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。</a:t>
            </a:r>
            <a:endParaRPr lang="en-US" altLang="zh-CN" sz="24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6246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54100" y="2828925"/>
          <a:ext cx="7405688" cy="1002792"/>
        </p:xfrm>
        <a:graphic>
          <a:graphicData uri="http://schemas.openxmlformats.org/drawingml/2006/table">
            <a:tbl>
              <a:tblPr firstRow="1" firstCol="1" bandRow="1"/>
              <a:tblGrid>
                <a:gridCol w="7405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&gt;&gt;&gt;del d[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&gt;&gt;&gt;print(d)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{'201802': '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'201803': '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54100" y="5010150"/>
          <a:ext cx="7405688" cy="1259840"/>
        </p:xfrm>
        <a:graphic>
          <a:graphicData uri="http://schemas.openxmlformats.org/drawingml/2006/table">
            <a:tbl>
              <a:tblPr firstRow="1" firstCol="1" bandRow="1"/>
              <a:tblGrid>
                <a:gridCol w="7405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 in 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"201804" in 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与其他组合类型一样，字典可以遍历循环对其元素进行遍历，基本语法结构如下：</a:t>
            </a:r>
            <a:endParaRPr lang="zh-CN" altLang="en-US" sz="24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	for  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变量名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  in  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字典名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</a:t>
            </a:r>
          </a:p>
          <a:p>
            <a:pPr marL="0" lvl="1" indent="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	       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语句块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</a:t>
            </a:r>
          </a:p>
          <a:p>
            <a:pPr lvl="1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for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循环返回的变量名是字典的索引值。如果需要获得键对应的值，可以在语句块中通过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get()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方法获得。</a:t>
            </a:r>
          </a:p>
        </p:txBody>
      </p:sp>
      <p:sp>
        <p:nvSpPr>
          <p:cNvPr id="6349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字典的操作方法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93763" y="5045075"/>
          <a:ext cx="7566025" cy="1554480"/>
        </p:xfrm>
        <a:graphic>
          <a:graphicData uri="http://schemas.openxmlformats.org/drawingml/2006/table">
            <a:tbl>
              <a:tblPr firstRow="1" firstCol="1" bandRow="1"/>
              <a:tblGrid>
                <a:gridCol w="756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54163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&gt;&gt;&gt;d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"201801":"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小明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"201802":"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小红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 "201803":"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小白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&gt;&gt;&gt;for k in d: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602615"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字典的键和值分别是：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{}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{}".format(k,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d.get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(k)))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字典的键和值分别是：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201801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和小明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字典的键和值分别是：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201802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和小红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字典的键和值分别是：</a:t>
                      </a:r>
                      <a:r>
                        <a:rPr lang="en-US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201803</a:t>
                      </a:r>
                      <a:r>
                        <a:rPr lang="zh-CN" sz="1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和小白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AEFEF9F-20DB-41A1-8692-29A8A6EA29E5}"/>
              </a:ext>
            </a:extLst>
          </p:cNvPr>
          <p:cNvSpPr txBox="1"/>
          <p:nvPr/>
        </p:nvSpPr>
        <p:spPr>
          <a:xfrm>
            <a:off x="776177" y="978195"/>
            <a:ext cx="81977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元组定义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元组是</a:t>
            </a:r>
            <a:r>
              <a:rPr lang="zh-CN" altLang="en-US" dirty="0"/>
              <a:t>只读</a:t>
            </a:r>
            <a:r>
              <a:rPr lang="zh-CN" altLang="zh-CN" dirty="0"/>
              <a:t>的列表。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元组与列表的区别，主要有</a:t>
            </a:r>
            <a:r>
              <a:rPr lang="en-US" altLang="zh-CN" dirty="0"/>
              <a:t>2</a:t>
            </a:r>
            <a:r>
              <a:rPr lang="zh-CN" altLang="zh-CN" dirty="0"/>
              <a:t>点。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，元组中的元素不能被修改；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，元组中的元素用小括号括起来。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sz="2800" b="1" dirty="0"/>
              <a:t>集合定义</a:t>
            </a:r>
            <a:endParaRPr lang="en-US" altLang="zh-CN" sz="2800" b="1" dirty="0"/>
          </a:p>
          <a:p>
            <a:endParaRPr lang="zh-CN" altLang="zh-CN" b="1" dirty="0"/>
          </a:p>
          <a:p>
            <a:r>
              <a:rPr lang="zh-CN" altLang="zh-CN" b="1" dirty="0"/>
              <a:t>集合是</a:t>
            </a:r>
            <a:r>
              <a:rPr lang="zh-CN" altLang="zh-CN" dirty="0"/>
              <a:t>，只有</a:t>
            </a:r>
            <a:r>
              <a:rPr lang="en-US" altLang="zh-CN" dirty="0"/>
              <a:t>keys</a:t>
            </a:r>
            <a:r>
              <a:rPr lang="zh-CN" altLang="zh-CN" dirty="0"/>
              <a:t>，没有</a:t>
            </a:r>
            <a:r>
              <a:rPr lang="en-US" altLang="zh-CN" dirty="0"/>
              <a:t>values</a:t>
            </a:r>
            <a:r>
              <a:rPr lang="zh-CN" altLang="zh-CN" dirty="0"/>
              <a:t>的字典。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它无序且可变。</a:t>
            </a:r>
            <a:endParaRPr lang="en-US" altLang="zh-CN" dirty="0"/>
          </a:p>
          <a:p>
            <a:r>
              <a:rPr lang="zh-CN" altLang="zh-CN" dirty="0"/>
              <a:t>集合中的元素被大括号括起，</a:t>
            </a:r>
            <a:endParaRPr lang="en-US" altLang="zh-CN" dirty="0"/>
          </a:p>
          <a:p>
            <a:r>
              <a:rPr lang="zh-CN" altLang="zh-CN" b="1" dirty="0"/>
              <a:t>不可重复</a:t>
            </a:r>
            <a:r>
              <a:rPr lang="zh-CN" altLang="zh-CN" dirty="0"/>
              <a:t>且只能是不可变数据类型。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621313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2"/>
          <p:cNvSpPr txBox="1">
            <a:spLocks noChangeArrowheads="1"/>
          </p:cNvSpPr>
          <p:nvPr/>
        </p:nvSpPr>
        <p:spPr bwMode="auto">
          <a:xfrm>
            <a:off x="574675" y="2955925"/>
            <a:ext cx="81486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实例解析：文本词频统计</a:t>
            </a:r>
            <a:endParaRPr lang="zh-CN" altLang="en-US" sz="5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在很多情况下，会遇到这样的问题：对于一篇给定文章，希望统计其中多次出现的词语，进而概要分析文章的内容。这个问题的解决可用于对网络信息进行自动检索和归档。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在信息爆炸时代，这种归档或分类十分有必要。这就是“词频统计”问题。</a:t>
            </a:r>
          </a:p>
        </p:txBody>
      </p:sp>
      <p:sp>
        <p:nvSpPr>
          <p:cNvPr id="6554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文本词频统计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统计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哈姆雷特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英文词频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第一步：分解并提取英文文章的单词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第二步：对每个单词进行计数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第三走：对单词的统计值从高到低进行排序</a:t>
            </a:r>
          </a:p>
        </p:txBody>
      </p:sp>
      <p:sp>
        <p:nvSpPr>
          <p:cNvPr id="6656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文本词频统计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第一步：分解并提取英文文章的单词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通过</a:t>
            </a:r>
            <a:r>
              <a:rPr lang="en-US" altLang="zh-CN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txt.lower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()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函数将字母变成小写，排除原文大小写差异对词频统计的干扰。为统一分隔方式，可以将各种特殊字符和标点符号使用</a:t>
            </a:r>
            <a:r>
              <a:rPr lang="en-US" altLang="zh-CN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txt.replace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()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方法替换成空格，再提取单词。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6758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文本词频统计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第二步：对每个单词进行计数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if word in counts: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	counts[word] = counts[word] + 1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else: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	counts[word] = 1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en-US" altLang="zh-CN" sz="24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或者，这个处理逻辑可以更简洁的表示为如下代码：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counts[word] = </a:t>
            </a:r>
            <a:r>
              <a:rPr lang="en-US" altLang="zh-CN" sz="24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counts.get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(word,0) + 1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68612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文本词频统计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484188" y="1628775"/>
            <a:ext cx="81375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第三步：对单词的统计值从高到低进行排序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由于字典类型没有顺序，需要将其转换为有顺序的列表类型，再使用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sort()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方法和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lambda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函数配合实现根据单词次数对元素进行排序。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endParaRPr lang="zh-CN" altLang="en-US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items = list(</a:t>
            </a:r>
            <a:r>
              <a:rPr lang="en-US" altLang="zh-CN" sz="24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counts.items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())#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将字典转换为记录列表</a:t>
            </a:r>
          </a:p>
          <a:p>
            <a:pPr marL="0" lvl="1" indent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items.sort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(key=lambda x:x[1], reverse=True)  #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以第</a:t>
            </a:r>
            <a:r>
              <a:rPr lang="en-US" altLang="zh-CN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Palatino Linotype" panose="02040502050505030304" pitchFamily="18" charset="0"/>
                <a:ea typeface="楷体" panose="02010609060101010101" pitchFamily="49" charset="-122"/>
              </a:rPr>
              <a:t>列排序</a:t>
            </a:r>
          </a:p>
          <a:p>
            <a:pPr lvl="1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69636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文本词频统计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38150" y="1119188"/>
          <a:ext cx="8297863" cy="5190707"/>
        </p:xfrm>
        <a:graphic>
          <a:graphicData uri="http://schemas.openxmlformats.org/drawingml/2006/table">
            <a:tbl>
              <a:tblPr firstRow="1" firstCol="1" bandRow="1"/>
              <a:tblGrid>
                <a:gridCol w="6557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66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56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7558"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62" marR="597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62" marR="597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0"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62" marR="597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0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62" marR="59762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62" marR="59762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264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62" marR="59762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#CalHamlet.py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getText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txt = open("hamlet.txt", "r").read()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txt =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txt.lower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'!"#$%&amp;()*+,-./:;&lt;=&gt;?@[\\]^_‘{|}~':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txt =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txt.replace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" ")   #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将文本中特殊字符替换为空格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txt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hamletTxt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getText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words  =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hamletTxt.split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counts = {}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word in words: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counts[word] =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counts.get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(word,0) + 1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items = list(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counts.items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items.sort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(key=lambda x:x[1], reverse=True) 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range(10):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word, count = items[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 ("{0:&lt;10}{1:&gt;5}".format(word, count))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62" marR="59762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26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62" marR="59762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762" marR="59762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1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文本词频统计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710363" y="3454400"/>
          <a:ext cx="2251075" cy="2682875"/>
        </p:xfrm>
        <a:graphic>
          <a:graphicData uri="http://schemas.openxmlformats.org/drawingml/2006/table">
            <a:tbl>
              <a:tblPr firstRow="1" firstCol="1" bandRow="1"/>
              <a:tblGrid>
                <a:gridCol w="2251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82875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       1138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         965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          754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          669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you         550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          542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542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my          514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hamlet     462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          436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集合类型是一个元素集合，元素之间无序，相同元素在集合中唯一存在。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序列类型是一个元素向量，元素之间存在先后关系，通过序号访问，元素之间不排他。序列类型的典型代表是字符串类型和列表类型。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映射类型是“键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-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值”数据项的组合，每个元素是一个键值对，表示为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(key, value)</a:t>
            </a:r>
            <a:r>
              <a:rPr lang="zh-CN" altLang="en-US" sz="2400" dirty="0">
                <a:latin typeface="Palatino Linotype" pitchFamily="18" charset="0"/>
                <a:ea typeface="楷体" pitchFamily="49" charset="-122"/>
              </a:rPr>
              <a:t>。映射类型的典型代表是字典类型。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800" dirty="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9220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组合数据类型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71684" name="TextBox 2"/>
          <p:cNvSpPr txBox="1">
            <a:spLocks noChangeArrowheads="1"/>
          </p:cNvSpPr>
          <p:nvPr/>
        </p:nvSpPr>
        <p:spPr bwMode="auto">
          <a:xfrm>
            <a:off x="463550" y="1916113"/>
            <a:ext cx="8064500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	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本章主要针对初学程序设计的读者，具体讲解了程序设计语言的基本概念，理解程序开发的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IPO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编写方法，配置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开发环境的具体步骤，以及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语言和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程序特点等内容，进一步给出了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5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个简单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实例代码，帮助读者测试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开发环境，对该语言有一个直观认识。</a:t>
            </a:r>
          </a:p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	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大戏即将上演，一起来追剧吧。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组合数据类型</a:t>
            </a:r>
          </a:p>
        </p:txBody>
      </p:sp>
      <p:pic>
        <p:nvPicPr>
          <p:cNvPr id="10244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16"/>
          <a:stretch>
            <a:fillRect/>
          </a:stretch>
        </p:blipFill>
        <p:spPr bwMode="auto">
          <a:xfrm>
            <a:off x="1581150" y="2101850"/>
            <a:ext cx="624205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语言中的集合类型与数学中的集合概念一致，即包含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0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个或多个数据项的无序组合。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集合是无序组合，用大括号（</a:t>
            </a:r>
            <a:r>
              <a:rPr lang="en-US" altLang="zh-CN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{}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）表示，它没有索引和位置的概念，集合中元素可以动态增加或删除。</a:t>
            </a:r>
            <a:endParaRPr lang="zh-CN" altLang="en-US" sz="32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11268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集合类型概述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4881</Words>
  <Application>Microsoft Office PowerPoint</Application>
  <PresentationFormat>全屏显示(4:3)</PresentationFormat>
  <Paragraphs>625</Paragraphs>
  <Slides>70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默认设计模板</vt:lpstr>
      <vt:lpstr>【第6章】 组合数据类型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杨雅婷</dc:creator>
  <cp:lastModifiedBy>Windows 用户</cp:lastModifiedBy>
  <cp:revision>55</cp:revision>
  <dcterms:created xsi:type="dcterms:W3CDTF">2018-01-24T03:01:38Z</dcterms:created>
  <dcterms:modified xsi:type="dcterms:W3CDTF">2022-11-07T03:28:13Z</dcterms:modified>
</cp:coreProperties>
</file>