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315" r:id="rId4"/>
    <p:sldId id="259" r:id="rId5"/>
    <p:sldId id="317" r:id="rId6"/>
    <p:sldId id="316" r:id="rId7"/>
    <p:sldId id="318" r:id="rId8"/>
    <p:sldId id="319"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7" r:id="rId23"/>
    <p:sldId id="338" r:id="rId24"/>
    <p:sldId id="346" r:id="rId25"/>
    <p:sldId id="348" r:id="rId26"/>
    <p:sldId id="349" r:id="rId27"/>
    <p:sldId id="350" r:id="rId28"/>
    <p:sldId id="352" r:id="rId29"/>
    <p:sldId id="351" r:id="rId30"/>
    <p:sldId id="353" r:id="rId31"/>
    <p:sldId id="354" r:id="rId32"/>
    <p:sldId id="355" r:id="rId33"/>
    <p:sldId id="336" r:id="rId34"/>
    <p:sldId id="339" r:id="rId35"/>
    <p:sldId id="356" r:id="rId36"/>
    <p:sldId id="357" r:id="rId37"/>
    <p:sldId id="358" r:id="rId38"/>
    <p:sldId id="335" r:id="rId39"/>
    <p:sldId id="340" r:id="rId40"/>
    <p:sldId id="334" r:id="rId41"/>
    <p:sldId id="341" r:id="rId42"/>
    <p:sldId id="342" r:id="rId43"/>
    <p:sldId id="343" r:id="rId44"/>
    <p:sldId id="344" r:id="rId45"/>
    <p:sldId id="345" r:id="rId46"/>
    <p:sldId id="314" r:id="rId4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15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C66ED4-8130-45C5-B1F4-8AFF79147191}" type="slidenum">
              <a:rPr lang="zh-CN" altLang="zh-CN"/>
              <a:pPr>
                <a:defRPr/>
              </a:pPr>
              <a:t>‹#›</a:t>
            </a:fld>
            <a:endParaRPr lang="zh-CN" altLang="zh-CN"/>
          </a:p>
        </p:txBody>
      </p:sp>
    </p:spTree>
    <p:extLst>
      <p:ext uri="{BB962C8B-B14F-4D97-AF65-F5344CB8AC3E}">
        <p14:creationId xmlns:p14="http://schemas.microsoft.com/office/powerpoint/2010/main" val="1617362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23109E9-3733-4CBB-A806-4612EEE93139}" type="slidenum">
              <a:rPr lang="zh-CN" altLang="zh-CN"/>
              <a:pPr>
                <a:defRPr/>
              </a:pPr>
              <a:t>‹#›</a:t>
            </a:fld>
            <a:endParaRPr lang="zh-CN" altLang="zh-CN"/>
          </a:p>
        </p:txBody>
      </p:sp>
    </p:spTree>
    <p:extLst>
      <p:ext uri="{BB962C8B-B14F-4D97-AF65-F5344CB8AC3E}">
        <p14:creationId xmlns:p14="http://schemas.microsoft.com/office/powerpoint/2010/main" val="381262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CBFD29-1BD9-4DE6-8D01-5D8C6EBFAC8E}" type="slidenum">
              <a:rPr lang="zh-CN" altLang="zh-CN"/>
              <a:pPr>
                <a:defRPr/>
              </a:pPr>
              <a:t>‹#›</a:t>
            </a:fld>
            <a:endParaRPr lang="zh-CN" altLang="zh-CN"/>
          </a:p>
        </p:txBody>
      </p:sp>
    </p:spTree>
    <p:extLst>
      <p:ext uri="{BB962C8B-B14F-4D97-AF65-F5344CB8AC3E}">
        <p14:creationId xmlns:p14="http://schemas.microsoft.com/office/powerpoint/2010/main" val="3871833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30375" y="2243138"/>
            <a:ext cx="583565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849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12088" y="0"/>
            <a:ext cx="1255712"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82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43B5D1-A939-4421-8BCE-DC5587E24BA9}" type="slidenum">
              <a:rPr lang="zh-CN" altLang="zh-CN"/>
              <a:pPr>
                <a:defRPr/>
              </a:pPr>
              <a:t>‹#›</a:t>
            </a:fld>
            <a:endParaRPr lang="zh-CN" altLang="zh-CN"/>
          </a:p>
        </p:txBody>
      </p:sp>
    </p:spTree>
    <p:extLst>
      <p:ext uri="{BB962C8B-B14F-4D97-AF65-F5344CB8AC3E}">
        <p14:creationId xmlns:p14="http://schemas.microsoft.com/office/powerpoint/2010/main" val="375495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8A0B72D5-27EE-41EE-9B2D-C7B4848CAA32}" type="slidenum">
              <a:rPr lang="zh-CN" altLang="zh-CN"/>
              <a:pPr>
                <a:defRPr/>
              </a:pPr>
              <a:t>‹#›</a:t>
            </a:fld>
            <a:endParaRPr lang="zh-CN" altLang="zh-CN"/>
          </a:p>
        </p:txBody>
      </p:sp>
    </p:spTree>
    <p:extLst>
      <p:ext uri="{BB962C8B-B14F-4D97-AF65-F5344CB8AC3E}">
        <p14:creationId xmlns:p14="http://schemas.microsoft.com/office/powerpoint/2010/main" val="578189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a:ln/>
        </p:spPr>
        <p:txBody>
          <a:bodyPr/>
          <a:lstStyle>
            <a:lvl1pPr>
              <a:defRPr/>
            </a:lvl1pPr>
          </a:lstStyle>
          <a:p>
            <a:pPr>
              <a:defRPr/>
            </a:pPr>
            <a:fld id="{34466BD1-A608-4785-B78C-EE1408B149C9}" type="slidenum">
              <a:rPr lang="zh-CN" altLang="zh-CN"/>
              <a:pPr>
                <a:defRPr/>
              </a:pPr>
              <a:t>‹#›</a:t>
            </a:fld>
            <a:endParaRPr lang="zh-CN" altLang="zh-CN"/>
          </a:p>
        </p:txBody>
      </p:sp>
    </p:spTree>
    <p:extLst>
      <p:ext uri="{BB962C8B-B14F-4D97-AF65-F5344CB8AC3E}">
        <p14:creationId xmlns:p14="http://schemas.microsoft.com/office/powerpoint/2010/main" val="307149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a:ln/>
        </p:spPr>
        <p:txBody>
          <a:bodyPr/>
          <a:lstStyle>
            <a:lvl1pPr>
              <a:defRPr/>
            </a:lvl1pPr>
          </a:lstStyle>
          <a:p>
            <a:pPr>
              <a:defRPr/>
            </a:pPr>
            <a:fld id="{913C9F02-AFD8-4A1A-A6A8-291C23FB2F71}" type="slidenum">
              <a:rPr lang="zh-CN" altLang="zh-CN"/>
              <a:pPr>
                <a:defRPr/>
              </a:pPr>
              <a:t>‹#›</a:t>
            </a:fld>
            <a:endParaRPr lang="zh-CN" altLang="zh-CN"/>
          </a:p>
        </p:txBody>
      </p:sp>
    </p:spTree>
    <p:extLst>
      <p:ext uri="{BB962C8B-B14F-4D97-AF65-F5344CB8AC3E}">
        <p14:creationId xmlns:p14="http://schemas.microsoft.com/office/powerpoint/2010/main" val="102000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4B9E8EFD-B599-4C45-9DDF-FEEBEFD78CCA}" type="slidenum">
              <a:rPr lang="zh-CN" altLang="zh-CN"/>
              <a:pPr>
                <a:defRPr/>
              </a:pPr>
              <a:t>‹#›</a:t>
            </a:fld>
            <a:endParaRPr lang="zh-CN" altLang="zh-CN"/>
          </a:p>
        </p:txBody>
      </p:sp>
    </p:spTree>
    <p:extLst>
      <p:ext uri="{BB962C8B-B14F-4D97-AF65-F5344CB8AC3E}">
        <p14:creationId xmlns:p14="http://schemas.microsoft.com/office/powerpoint/2010/main" val="219802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B4B9E2EF-C092-46DE-82D0-1190EE43DBDE}" type="slidenum">
              <a:rPr lang="zh-CN" altLang="zh-CN"/>
              <a:pPr>
                <a:defRPr/>
              </a:pPr>
              <a:t>‹#›</a:t>
            </a:fld>
            <a:endParaRPr lang="zh-CN" altLang="zh-CN"/>
          </a:p>
        </p:txBody>
      </p:sp>
    </p:spTree>
    <p:extLst>
      <p:ext uri="{BB962C8B-B14F-4D97-AF65-F5344CB8AC3E}">
        <p14:creationId xmlns:p14="http://schemas.microsoft.com/office/powerpoint/2010/main" val="308551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49CD5DB0-35B3-41A1-AB3C-E10144DAAF23}" type="slidenum">
              <a:rPr lang="zh-CN" altLang="zh-CN"/>
              <a:pPr>
                <a:defRPr/>
              </a:pPr>
              <a:t>‹#›</a:t>
            </a:fld>
            <a:endParaRPr lang="zh-CN" altLang="zh-CN"/>
          </a:p>
        </p:txBody>
      </p:sp>
    </p:spTree>
    <p:extLst>
      <p:ext uri="{BB962C8B-B14F-4D97-AF65-F5344CB8AC3E}">
        <p14:creationId xmlns:p14="http://schemas.microsoft.com/office/powerpoint/2010/main" val="334693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D9D9D9"/>
            </a:gs>
            <a:gs pos="11000">
              <a:srgbClr val="FFFFFF"/>
            </a:gs>
            <a:gs pos="88000">
              <a:srgbClr val="F2F2F2"/>
            </a:gs>
            <a:gs pos="100000">
              <a:srgbClr val="D9D9D9"/>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fontAlgn="auto" hangingPunct="1">
              <a:spcBef>
                <a:spcPts val="0"/>
              </a:spcBef>
              <a:spcAft>
                <a:spcPts val="0"/>
              </a:spcAft>
              <a:defRPr sz="1400">
                <a:latin typeface="Arial" pitchFamily="34" charset="0"/>
                <a:ea typeface="宋体" pitchFamily="2" charset="-122"/>
              </a:defRPr>
            </a:lvl1pPr>
          </a:lstStyle>
          <a:p>
            <a:pPr>
              <a:defRPr/>
            </a:pPr>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ea typeface="宋体" pitchFamily="2" charset="-122"/>
              </a:defRPr>
            </a:lvl1pPr>
          </a:lstStyle>
          <a:p>
            <a:pPr>
              <a:defRPr/>
            </a:pPr>
            <a:fld id="{64B8D833-D4BC-4A98-A984-414608D913E1}"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760" r:id="rId1"/>
    <p:sldLayoutId id="214748377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3"/>
          <p:cNvSpPr>
            <a:spLocks noGrp="1"/>
          </p:cNvSpPr>
          <p:nvPr>
            <p:ph type="ctrTitle"/>
          </p:nvPr>
        </p:nvSpPr>
        <p:spPr>
          <a:xfrm>
            <a:off x="0" y="1039813"/>
            <a:ext cx="9144000" cy="2387600"/>
          </a:xfrm>
        </p:spPr>
        <p:txBody>
          <a:bodyPr/>
          <a:lstStyle/>
          <a:p>
            <a:pPr>
              <a:lnSpc>
                <a:spcPct val="110000"/>
              </a:lnSpc>
              <a:defRPr/>
            </a:pPr>
            <a:r>
              <a:rPr lang="en-US" altLang="zh-CN" sz="4800" b="1" dirty="0">
                <a:latin typeface="Palatino Linotype" panose="02040502050505030304" pitchFamily="18" charset="0"/>
                <a:ea typeface="黑体" panose="02010609060101010101" pitchFamily="49" charset="-122"/>
              </a:rPr>
              <a:t>【</a:t>
            </a:r>
            <a:r>
              <a:rPr lang="zh-CN" altLang="en-US" sz="4800" b="1" dirty="0">
                <a:latin typeface="Palatino Linotype" panose="02040502050505030304" pitchFamily="18" charset="0"/>
                <a:ea typeface="黑体" panose="02010609060101010101" pitchFamily="49" charset="-122"/>
              </a:rPr>
              <a:t>第</a:t>
            </a:r>
            <a:r>
              <a:rPr lang="en-US" altLang="zh-CN" sz="4800" b="1" dirty="0">
                <a:latin typeface="Palatino Linotype" panose="02040502050505030304" pitchFamily="18" charset="0"/>
                <a:ea typeface="黑体" panose="02010609060101010101" pitchFamily="49" charset="-122"/>
              </a:rPr>
              <a:t>9</a:t>
            </a:r>
            <a:r>
              <a:rPr lang="zh-CN" altLang="en-US" sz="4800" b="1" dirty="0">
                <a:latin typeface="Palatino Linotype" panose="02040502050505030304" pitchFamily="18" charset="0"/>
                <a:ea typeface="黑体" panose="02010609060101010101" pitchFamily="49" charset="-122"/>
              </a:rPr>
              <a:t>章</a:t>
            </a:r>
            <a:r>
              <a:rPr lang="en-US" altLang="zh-CN" sz="4800" b="1" dirty="0">
                <a:latin typeface="Palatino Linotype" panose="02040502050505030304" pitchFamily="18" charset="0"/>
                <a:ea typeface="黑体" panose="02010609060101010101" pitchFamily="49" charset="-122"/>
              </a:rPr>
              <a:t>】</a:t>
            </a:r>
            <a:br>
              <a:rPr lang="en-US" altLang="zh-CN" sz="4800" b="1" dirty="0">
                <a:latin typeface="Palatino Linotype" panose="02040502050505030304" pitchFamily="18" charset="0"/>
                <a:ea typeface="黑体" panose="02010609060101010101" pitchFamily="49" charset="-122"/>
              </a:rPr>
            </a:br>
            <a:r>
              <a:rPr lang="en-US" altLang="zh-CN" sz="4800" b="1" dirty="0">
                <a:latin typeface="Palatino Linotype" panose="02040502050505030304" pitchFamily="18" charset="0"/>
                <a:ea typeface="黑体" panose="02010609060101010101" pitchFamily="49" charset="-122"/>
              </a:rPr>
              <a:t>Python</a:t>
            </a:r>
            <a:r>
              <a:rPr lang="zh-CN" altLang="en-US" sz="4800" b="1" dirty="0">
                <a:latin typeface="Palatino Linotype" panose="02040502050505030304" pitchFamily="18" charset="0"/>
                <a:ea typeface="黑体" panose="02010609060101010101" pitchFamily="49" charset="-122"/>
              </a:rPr>
              <a:t>标准库概览</a:t>
            </a:r>
            <a:endParaRPr lang="zh-CN" altLang="en-US" sz="5400" b="1" dirty="0">
              <a:latin typeface="Palatino Linotype" panose="02040502050505030304" pitchFamily="18" charset="0"/>
              <a:ea typeface="黑体" panose="02010609060101010101" pitchFamily="49" charset="-122"/>
            </a:endParaRPr>
          </a:p>
        </p:txBody>
      </p:sp>
      <p:pic>
        <p:nvPicPr>
          <p:cNvPr id="4099"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6888" y="3513138"/>
            <a:ext cx="3070225"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2"/>
          <p:cNvSpPr txBox="1">
            <a:spLocks noChangeArrowheads="1"/>
          </p:cNvSpPr>
          <p:nvPr/>
        </p:nvSpPr>
        <p:spPr bwMode="auto">
          <a:xfrm>
            <a:off x="947738" y="1628775"/>
            <a:ext cx="6967537"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dirty="0" err="1">
                <a:latin typeface="Palatino Linotype" pitchFamily="18" charset="0"/>
                <a:ea typeface="楷体" pitchFamily="49" charset="-122"/>
              </a:rPr>
              <a:t>turtle.setup</a:t>
            </a:r>
            <a:r>
              <a:rPr lang="en-US" altLang="zh-CN" sz="2800" dirty="0">
                <a:latin typeface="Palatino Linotype" pitchFamily="18" charset="0"/>
                <a:ea typeface="楷体" pitchFamily="49" charset="-122"/>
              </a:rPr>
              <a:t>(width, height, </a:t>
            </a:r>
            <a:r>
              <a:rPr lang="en-US" altLang="zh-CN" sz="2800" dirty="0" err="1">
                <a:latin typeface="Palatino Linotype" pitchFamily="18" charset="0"/>
                <a:ea typeface="楷体" pitchFamily="49" charset="-122"/>
              </a:rPr>
              <a:t>startx</a:t>
            </a:r>
            <a:r>
              <a:rPr lang="en-US" altLang="zh-CN" sz="2800" dirty="0">
                <a:latin typeface="Palatino Linotype" pitchFamily="18" charset="0"/>
                <a:ea typeface="楷体" pitchFamily="49" charset="-122"/>
              </a:rPr>
              <a:t>, </a:t>
            </a:r>
            <a:r>
              <a:rPr lang="en-US" altLang="zh-CN" sz="2800" dirty="0" err="1">
                <a:latin typeface="Palatino Linotype" pitchFamily="18" charset="0"/>
                <a:ea typeface="楷体" pitchFamily="49" charset="-122"/>
              </a:rPr>
              <a:t>starty</a:t>
            </a:r>
            <a:r>
              <a:rPr lang="en-US" altLang="zh-CN" sz="2800" dirty="0">
                <a:latin typeface="Palatino Linotype" pitchFamily="18" charset="0"/>
                <a:ea typeface="楷体" pitchFamily="49" charset="-122"/>
              </a:rPr>
              <a:t>)</a:t>
            </a:r>
          </a:p>
        </p:txBody>
      </p:sp>
      <p:sp>
        <p:nvSpPr>
          <p:cNvPr id="1331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窗体函数</a:t>
            </a:r>
          </a:p>
        </p:txBody>
      </p:sp>
      <p:sp>
        <p:nvSpPr>
          <p:cNvPr id="3" name="矩形 2"/>
          <p:cNvSpPr/>
          <p:nvPr/>
        </p:nvSpPr>
        <p:spPr>
          <a:xfrm>
            <a:off x="736600" y="2457450"/>
            <a:ext cx="7389813" cy="3170238"/>
          </a:xfrm>
          <a:prstGeom prst="rect">
            <a:avLst/>
          </a:prstGeom>
        </p:spPr>
        <p:txBody>
          <a:bodyPr>
            <a:spAutoFit/>
          </a:bodyPr>
          <a:lstStyle/>
          <a:p>
            <a:pPr marL="266700" algn="just">
              <a:spcAft>
                <a:spcPts val="0"/>
              </a:spcAft>
              <a:defRPr/>
            </a:pPr>
            <a:r>
              <a:rPr lang="zh-CN" altLang="zh-CN" sz="2000" b="1" kern="100" dirty="0">
                <a:latin typeface="Courier New" panose="02070309020205020404" pitchFamily="49" charset="0"/>
                <a:ea typeface="宋体" pitchFamily="2" charset="-122"/>
                <a:cs typeface="Courier New" panose="02070309020205020404" pitchFamily="49" charset="0"/>
              </a:rPr>
              <a:t>作用</a:t>
            </a:r>
            <a:r>
              <a:rPr lang="zh-CN" altLang="zh-CN" sz="2000" kern="100" dirty="0">
                <a:latin typeface="Courier New" panose="02070309020205020404" pitchFamily="49" charset="0"/>
                <a:ea typeface="宋体" pitchFamily="2" charset="-122"/>
                <a:cs typeface="Courier New" panose="02070309020205020404" pitchFamily="49" charset="0"/>
              </a:rPr>
              <a:t>：设置主窗体的大小和位置</a:t>
            </a:r>
            <a:endParaRPr lang="zh-CN" altLang="zh-CN" sz="2000" kern="100" dirty="0">
              <a:latin typeface="Calibri" panose="020F0502020204030204" pitchFamily="34" charset="0"/>
              <a:ea typeface="宋体" pitchFamily="2" charset="-122"/>
              <a:cs typeface="Times New Roman" panose="02020603050405020304" pitchFamily="18" charset="0"/>
            </a:endParaRPr>
          </a:p>
          <a:p>
            <a:pPr marL="266700" algn="just">
              <a:spcAft>
                <a:spcPts val="0"/>
              </a:spcAft>
              <a:defRPr/>
            </a:pPr>
            <a:r>
              <a:rPr lang="zh-CN" altLang="zh-CN" sz="2000" b="1" kern="100" dirty="0">
                <a:latin typeface="Courier New" panose="02070309020205020404" pitchFamily="49" charset="0"/>
                <a:ea typeface="宋体" pitchFamily="2" charset="-122"/>
                <a:cs typeface="Courier New" panose="02070309020205020404" pitchFamily="49" charset="0"/>
              </a:rPr>
              <a:t>参数</a:t>
            </a:r>
            <a:r>
              <a:rPr lang="zh-CN" altLang="zh-CN" sz="2000" kern="100" dirty="0">
                <a:latin typeface="Courier New" panose="02070309020205020404" pitchFamily="49" charset="0"/>
                <a:ea typeface="宋体" pitchFamily="2" charset="-122"/>
                <a:cs typeface="Courier New" panose="02070309020205020404" pitchFamily="49" charset="0"/>
              </a:rPr>
              <a:t>：</a:t>
            </a:r>
            <a:endParaRPr lang="zh-CN" altLang="zh-CN" sz="2000" kern="100" dirty="0">
              <a:latin typeface="Calibri" panose="020F0502020204030204" pitchFamily="34" charset="0"/>
              <a:ea typeface="宋体" pitchFamily="2" charset="-122"/>
              <a:cs typeface="Times New Roman" panose="02020603050405020304" pitchFamily="18" charset="0"/>
            </a:endParaRPr>
          </a:p>
          <a:p>
            <a:pPr marL="266700" indent="133350" algn="just">
              <a:spcAft>
                <a:spcPts val="0"/>
              </a:spcAft>
              <a:defRPr/>
            </a:pPr>
            <a:r>
              <a:rPr lang="en-US" altLang="zh-CN" sz="2000" kern="100" dirty="0">
                <a:latin typeface="Courier New" panose="02070309020205020404" pitchFamily="49" charset="0"/>
                <a:ea typeface="宋体" pitchFamily="2" charset="-122"/>
                <a:cs typeface="Times New Roman" panose="02020603050405020304" pitchFamily="18" charset="0"/>
              </a:rPr>
              <a:t>w</a:t>
            </a:r>
            <a:r>
              <a:rPr lang="en-US" altLang="zh-CN" sz="2000" kern="0" dirty="0">
                <a:latin typeface="Courier New" panose="02070309020205020404" pitchFamily="49" charset="0"/>
                <a:ea typeface="宋体" pitchFamily="2" charset="-122"/>
                <a:cs typeface="Times New Roman" panose="02020603050405020304" pitchFamily="18" charset="0"/>
              </a:rPr>
              <a:t>idth</a:t>
            </a:r>
            <a:r>
              <a:rPr lang="en-US" altLang="zh-CN" sz="2000" kern="100" dirty="0">
                <a:latin typeface="Courier New" panose="02070309020205020404" pitchFamily="49" charset="0"/>
                <a:ea typeface="宋体" pitchFamily="2" charset="-122"/>
                <a:cs typeface="Times New Roman" panose="02020603050405020304" pitchFamily="18" charset="0"/>
              </a:rPr>
              <a:t> </a:t>
            </a:r>
            <a:r>
              <a:rPr lang="zh-CN" altLang="zh-CN" sz="2000" kern="0" dirty="0">
                <a:latin typeface="Courier New" panose="02070309020205020404" pitchFamily="49" charset="0"/>
                <a:ea typeface="宋体" pitchFamily="2" charset="-122"/>
                <a:cs typeface="Courier New" panose="02070309020205020404" pitchFamily="49" charset="0"/>
              </a:rPr>
              <a:t>：窗口宽度，如果值是整数，表示的像素值；如果值是小数，表示窗口宽度与屏幕的比例；</a:t>
            </a:r>
            <a:endParaRPr lang="zh-CN" altLang="zh-CN" sz="2000" kern="100" dirty="0">
              <a:latin typeface="Calibri" panose="020F0502020204030204" pitchFamily="34" charset="0"/>
              <a:ea typeface="宋体" pitchFamily="2" charset="-122"/>
              <a:cs typeface="Times New Roman" panose="02020603050405020304" pitchFamily="18" charset="0"/>
            </a:endParaRPr>
          </a:p>
          <a:p>
            <a:pPr marL="266700" indent="133350" algn="just">
              <a:spcAft>
                <a:spcPts val="0"/>
              </a:spcAft>
              <a:defRPr/>
            </a:pPr>
            <a:r>
              <a:rPr lang="en-US" altLang="zh-CN" sz="2000" kern="100" dirty="0">
                <a:latin typeface="Courier New" panose="02070309020205020404" pitchFamily="49" charset="0"/>
                <a:ea typeface="宋体" pitchFamily="2" charset="-122"/>
                <a:cs typeface="Times New Roman" panose="02020603050405020304" pitchFamily="18" charset="0"/>
              </a:rPr>
              <a:t>h</a:t>
            </a:r>
            <a:r>
              <a:rPr lang="en-US" altLang="zh-CN" sz="2000" kern="0" dirty="0">
                <a:latin typeface="Courier New" panose="02070309020205020404" pitchFamily="49" charset="0"/>
                <a:ea typeface="宋体" pitchFamily="2" charset="-122"/>
                <a:cs typeface="Times New Roman" panose="02020603050405020304" pitchFamily="18" charset="0"/>
              </a:rPr>
              <a:t>eight: </a:t>
            </a:r>
            <a:r>
              <a:rPr lang="zh-CN" altLang="zh-CN" sz="2000" kern="0" dirty="0">
                <a:latin typeface="Courier New" panose="02070309020205020404" pitchFamily="49" charset="0"/>
                <a:ea typeface="宋体" pitchFamily="2" charset="-122"/>
                <a:cs typeface="Courier New" panose="02070309020205020404" pitchFamily="49" charset="0"/>
              </a:rPr>
              <a:t>窗口高度，如果值是整数，表示的像素值；如果值是小数，表示窗口高度与屏幕的比例；</a:t>
            </a:r>
            <a:endParaRPr lang="zh-CN" altLang="zh-CN" sz="2000" kern="100" dirty="0">
              <a:latin typeface="Calibri" panose="020F0502020204030204" pitchFamily="34" charset="0"/>
              <a:ea typeface="宋体" pitchFamily="2" charset="-122"/>
              <a:cs typeface="Times New Roman" panose="02020603050405020304" pitchFamily="18" charset="0"/>
            </a:endParaRPr>
          </a:p>
          <a:p>
            <a:pPr marL="266700" indent="133350" algn="just">
              <a:spcAft>
                <a:spcPts val="0"/>
              </a:spcAft>
              <a:defRPr/>
            </a:pPr>
            <a:r>
              <a:rPr lang="en-US" altLang="zh-CN" sz="2000" kern="0" dirty="0" err="1">
                <a:latin typeface="Courier New" panose="02070309020205020404" pitchFamily="49" charset="0"/>
                <a:ea typeface="宋体" pitchFamily="2" charset="-122"/>
                <a:cs typeface="Times New Roman" panose="02020603050405020304" pitchFamily="18" charset="0"/>
              </a:rPr>
              <a:t>startx</a:t>
            </a:r>
            <a:r>
              <a:rPr lang="zh-CN" altLang="zh-CN" sz="2000" kern="0" dirty="0">
                <a:latin typeface="Courier New" panose="02070309020205020404" pitchFamily="49" charset="0"/>
                <a:ea typeface="宋体" pitchFamily="2" charset="-122"/>
                <a:cs typeface="Courier New" panose="02070309020205020404" pitchFamily="49" charset="0"/>
              </a:rPr>
              <a:t>：窗口左侧与屏幕左侧的像素距离，如果值是</a:t>
            </a:r>
            <a:r>
              <a:rPr lang="en-US" altLang="zh-CN" sz="2000" kern="0" dirty="0">
                <a:latin typeface="Courier New" panose="02070309020205020404" pitchFamily="49" charset="0"/>
                <a:ea typeface="宋体" pitchFamily="2" charset="-122"/>
                <a:cs typeface="Times New Roman" panose="02020603050405020304" pitchFamily="18" charset="0"/>
              </a:rPr>
              <a:t>None</a:t>
            </a:r>
            <a:r>
              <a:rPr lang="zh-CN" altLang="zh-CN" sz="2000" kern="0" dirty="0">
                <a:latin typeface="Courier New" panose="02070309020205020404" pitchFamily="49" charset="0"/>
                <a:ea typeface="宋体" pitchFamily="2" charset="-122"/>
                <a:cs typeface="Courier New" panose="02070309020205020404" pitchFamily="49" charset="0"/>
              </a:rPr>
              <a:t>，窗口位于屏幕水平中央；</a:t>
            </a:r>
            <a:endParaRPr lang="zh-CN" altLang="zh-CN" sz="2000" kern="100" dirty="0">
              <a:latin typeface="Calibri" panose="020F0502020204030204" pitchFamily="34" charset="0"/>
              <a:ea typeface="宋体" pitchFamily="2" charset="-122"/>
              <a:cs typeface="Times New Roman" panose="02020603050405020304" pitchFamily="18" charset="0"/>
            </a:endParaRPr>
          </a:p>
          <a:p>
            <a:pPr marL="266700" indent="133350" algn="just">
              <a:spcAft>
                <a:spcPts val="0"/>
              </a:spcAft>
              <a:defRPr/>
            </a:pPr>
            <a:r>
              <a:rPr lang="en-US" altLang="zh-CN" sz="2000" kern="0" dirty="0" err="1">
                <a:latin typeface="Courier New" panose="02070309020205020404" pitchFamily="49" charset="0"/>
                <a:ea typeface="宋体" pitchFamily="2" charset="-122"/>
                <a:cs typeface="Times New Roman" panose="02020603050405020304" pitchFamily="18" charset="0"/>
              </a:rPr>
              <a:t>starty</a:t>
            </a:r>
            <a:r>
              <a:rPr lang="zh-CN" altLang="zh-CN" sz="2000" kern="0" dirty="0">
                <a:latin typeface="Courier New" panose="02070309020205020404" pitchFamily="49" charset="0"/>
                <a:ea typeface="宋体" pitchFamily="2" charset="-122"/>
                <a:cs typeface="Courier New" panose="02070309020205020404" pitchFamily="49" charset="0"/>
              </a:rPr>
              <a:t>：窗口顶部与屏幕顶部的像素距离，如果值是</a:t>
            </a:r>
            <a:r>
              <a:rPr lang="en-US" altLang="zh-CN" sz="2000" kern="0" dirty="0">
                <a:latin typeface="Courier New" panose="02070309020205020404" pitchFamily="49" charset="0"/>
                <a:ea typeface="宋体" pitchFamily="2" charset="-122"/>
                <a:cs typeface="Times New Roman" panose="02020603050405020304" pitchFamily="18" charset="0"/>
              </a:rPr>
              <a:t>None</a:t>
            </a:r>
            <a:r>
              <a:rPr lang="zh-CN" altLang="zh-CN" sz="2000" kern="0" dirty="0">
                <a:latin typeface="Courier New" panose="02070309020205020404" pitchFamily="49" charset="0"/>
                <a:ea typeface="宋体" pitchFamily="2" charset="-122"/>
                <a:cs typeface="Courier New" panose="02070309020205020404" pitchFamily="49" charset="0"/>
              </a:rPr>
              <a:t>，窗口位于屏幕垂直中央；</a:t>
            </a:r>
            <a:endParaRPr lang="zh-CN" altLang="zh-CN" sz="2000" kern="100" dirty="0">
              <a:latin typeface="Calibri" panose="020F0502020204030204" pitchFamily="34" charset="0"/>
              <a:ea typeface="宋体"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画笔状态函数</a:t>
            </a:r>
          </a:p>
        </p:txBody>
      </p:sp>
      <p:graphicFrame>
        <p:nvGraphicFramePr>
          <p:cNvPr id="2" name="表格 1"/>
          <p:cNvGraphicFramePr>
            <a:graphicFrameLocks noGrp="1"/>
          </p:cNvGraphicFramePr>
          <p:nvPr/>
        </p:nvGraphicFramePr>
        <p:xfrm>
          <a:off x="682625" y="1827213"/>
          <a:ext cx="8229600" cy="5440367"/>
        </p:xfrm>
        <a:graphic>
          <a:graphicData uri="http://schemas.openxmlformats.org/drawingml/2006/table">
            <a:tbl>
              <a:tblPr firstRow="1" firstCol="1" bandRow="1"/>
              <a:tblGrid>
                <a:gridCol w="2572573">
                  <a:extLst>
                    <a:ext uri="{9D8B030D-6E8A-4147-A177-3AD203B41FA5}">
                      <a16:colId xmlns:a16="http://schemas.microsoft.com/office/drawing/2014/main" val="20000"/>
                    </a:ext>
                  </a:extLst>
                </a:gridCol>
                <a:gridCol w="5657027">
                  <a:extLst>
                    <a:ext uri="{9D8B030D-6E8A-4147-A177-3AD203B41FA5}">
                      <a16:colId xmlns:a16="http://schemas.microsoft.com/office/drawing/2014/main" val="20001"/>
                    </a:ext>
                  </a:extLst>
                </a:gridCol>
              </a:tblGrid>
              <a:tr h="320021">
                <a:tc>
                  <a:txBody>
                    <a:bodyPr/>
                    <a:lstStyle/>
                    <a:p>
                      <a:pPr algn="ctr"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函数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65739">
                <a:tc>
                  <a:txBody>
                    <a:bodyPr/>
                    <a:lstStyle/>
                    <a:p>
                      <a:pPr algn="ctr" fontAlgn="base">
                        <a:lnSpc>
                          <a:spcPct val="150000"/>
                        </a:lnSpc>
                        <a:spcAft>
                          <a:spcPts val="0"/>
                        </a:spcAft>
                      </a:pPr>
                      <a:r>
                        <a:rPr lang="en-US" sz="1600" kern="0" dirty="0" err="1">
                          <a:effectLst/>
                          <a:latin typeface="宋体" panose="02010600030101010101" pitchFamily="2" charset="-122"/>
                          <a:ea typeface="宋体" panose="02010600030101010101" pitchFamily="2" charset="-122"/>
                          <a:cs typeface="Times New Roman" panose="02020603050405020304" pitchFamily="18" charset="0"/>
                        </a:rPr>
                        <a:t>pendown</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放下画笔</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5739">
                <a:tc>
                  <a:txBody>
                    <a:bodyPr/>
                    <a:lstStyle/>
                    <a:p>
                      <a:pPr algn="ctr" fontAlgn="base">
                        <a:lnSpc>
                          <a:spcPct val="150000"/>
                        </a:lnSpc>
                        <a:spcAft>
                          <a:spcPts val="0"/>
                        </a:spcAft>
                      </a:pPr>
                      <a:r>
                        <a:rPr lang="en-US" sz="1600" kern="0" dirty="0" err="1">
                          <a:effectLst/>
                          <a:latin typeface="宋体" panose="02010600030101010101" pitchFamily="2" charset="-122"/>
                          <a:ea typeface="宋体" panose="02010600030101010101" pitchFamily="2" charset="-122"/>
                          <a:cs typeface="Times New Roman" panose="02020603050405020304" pitchFamily="18" charset="0"/>
                        </a:rPr>
                        <a:t>penup</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提起画笔，与</a:t>
                      </a:r>
                      <a:r>
                        <a:rPr lang="en-US" sz="1600" kern="0">
                          <a:effectLst/>
                          <a:latin typeface="Calibri" panose="020F0502020204030204" pitchFamily="34" charset="0"/>
                          <a:ea typeface="宋体" panose="02010600030101010101" pitchFamily="2" charset="-122"/>
                          <a:cs typeface="Times New Roman" panose="02020603050405020304" pitchFamily="18" charset="0"/>
                        </a:rPr>
                        <a:t>pendown()</a:t>
                      </a:r>
                      <a:r>
                        <a:rPr lang="zh-CN" sz="1600" kern="0">
                          <a:effectLst/>
                          <a:latin typeface="Calibri" panose="020F0502020204030204" pitchFamily="34" charset="0"/>
                          <a:ea typeface="宋体" panose="02010600030101010101" pitchFamily="2" charset="-122"/>
                          <a:cs typeface="Times New Roman" panose="02020603050405020304" pitchFamily="18" charset="0"/>
                        </a:rPr>
                        <a:t>配对使用</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5739">
                <a:tc>
                  <a:txBody>
                    <a:bodyPr/>
                    <a:lstStyle/>
                    <a:p>
                      <a:pPr algn="ctr" fontAlgn="base">
                        <a:lnSpc>
                          <a:spcPct val="150000"/>
                        </a:lnSpc>
                        <a:spcAft>
                          <a:spcPts val="0"/>
                        </a:spcAft>
                      </a:pPr>
                      <a:r>
                        <a:rPr lang="en-US" sz="1600" kern="0" dirty="0" err="1">
                          <a:effectLst/>
                          <a:latin typeface="宋体" panose="02010600030101010101" pitchFamily="2" charset="-122"/>
                          <a:ea typeface="宋体" panose="02010600030101010101" pitchFamily="2" charset="-122"/>
                          <a:cs typeface="Times New Roman" panose="02020603050405020304" pitchFamily="18" charset="0"/>
                        </a:rPr>
                        <a:t>pensize</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(width)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设置画笔线条的粗细为指定大小</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5739">
                <a:tc>
                  <a:txBody>
                    <a:bodyPr/>
                    <a:lstStyle/>
                    <a:p>
                      <a:pPr algn="ctr" fontAlgn="base">
                        <a:lnSpc>
                          <a:spcPct val="150000"/>
                        </a:lnSpc>
                        <a:spcAft>
                          <a:spcPts val="0"/>
                        </a:spcAft>
                      </a:pPr>
                      <a:r>
                        <a:rPr lang="en-US" sz="1600" kern="0" dirty="0">
                          <a:effectLst/>
                          <a:latin typeface="宋体" panose="02010600030101010101" pitchFamily="2" charset="-122"/>
                          <a:ea typeface="宋体" panose="02010600030101010101" pitchFamily="2" charset="-122"/>
                          <a:cs typeface="Times New Roman" panose="02020603050405020304" pitchFamily="18" charset="0"/>
                        </a:rPr>
                        <a:t>color()</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设置画笔的颜色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5739">
                <a:tc>
                  <a:txBody>
                    <a:bodyPr/>
                    <a:lstStyle/>
                    <a:p>
                      <a:pPr algn="ctr" fontAlgn="base">
                        <a:lnSpc>
                          <a:spcPct val="150000"/>
                        </a:lnSpc>
                        <a:spcAft>
                          <a:spcPts val="0"/>
                        </a:spcAft>
                      </a:pPr>
                      <a:r>
                        <a:rPr lang="en-US" sz="1600" kern="0" dirty="0" err="1">
                          <a:effectLst/>
                          <a:latin typeface="宋体" panose="02010600030101010101" pitchFamily="2" charset="-122"/>
                          <a:ea typeface="宋体" panose="02010600030101010101" pitchFamily="2" charset="-122"/>
                          <a:cs typeface="Times New Roman" panose="02020603050405020304" pitchFamily="18" charset="0"/>
                        </a:rPr>
                        <a:t>begin_fill</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填充图形前，调用该方法</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5739">
                <a:tc>
                  <a:txBody>
                    <a:bodyPr/>
                    <a:lstStyle/>
                    <a:p>
                      <a:pPr algn="ctr" fontAlgn="base">
                        <a:lnSpc>
                          <a:spcPct val="150000"/>
                        </a:lnSpc>
                        <a:spcAft>
                          <a:spcPts val="0"/>
                        </a:spcAft>
                      </a:pPr>
                      <a:r>
                        <a:rPr lang="en-US" sz="1600" kern="0" dirty="0" err="1">
                          <a:effectLst/>
                          <a:latin typeface="宋体" panose="02010600030101010101" pitchFamily="2" charset="-122"/>
                          <a:ea typeface="宋体" panose="02010600030101010101" pitchFamily="2" charset="-122"/>
                          <a:cs typeface="Times New Roman" panose="02020603050405020304" pitchFamily="18" charset="0"/>
                        </a:rPr>
                        <a:t>end_fill</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填充图形结束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5739">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filling()</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返回填充的状态，</a:t>
                      </a:r>
                      <a:r>
                        <a:rPr lang="en-US" sz="1600" kern="0">
                          <a:effectLst/>
                          <a:latin typeface="Calibri" panose="020F0502020204030204" pitchFamily="34" charset="0"/>
                          <a:ea typeface="宋体" panose="02010600030101010101" pitchFamily="2" charset="-122"/>
                          <a:cs typeface="Times New Roman" panose="02020603050405020304" pitchFamily="18" charset="0"/>
                        </a:rPr>
                        <a:t>True</a:t>
                      </a:r>
                      <a:r>
                        <a:rPr lang="zh-CN" sz="1600" kern="0">
                          <a:effectLst/>
                          <a:latin typeface="Calibri" panose="020F0502020204030204" pitchFamily="34" charset="0"/>
                          <a:ea typeface="宋体" panose="02010600030101010101" pitchFamily="2" charset="-122"/>
                          <a:cs typeface="Times New Roman" panose="02020603050405020304" pitchFamily="18" charset="0"/>
                        </a:rPr>
                        <a:t>为填充，</a:t>
                      </a:r>
                      <a:r>
                        <a:rPr lang="en-US" sz="1600" kern="0">
                          <a:effectLst/>
                          <a:latin typeface="Calibri" panose="020F0502020204030204" pitchFamily="34" charset="0"/>
                          <a:ea typeface="宋体" panose="02010600030101010101" pitchFamily="2" charset="-122"/>
                          <a:cs typeface="Times New Roman" panose="02020603050405020304" pitchFamily="18" charset="0"/>
                        </a:rPr>
                        <a:t>False</a:t>
                      </a:r>
                      <a:r>
                        <a:rPr lang="zh-CN" sz="1600" kern="0">
                          <a:effectLst/>
                          <a:latin typeface="Calibri" panose="020F0502020204030204" pitchFamily="34" charset="0"/>
                          <a:ea typeface="宋体" panose="02010600030101010101" pitchFamily="2" charset="-122"/>
                          <a:cs typeface="Times New Roman" panose="02020603050405020304" pitchFamily="18" charset="0"/>
                        </a:rPr>
                        <a:t>为未填充</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5739">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clear()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清空当前窗口，但不改变当前画笔的位置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5739">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reset()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清空当前窗口，并重置位置等状态为默认值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5739">
                <a:tc>
                  <a:txBody>
                    <a:bodyPr/>
                    <a:lstStyle/>
                    <a:p>
                      <a:pPr algn="ctr" fontAlgn="base">
                        <a:lnSpc>
                          <a:spcPct val="150000"/>
                        </a:lnSpc>
                        <a:spcAft>
                          <a:spcPts val="0"/>
                        </a:spcAft>
                      </a:pPr>
                      <a:r>
                        <a:rPr lang="en-US" sz="1600" kern="0" dirty="0" err="1">
                          <a:effectLst/>
                          <a:latin typeface="宋体" panose="02010600030101010101" pitchFamily="2" charset="-122"/>
                          <a:ea typeface="宋体" panose="02010600030101010101" pitchFamily="2" charset="-122"/>
                          <a:cs typeface="Times New Roman" panose="02020603050405020304" pitchFamily="18" charset="0"/>
                        </a:rPr>
                        <a:t>screensize</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设置画布的长和宽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5739">
                <a:tc>
                  <a:txBody>
                    <a:bodyPr/>
                    <a:lstStyle/>
                    <a:p>
                      <a:pPr algn="ctr" fontAlgn="base">
                        <a:lnSpc>
                          <a:spcPct val="150000"/>
                        </a:lnSpc>
                        <a:spcAft>
                          <a:spcPts val="0"/>
                        </a:spcAft>
                      </a:pPr>
                      <a:r>
                        <a:rPr lang="en-US" sz="1600" kern="0" dirty="0" err="1">
                          <a:effectLst/>
                          <a:latin typeface="宋体" panose="02010600030101010101" pitchFamily="2" charset="-122"/>
                          <a:ea typeface="宋体" panose="02010600030101010101" pitchFamily="2" charset="-122"/>
                          <a:cs typeface="Times New Roman" panose="02020603050405020304" pitchFamily="18" charset="0"/>
                        </a:rPr>
                        <a:t>hideturtle</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隐藏画笔的</a:t>
                      </a:r>
                      <a:r>
                        <a:rPr lang="en-US" sz="1600" kern="0">
                          <a:effectLst/>
                          <a:latin typeface="Calibri" panose="020F0502020204030204" pitchFamily="34" charset="0"/>
                          <a:ea typeface="宋体" panose="02010600030101010101" pitchFamily="2" charset="-122"/>
                          <a:cs typeface="Times New Roman" panose="02020603050405020304" pitchFamily="18" charset="0"/>
                        </a:rPr>
                        <a:t>turtle</a:t>
                      </a:r>
                      <a:r>
                        <a:rPr lang="zh-CN" sz="1600" kern="0">
                          <a:effectLst/>
                          <a:latin typeface="Calibri" panose="020F0502020204030204" pitchFamily="34" charset="0"/>
                          <a:ea typeface="宋体" panose="02010600030101010101" pitchFamily="2" charset="-122"/>
                          <a:cs typeface="Times New Roman" panose="02020603050405020304" pitchFamily="18" charset="0"/>
                        </a:rPr>
                        <a:t>形状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65739">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showturtle()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显示画笔的</a:t>
                      </a:r>
                      <a:r>
                        <a:rPr lang="en-US" sz="1600" kern="0">
                          <a:effectLst/>
                          <a:latin typeface="Calibri" panose="020F0502020204030204" pitchFamily="34" charset="0"/>
                          <a:ea typeface="宋体" panose="02010600030101010101" pitchFamily="2" charset="-122"/>
                          <a:cs typeface="Times New Roman" panose="02020603050405020304" pitchFamily="18" charset="0"/>
                        </a:rPr>
                        <a:t>turtle</a:t>
                      </a:r>
                      <a:r>
                        <a:rPr lang="zh-CN" sz="1600" kern="0">
                          <a:effectLst/>
                          <a:latin typeface="Calibri" panose="020F0502020204030204" pitchFamily="34" charset="0"/>
                          <a:ea typeface="宋体" panose="02010600030101010101" pitchFamily="2" charset="-122"/>
                          <a:cs typeface="Times New Roman" panose="02020603050405020304" pitchFamily="18" charset="0"/>
                        </a:rPr>
                        <a:t>形状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65739">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isvisible()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如果</a:t>
                      </a:r>
                      <a:r>
                        <a:rPr lang="en-US" sz="1600" kern="0">
                          <a:effectLst/>
                          <a:latin typeface="Calibri" panose="020F0502020204030204" pitchFamily="34" charset="0"/>
                          <a:ea typeface="宋体" panose="02010600030101010101" pitchFamily="2" charset="-122"/>
                          <a:cs typeface="Times New Roman" panose="02020603050405020304" pitchFamily="18" charset="0"/>
                        </a:rPr>
                        <a:t>turtle</a:t>
                      </a:r>
                      <a:r>
                        <a:rPr lang="zh-CN" sz="1600" kern="0">
                          <a:effectLst/>
                          <a:latin typeface="Calibri" panose="020F0502020204030204" pitchFamily="34" charset="0"/>
                          <a:ea typeface="宋体" panose="02010600030101010101" pitchFamily="2" charset="-122"/>
                          <a:cs typeface="Times New Roman" panose="02020603050405020304" pitchFamily="18" charset="0"/>
                        </a:rPr>
                        <a:t>可见，则返回</a:t>
                      </a:r>
                      <a:r>
                        <a:rPr lang="en-US" sz="1600" kern="0">
                          <a:effectLst/>
                          <a:latin typeface="Calibri" panose="020F0502020204030204" pitchFamily="34" charset="0"/>
                          <a:ea typeface="宋体" panose="02010600030101010101" pitchFamily="2" charset="-122"/>
                          <a:cs typeface="Times New Roman" panose="02020603050405020304" pitchFamily="18" charset="0"/>
                        </a:rPr>
                        <a:t>True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65739">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write(str</a:t>
                      </a:r>
                      <a:r>
                        <a:rPr lang="zh-CN" sz="1600" kern="0">
                          <a:effectLst/>
                          <a:latin typeface="Calibri" panose="020F0502020204030204" pitchFamily="34" charset="0"/>
                          <a:ea typeface="宋体" panose="02010600030101010101" pitchFamily="2" charset="-122"/>
                          <a:cs typeface="Times New Roman" panose="02020603050405020304" pitchFamily="18" charset="0"/>
                        </a:rPr>
                        <a:t>，</a:t>
                      </a:r>
                      <a:r>
                        <a:rPr lang="en-US" sz="1600" kern="0">
                          <a:effectLst/>
                          <a:latin typeface="Calibri" panose="020F0502020204030204" pitchFamily="34" charset="0"/>
                          <a:ea typeface="宋体" panose="02010600030101010101" pitchFamily="2" charset="-122"/>
                          <a:cs typeface="Times New Roman" panose="02020603050405020304" pitchFamily="18" charset="0"/>
                        </a:rPr>
                        <a:t>font=None)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dirty="0">
                          <a:effectLst/>
                          <a:latin typeface="Calibri" panose="020F0502020204030204" pitchFamily="34" charset="0"/>
                          <a:ea typeface="宋体" panose="02010600030101010101" pitchFamily="2" charset="-122"/>
                          <a:cs typeface="Times New Roman" panose="02020603050405020304" pitchFamily="18" charset="0"/>
                        </a:rPr>
                        <a:t>输出</a:t>
                      </a:r>
                      <a:r>
                        <a:rPr lang="en-US" sz="1600" kern="0" dirty="0">
                          <a:effectLst/>
                          <a:latin typeface="Calibri" panose="020F0502020204030204" pitchFamily="34" charset="0"/>
                          <a:ea typeface="宋体" panose="02010600030101010101" pitchFamily="2" charset="-122"/>
                          <a:cs typeface="Times New Roman" panose="02020603050405020304" pitchFamily="18" charset="0"/>
                        </a:rPr>
                        <a:t>font</a:t>
                      </a:r>
                      <a:r>
                        <a:rPr lang="zh-CN" sz="1600" kern="0" dirty="0">
                          <a:effectLst/>
                          <a:latin typeface="Calibri" panose="020F0502020204030204" pitchFamily="34" charset="0"/>
                          <a:ea typeface="宋体" panose="02010600030101010101" pitchFamily="2" charset="-122"/>
                          <a:cs typeface="Times New Roman" panose="02020603050405020304" pitchFamily="18" charset="0"/>
                        </a:rPr>
                        <a:t>字体的字符串</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Box 2"/>
          <p:cNvSpPr txBox="1">
            <a:spLocks noChangeArrowheads="1"/>
          </p:cNvSpPr>
          <p:nvPr/>
        </p:nvSpPr>
        <p:spPr bwMode="auto">
          <a:xfrm>
            <a:off x="682625" y="1628775"/>
            <a:ext cx="6967538"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400">
                <a:latin typeface="Palatino Linotype" pitchFamily="18" charset="0"/>
                <a:ea typeface="楷体" pitchFamily="49" charset="-122"/>
              </a:rPr>
              <a:t>turtle</a:t>
            </a:r>
            <a:r>
              <a:rPr lang="zh-CN" altLang="en-US" sz="2400">
                <a:latin typeface="Palatino Linotype" pitchFamily="18" charset="0"/>
                <a:ea typeface="楷体" pitchFamily="49" charset="-122"/>
              </a:rPr>
              <a:t>中的画笔（即小海龟）可以通过一组函数来控制，其中</a:t>
            </a:r>
            <a:r>
              <a:rPr lang="en-US" altLang="zh-CN" sz="2400">
                <a:latin typeface="Palatino Linotype" pitchFamily="18" charset="0"/>
                <a:ea typeface="楷体" pitchFamily="49" charset="-122"/>
              </a:rPr>
              <a:t>turtle.penup()</a:t>
            </a:r>
            <a:r>
              <a:rPr lang="zh-CN" altLang="en-US" sz="2400">
                <a:latin typeface="Palatino Linotype" pitchFamily="18" charset="0"/>
                <a:ea typeface="楷体" pitchFamily="49" charset="-122"/>
              </a:rPr>
              <a:t>和</a:t>
            </a:r>
            <a:r>
              <a:rPr lang="en-US" altLang="zh-CN" sz="2400">
                <a:latin typeface="Palatino Linotype" pitchFamily="18" charset="0"/>
                <a:ea typeface="楷体" pitchFamily="49" charset="-122"/>
              </a:rPr>
              <a:t>turtle.pendown()</a:t>
            </a:r>
            <a:r>
              <a:rPr lang="zh-CN" altLang="en-US" sz="2400">
                <a:latin typeface="Palatino Linotype" pitchFamily="18" charset="0"/>
                <a:ea typeface="楷体" pitchFamily="49" charset="-122"/>
              </a:rPr>
              <a:t>是一组，它们分别表示画笔的和落下，函数定义如下：</a:t>
            </a:r>
            <a:endParaRPr lang="en-US" altLang="zh-CN" sz="2400">
              <a:latin typeface="Palatino Linotype" pitchFamily="18" charset="0"/>
              <a:ea typeface="楷体" pitchFamily="49" charset="-122"/>
            </a:endParaRPr>
          </a:p>
        </p:txBody>
      </p:sp>
      <p:sp>
        <p:nvSpPr>
          <p:cNvPr id="1536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画笔状态函数</a:t>
            </a:r>
          </a:p>
        </p:txBody>
      </p:sp>
      <p:sp>
        <p:nvSpPr>
          <p:cNvPr id="2" name="矩形 1"/>
          <p:cNvSpPr/>
          <p:nvPr/>
        </p:nvSpPr>
        <p:spPr>
          <a:xfrm>
            <a:off x="976313" y="3875088"/>
            <a:ext cx="7212012" cy="2168525"/>
          </a:xfrm>
          <a:prstGeom prst="rect">
            <a:avLst/>
          </a:prstGeom>
        </p:spPr>
        <p:txBody>
          <a:bodyPr>
            <a:spAutoFit/>
          </a:bodyPr>
          <a:lstStyle/>
          <a:p>
            <a:pPr marL="266700" algn="just">
              <a:lnSpc>
                <a:spcPct val="150000"/>
              </a:lnSpc>
              <a:spcAft>
                <a:spcPts val="0"/>
              </a:spcAft>
              <a:defRPr/>
            </a:pPr>
            <a:r>
              <a:rPr lang="en-US" altLang="zh-CN" sz="2000" b="1" kern="100" dirty="0" err="1">
                <a:latin typeface="Calibri" panose="020F0502020204030204" pitchFamily="34" charset="0"/>
                <a:ea typeface="宋体" pitchFamily="2" charset="-122"/>
                <a:cs typeface="Times New Roman" panose="02020603050405020304" pitchFamily="18" charset="0"/>
              </a:rPr>
              <a:t>turtle.</a:t>
            </a:r>
            <a:r>
              <a:rPr lang="en-US" altLang="zh-CN" sz="1600" b="1" kern="0" dirty="0" err="1">
                <a:latin typeface="Courier New" panose="02070309020205020404" pitchFamily="49" charset="0"/>
                <a:ea typeface="宋体" pitchFamily="2" charset="-122"/>
                <a:cs typeface="Times New Roman" panose="02020603050405020304" pitchFamily="18" charset="0"/>
              </a:rPr>
              <a:t>penup</a:t>
            </a:r>
            <a:r>
              <a:rPr lang="en-US" altLang="zh-CN" sz="1600" b="1" kern="0" dirty="0">
                <a:latin typeface="Courier New" panose="02070309020205020404" pitchFamily="49" charset="0"/>
                <a:ea typeface="宋体" pitchFamily="2" charset="-122"/>
                <a:cs typeface="Times New Roman" panose="02020603050405020304" pitchFamily="18" charset="0"/>
              </a:rPr>
              <a:t>()   </a:t>
            </a:r>
            <a:r>
              <a:rPr lang="zh-CN" altLang="zh-CN" sz="1600" b="1" kern="0" dirty="0">
                <a:latin typeface="Courier New" panose="02070309020205020404" pitchFamily="49" charset="0"/>
                <a:ea typeface="宋体" pitchFamily="2" charset="-122"/>
                <a:cs typeface="Courier New" panose="02070309020205020404" pitchFamily="49" charset="0"/>
              </a:rPr>
              <a:t>别名</a:t>
            </a:r>
            <a:r>
              <a:rPr lang="en-US" altLang="zh-CN" sz="1600" b="1" kern="0" dirty="0">
                <a:latin typeface="Courier New" panose="02070309020205020404" pitchFamily="49" charset="0"/>
                <a:ea typeface="宋体" pitchFamily="2" charset="-122"/>
                <a:cs typeface="Times New Roman" panose="02020603050405020304" pitchFamily="18" charset="0"/>
              </a:rPr>
              <a:t>  </a:t>
            </a:r>
            <a:r>
              <a:rPr lang="en-US" altLang="zh-CN" sz="1600" b="1" kern="0" dirty="0" err="1">
                <a:latin typeface="Courier New" panose="02070309020205020404" pitchFamily="49" charset="0"/>
                <a:ea typeface="宋体" pitchFamily="2" charset="-122"/>
                <a:cs typeface="Times New Roman" panose="02020603050405020304" pitchFamily="18" charset="0"/>
              </a:rPr>
              <a:t>turtle.pu</a:t>
            </a:r>
            <a:r>
              <a:rPr lang="en-US" altLang="zh-CN" sz="1600" b="1" kern="0" dirty="0">
                <a:latin typeface="Courier New" panose="02070309020205020404" pitchFamily="49" charset="0"/>
                <a:ea typeface="宋体" pitchFamily="2" charset="-122"/>
                <a:cs typeface="Times New Roman" panose="02020603050405020304" pitchFamily="18" charset="0"/>
              </a:rPr>
              <a:t>(), </a:t>
            </a:r>
            <a:r>
              <a:rPr lang="en-US" altLang="zh-CN" sz="1600" b="1" kern="0" dirty="0" err="1">
                <a:latin typeface="Courier New" panose="02070309020205020404" pitchFamily="49" charset="0"/>
                <a:ea typeface="宋体" pitchFamily="2" charset="-122"/>
                <a:cs typeface="Times New Roman" panose="02020603050405020304" pitchFamily="18" charset="0"/>
              </a:rPr>
              <a:t>turtle.up</a:t>
            </a:r>
            <a:r>
              <a:rPr lang="en-US" altLang="zh-CN" sz="1600" b="1" kern="0" dirty="0">
                <a:latin typeface="Courier New" panose="02070309020205020404" pitchFamily="49" charset="0"/>
                <a:ea typeface="宋体" pitchFamily="2" charset="-122"/>
                <a:cs typeface="Times New Roman" panose="02020603050405020304" pitchFamily="18" charset="0"/>
              </a:rPr>
              <a:t>()</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600" b="1" kern="100" dirty="0">
                <a:latin typeface="Courier New" panose="02070309020205020404" pitchFamily="49" charset="0"/>
                <a:ea typeface="宋体" pitchFamily="2" charset="-122"/>
                <a:cs typeface="Courier New" panose="02070309020205020404" pitchFamily="49" charset="0"/>
              </a:rPr>
              <a:t>作用</a:t>
            </a:r>
            <a:r>
              <a:rPr lang="zh-CN" altLang="zh-CN" sz="1600" kern="100" dirty="0">
                <a:latin typeface="Courier New" panose="02070309020205020404" pitchFamily="49" charset="0"/>
                <a:ea typeface="宋体" pitchFamily="2" charset="-122"/>
                <a:cs typeface="Courier New" panose="02070309020205020404" pitchFamily="49" charset="0"/>
              </a:rPr>
              <a:t>：抬起画笔，之后，移动画笔不绘制形状</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600" b="1" kern="100" dirty="0">
                <a:latin typeface="Courier New" panose="02070309020205020404" pitchFamily="49" charset="0"/>
                <a:ea typeface="宋体" pitchFamily="2" charset="-122"/>
                <a:cs typeface="Courier New" panose="02070309020205020404" pitchFamily="49" charset="0"/>
              </a:rPr>
              <a:t>参数</a:t>
            </a:r>
            <a:r>
              <a:rPr lang="zh-CN" altLang="zh-CN" sz="1600" kern="100" dirty="0">
                <a:latin typeface="Courier New" panose="02070309020205020404" pitchFamily="49" charset="0"/>
                <a:ea typeface="宋体" pitchFamily="2" charset="-122"/>
                <a:cs typeface="Courier New" panose="02070309020205020404" pitchFamily="49" charset="0"/>
              </a:rPr>
              <a:t>：无</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en-US" altLang="zh-CN" sz="1600" kern="0" dirty="0">
                <a:latin typeface="Courier New" panose="02070309020205020404" pitchFamily="49" charset="0"/>
                <a:ea typeface="宋体" pitchFamily="2" charset="-122"/>
                <a:cs typeface="Times New Roman" panose="02020603050405020304" pitchFamily="18" charset="0"/>
              </a:rPr>
              <a:t> </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ct val="150000"/>
              </a:lnSpc>
              <a:spcAft>
                <a:spcPts val="0"/>
              </a:spcAft>
              <a:defRPr/>
            </a:pPr>
            <a:r>
              <a:rPr lang="en-US" altLang="zh-CN" sz="2000" b="1" kern="100" dirty="0" err="1">
                <a:latin typeface="Calibri" panose="020F0502020204030204" pitchFamily="34" charset="0"/>
                <a:ea typeface="宋体" pitchFamily="2" charset="-122"/>
                <a:cs typeface="Times New Roman" panose="02020603050405020304" pitchFamily="18" charset="0"/>
              </a:rPr>
              <a:t>turtle.</a:t>
            </a:r>
            <a:r>
              <a:rPr lang="en-US" altLang="zh-CN" sz="1600" b="1" kern="0" dirty="0" err="1">
                <a:latin typeface="Courier New" panose="02070309020205020404" pitchFamily="49" charset="0"/>
                <a:ea typeface="宋体" pitchFamily="2" charset="-122"/>
                <a:cs typeface="Times New Roman" panose="02020603050405020304" pitchFamily="18" charset="0"/>
              </a:rPr>
              <a:t>pendown</a:t>
            </a:r>
            <a:r>
              <a:rPr lang="en-US" altLang="zh-CN" sz="1600" b="1" kern="0" dirty="0">
                <a:latin typeface="Courier New" panose="02070309020205020404" pitchFamily="49" charset="0"/>
                <a:ea typeface="宋体" pitchFamily="2" charset="-122"/>
                <a:cs typeface="Times New Roman" panose="02020603050405020304" pitchFamily="18" charset="0"/>
              </a:rPr>
              <a:t>()   </a:t>
            </a:r>
            <a:r>
              <a:rPr lang="zh-CN" altLang="zh-CN" sz="1600" b="1" kern="0" dirty="0">
                <a:latin typeface="Courier New" panose="02070309020205020404" pitchFamily="49" charset="0"/>
                <a:ea typeface="宋体" pitchFamily="2" charset="-122"/>
                <a:cs typeface="Courier New" panose="02070309020205020404" pitchFamily="49" charset="0"/>
              </a:rPr>
              <a:t>别名</a:t>
            </a:r>
            <a:r>
              <a:rPr lang="en-US" altLang="zh-CN" sz="1600" b="1" kern="0" dirty="0">
                <a:latin typeface="Courier New" panose="02070309020205020404" pitchFamily="49" charset="0"/>
                <a:ea typeface="宋体" pitchFamily="2" charset="-122"/>
                <a:cs typeface="Times New Roman" panose="02020603050405020304" pitchFamily="18" charset="0"/>
              </a:rPr>
              <a:t>  </a:t>
            </a:r>
            <a:r>
              <a:rPr lang="en-US" altLang="zh-CN" sz="1600" b="1" kern="0" dirty="0" err="1">
                <a:latin typeface="Courier New" panose="02070309020205020404" pitchFamily="49" charset="0"/>
                <a:ea typeface="宋体" pitchFamily="2" charset="-122"/>
                <a:cs typeface="Times New Roman" panose="02020603050405020304" pitchFamily="18" charset="0"/>
              </a:rPr>
              <a:t>turtle.pd</a:t>
            </a:r>
            <a:r>
              <a:rPr lang="en-US" altLang="zh-CN" sz="1600" b="1" kern="0" dirty="0">
                <a:latin typeface="Courier New" panose="02070309020205020404" pitchFamily="49" charset="0"/>
                <a:ea typeface="宋体" pitchFamily="2" charset="-122"/>
                <a:cs typeface="Times New Roman" panose="02020603050405020304" pitchFamily="18" charset="0"/>
              </a:rPr>
              <a:t>(), </a:t>
            </a:r>
            <a:r>
              <a:rPr lang="en-US" altLang="zh-CN" sz="1600" b="1" kern="0" dirty="0" err="1">
                <a:latin typeface="Courier New" panose="02070309020205020404" pitchFamily="49" charset="0"/>
                <a:ea typeface="宋体" pitchFamily="2" charset="-122"/>
                <a:cs typeface="Times New Roman" panose="02020603050405020304" pitchFamily="18" charset="0"/>
              </a:rPr>
              <a:t>turtle.down</a:t>
            </a:r>
            <a:r>
              <a:rPr lang="en-US" altLang="zh-CN" sz="1600" b="1" kern="0" dirty="0">
                <a:latin typeface="Courier New" panose="02070309020205020404" pitchFamily="49" charset="0"/>
                <a:ea typeface="宋体" pitchFamily="2" charset="-122"/>
                <a:cs typeface="Times New Roman" panose="02020603050405020304" pitchFamily="18" charset="0"/>
              </a:rPr>
              <a:t>()</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600" b="1" kern="100" dirty="0">
                <a:latin typeface="Courier New" panose="02070309020205020404" pitchFamily="49" charset="0"/>
                <a:ea typeface="宋体" pitchFamily="2" charset="-122"/>
                <a:cs typeface="Courier New" panose="02070309020205020404" pitchFamily="49" charset="0"/>
              </a:rPr>
              <a:t>作用</a:t>
            </a:r>
            <a:r>
              <a:rPr lang="zh-CN" altLang="zh-CN" sz="1600" kern="100" dirty="0">
                <a:latin typeface="Courier New" panose="02070309020205020404" pitchFamily="49" charset="0"/>
                <a:ea typeface="宋体" pitchFamily="2" charset="-122"/>
                <a:cs typeface="Courier New" panose="02070309020205020404" pitchFamily="49" charset="0"/>
              </a:rPr>
              <a:t>：落下画笔，之后，移动画笔将绘制形状</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600" b="1" kern="100" dirty="0">
                <a:latin typeface="Courier New" panose="02070309020205020404" pitchFamily="49" charset="0"/>
                <a:ea typeface="宋体" pitchFamily="2" charset="-122"/>
                <a:cs typeface="Courier New" panose="02070309020205020404" pitchFamily="49" charset="0"/>
              </a:rPr>
              <a:t>参数</a:t>
            </a:r>
            <a:r>
              <a:rPr lang="zh-CN" altLang="zh-CN" sz="1600" kern="100" dirty="0">
                <a:latin typeface="Courier New" panose="02070309020205020404" pitchFamily="49" charset="0"/>
                <a:ea typeface="宋体" pitchFamily="2" charset="-122"/>
                <a:cs typeface="Courier New" panose="02070309020205020404" pitchFamily="49" charset="0"/>
              </a:rPr>
              <a:t>：无</a:t>
            </a:r>
            <a:endParaRPr lang="zh-CN" altLang="zh-CN" sz="1600" kern="100" dirty="0">
              <a:latin typeface="Calibri" panose="020F0502020204030204" pitchFamily="34" charset="0"/>
              <a:ea typeface="宋体"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Box 2"/>
          <p:cNvSpPr txBox="1">
            <a:spLocks noChangeArrowheads="1"/>
          </p:cNvSpPr>
          <p:nvPr/>
        </p:nvSpPr>
        <p:spPr bwMode="auto">
          <a:xfrm>
            <a:off x="682625" y="1628775"/>
            <a:ext cx="69675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400">
                <a:latin typeface="Palatino Linotype" pitchFamily="18" charset="0"/>
                <a:ea typeface="楷体" pitchFamily="49" charset="-122"/>
              </a:rPr>
              <a:t>turtle.pensize()</a:t>
            </a:r>
            <a:r>
              <a:rPr lang="zh-CN" altLang="en-US" sz="2400">
                <a:latin typeface="Palatino Linotype" pitchFamily="18" charset="0"/>
                <a:ea typeface="楷体" pitchFamily="49" charset="-122"/>
              </a:rPr>
              <a:t>函数用来设置画笔尺寸</a:t>
            </a:r>
            <a:endParaRPr lang="en-US" altLang="zh-CN" sz="2400">
              <a:latin typeface="Palatino Linotype" pitchFamily="18" charset="0"/>
              <a:ea typeface="楷体" pitchFamily="49" charset="-122"/>
            </a:endParaRPr>
          </a:p>
        </p:txBody>
      </p:sp>
      <p:sp>
        <p:nvSpPr>
          <p:cNvPr id="1638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画笔状态函数</a:t>
            </a:r>
          </a:p>
        </p:txBody>
      </p:sp>
      <p:sp>
        <p:nvSpPr>
          <p:cNvPr id="3" name="矩形 2"/>
          <p:cNvSpPr/>
          <p:nvPr/>
        </p:nvSpPr>
        <p:spPr>
          <a:xfrm>
            <a:off x="908050" y="2274888"/>
            <a:ext cx="7551738" cy="1338262"/>
          </a:xfrm>
          <a:prstGeom prst="rect">
            <a:avLst/>
          </a:prstGeom>
        </p:spPr>
        <p:txBody>
          <a:bodyPr>
            <a:spAutoFit/>
          </a:bodyPr>
          <a:lstStyle/>
          <a:p>
            <a:pPr marL="266700" algn="just">
              <a:lnSpc>
                <a:spcPct val="150000"/>
              </a:lnSpc>
              <a:spcAft>
                <a:spcPts val="0"/>
              </a:spcAft>
              <a:defRPr/>
            </a:pPr>
            <a:r>
              <a:rPr lang="en-US" altLang="zh-CN" sz="2400" b="1" kern="100" dirty="0" err="1">
                <a:latin typeface="Calibri" panose="020F0502020204030204" pitchFamily="34" charset="0"/>
                <a:ea typeface="宋体" pitchFamily="2" charset="-122"/>
                <a:cs typeface="Times New Roman" panose="02020603050405020304" pitchFamily="18" charset="0"/>
              </a:rPr>
              <a:t>turtle.</a:t>
            </a:r>
            <a:r>
              <a:rPr lang="en-US" altLang="zh-CN" b="1" kern="0" dirty="0" err="1">
                <a:latin typeface="Courier New" panose="02070309020205020404" pitchFamily="49" charset="0"/>
                <a:ea typeface="宋体" pitchFamily="2" charset="-122"/>
                <a:cs typeface="Times New Roman" panose="02020603050405020304" pitchFamily="18" charset="0"/>
              </a:rPr>
              <a:t>pensize</a:t>
            </a:r>
            <a:r>
              <a:rPr lang="en-US" altLang="zh-CN" b="1" kern="0" dirty="0">
                <a:latin typeface="Courier New" panose="02070309020205020404" pitchFamily="49" charset="0"/>
                <a:ea typeface="宋体" pitchFamily="2" charset="-122"/>
                <a:cs typeface="Times New Roman" panose="02020603050405020304" pitchFamily="18" charset="0"/>
              </a:rPr>
              <a:t>(width)   </a:t>
            </a:r>
            <a:r>
              <a:rPr lang="zh-CN" altLang="zh-CN" b="1" kern="0" dirty="0">
                <a:latin typeface="Courier New" panose="02070309020205020404" pitchFamily="49" charset="0"/>
                <a:ea typeface="宋体" pitchFamily="2" charset="-122"/>
                <a:cs typeface="Courier New" panose="02070309020205020404" pitchFamily="49" charset="0"/>
              </a:rPr>
              <a:t>别名</a:t>
            </a:r>
            <a:r>
              <a:rPr lang="en-US" altLang="zh-CN" b="1" kern="0" dirty="0">
                <a:latin typeface="Courier New" panose="02070309020205020404" pitchFamily="49" charset="0"/>
                <a:ea typeface="宋体" pitchFamily="2" charset="-122"/>
                <a:cs typeface="Times New Roman" panose="02020603050405020304" pitchFamily="18" charset="0"/>
              </a:rPr>
              <a:t>  </a:t>
            </a:r>
            <a:r>
              <a:rPr lang="en-US" altLang="zh-CN" b="1" kern="0" dirty="0" err="1">
                <a:latin typeface="Courier New" panose="02070309020205020404" pitchFamily="49" charset="0"/>
                <a:ea typeface="宋体" pitchFamily="2" charset="-122"/>
                <a:cs typeface="Times New Roman" panose="02020603050405020304" pitchFamily="18" charset="0"/>
              </a:rPr>
              <a:t>turtle.width</a:t>
            </a:r>
            <a:r>
              <a:rPr lang="en-US" altLang="zh-CN" b="1" kern="0" dirty="0">
                <a:latin typeface="Courier New" panose="02070309020205020404" pitchFamily="49" charset="0"/>
                <a:ea typeface="宋体" pitchFamily="2" charset="-122"/>
                <a:cs typeface="Times New Roman" panose="02020603050405020304" pitchFamily="18" charset="0"/>
              </a:rPr>
              <a:t>()</a:t>
            </a:r>
            <a:endParaRPr lang="zh-CN" altLang="zh-CN"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b="1" kern="100" dirty="0">
                <a:latin typeface="Courier New" panose="02070309020205020404" pitchFamily="49" charset="0"/>
                <a:ea typeface="宋体" pitchFamily="2" charset="-122"/>
                <a:cs typeface="Courier New" panose="02070309020205020404" pitchFamily="49" charset="0"/>
              </a:rPr>
              <a:t>作用</a:t>
            </a:r>
            <a:r>
              <a:rPr lang="zh-CN" altLang="zh-CN" kern="100" dirty="0">
                <a:latin typeface="Courier New" panose="02070309020205020404" pitchFamily="49" charset="0"/>
                <a:ea typeface="宋体" pitchFamily="2" charset="-122"/>
                <a:cs typeface="Courier New" panose="02070309020205020404" pitchFamily="49" charset="0"/>
              </a:rPr>
              <a:t>：设置画笔宽度，当无参数输入时返回当前画笔宽度</a:t>
            </a:r>
            <a:endParaRPr lang="zh-CN" altLang="zh-CN"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b="1" kern="100" dirty="0">
                <a:latin typeface="Courier New" panose="02070309020205020404" pitchFamily="49" charset="0"/>
                <a:ea typeface="宋体" pitchFamily="2" charset="-122"/>
                <a:cs typeface="Courier New" panose="02070309020205020404" pitchFamily="49" charset="0"/>
              </a:rPr>
              <a:t>参数</a:t>
            </a:r>
            <a:r>
              <a:rPr lang="zh-CN" altLang="zh-CN" kern="100" dirty="0">
                <a:latin typeface="Courier New" panose="02070309020205020404" pitchFamily="49" charset="0"/>
                <a:ea typeface="宋体" pitchFamily="2" charset="-122"/>
                <a:cs typeface="Courier New" panose="02070309020205020404" pitchFamily="49" charset="0"/>
              </a:rPr>
              <a:t>：</a:t>
            </a:r>
            <a:endParaRPr lang="zh-CN" altLang="zh-CN" kern="100" dirty="0">
              <a:latin typeface="Calibri" panose="020F0502020204030204" pitchFamily="34" charset="0"/>
              <a:ea typeface="宋体" pitchFamily="2" charset="-122"/>
              <a:cs typeface="Times New Roman" panose="02020603050405020304" pitchFamily="18" charset="0"/>
            </a:endParaRPr>
          </a:p>
          <a:p>
            <a:pPr marL="266700" indent="114300" algn="just">
              <a:lnSpc>
                <a:spcPts val="1800"/>
              </a:lnSpc>
              <a:spcAft>
                <a:spcPts val="0"/>
              </a:spcAft>
              <a:defRPr/>
            </a:pPr>
            <a:r>
              <a:rPr lang="en-US" altLang="zh-CN" sz="1400" kern="100" dirty="0">
                <a:latin typeface="Courier New" panose="02070309020205020404" pitchFamily="49" charset="0"/>
                <a:ea typeface="宋体" pitchFamily="2" charset="-122"/>
                <a:cs typeface="Times New Roman" panose="02020603050405020304" pitchFamily="18" charset="0"/>
              </a:rPr>
              <a:t>w</a:t>
            </a:r>
            <a:r>
              <a:rPr lang="en-US" altLang="zh-CN" sz="1400" kern="0" dirty="0">
                <a:latin typeface="Courier New" panose="02070309020205020404" pitchFamily="49" charset="0"/>
                <a:ea typeface="宋体" pitchFamily="2" charset="-122"/>
                <a:cs typeface="Times New Roman" panose="02020603050405020304" pitchFamily="18" charset="0"/>
              </a:rPr>
              <a:t>idth</a:t>
            </a:r>
            <a:r>
              <a:rPr lang="en-US" altLang="zh-CN" sz="1400" kern="100" dirty="0">
                <a:latin typeface="Courier New" panose="02070309020205020404" pitchFamily="49" charset="0"/>
                <a:ea typeface="宋体" pitchFamily="2" charset="-122"/>
                <a:cs typeface="Times New Roman" panose="02020603050405020304" pitchFamily="18" charset="0"/>
              </a:rPr>
              <a:t> </a:t>
            </a:r>
            <a:r>
              <a:rPr lang="zh-CN" altLang="zh-CN" sz="1400" kern="0" dirty="0">
                <a:latin typeface="Courier New" panose="02070309020205020404" pitchFamily="49" charset="0"/>
                <a:ea typeface="宋体" pitchFamily="2" charset="-122"/>
                <a:cs typeface="Courier New" panose="02070309020205020404" pitchFamily="49" charset="0"/>
              </a:rPr>
              <a:t>：设置的画笔线条宽度，如果为</a:t>
            </a:r>
            <a:r>
              <a:rPr lang="en-US" altLang="zh-CN" sz="1400" kern="0" dirty="0">
                <a:latin typeface="Courier New" panose="02070309020205020404" pitchFamily="49" charset="0"/>
                <a:ea typeface="宋体" pitchFamily="2" charset="-122"/>
                <a:cs typeface="Times New Roman" panose="02020603050405020304" pitchFamily="18" charset="0"/>
              </a:rPr>
              <a:t>None</a:t>
            </a:r>
            <a:r>
              <a:rPr lang="zh-CN" altLang="zh-CN" sz="1400" kern="0" dirty="0">
                <a:latin typeface="Courier New" panose="02070309020205020404" pitchFamily="49" charset="0"/>
                <a:ea typeface="宋体" pitchFamily="2" charset="-122"/>
                <a:cs typeface="Courier New" panose="02070309020205020404" pitchFamily="49" charset="0"/>
              </a:rPr>
              <a:t>或者为空，函数则返回当前画笔宽度。</a:t>
            </a:r>
            <a:endParaRPr lang="zh-CN" altLang="zh-CN" kern="100" dirty="0">
              <a:latin typeface="Calibri" panose="020F0502020204030204" pitchFamily="34" charset="0"/>
              <a:ea typeface="宋体" pitchFamily="2" charset="-122"/>
              <a:cs typeface="Times New Roman" panose="02020603050405020304" pitchFamily="18" charset="0"/>
            </a:endParaRPr>
          </a:p>
        </p:txBody>
      </p:sp>
      <p:sp>
        <p:nvSpPr>
          <p:cNvPr id="16390" name="TextBox 2"/>
          <p:cNvSpPr txBox="1">
            <a:spLocks noChangeArrowheads="1"/>
          </p:cNvSpPr>
          <p:nvPr/>
        </p:nvSpPr>
        <p:spPr bwMode="auto">
          <a:xfrm>
            <a:off x="682625" y="3937000"/>
            <a:ext cx="69675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400">
                <a:latin typeface="Palatino Linotype" pitchFamily="18" charset="0"/>
                <a:ea typeface="楷体" pitchFamily="49" charset="-122"/>
              </a:rPr>
              <a:t>turtle.pencolor()</a:t>
            </a:r>
            <a:r>
              <a:rPr lang="zh-CN" altLang="en-US" sz="2400">
                <a:latin typeface="Palatino Linotype" pitchFamily="18" charset="0"/>
                <a:ea typeface="楷体" pitchFamily="49" charset="-122"/>
              </a:rPr>
              <a:t>函数给画笔设置颜色</a:t>
            </a:r>
            <a:endParaRPr lang="en-US" altLang="zh-CN" sz="2400">
              <a:latin typeface="Palatino Linotype" pitchFamily="18" charset="0"/>
              <a:ea typeface="楷体" pitchFamily="49" charset="-122"/>
            </a:endParaRPr>
          </a:p>
        </p:txBody>
      </p:sp>
      <p:sp>
        <p:nvSpPr>
          <p:cNvPr id="4" name="矩形 3"/>
          <p:cNvSpPr/>
          <p:nvPr/>
        </p:nvSpPr>
        <p:spPr>
          <a:xfrm>
            <a:off x="908050" y="4606925"/>
            <a:ext cx="7307263" cy="1476375"/>
          </a:xfrm>
          <a:prstGeom prst="rect">
            <a:avLst/>
          </a:prstGeom>
        </p:spPr>
        <p:txBody>
          <a:bodyPr>
            <a:spAutoFit/>
          </a:bodyPr>
          <a:lstStyle/>
          <a:p>
            <a:pPr marL="266700" algn="just">
              <a:lnSpc>
                <a:spcPct val="150000"/>
              </a:lnSpc>
              <a:spcAft>
                <a:spcPts val="0"/>
              </a:spcAft>
              <a:defRPr/>
            </a:pPr>
            <a:r>
              <a:rPr lang="en-US" altLang="zh-CN" sz="2000" b="1" kern="100" dirty="0" err="1">
                <a:latin typeface="Calibri" panose="020F0502020204030204" pitchFamily="34" charset="0"/>
                <a:ea typeface="宋体" pitchFamily="2" charset="-122"/>
                <a:cs typeface="Times New Roman" panose="02020603050405020304" pitchFamily="18" charset="0"/>
              </a:rPr>
              <a:t>turtle.pencolor</a:t>
            </a:r>
            <a:r>
              <a:rPr lang="en-US" altLang="zh-CN" sz="2000" b="1" kern="100" dirty="0">
                <a:latin typeface="Calibri" panose="020F0502020204030204" pitchFamily="34" charset="0"/>
                <a:ea typeface="宋体" pitchFamily="2" charset="-122"/>
                <a:cs typeface="Times New Roman" panose="02020603050405020304" pitchFamily="18" charset="0"/>
              </a:rPr>
              <a:t>(</a:t>
            </a:r>
            <a:r>
              <a:rPr lang="en-US" altLang="zh-CN" sz="2000" b="1" kern="100" dirty="0" err="1">
                <a:latin typeface="Calibri" panose="020F0502020204030204" pitchFamily="34" charset="0"/>
                <a:ea typeface="宋体" pitchFamily="2" charset="-122"/>
                <a:cs typeface="Times New Roman" panose="02020603050405020304" pitchFamily="18" charset="0"/>
              </a:rPr>
              <a:t>colorstring</a:t>
            </a:r>
            <a:r>
              <a:rPr lang="en-US" altLang="zh-CN" sz="2000" b="1" kern="100" dirty="0">
                <a:latin typeface="Calibri" panose="020F0502020204030204" pitchFamily="34" charset="0"/>
                <a:ea typeface="宋体" pitchFamily="2" charset="-122"/>
                <a:cs typeface="Times New Roman" panose="02020603050405020304" pitchFamily="18" charset="0"/>
              </a:rPr>
              <a:t>)</a:t>
            </a:r>
            <a:r>
              <a:rPr lang="en-US" altLang="zh-CN" sz="1200" b="1" kern="0" dirty="0">
                <a:latin typeface="Courier New" panose="02070309020205020404" pitchFamily="49" charset="0"/>
                <a:ea typeface="宋体" pitchFamily="2" charset="-122"/>
                <a:cs typeface="Times New Roman" panose="02020603050405020304" pitchFamily="18" charset="0"/>
              </a:rPr>
              <a:t> </a:t>
            </a:r>
            <a:r>
              <a:rPr lang="zh-CN" altLang="zh-CN" sz="1400" b="1" kern="0" dirty="0">
                <a:latin typeface="Courier New" panose="02070309020205020404" pitchFamily="49" charset="0"/>
                <a:ea typeface="宋体" pitchFamily="2" charset="-122"/>
                <a:cs typeface="Courier New" panose="02070309020205020404" pitchFamily="49" charset="0"/>
              </a:rPr>
              <a:t>或者</a:t>
            </a:r>
            <a:r>
              <a:rPr lang="en-US" altLang="zh-CN" sz="1400" b="1" kern="0" dirty="0">
                <a:latin typeface="Courier New" panose="02070309020205020404" pitchFamily="49" charset="0"/>
                <a:ea typeface="宋体" pitchFamily="2" charset="-122"/>
                <a:cs typeface="Times New Roman" panose="02020603050405020304" pitchFamily="18" charset="0"/>
              </a:rPr>
              <a:t>  </a:t>
            </a:r>
            <a:r>
              <a:rPr lang="en-US" altLang="zh-CN" sz="1400" b="1" kern="0" dirty="0" err="1">
                <a:latin typeface="Courier New" panose="02070309020205020404" pitchFamily="49" charset="0"/>
                <a:ea typeface="宋体" pitchFamily="2" charset="-122"/>
                <a:cs typeface="Times New Roman" panose="02020603050405020304" pitchFamily="18" charset="0"/>
              </a:rPr>
              <a:t>turtle.pencolor</a:t>
            </a:r>
            <a:r>
              <a:rPr lang="en-US" altLang="zh-CN" sz="1400" b="1" kern="0" dirty="0">
                <a:latin typeface="Courier New" panose="02070309020205020404" pitchFamily="49" charset="0"/>
                <a:ea typeface="宋体" pitchFamily="2" charset="-122"/>
                <a:cs typeface="Times New Roman" panose="02020603050405020304" pitchFamily="18" charset="0"/>
              </a:rPr>
              <a:t>((</a:t>
            </a:r>
            <a:r>
              <a:rPr lang="en-US" altLang="zh-CN" sz="1400" b="1" kern="0" dirty="0" err="1">
                <a:latin typeface="Courier New" panose="02070309020205020404" pitchFamily="49" charset="0"/>
                <a:ea typeface="宋体" pitchFamily="2" charset="-122"/>
                <a:cs typeface="Times New Roman" panose="02020603050405020304" pitchFamily="18" charset="0"/>
              </a:rPr>
              <a:t>r,g,b</a:t>
            </a:r>
            <a:r>
              <a:rPr lang="en-US" altLang="zh-CN" sz="1400" b="1" kern="0" dirty="0">
                <a:latin typeface="Courier New" panose="02070309020205020404" pitchFamily="49" charset="0"/>
                <a:ea typeface="宋体" pitchFamily="2" charset="-122"/>
                <a:cs typeface="Times New Roman" panose="02020603050405020304" pitchFamily="18" charset="0"/>
              </a:rPr>
              <a:t>))</a:t>
            </a:r>
            <a:endParaRPr lang="zh-CN" altLang="zh-CN" sz="14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400" b="1" kern="100" dirty="0">
                <a:latin typeface="Courier New" panose="02070309020205020404" pitchFamily="49" charset="0"/>
                <a:ea typeface="宋体" pitchFamily="2" charset="-122"/>
                <a:cs typeface="Courier New" panose="02070309020205020404" pitchFamily="49" charset="0"/>
              </a:rPr>
              <a:t>作用</a:t>
            </a:r>
            <a:r>
              <a:rPr lang="zh-CN" altLang="zh-CN" sz="1400" kern="100" dirty="0">
                <a:latin typeface="Courier New" panose="02070309020205020404" pitchFamily="49" charset="0"/>
                <a:ea typeface="宋体" pitchFamily="2" charset="-122"/>
                <a:cs typeface="Courier New" panose="02070309020205020404" pitchFamily="49" charset="0"/>
              </a:rPr>
              <a:t>：设置画笔颜色，当无参数输入时返回当前画笔颜色</a:t>
            </a:r>
            <a:endParaRPr lang="zh-CN" altLang="zh-CN" sz="14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400" b="1" kern="100" dirty="0">
                <a:latin typeface="Courier New" panose="02070309020205020404" pitchFamily="49" charset="0"/>
                <a:ea typeface="宋体" pitchFamily="2" charset="-122"/>
                <a:cs typeface="Courier New" panose="02070309020205020404" pitchFamily="49" charset="0"/>
              </a:rPr>
              <a:t>参数</a:t>
            </a:r>
            <a:r>
              <a:rPr lang="zh-CN" altLang="zh-CN" sz="1400" kern="100" dirty="0">
                <a:latin typeface="Courier New" panose="02070309020205020404" pitchFamily="49" charset="0"/>
                <a:ea typeface="宋体" pitchFamily="2" charset="-122"/>
                <a:cs typeface="Courier New" panose="02070309020205020404" pitchFamily="49" charset="0"/>
              </a:rPr>
              <a:t>：</a:t>
            </a:r>
            <a:endParaRPr lang="zh-CN" altLang="zh-CN" sz="1400" kern="100" dirty="0">
              <a:latin typeface="Calibri" panose="020F0502020204030204" pitchFamily="34" charset="0"/>
              <a:ea typeface="宋体" pitchFamily="2" charset="-122"/>
              <a:cs typeface="Times New Roman" panose="02020603050405020304" pitchFamily="18" charset="0"/>
            </a:endParaRPr>
          </a:p>
          <a:p>
            <a:pPr marL="266700" indent="133350" algn="just">
              <a:lnSpc>
                <a:spcPts val="1800"/>
              </a:lnSpc>
              <a:spcAft>
                <a:spcPts val="0"/>
              </a:spcAft>
              <a:defRPr/>
            </a:pPr>
            <a:r>
              <a:rPr lang="en-US" altLang="zh-CN" sz="1400" kern="100" dirty="0" err="1">
                <a:latin typeface="Courier New" panose="02070309020205020404" pitchFamily="49" charset="0"/>
                <a:ea typeface="宋体" pitchFamily="2" charset="-122"/>
                <a:cs typeface="Times New Roman" panose="02020603050405020304" pitchFamily="18" charset="0"/>
              </a:rPr>
              <a:t>colorstring</a:t>
            </a:r>
            <a:r>
              <a:rPr lang="en-US" altLang="zh-CN" sz="1400" kern="100" dirty="0">
                <a:latin typeface="Courier New" panose="02070309020205020404" pitchFamily="49" charset="0"/>
                <a:ea typeface="宋体" pitchFamily="2" charset="-122"/>
                <a:cs typeface="Times New Roman" panose="02020603050405020304" pitchFamily="18" charset="0"/>
              </a:rPr>
              <a:t> </a:t>
            </a:r>
            <a:r>
              <a:rPr lang="zh-CN" altLang="zh-CN" sz="1400" kern="0" dirty="0">
                <a:latin typeface="Courier New" panose="02070309020205020404" pitchFamily="49" charset="0"/>
                <a:ea typeface="宋体" pitchFamily="2" charset="-122"/>
                <a:cs typeface="Courier New" panose="02070309020205020404" pitchFamily="49" charset="0"/>
              </a:rPr>
              <a:t>：表示颜色的字符串，例如：</a:t>
            </a:r>
            <a:r>
              <a:rPr lang="en-US" altLang="zh-CN" sz="1400" kern="100" dirty="0">
                <a:latin typeface="Courier New" panose="02070309020205020404" pitchFamily="49" charset="0"/>
                <a:ea typeface="宋体" pitchFamily="2" charset="-122"/>
                <a:cs typeface="Times New Roman" panose="02020603050405020304" pitchFamily="18" charset="0"/>
              </a:rPr>
              <a:t>"purple"</a:t>
            </a:r>
            <a:r>
              <a:rPr lang="zh-CN" altLang="zh-CN" sz="1400" kern="100" dirty="0">
                <a:latin typeface="Courier New" panose="02070309020205020404" pitchFamily="49" charset="0"/>
                <a:ea typeface="宋体" pitchFamily="2" charset="-122"/>
                <a:cs typeface="Courier New" panose="02070309020205020404" pitchFamily="49" charset="0"/>
              </a:rPr>
              <a:t>、</a:t>
            </a:r>
            <a:r>
              <a:rPr lang="en-US" altLang="zh-CN" sz="1400" kern="100" dirty="0">
                <a:latin typeface="Courier New" panose="02070309020205020404" pitchFamily="49" charset="0"/>
                <a:ea typeface="宋体" pitchFamily="2" charset="-122"/>
                <a:cs typeface="Times New Roman" panose="02020603050405020304" pitchFamily="18" charset="0"/>
              </a:rPr>
              <a:t>"red"</a:t>
            </a:r>
            <a:r>
              <a:rPr lang="zh-CN" altLang="zh-CN" sz="1400" kern="100" dirty="0">
                <a:latin typeface="Courier New" panose="02070309020205020404" pitchFamily="49" charset="0"/>
                <a:ea typeface="宋体" pitchFamily="2" charset="-122"/>
                <a:cs typeface="Courier New" panose="02070309020205020404" pitchFamily="49" charset="0"/>
              </a:rPr>
              <a:t>、</a:t>
            </a:r>
            <a:r>
              <a:rPr lang="en-US" altLang="zh-CN" sz="1400" kern="100" dirty="0">
                <a:latin typeface="Courier New" panose="02070309020205020404" pitchFamily="49" charset="0"/>
                <a:ea typeface="宋体" pitchFamily="2" charset="-122"/>
                <a:cs typeface="Times New Roman" panose="02020603050405020304" pitchFamily="18" charset="0"/>
              </a:rPr>
              <a:t>"blue"</a:t>
            </a:r>
            <a:r>
              <a:rPr lang="zh-CN" altLang="zh-CN" sz="1400" kern="100" dirty="0">
                <a:latin typeface="Courier New" panose="02070309020205020404" pitchFamily="49" charset="0"/>
                <a:ea typeface="宋体" pitchFamily="2" charset="-122"/>
                <a:cs typeface="Courier New" panose="02070309020205020404" pitchFamily="49" charset="0"/>
              </a:rPr>
              <a:t>等</a:t>
            </a:r>
            <a:endParaRPr lang="zh-CN" altLang="zh-CN" sz="1400" kern="100" dirty="0">
              <a:latin typeface="Calibri" panose="020F0502020204030204" pitchFamily="34" charset="0"/>
              <a:ea typeface="宋体" pitchFamily="2" charset="-122"/>
              <a:cs typeface="Times New Roman" panose="02020603050405020304" pitchFamily="18" charset="0"/>
            </a:endParaRPr>
          </a:p>
          <a:p>
            <a:pPr marL="266700" indent="133350" algn="just">
              <a:lnSpc>
                <a:spcPts val="1800"/>
              </a:lnSpc>
              <a:spcAft>
                <a:spcPts val="0"/>
              </a:spcAft>
              <a:defRPr/>
            </a:pPr>
            <a:r>
              <a:rPr lang="en-US" altLang="zh-CN" sz="1400" kern="0" dirty="0">
                <a:latin typeface="Courier New" panose="02070309020205020404" pitchFamily="49" charset="0"/>
                <a:ea typeface="宋体" pitchFamily="2" charset="-122"/>
                <a:cs typeface="Times New Roman" panose="02020603050405020304" pitchFamily="18" charset="0"/>
              </a:rPr>
              <a:t>(</a:t>
            </a:r>
            <a:r>
              <a:rPr lang="en-US" altLang="zh-CN" sz="1400" kern="0" dirty="0" err="1">
                <a:latin typeface="Courier New" panose="02070309020205020404" pitchFamily="49" charset="0"/>
                <a:ea typeface="宋体" pitchFamily="2" charset="-122"/>
                <a:cs typeface="Times New Roman" panose="02020603050405020304" pitchFamily="18" charset="0"/>
              </a:rPr>
              <a:t>r,g,b</a:t>
            </a:r>
            <a:r>
              <a:rPr lang="en-US" altLang="zh-CN" sz="1400" kern="0" dirty="0">
                <a:latin typeface="Courier New" panose="02070309020205020404" pitchFamily="49" charset="0"/>
                <a:ea typeface="宋体" pitchFamily="2" charset="-122"/>
                <a:cs typeface="Times New Roman" panose="02020603050405020304" pitchFamily="18" charset="0"/>
              </a:rPr>
              <a:t>): </a:t>
            </a:r>
            <a:r>
              <a:rPr lang="zh-CN" altLang="zh-CN" sz="1400" kern="0" dirty="0">
                <a:latin typeface="Courier New" panose="02070309020205020404" pitchFamily="49" charset="0"/>
                <a:ea typeface="宋体" pitchFamily="2" charset="-122"/>
                <a:cs typeface="Courier New" panose="02070309020205020404" pitchFamily="49" charset="0"/>
              </a:rPr>
              <a:t>颜色对应</a:t>
            </a:r>
            <a:r>
              <a:rPr lang="en-US" altLang="zh-CN" sz="1400" kern="0" dirty="0">
                <a:latin typeface="Courier New" panose="02070309020205020404" pitchFamily="49" charset="0"/>
                <a:ea typeface="宋体" pitchFamily="2" charset="-122"/>
                <a:cs typeface="Times New Roman" panose="02020603050405020304" pitchFamily="18" charset="0"/>
              </a:rPr>
              <a:t>RGB</a:t>
            </a:r>
            <a:r>
              <a:rPr lang="zh-CN" altLang="zh-CN" sz="1400" kern="0" dirty="0">
                <a:latin typeface="Courier New" panose="02070309020205020404" pitchFamily="49" charset="0"/>
                <a:ea typeface="宋体" pitchFamily="2" charset="-122"/>
                <a:cs typeface="Courier New" panose="02070309020205020404" pitchFamily="49" charset="0"/>
              </a:rPr>
              <a:t>的</a:t>
            </a:r>
            <a:r>
              <a:rPr lang="en-US" altLang="zh-CN" sz="1400" kern="0" dirty="0">
                <a:latin typeface="Courier New" panose="02070309020205020404" pitchFamily="49" charset="0"/>
                <a:ea typeface="宋体" pitchFamily="2" charset="-122"/>
                <a:cs typeface="Times New Roman" panose="02020603050405020304" pitchFamily="18" charset="0"/>
              </a:rPr>
              <a:t>01</a:t>
            </a:r>
            <a:r>
              <a:rPr lang="zh-CN" altLang="zh-CN" sz="1400" kern="0" dirty="0">
                <a:latin typeface="Courier New" panose="02070309020205020404" pitchFamily="49" charset="0"/>
                <a:ea typeface="宋体" pitchFamily="2" charset="-122"/>
                <a:cs typeface="Courier New" panose="02070309020205020404" pitchFamily="49" charset="0"/>
              </a:rPr>
              <a:t>数值，例如：</a:t>
            </a:r>
            <a:r>
              <a:rPr lang="en-US" altLang="zh-CN" sz="1400" kern="100" dirty="0">
                <a:latin typeface="Times New Roman" panose="02020603050405020304" pitchFamily="18" charset="0"/>
                <a:ea typeface="宋体" pitchFamily="2" charset="-122"/>
                <a:cs typeface="Times New Roman" panose="02020603050405020304" pitchFamily="18" charset="0"/>
              </a:rPr>
              <a:t>1, 0.65, 0</a:t>
            </a:r>
            <a:r>
              <a:rPr lang="en-US" altLang="zh-CN" sz="1400" kern="0" dirty="0">
                <a:latin typeface="Courier New" panose="02070309020205020404" pitchFamily="49" charset="0"/>
                <a:ea typeface="宋体" pitchFamily="2" charset="-122"/>
                <a:cs typeface="Times New Roman" panose="02020603050405020304" pitchFamily="18" charset="0"/>
              </a:rPr>
              <a:t> </a:t>
            </a:r>
            <a:endParaRPr lang="zh-CN" altLang="zh-CN" sz="1400" kern="100" dirty="0">
              <a:latin typeface="Calibri" panose="020F0502020204030204" pitchFamily="34" charset="0"/>
              <a:ea typeface="宋体"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画笔运动函数</a:t>
            </a:r>
          </a:p>
        </p:txBody>
      </p:sp>
      <p:graphicFrame>
        <p:nvGraphicFramePr>
          <p:cNvPr id="3" name="表格 2"/>
          <p:cNvGraphicFramePr>
            <a:graphicFrameLocks noGrp="1"/>
          </p:cNvGraphicFramePr>
          <p:nvPr>
            <p:extLst>
              <p:ext uri="{D42A27DB-BD31-4B8C-83A1-F6EECF244321}">
                <p14:modId xmlns:p14="http://schemas.microsoft.com/office/powerpoint/2010/main" val="3927574724"/>
              </p:ext>
            </p:extLst>
          </p:nvPr>
        </p:nvGraphicFramePr>
        <p:xfrm>
          <a:off x="579438" y="1841500"/>
          <a:ext cx="8229600" cy="5075239"/>
        </p:xfrm>
        <a:graphic>
          <a:graphicData uri="http://schemas.openxmlformats.org/drawingml/2006/table">
            <a:tbl>
              <a:tblPr firstRow="1" firstCol="1" bandRow="1"/>
              <a:tblGrid>
                <a:gridCol w="2572573">
                  <a:extLst>
                    <a:ext uri="{9D8B030D-6E8A-4147-A177-3AD203B41FA5}">
                      <a16:colId xmlns:a16="http://schemas.microsoft.com/office/drawing/2014/main" val="20000"/>
                    </a:ext>
                  </a:extLst>
                </a:gridCol>
                <a:gridCol w="5657027">
                  <a:extLst>
                    <a:ext uri="{9D8B030D-6E8A-4147-A177-3AD203B41FA5}">
                      <a16:colId xmlns:a16="http://schemas.microsoft.com/office/drawing/2014/main" val="20001"/>
                    </a:ext>
                  </a:extLst>
                </a:gridCol>
              </a:tblGrid>
              <a:tr h="320060">
                <a:tc>
                  <a:txBody>
                    <a:bodyPr/>
                    <a:lstStyle/>
                    <a:p>
                      <a:pPr algn="ctr"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函数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65783">
                <a:tc>
                  <a:txBody>
                    <a:bodyPr/>
                    <a:lstStyle/>
                    <a:p>
                      <a:pPr algn="ctr" fontAlgn="base">
                        <a:lnSpc>
                          <a:spcPct val="150000"/>
                        </a:lnSpc>
                        <a:spcAft>
                          <a:spcPts val="0"/>
                        </a:spcAft>
                      </a:pPr>
                      <a:r>
                        <a:rPr lang="en-US" sz="1600" kern="0" dirty="0">
                          <a:effectLst/>
                          <a:latin typeface="宋体" panose="02010600030101010101" pitchFamily="2" charset="-122"/>
                          <a:ea typeface="宋体" panose="02010600030101010101" pitchFamily="2" charset="-122"/>
                          <a:cs typeface="Times New Roman" panose="02020603050405020304" pitchFamily="18" charset="0"/>
                        </a:rPr>
                        <a:t>forward()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dirty="0">
                          <a:effectLst/>
                          <a:latin typeface="Calibri" panose="020F0502020204030204" pitchFamily="34" charset="0"/>
                          <a:ea typeface="宋体" panose="02010600030101010101" pitchFamily="2" charset="-122"/>
                          <a:cs typeface="Times New Roman" panose="02020603050405020304" pitchFamily="18" charset="0"/>
                        </a:rPr>
                        <a:t>沿着当前方向前进指定距离</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5783">
                <a:tc>
                  <a:txBody>
                    <a:bodyPr/>
                    <a:lstStyle/>
                    <a:p>
                      <a:pPr algn="ctr" fontAlgn="base">
                        <a:lnSpc>
                          <a:spcPct val="150000"/>
                        </a:lnSpc>
                        <a:spcAft>
                          <a:spcPts val="0"/>
                        </a:spcAft>
                      </a:pPr>
                      <a:r>
                        <a:rPr lang="en-US" sz="1600" kern="0" dirty="0">
                          <a:effectLst/>
                          <a:latin typeface="宋体" panose="02010600030101010101" pitchFamily="2" charset="-122"/>
                          <a:ea typeface="宋体" panose="02010600030101010101" pitchFamily="2" charset="-122"/>
                          <a:cs typeface="Times New Roman" panose="02020603050405020304" pitchFamily="18" charset="0"/>
                        </a:rPr>
                        <a:t>backward()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沿着当前相反方向后退指定距离</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5783">
                <a:tc>
                  <a:txBody>
                    <a:bodyPr/>
                    <a:lstStyle/>
                    <a:p>
                      <a:pPr algn="ctr" fontAlgn="base">
                        <a:lnSpc>
                          <a:spcPct val="150000"/>
                        </a:lnSpc>
                        <a:spcAft>
                          <a:spcPts val="0"/>
                        </a:spcAft>
                      </a:pPr>
                      <a:r>
                        <a:rPr lang="en-US" sz="1600" kern="0" dirty="0">
                          <a:effectLst/>
                          <a:latin typeface="宋体" panose="02010600030101010101" pitchFamily="2" charset="-122"/>
                          <a:ea typeface="宋体" panose="02010600030101010101" pitchFamily="2" charset="-122"/>
                          <a:cs typeface="Times New Roman" panose="02020603050405020304" pitchFamily="18" charset="0"/>
                        </a:rPr>
                        <a:t>right(angle)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向右旋转</a:t>
                      </a:r>
                      <a:r>
                        <a:rPr lang="en-US" sz="1600" kern="0">
                          <a:effectLst/>
                          <a:latin typeface="Calibri" panose="020F0502020204030204" pitchFamily="34" charset="0"/>
                          <a:ea typeface="宋体" panose="02010600030101010101" pitchFamily="2" charset="-122"/>
                          <a:cs typeface="Times New Roman" panose="02020603050405020304" pitchFamily="18" charset="0"/>
                        </a:rPr>
                        <a:t>angle</a:t>
                      </a:r>
                      <a:r>
                        <a:rPr lang="zh-CN" sz="1600" kern="0">
                          <a:effectLst/>
                          <a:latin typeface="Calibri" panose="020F0502020204030204" pitchFamily="34" charset="0"/>
                          <a:ea typeface="宋体" panose="02010600030101010101" pitchFamily="2" charset="-122"/>
                          <a:cs typeface="Times New Roman" panose="02020603050405020304" pitchFamily="18" charset="0"/>
                        </a:rPr>
                        <a:t>角度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5783">
                <a:tc>
                  <a:txBody>
                    <a:bodyPr/>
                    <a:lstStyle/>
                    <a:p>
                      <a:pPr algn="ctr" fontAlgn="base">
                        <a:lnSpc>
                          <a:spcPct val="150000"/>
                        </a:lnSpc>
                        <a:spcAft>
                          <a:spcPts val="0"/>
                        </a:spcAft>
                      </a:pPr>
                      <a:r>
                        <a:rPr lang="en-US" sz="1600" kern="0" dirty="0">
                          <a:effectLst/>
                          <a:latin typeface="宋体" panose="02010600030101010101" pitchFamily="2" charset="-122"/>
                          <a:ea typeface="宋体" panose="02010600030101010101" pitchFamily="2" charset="-122"/>
                          <a:cs typeface="Times New Roman" panose="02020603050405020304" pitchFamily="18" charset="0"/>
                        </a:rPr>
                        <a:t>left(a</a:t>
                      </a:r>
                      <a:r>
                        <a:rPr lang="en-US" sz="1600" b="1" kern="0" dirty="0">
                          <a:effectLst/>
                          <a:latin typeface="宋体" panose="02010600030101010101" pitchFamily="2" charset="-122"/>
                          <a:ea typeface="宋体" panose="02010600030101010101" pitchFamily="2" charset="-122"/>
                          <a:cs typeface="Times New Roman" panose="02020603050405020304" pitchFamily="18" charset="0"/>
                        </a:rPr>
                        <a:t>n</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gle)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向左旋转</a:t>
                      </a:r>
                      <a:r>
                        <a:rPr lang="en-US" sz="1600" kern="0">
                          <a:effectLst/>
                          <a:latin typeface="Calibri" panose="020F0502020204030204" pitchFamily="34" charset="0"/>
                          <a:ea typeface="宋体" panose="02010600030101010101" pitchFamily="2" charset="-122"/>
                          <a:cs typeface="Times New Roman" panose="02020603050405020304" pitchFamily="18" charset="0"/>
                        </a:rPr>
                        <a:t>angle</a:t>
                      </a:r>
                      <a:r>
                        <a:rPr lang="zh-CN" sz="1600" kern="0">
                          <a:effectLst/>
                          <a:latin typeface="Calibri" panose="020F0502020204030204" pitchFamily="34" charset="0"/>
                          <a:ea typeface="宋体" panose="02010600030101010101" pitchFamily="2" charset="-122"/>
                          <a:cs typeface="Times New Roman" panose="02020603050405020304" pitchFamily="18" charset="0"/>
                        </a:rPr>
                        <a:t>角度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5783">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goto(x,y)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移动到绝对坐标（</a:t>
                      </a:r>
                      <a:r>
                        <a:rPr lang="en-US" sz="1600" kern="0">
                          <a:effectLst/>
                          <a:latin typeface="Calibri" panose="020F0502020204030204" pitchFamily="34" charset="0"/>
                          <a:ea typeface="宋体" panose="02010600030101010101" pitchFamily="2" charset="-122"/>
                          <a:cs typeface="Times New Roman" panose="02020603050405020304" pitchFamily="18" charset="0"/>
                        </a:rPr>
                        <a:t>x,y</a:t>
                      </a:r>
                      <a:r>
                        <a:rPr lang="zh-CN" sz="1600" kern="0">
                          <a:effectLst/>
                          <a:latin typeface="Calibri" panose="020F0502020204030204" pitchFamily="34" charset="0"/>
                          <a:ea typeface="宋体" panose="02010600030101010101" pitchFamily="2" charset="-122"/>
                          <a:cs typeface="Times New Roman" panose="02020603050405020304" pitchFamily="18" charset="0"/>
                        </a:rPr>
                        <a:t>）处</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5783">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setx(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将当前</a:t>
                      </a:r>
                      <a:r>
                        <a:rPr lang="en-US" sz="1600" kern="0">
                          <a:effectLst/>
                          <a:latin typeface="Calibri" panose="020F0502020204030204" pitchFamily="34" charset="0"/>
                          <a:ea typeface="宋体" panose="02010600030101010101" pitchFamily="2" charset="-122"/>
                          <a:cs typeface="Times New Roman" panose="02020603050405020304" pitchFamily="18" charset="0"/>
                        </a:rPr>
                        <a:t>x</a:t>
                      </a:r>
                      <a:r>
                        <a:rPr lang="zh-CN" sz="1600" kern="0">
                          <a:effectLst/>
                          <a:latin typeface="Calibri" panose="020F0502020204030204" pitchFamily="34" charset="0"/>
                          <a:ea typeface="宋体" panose="02010600030101010101" pitchFamily="2" charset="-122"/>
                          <a:cs typeface="Times New Roman" panose="02020603050405020304" pitchFamily="18" charset="0"/>
                        </a:rPr>
                        <a:t>轴移动到指定位置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5783">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sety(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将当前</a:t>
                      </a:r>
                      <a:r>
                        <a:rPr lang="en-US" sz="1600" kern="0">
                          <a:effectLst/>
                          <a:latin typeface="Calibri" panose="020F0502020204030204" pitchFamily="34" charset="0"/>
                          <a:ea typeface="宋体" panose="02010600030101010101" pitchFamily="2" charset="-122"/>
                          <a:cs typeface="Times New Roman" panose="02020603050405020304" pitchFamily="18" charset="0"/>
                        </a:rPr>
                        <a:t>y</a:t>
                      </a:r>
                      <a:r>
                        <a:rPr lang="zh-CN" sz="1600" kern="0">
                          <a:effectLst/>
                          <a:latin typeface="Calibri" panose="020F0502020204030204" pitchFamily="34" charset="0"/>
                          <a:ea typeface="宋体" panose="02010600030101010101" pitchFamily="2" charset="-122"/>
                          <a:cs typeface="Times New Roman" panose="02020603050405020304" pitchFamily="18" charset="0"/>
                        </a:rPr>
                        <a:t>轴移动到指定位置</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5783">
                <a:tc>
                  <a:txBody>
                    <a:bodyPr/>
                    <a:lstStyle/>
                    <a:p>
                      <a:pPr algn="ctr" fontAlgn="base">
                        <a:lnSpc>
                          <a:spcPct val="150000"/>
                        </a:lnSpc>
                        <a:spcAft>
                          <a:spcPts val="0"/>
                        </a:spcAft>
                      </a:pPr>
                      <a:r>
                        <a:rPr lang="en-US" sz="1600" kern="0" dirty="0" err="1">
                          <a:effectLst/>
                          <a:latin typeface="宋体" panose="02010600030101010101" pitchFamily="2" charset="-122"/>
                          <a:ea typeface="宋体" panose="02010600030101010101" pitchFamily="2" charset="-122"/>
                          <a:cs typeface="Times New Roman" panose="02020603050405020304" pitchFamily="18" charset="0"/>
                        </a:rPr>
                        <a:t>setheading</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(angle)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设置当前朝向为</a:t>
                      </a:r>
                      <a:r>
                        <a:rPr lang="en-US" sz="1600" kern="0">
                          <a:effectLst/>
                          <a:latin typeface="Calibri" panose="020F0502020204030204" pitchFamily="34" charset="0"/>
                          <a:ea typeface="宋体" panose="02010600030101010101" pitchFamily="2" charset="-122"/>
                          <a:cs typeface="Times New Roman" panose="02020603050405020304" pitchFamily="18" charset="0"/>
                        </a:rPr>
                        <a:t>angle</a:t>
                      </a:r>
                      <a:r>
                        <a:rPr lang="zh-CN" sz="1600" kern="0">
                          <a:effectLst/>
                          <a:latin typeface="Calibri" panose="020F0502020204030204" pitchFamily="34" charset="0"/>
                          <a:ea typeface="宋体" panose="02010600030101010101" pitchFamily="2" charset="-122"/>
                          <a:cs typeface="Times New Roman" panose="02020603050405020304" pitchFamily="18" charset="0"/>
                        </a:rPr>
                        <a:t>角度</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5783">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home()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设置当前画笔位置为原点，朝向东。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5783">
                <a:tc>
                  <a:txBody>
                    <a:bodyPr/>
                    <a:lstStyle/>
                    <a:p>
                      <a:pPr algn="ctr" fontAlgn="base">
                        <a:lnSpc>
                          <a:spcPct val="150000"/>
                        </a:lnSpc>
                        <a:spcAft>
                          <a:spcPts val="0"/>
                        </a:spcAft>
                      </a:pPr>
                      <a:r>
                        <a:rPr lang="en-US" sz="1600" kern="0" dirty="0">
                          <a:effectLst/>
                          <a:latin typeface="宋体" panose="02010600030101010101" pitchFamily="2" charset="-122"/>
                          <a:ea typeface="宋体" panose="02010600030101010101" pitchFamily="2" charset="-122"/>
                          <a:cs typeface="Times New Roman" panose="02020603050405020304" pitchFamily="18" charset="0"/>
                        </a:rPr>
                        <a:t>circle(</a:t>
                      </a:r>
                      <a:r>
                        <a:rPr lang="en-US" sz="1600" kern="0" dirty="0" err="1">
                          <a:effectLst/>
                          <a:latin typeface="宋体" panose="02010600030101010101" pitchFamily="2" charset="-122"/>
                          <a:ea typeface="宋体" panose="02010600030101010101" pitchFamily="2" charset="-122"/>
                          <a:cs typeface="Times New Roman" panose="02020603050405020304" pitchFamily="18" charset="0"/>
                        </a:rPr>
                        <a:t>radius,</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a:t>
                      </a:r>
                      <a:r>
                        <a:rPr lang="en-US" sz="1600" kern="0" dirty="0">
                          <a:effectLst/>
                          <a:latin typeface="宋体" panose="02010600030101010101" pitchFamily="2" charset="-122"/>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dirty="0">
                          <a:effectLst/>
                          <a:latin typeface="Calibri" panose="020F0502020204030204" pitchFamily="34" charset="0"/>
                          <a:ea typeface="宋体" panose="02010600030101010101" pitchFamily="2" charset="-122"/>
                          <a:cs typeface="Times New Roman" panose="02020603050405020304" pitchFamily="18" charset="0"/>
                        </a:rPr>
                        <a:t>绘制一个指定半径</a:t>
                      </a:r>
                      <a:r>
                        <a:rPr lang="en-US" sz="1600" kern="0" dirty="0">
                          <a:effectLst/>
                          <a:latin typeface="Calibri" panose="020F0502020204030204" pitchFamily="34" charset="0"/>
                          <a:ea typeface="宋体" panose="02010600030101010101" pitchFamily="2" charset="-122"/>
                          <a:cs typeface="Times New Roman" panose="02020603050405020304" pitchFamily="18" charset="0"/>
                        </a:rPr>
                        <a:t>r</a:t>
                      </a:r>
                      <a:r>
                        <a:rPr lang="zh-CN" sz="1600" kern="0" dirty="0">
                          <a:effectLst/>
                          <a:latin typeface="Calibri" panose="020F0502020204030204" pitchFamily="34" charset="0"/>
                          <a:ea typeface="宋体" panose="02010600030101010101" pitchFamily="2" charset="-122"/>
                          <a:cs typeface="Times New Roman" panose="02020603050405020304" pitchFamily="18" charset="0"/>
                        </a:rPr>
                        <a:t>和角度</a:t>
                      </a:r>
                      <a:r>
                        <a:rPr lang="en-US" sz="1600" kern="0" dirty="0">
                          <a:effectLst/>
                          <a:latin typeface="Calibri" panose="020F0502020204030204" pitchFamily="34" charset="0"/>
                          <a:ea typeface="宋体" panose="02010600030101010101" pitchFamily="2" charset="-122"/>
                          <a:cs typeface="Times New Roman" panose="02020603050405020304" pitchFamily="18" charset="0"/>
                        </a:rPr>
                        <a:t>e</a:t>
                      </a:r>
                      <a:r>
                        <a:rPr lang="zh-CN" sz="1600" kern="0" dirty="0">
                          <a:effectLst/>
                          <a:latin typeface="Calibri" panose="020F0502020204030204" pitchFamily="34" charset="0"/>
                          <a:ea typeface="宋体" panose="02010600030101010101" pitchFamily="2" charset="-122"/>
                          <a:cs typeface="Times New Roman" panose="02020603050405020304" pitchFamily="18" charset="0"/>
                        </a:rPr>
                        <a:t>的圆或弧形</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5783">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dot(r,color)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绘制一个指定半径</a:t>
                      </a:r>
                      <a:r>
                        <a:rPr lang="en-US" sz="1600" kern="0">
                          <a:effectLst/>
                          <a:latin typeface="Calibri" panose="020F0502020204030204" pitchFamily="34" charset="0"/>
                          <a:ea typeface="宋体" panose="02010600030101010101" pitchFamily="2" charset="-122"/>
                          <a:cs typeface="Times New Roman" panose="02020603050405020304" pitchFamily="18" charset="0"/>
                        </a:rPr>
                        <a:t>r</a:t>
                      </a:r>
                      <a:r>
                        <a:rPr lang="zh-CN" sz="1600" kern="0">
                          <a:effectLst/>
                          <a:latin typeface="Calibri" panose="020F0502020204030204" pitchFamily="34" charset="0"/>
                          <a:ea typeface="宋体" panose="02010600030101010101" pitchFamily="2" charset="-122"/>
                          <a:cs typeface="Times New Roman" panose="02020603050405020304" pitchFamily="18" charset="0"/>
                        </a:rPr>
                        <a:t>和颜色</a:t>
                      </a:r>
                      <a:r>
                        <a:rPr lang="en-US" sz="1600" kern="0">
                          <a:effectLst/>
                          <a:latin typeface="Calibri" panose="020F0502020204030204" pitchFamily="34" charset="0"/>
                          <a:ea typeface="宋体" panose="02010600030101010101" pitchFamily="2" charset="-122"/>
                          <a:cs typeface="Times New Roman" panose="02020603050405020304" pitchFamily="18" charset="0"/>
                        </a:rPr>
                        <a:t>color</a:t>
                      </a:r>
                      <a:r>
                        <a:rPr lang="zh-CN" sz="1600" kern="0">
                          <a:effectLst/>
                          <a:latin typeface="Calibri" panose="020F0502020204030204" pitchFamily="34" charset="0"/>
                          <a:ea typeface="宋体" panose="02010600030101010101" pitchFamily="2" charset="-122"/>
                          <a:cs typeface="Times New Roman" panose="02020603050405020304" pitchFamily="18" charset="0"/>
                        </a:rPr>
                        <a:t>的圆点</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65783">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undo()</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a:effectLst/>
                          <a:latin typeface="Calibri" panose="020F0502020204030204" pitchFamily="34" charset="0"/>
                          <a:ea typeface="宋体" panose="02010600030101010101" pitchFamily="2" charset="-122"/>
                          <a:cs typeface="Times New Roman" panose="02020603050405020304" pitchFamily="18" charset="0"/>
                        </a:rPr>
                        <a:t>撤销画笔最后一步动作</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65783">
                <a:tc>
                  <a:txBody>
                    <a:bodyPr/>
                    <a:lstStyle/>
                    <a:p>
                      <a:pPr algn="ctr" fontAlgn="base">
                        <a:lnSpc>
                          <a:spcPct val="150000"/>
                        </a:lnSpc>
                        <a:spcAft>
                          <a:spcPts val="0"/>
                        </a:spcAft>
                      </a:pPr>
                      <a:r>
                        <a:rPr lang="en-US" sz="1600" kern="0">
                          <a:effectLst/>
                          <a:latin typeface="宋体" panose="02010600030101010101" pitchFamily="2" charset="-122"/>
                          <a:ea typeface="宋体" panose="02010600030101010101" pitchFamily="2" charset="-122"/>
                          <a:cs typeface="Times New Roman" panose="02020603050405020304" pitchFamily="18" charset="0"/>
                        </a:rPr>
                        <a:t>speed()</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600" kern="0" dirty="0">
                          <a:effectLst/>
                          <a:latin typeface="Calibri" panose="020F0502020204030204" pitchFamily="34" charset="0"/>
                          <a:ea typeface="宋体" panose="02010600030101010101" pitchFamily="2" charset="-122"/>
                          <a:cs typeface="Times New Roman" panose="02020603050405020304" pitchFamily="18" charset="0"/>
                        </a:rPr>
                        <a:t>设置画笔的绘制速度，参数为</a:t>
                      </a:r>
                      <a:r>
                        <a:rPr lang="en-US" sz="1600" kern="0" dirty="0">
                          <a:effectLst/>
                          <a:latin typeface="Calibri" panose="020F0502020204030204" pitchFamily="34" charset="0"/>
                          <a:ea typeface="宋体" panose="02010600030101010101" pitchFamily="2" charset="-122"/>
                          <a:cs typeface="Times New Roman" panose="02020603050405020304" pitchFamily="18" charset="0"/>
                        </a:rPr>
                        <a:t>0-10</a:t>
                      </a:r>
                      <a:r>
                        <a:rPr lang="zh-CN" sz="1600" kern="0" dirty="0">
                          <a:effectLst/>
                          <a:latin typeface="Calibri" panose="020F0502020204030204" pitchFamily="34" charset="0"/>
                          <a:ea typeface="宋体" panose="02010600030101010101" pitchFamily="2" charset="-122"/>
                          <a:cs typeface="Times New Roman" panose="02020603050405020304" pitchFamily="18" charset="0"/>
                        </a:rPr>
                        <a:t>之间</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2"/>
          <p:cNvSpPr txBox="1">
            <a:spLocks noChangeArrowheads="1"/>
          </p:cNvSpPr>
          <p:nvPr/>
        </p:nvSpPr>
        <p:spPr bwMode="auto">
          <a:xfrm>
            <a:off x="682625" y="1576388"/>
            <a:ext cx="69675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en-US" altLang="zh-CN" sz="2400">
                <a:latin typeface="Palatino Linotype" pitchFamily="18" charset="0"/>
                <a:ea typeface="楷体" pitchFamily="49" charset="-122"/>
              </a:rPr>
              <a:t>turtle.fd()</a:t>
            </a:r>
            <a:r>
              <a:rPr lang="zh-CN" altLang="en-US" sz="2400">
                <a:latin typeface="Palatino Linotype" pitchFamily="18" charset="0"/>
                <a:ea typeface="楷体" pitchFamily="49" charset="-122"/>
              </a:rPr>
              <a:t>函数最常用，它控制画笔向当前行进方向前进一个距离</a:t>
            </a:r>
            <a:endParaRPr lang="en-US" altLang="zh-CN" sz="2400">
              <a:latin typeface="Palatino Linotype" pitchFamily="18" charset="0"/>
              <a:ea typeface="楷体" pitchFamily="49" charset="-122"/>
            </a:endParaRPr>
          </a:p>
        </p:txBody>
      </p:sp>
      <p:sp>
        <p:nvSpPr>
          <p:cNvPr id="1843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画笔状态函数</a:t>
            </a:r>
          </a:p>
        </p:txBody>
      </p:sp>
      <p:sp>
        <p:nvSpPr>
          <p:cNvPr id="18437" name="TextBox 2"/>
          <p:cNvSpPr txBox="1">
            <a:spLocks noChangeArrowheads="1"/>
          </p:cNvSpPr>
          <p:nvPr/>
        </p:nvSpPr>
        <p:spPr bwMode="auto">
          <a:xfrm>
            <a:off x="682625" y="3937000"/>
            <a:ext cx="69675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400">
                <a:latin typeface="Palatino Linotype" pitchFamily="18" charset="0"/>
                <a:ea typeface="楷体" pitchFamily="49" charset="-122"/>
              </a:rPr>
              <a:t>turtle.seth()</a:t>
            </a:r>
            <a:r>
              <a:rPr lang="zh-CN" altLang="en-US" sz="2400">
                <a:latin typeface="Palatino Linotype" pitchFamily="18" charset="0"/>
                <a:ea typeface="楷体" pitchFamily="49" charset="-122"/>
              </a:rPr>
              <a:t>函数用来改变画笔绘制方向</a:t>
            </a:r>
            <a:endParaRPr lang="en-US" altLang="zh-CN" sz="2400">
              <a:latin typeface="Palatino Linotype" pitchFamily="18" charset="0"/>
              <a:ea typeface="楷体" pitchFamily="49" charset="-122"/>
            </a:endParaRPr>
          </a:p>
        </p:txBody>
      </p:sp>
      <p:sp>
        <p:nvSpPr>
          <p:cNvPr id="2" name="矩形 1"/>
          <p:cNvSpPr/>
          <p:nvPr/>
        </p:nvSpPr>
        <p:spPr>
          <a:xfrm>
            <a:off x="812800" y="2366963"/>
            <a:ext cx="8043863" cy="1339850"/>
          </a:xfrm>
          <a:prstGeom prst="rect">
            <a:avLst/>
          </a:prstGeom>
        </p:spPr>
        <p:txBody>
          <a:bodyPr>
            <a:spAutoFit/>
          </a:bodyPr>
          <a:lstStyle/>
          <a:p>
            <a:pPr marL="266700" algn="just">
              <a:lnSpc>
                <a:spcPct val="150000"/>
              </a:lnSpc>
              <a:spcAft>
                <a:spcPts val="0"/>
              </a:spcAft>
              <a:defRPr/>
            </a:pPr>
            <a:r>
              <a:rPr lang="en-US" altLang="zh-CN" sz="2400" b="1" kern="100" dirty="0" err="1">
                <a:latin typeface="Calibri" panose="020F0502020204030204" pitchFamily="34" charset="0"/>
                <a:ea typeface="宋体" pitchFamily="2" charset="-122"/>
                <a:cs typeface="Times New Roman" panose="02020603050405020304" pitchFamily="18" charset="0"/>
              </a:rPr>
              <a:t>turtle.fd</a:t>
            </a:r>
            <a:r>
              <a:rPr lang="en-US" altLang="zh-CN" b="1" kern="0" dirty="0">
                <a:latin typeface="Courier New" panose="02070309020205020404" pitchFamily="49" charset="0"/>
                <a:ea typeface="宋体" pitchFamily="2" charset="-122"/>
                <a:cs typeface="Times New Roman" panose="02020603050405020304" pitchFamily="18" charset="0"/>
              </a:rPr>
              <a:t>(distance)    </a:t>
            </a:r>
            <a:r>
              <a:rPr lang="zh-CN" altLang="zh-CN" b="1" kern="0" dirty="0">
                <a:latin typeface="Courier New" panose="02070309020205020404" pitchFamily="49" charset="0"/>
                <a:ea typeface="宋体" pitchFamily="2" charset="-122"/>
                <a:cs typeface="Courier New" panose="02070309020205020404" pitchFamily="49" charset="0"/>
              </a:rPr>
              <a:t>别名</a:t>
            </a:r>
            <a:r>
              <a:rPr lang="en-US" altLang="zh-CN" b="1" kern="0" dirty="0">
                <a:latin typeface="Courier New" panose="02070309020205020404" pitchFamily="49" charset="0"/>
                <a:ea typeface="宋体" pitchFamily="2" charset="-122"/>
                <a:cs typeface="Times New Roman" panose="02020603050405020304" pitchFamily="18" charset="0"/>
              </a:rPr>
              <a:t>  </a:t>
            </a:r>
            <a:r>
              <a:rPr lang="en-US" altLang="zh-CN" sz="1600" b="1" kern="0" dirty="0" err="1">
                <a:latin typeface="Courier New" panose="02070309020205020404" pitchFamily="49" charset="0"/>
                <a:ea typeface="宋体" pitchFamily="2" charset="-122"/>
                <a:cs typeface="Times New Roman" panose="02020603050405020304" pitchFamily="18" charset="0"/>
              </a:rPr>
              <a:t>turtle.forward</a:t>
            </a:r>
            <a:r>
              <a:rPr lang="en-US" altLang="zh-CN" sz="1600" b="1" kern="0" dirty="0">
                <a:latin typeface="Courier New" panose="02070309020205020404" pitchFamily="49" charset="0"/>
                <a:ea typeface="宋体" pitchFamily="2" charset="-122"/>
                <a:cs typeface="Times New Roman" panose="02020603050405020304" pitchFamily="18" charset="0"/>
              </a:rPr>
              <a:t>(distance</a:t>
            </a:r>
            <a:r>
              <a:rPr lang="en-US" altLang="zh-CN" b="1" kern="0" dirty="0">
                <a:latin typeface="Courier New" panose="02070309020205020404" pitchFamily="49" charset="0"/>
                <a:ea typeface="宋体" pitchFamily="2" charset="-122"/>
                <a:cs typeface="Times New Roman" panose="02020603050405020304" pitchFamily="18" charset="0"/>
              </a:rPr>
              <a:t>)</a:t>
            </a:r>
            <a:endParaRPr lang="zh-CN" altLang="zh-CN"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b="1" kern="100" dirty="0">
                <a:latin typeface="Courier New" panose="02070309020205020404" pitchFamily="49" charset="0"/>
                <a:ea typeface="宋体" pitchFamily="2" charset="-122"/>
                <a:cs typeface="Courier New" panose="02070309020205020404" pitchFamily="49" charset="0"/>
              </a:rPr>
              <a:t>作用</a:t>
            </a:r>
            <a:r>
              <a:rPr lang="zh-CN" altLang="zh-CN" kern="100" dirty="0">
                <a:latin typeface="Courier New" panose="02070309020205020404" pitchFamily="49" charset="0"/>
                <a:ea typeface="宋体" pitchFamily="2" charset="-122"/>
                <a:cs typeface="Courier New" panose="02070309020205020404" pitchFamily="49" charset="0"/>
              </a:rPr>
              <a:t>：向小海龟当前行进方向前进</a:t>
            </a:r>
            <a:r>
              <a:rPr lang="en-US" altLang="zh-CN" kern="100" dirty="0">
                <a:latin typeface="Courier New" panose="02070309020205020404" pitchFamily="49" charset="0"/>
                <a:ea typeface="宋体" pitchFamily="2" charset="-122"/>
                <a:cs typeface="Times New Roman" panose="02020603050405020304" pitchFamily="18" charset="0"/>
              </a:rPr>
              <a:t>distance</a:t>
            </a:r>
            <a:r>
              <a:rPr lang="zh-CN" altLang="zh-CN" kern="100" dirty="0">
                <a:latin typeface="Courier New" panose="02070309020205020404" pitchFamily="49" charset="0"/>
                <a:ea typeface="宋体" pitchFamily="2" charset="-122"/>
                <a:cs typeface="Courier New" panose="02070309020205020404" pitchFamily="49" charset="0"/>
              </a:rPr>
              <a:t>距离</a:t>
            </a:r>
            <a:endParaRPr lang="zh-CN" altLang="zh-CN"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b="1" kern="100" dirty="0">
                <a:latin typeface="Courier New" panose="02070309020205020404" pitchFamily="49" charset="0"/>
                <a:ea typeface="宋体" pitchFamily="2" charset="-122"/>
                <a:cs typeface="Courier New" panose="02070309020205020404" pitchFamily="49" charset="0"/>
              </a:rPr>
              <a:t>参数</a:t>
            </a:r>
            <a:r>
              <a:rPr lang="zh-CN" altLang="zh-CN" kern="100" dirty="0">
                <a:latin typeface="Courier New" panose="02070309020205020404" pitchFamily="49" charset="0"/>
                <a:ea typeface="宋体" pitchFamily="2" charset="-122"/>
                <a:cs typeface="Courier New" panose="02070309020205020404" pitchFamily="49" charset="0"/>
              </a:rPr>
              <a:t>：</a:t>
            </a:r>
            <a:endParaRPr lang="zh-CN" altLang="zh-CN" kern="100" dirty="0">
              <a:latin typeface="Calibri" panose="020F0502020204030204" pitchFamily="34" charset="0"/>
              <a:ea typeface="宋体" pitchFamily="2" charset="-122"/>
              <a:cs typeface="Times New Roman" panose="02020603050405020304" pitchFamily="18" charset="0"/>
            </a:endParaRPr>
          </a:p>
          <a:p>
            <a:pPr marL="266700" indent="133350" algn="just">
              <a:lnSpc>
                <a:spcPts val="1800"/>
              </a:lnSpc>
              <a:spcAft>
                <a:spcPts val="0"/>
              </a:spcAft>
              <a:defRPr/>
            </a:pPr>
            <a:r>
              <a:rPr lang="en-US" altLang="zh-CN" kern="100" dirty="0">
                <a:latin typeface="Courier New" panose="02070309020205020404" pitchFamily="49" charset="0"/>
                <a:ea typeface="宋体" pitchFamily="2" charset="-122"/>
                <a:cs typeface="Times New Roman" panose="02020603050405020304" pitchFamily="18" charset="0"/>
              </a:rPr>
              <a:t>distance </a:t>
            </a:r>
            <a:r>
              <a:rPr lang="zh-CN" altLang="zh-CN" kern="0" dirty="0">
                <a:latin typeface="Courier New" panose="02070309020205020404" pitchFamily="49" charset="0"/>
                <a:ea typeface="宋体" pitchFamily="2" charset="-122"/>
                <a:cs typeface="Courier New" panose="02070309020205020404" pitchFamily="49" charset="0"/>
              </a:rPr>
              <a:t>：行进距离的像素值，当值为负数时，表示向相反方向前进。</a:t>
            </a:r>
            <a:endParaRPr lang="zh-CN" altLang="zh-CN" kern="100" dirty="0">
              <a:latin typeface="Calibri" panose="020F0502020204030204" pitchFamily="34" charset="0"/>
              <a:ea typeface="宋体" pitchFamily="2" charset="-122"/>
              <a:cs typeface="Times New Roman" panose="02020603050405020304" pitchFamily="18" charset="0"/>
            </a:endParaRPr>
          </a:p>
        </p:txBody>
      </p:sp>
      <p:sp>
        <p:nvSpPr>
          <p:cNvPr id="5" name="矩形 4"/>
          <p:cNvSpPr/>
          <p:nvPr/>
        </p:nvSpPr>
        <p:spPr>
          <a:xfrm>
            <a:off x="812800" y="4583113"/>
            <a:ext cx="8235950" cy="1246187"/>
          </a:xfrm>
          <a:prstGeom prst="rect">
            <a:avLst/>
          </a:prstGeom>
        </p:spPr>
        <p:txBody>
          <a:bodyPr>
            <a:spAutoFit/>
          </a:bodyPr>
          <a:lstStyle/>
          <a:p>
            <a:pPr marL="266700" algn="just">
              <a:lnSpc>
                <a:spcPct val="150000"/>
              </a:lnSpc>
              <a:spcAft>
                <a:spcPts val="0"/>
              </a:spcAft>
              <a:defRPr/>
            </a:pPr>
            <a:r>
              <a:rPr lang="en-US" altLang="zh-CN" sz="2000" b="1" kern="100" dirty="0" err="1">
                <a:latin typeface="Calibri" panose="020F0502020204030204" pitchFamily="34" charset="0"/>
                <a:ea typeface="宋体" pitchFamily="2" charset="-122"/>
                <a:cs typeface="Times New Roman" panose="02020603050405020304" pitchFamily="18" charset="0"/>
              </a:rPr>
              <a:t>turtle.seth</a:t>
            </a:r>
            <a:r>
              <a:rPr lang="en-US" altLang="zh-CN" sz="1600" b="1" kern="0" dirty="0">
                <a:latin typeface="Courier New" panose="02070309020205020404" pitchFamily="49" charset="0"/>
                <a:ea typeface="宋体" pitchFamily="2" charset="-122"/>
                <a:cs typeface="Times New Roman" panose="02020603050405020304" pitchFamily="18" charset="0"/>
              </a:rPr>
              <a:t>(</a:t>
            </a:r>
            <a:r>
              <a:rPr lang="en-US" altLang="zh-CN" sz="1600" b="1" kern="0" dirty="0" err="1">
                <a:latin typeface="Courier New" panose="02070309020205020404" pitchFamily="49" charset="0"/>
                <a:ea typeface="宋体" pitchFamily="2" charset="-122"/>
                <a:cs typeface="Times New Roman" panose="02020603050405020304" pitchFamily="18" charset="0"/>
              </a:rPr>
              <a:t>to_angle</a:t>
            </a:r>
            <a:r>
              <a:rPr lang="en-US" altLang="zh-CN" sz="1600" b="1" kern="0" dirty="0">
                <a:latin typeface="Courier New" panose="02070309020205020404" pitchFamily="49" charset="0"/>
                <a:ea typeface="宋体" pitchFamily="2" charset="-122"/>
                <a:cs typeface="Times New Roman" panose="02020603050405020304" pitchFamily="18" charset="0"/>
              </a:rPr>
              <a:t>)    </a:t>
            </a:r>
            <a:r>
              <a:rPr lang="zh-CN" altLang="zh-CN" sz="1600" b="1" kern="0" dirty="0">
                <a:latin typeface="Courier New" panose="02070309020205020404" pitchFamily="49" charset="0"/>
                <a:ea typeface="宋体" pitchFamily="2" charset="-122"/>
                <a:cs typeface="Courier New" panose="02070309020205020404" pitchFamily="49" charset="0"/>
              </a:rPr>
              <a:t>别名</a:t>
            </a:r>
            <a:r>
              <a:rPr lang="en-US" altLang="zh-CN" sz="1600" b="1" kern="0" dirty="0">
                <a:latin typeface="Courier New" panose="02070309020205020404" pitchFamily="49" charset="0"/>
                <a:ea typeface="宋体" pitchFamily="2" charset="-122"/>
                <a:cs typeface="Times New Roman" panose="02020603050405020304" pitchFamily="18" charset="0"/>
              </a:rPr>
              <a:t>  </a:t>
            </a:r>
            <a:r>
              <a:rPr lang="en-US" altLang="zh-CN" sz="1600" b="1" kern="0" dirty="0" err="1">
                <a:latin typeface="Courier New" panose="02070309020205020404" pitchFamily="49" charset="0"/>
                <a:ea typeface="宋体" pitchFamily="2" charset="-122"/>
                <a:cs typeface="Times New Roman" panose="02020603050405020304" pitchFamily="18" charset="0"/>
              </a:rPr>
              <a:t>turtle.setheading</a:t>
            </a:r>
            <a:r>
              <a:rPr lang="en-US" altLang="zh-CN" sz="1600" b="1" kern="0" dirty="0">
                <a:latin typeface="Courier New" panose="02070309020205020404" pitchFamily="49" charset="0"/>
                <a:ea typeface="宋体" pitchFamily="2" charset="-122"/>
                <a:cs typeface="Times New Roman" panose="02020603050405020304" pitchFamily="18" charset="0"/>
              </a:rPr>
              <a:t>(</a:t>
            </a:r>
            <a:r>
              <a:rPr lang="en-US" altLang="zh-CN" sz="1600" b="1" kern="0" dirty="0" err="1">
                <a:latin typeface="Courier New" panose="02070309020205020404" pitchFamily="49" charset="0"/>
                <a:ea typeface="宋体" pitchFamily="2" charset="-122"/>
                <a:cs typeface="Times New Roman" panose="02020603050405020304" pitchFamily="18" charset="0"/>
              </a:rPr>
              <a:t>to_angle</a:t>
            </a:r>
            <a:r>
              <a:rPr lang="en-US" altLang="zh-CN" sz="1600" b="1" kern="0" dirty="0">
                <a:latin typeface="Courier New" panose="02070309020205020404" pitchFamily="49" charset="0"/>
                <a:ea typeface="宋体" pitchFamily="2" charset="-122"/>
                <a:cs typeface="Times New Roman" panose="02020603050405020304" pitchFamily="18" charset="0"/>
              </a:rPr>
              <a:t>)</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600" b="1" kern="100" dirty="0">
                <a:latin typeface="Courier New" panose="02070309020205020404" pitchFamily="49" charset="0"/>
                <a:ea typeface="宋体" pitchFamily="2" charset="-122"/>
                <a:cs typeface="Courier New" panose="02070309020205020404" pitchFamily="49" charset="0"/>
              </a:rPr>
              <a:t>作用</a:t>
            </a:r>
            <a:r>
              <a:rPr lang="zh-CN" altLang="zh-CN" sz="1600" kern="100" dirty="0">
                <a:latin typeface="Courier New" panose="02070309020205020404" pitchFamily="49" charset="0"/>
                <a:ea typeface="宋体" pitchFamily="2" charset="-122"/>
                <a:cs typeface="Courier New" panose="02070309020205020404" pitchFamily="49" charset="0"/>
              </a:rPr>
              <a:t>：设置小海龟当前行进方向为</a:t>
            </a:r>
            <a:r>
              <a:rPr lang="en-US" altLang="zh-CN" sz="1600" kern="100" dirty="0" err="1">
                <a:latin typeface="Courier New" panose="02070309020205020404" pitchFamily="49" charset="0"/>
                <a:ea typeface="宋体" pitchFamily="2" charset="-122"/>
                <a:cs typeface="Times New Roman" panose="02020603050405020304" pitchFamily="18" charset="0"/>
              </a:rPr>
              <a:t>to_angle</a:t>
            </a:r>
            <a:r>
              <a:rPr lang="zh-CN" altLang="zh-CN" sz="1600" kern="100" dirty="0">
                <a:latin typeface="Courier New" panose="02070309020205020404" pitchFamily="49" charset="0"/>
                <a:ea typeface="宋体" pitchFamily="2" charset="-122"/>
                <a:cs typeface="Courier New" panose="02070309020205020404" pitchFamily="49" charset="0"/>
              </a:rPr>
              <a:t>，该角度是绝对方向角度值。</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600" b="1" kern="100" dirty="0">
                <a:latin typeface="Courier New" panose="02070309020205020404" pitchFamily="49" charset="0"/>
                <a:ea typeface="宋体" pitchFamily="2" charset="-122"/>
                <a:cs typeface="Courier New" panose="02070309020205020404" pitchFamily="49" charset="0"/>
              </a:rPr>
              <a:t>参数</a:t>
            </a:r>
            <a:r>
              <a:rPr lang="zh-CN" altLang="zh-CN" sz="1600" kern="100" dirty="0">
                <a:latin typeface="Courier New" panose="02070309020205020404" pitchFamily="49" charset="0"/>
                <a:ea typeface="宋体" pitchFamily="2" charset="-122"/>
                <a:cs typeface="Courier New" panose="02070309020205020404" pitchFamily="49" charset="0"/>
              </a:rPr>
              <a:t>：</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indent="133350" algn="just">
              <a:lnSpc>
                <a:spcPts val="1800"/>
              </a:lnSpc>
              <a:spcAft>
                <a:spcPts val="0"/>
              </a:spcAft>
              <a:defRPr/>
            </a:pPr>
            <a:r>
              <a:rPr lang="en-US" altLang="zh-CN" sz="1600" kern="100" dirty="0" err="1">
                <a:latin typeface="Courier New" panose="02070309020205020404" pitchFamily="49" charset="0"/>
                <a:ea typeface="宋体" pitchFamily="2" charset="-122"/>
                <a:cs typeface="Times New Roman" panose="02020603050405020304" pitchFamily="18" charset="0"/>
              </a:rPr>
              <a:t>to_angle</a:t>
            </a:r>
            <a:r>
              <a:rPr lang="en-US" altLang="zh-CN" sz="1600" kern="100" dirty="0">
                <a:latin typeface="Courier New" panose="02070309020205020404" pitchFamily="49" charset="0"/>
                <a:ea typeface="宋体" pitchFamily="2" charset="-122"/>
                <a:cs typeface="Times New Roman" panose="02020603050405020304" pitchFamily="18" charset="0"/>
              </a:rPr>
              <a:t> </a:t>
            </a:r>
            <a:r>
              <a:rPr lang="zh-CN" altLang="zh-CN" sz="1600" kern="0" dirty="0">
                <a:latin typeface="Courier New" panose="02070309020205020404" pitchFamily="49" charset="0"/>
                <a:ea typeface="宋体" pitchFamily="2" charset="-122"/>
                <a:cs typeface="Courier New" panose="02070309020205020404" pitchFamily="49" charset="0"/>
              </a:rPr>
              <a:t>：角度的整数值。</a:t>
            </a:r>
            <a:endParaRPr lang="zh-CN" altLang="zh-CN" sz="1600" kern="100" dirty="0">
              <a:latin typeface="Calibri" panose="020F0502020204030204" pitchFamily="34" charset="0"/>
              <a:ea typeface="宋体"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extBox 2"/>
          <p:cNvSpPr txBox="1">
            <a:spLocks noChangeArrowheads="1"/>
          </p:cNvSpPr>
          <p:nvPr/>
        </p:nvSpPr>
        <p:spPr bwMode="auto">
          <a:xfrm>
            <a:off x="682625" y="1576388"/>
            <a:ext cx="69675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en-US" altLang="zh-CN" sz="2800">
                <a:latin typeface="Palatino Linotype" pitchFamily="18" charset="0"/>
                <a:ea typeface="楷体" pitchFamily="49" charset="-122"/>
              </a:rPr>
              <a:t>turtle.circle()</a:t>
            </a:r>
            <a:r>
              <a:rPr lang="zh-CN" altLang="en-US" sz="2800">
                <a:latin typeface="Palatino Linotype" pitchFamily="18" charset="0"/>
                <a:ea typeface="楷体" pitchFamily="49" charset="-122"/>
              </a:rPr>
              <a:t>函数用来绘制一个弧形</a:t>
            </a:r>
            <a:endParaRPr lang="en-US" altLang="zh-CN" sz="2800">
              <a:latin typeface="Palatino Linotype" pitchFamily="18" charset="0"/>
              <a:ea typeface="楷体" pitchFamily="49" charset="-122"/>
            </a:endParaRPr>
          </a:p>
        </p:txBody>
      </p:sp>
      <p:sp>
        <p:nvSpPr>
          <p:cNvPr id="1946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画笔状态函数</a:t>
            </a:r>
          </a:p>
        </p:txBody>
      </p:sp>
      <p:sp>
        <p:nvSpPr>
          <p:cNvPr id="3" name="矩形 2"/>
          <p:cNvSpPr/>
          <p:nvPr/>
        </p:nvSpPr>
        <p:spPr>
          <a:xfrm>
            <a:off x="866775" y="2471738"/>
            <a:ext cx="7718425" cy="1708150"/>
          </a:xfrm>
          <a:prstGeom prst="rect">
            <a:avLst/>
          </a:prstGeom>
        </p:spPr>
        <p:txBody>
          <a:bodyPr>
            <a:spAutoFit/>
          </a:bodyPr>
          <a:lstStyle/>
          <a:p>
            <a:pPr marL="266700" algn="just">
              <a:lnSpc>
                <a:spcPct val="150000"/>
              </a:lnSpc>
              <a:spcAft>
                <a:spcPts val="0"/>
              </a:spcAft>
              <a:defRPr/>
            </a:pPr>
            <a:r>
              <a:rPr lang="en-US" altLang="zh-CN" sz="2000" b="1" kern="100" dirty="0" err="1">
                <a:latin typeface="Calibri" panose="020F0502020204030204" pitchFamily="34" charset="0"/>
                <a:ea typeface="宋体" pitchFamily="2" charset="-122"/>
                <a:cs typeface="Times New Roman" panose="02020603050405020304" pitchFamily="18" charset="0"/>
              </a:rPr>
              <a:t>turtle.circle</a:t>
            </a:r>
            <a:r>
              <a:rPr lang="en-US" altLang="zh-CN" sz="1600" b="1" kern="0" dirty="0">
                <a:latin typeface="Courier New" panose="02070309020205020404" pitchFamily="49" charset="0"/>
                <a:ea typeface="宋体" pitchFamily="2" charset="-122"/>
                <a:cs typeface="Times New Roman" panose="02020603050405020304" pitchFamily="18" charset="0"/>
              </a:rPr>
              <a:t>(radius, extent=None)</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600" b="1" kern="100" dirty="0">
                <a:latin typeface="Courier New" panose="02070309020205020404" pitchFamily="49" charset="0"/>
                <a:ea typeface="宋体" pitchFamily="2" charset="-122"/>
                <a:cs typeface="Courier New" panose="02070309020205020404" pitchFamily="49" charset="0"/>
              </a:rPr>
              <a:t>作用</a:t>
            </a:r>
            <a:r>
              <a:rPr lang="zh-CN" altLang="zh-CN" sz="1600" kern="100" dirty="0">
                <a:latin typeface="Courier New" panose="02070309020205020404" pitchFamily="49" charset="0"/>
                <a:ea typeface="宋体" pitchFamily="2" charset="-122"/>
                <a:cs typeface="Courier New" panose="02070309020205020404" pitchFamily="49" charset="0"/>
              </a:rPr>
              <a:t>：根据半径</a:t>
            </a:r>
            <a:r>
              <a:rPr lang="en-US" altLang="zh-CN" sz="1600" kern="100" dirty="0">
                <a:latin typeface="Courier New" panose="02070309020205020404" pitchFamily="49" charset="0"/>
                <a:ea typeface="宋体" pitchFamily="2" charset="-122"/>
                <a:cs typeface="Times New Roman" panose="02020603050405020304" pitchFamily="18" charset="0"/>
              </a:rPr>
              <a:t>radius</a:t>
            </a:r>
            <a:r>
              <a:rPr lang="zh-CN" altLang="zh-CN" sz="1600" kern="100" dirty="0">
                <a:latin typeface="Courier New" panose="02070309020205020404" pitchFamily="49" charset="0"/>
                <a:ea typeface="宋体" pitchFamily="2" charset="-122"/>
                <a:cs typeface="Courier New" panose="02070309020205020404" pitchFamily="49" charset="0"/>
              </a:rPr>
              <a:t>绘制</a:t>
            </a:r>
            <a:r>
              <a:rPr lang="en-US" altLang="zh-CN" sz="1600" kern="100" dirty="0">
                <a:latin typeface="Courier New" panose="02070309020205020404" pitchFamily="49" charset="0"/>
                <a:ea typeface="宋体" pitchFamily="2" charset="-122"/>
                <a:cs typeface="Times New Roman" panose="02020603050405020304" pitchFamily="18" charset="0"/>
              </a:rPr>
              <a:t>extent</a:t>
            </a:r>
            <a:r>
              <a:rPr lang="zh-CN" altLang="zh-CN" sz="1600" kern="100" dirty="0">
                <a:latin typeface="Courier New" panose="02070309020205020404" pitchFamily="49" charset="0"/>
                <a:ea typeface="宋体" pitchFamily="2" charset="-122"/>
                <a:cs typeface="Courier New" panose="02070309020205020404" pitchFamily="49" charset="0"/>
              </a:rPr>
              <a:t>角度的弧形。</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algn="just">
              <a:lnSpc>
                <a:spcPts val="1800"/>
              </a:lnSpc>
              <a:spcAft>
                <a:spcPts val="0"/>
              </a:spcAft>
              <a:defRPr/>
            </a:pPr>
            <a:r>
              <a:rPr lang="zh-CN" altLang="zh-CN" sz="1600" b="1" kern="100" dirty="0">
                <a:latin typeface="Courier New" panose="02070309020205020404" pitchFamily="49" charset="0"/>
                <a:ea typeface="宋体" pitchFamily="2" charset="-122"/>
                <a:cs typeface="Courier New" panose="02070309020205020404" pitchFamily="49" charset="0"/>
              </a:rPr>
              <a:t>参数</a:t>
            </a:r>
            <a:r>
              <a:rPr lang="zh-CN" altLang="zh-CN" sz="1600" kern="100" dirty="0">
                <a:latin typeface="Courier New" panose="02070309020205020404" pitchFamily="49" charset="0"/>
                <a:ea typeface="宋体" pitchFamily="2" charset="-122"/>
                <a:cs typeface="Courier New" panose="02070309020205020404" pitchFamily="49" charset="0"/>
              </a:rPr>
              <a:t>：</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indent="133350" algn="just">
              <a:lnSpc>
                <a:spcPts val="1800"/>
              </a:lnSpc>
              <a:spcAft>
                <a:spcPts val="0"/>
              </a:spcAft>
              <a:defRPr/>
            </a:pPr>
            <a:r>
              <a:rPr lang="en-US" altLang="zh-CN" sz="1600" kern="100" dirty="0">
                <a:latin typeface="Courier New" panose="02070309020205020404" pitchFamily="49" charset="0"/>
                <a:ea typeface="宋体" pitchFamily="2" charset="-122"/>
                <a:cs typeface="Times New Roman" panose="02020603050405020304" pitchFamily="18" charset="0"/>
              </a:rPr>
              <a:t>radius </a:t>
            </a:r>
            <a:r>
              <a:rPr lang="zh-CN" altLang="zh-CN" sz="1600" kern="0" dirty="0">
                <a:latin typeface="Courier New" panose="02070309020205020404" pitchFamily="49" charset="0"/>
                <a:ea typeface="宋体" pitchFamily="2" charset="-122"/>
                <a:cs typeface="Courier New" panose="02070309020205020404" pitchFamily="49" charset="0"/>
              </a:rPr>
              <a:t>：弧形半径，当值为正数时，半径在小海龟左侧，当值为负数时，半径在小海龟右侧；</a:t>
            </a:r>
            <a:endParaRPr lang="zh-CN" altLang="zh-CN" sz="1600" kern="100" dirty="0">
              <a:latin typeface="Calibri" panose="020F0502020204030204" pitchFamily="34" charset="0"/>
              <a:ea typeface="宋体" pitchFamily="2" charset="-122"/>
              <a:cs typeface="Times New Roman" panose="02020603050405020304" pitchFamily="18" charset="0"/>
            </a:endParaRPr>
          </a:p>
          <a:p>
            <a:pPr marL="266700" indent="133350" algn="just">
              <a:lnSpc>
                <a:spcPts val="1800"/>
              </a:lnSpc>
              <a:spcAft>
                <a:spcPts val="0"/>
              </a:spcAft>
              <a:defRPr/>
            </a:pPr>
            <a:r>
              <a:rPr lang="en-US" altLang="zh-CN" sz="1600" kern="0" dirty="0">
                <a:latin typeface="Courier New" panose="02070309020205020404" pitchFamily="49" charset="0"/>
                <a:ea typeface="宋体" pitchFamily="2" charset="-122"/>
                <a:cs typeface="Times New Roman" panose="02020603050405020304" pitchFamily="18" charset="0"/>
              </a:rPr>
              <a:t>extent : </a:t>
            </a:r>
            <a:r>
              <a:rPr lang="zh-CN" altLang="zh-CN" sz="1600" kern="0" dirty="0">
                <a:latin typeface="Courier New" panose="02070309020205020404" pitchFamily="49" charset="0"/>
                <a:ea typeface="宋体" pitchFamily="2" charset="-122"/>
                <a:cs typeface="Courier New" panose="02070309020205020404" pitchFamily="49" charset="0"/>
              </a:rPr>
              <a:t>绘制弧形的角度，当不给该参数或参数为</a:t>
            </a:r>
            <a:r>
              <a:rPr lang="en-US" altLang="zh-CN" sz="1600" kern="0" dirty="0">
                <a:latin typeface="Courier New" panose="02070309020205020404" pitchFamily="49" charset="0"/>
                <a:ea typeface="宋体" pitchFamily="2" charset="-122"/>
                <a:cs typeface="Times New Roman" panose="02020603050405020304" pitchFamily="18" charset="0"/>
              </a:rPr>
              <a:t>None</a:t>
            </a:r>
            <a:r>
              <a:rPr lang="zh-CN" altLang="zh-CN" sz="1600" kern="0" dirty="0">
                <a:latin typeface="Courier New" panose="02070309020205020404" pitchFamily="49" charset="0"/>
                <a:ea typeface="宋体" pitchFamily="2" charset="-122"/>
                <a:cs typeface="Courier New" panose="02070309020205020404" pitchFamily="49" charset="0"/>
              </a:rPr>
              <a:t>时，绘制整个圆形。</a:t>
            </a:r>
            <a:endParaRPr lang="zh-CN" altLang="zh-CN" sz="1600" kern="100" dirty="0">
              <a:latin typeface="Calibri" panose="020F0502020204030204" pitchFamily="34" charset="0"/>
              <a:ea typeface="宋体"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5400">
                <a:latin typeface="微软雅黑" pitchFamily="34" charset="-122"/>
                <a:ea typeface="微软雅黑" pitchFamily="34" charset="-122"/>
              </a:rPr>
              <a:t>random</a:t>
            </a:r>
            <a:r>
              <a:rPr lang="zh-CN" altLang="en-US" sz="5400">
                <a:latin typeface="微软雅黑" pitchFamily="34" charset="-122"/>
                <a:ea typeface="微软雅黑" pitchFamily="34" charset="-122"/>
              </a:rPr>
              <a:t>库概述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Box 2"/>
          <p:cNvSpPr txBox="1">
            <a:spLocks noChangeArrowheads="1"/>
          </p:cNvSpPr>
          <p:nvPr/>
        </p:nvSpPr>
        <p:spPr bwMode="auto">
          <a:xfrm>
            <a:off x="682625" y="1576388"/>
            <a:ext cx="76152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使用</a:t>
            </a:r>
            <a:r>
              <a:rPr lang="en-US" altLang="zh-CN" sz="2800">
                <a:latin typeface="Palatino Linotype" pitchFamily="18" charset="0"/>
                <a:ea typeface="楷体" pitchFamily="49" charset="-122"/>
              </a:rPr>
              <a:t>random</a:t>
            </a:r>
            <a:r>
              <a:rPr lang="zh-CN" altLang="en-US" sz="2800">
                <a:latin typeface="Palatino Linotype" pitchFamily="18" charset="0"/>
                <a:ea typeface="楷体" pitchFamily="49" charset="-122"/>
              </a:rPr>
              <a:t>库主要目的是</a:t>
            </a:r>
            <a:r>
              <a:rPr lang="zh-CN" altLang="en-US" sz="2800" b="1">
                <a:solidFill>
                  <a:srgbClr val="C00000"/>
                </a:solidFill>
                <a:latin typeface="Palatino Linotype" pitchFamily="18" charset="0"/>
                <a:ea typeface="楷体" pitchFamily="49" charset="-122"/>
              </a:rPr>
              <a:t>生成随机数</a:t>
            </a:r>
            <a:endParaRPr lang="en-US" altLang="zh-CN" sz="2800" b="1">
              <a:solidFill>
                <a:srgbClr val="C00000"/>
              </a:solidFill>
              <a:latin typeface="Palatino Linotype" pitchFamily="18" charset="0"/>
              <a:ea typeface="楷体" pitchFamily="49" charset="-122"/>
            </a:endParaRPr>
          </a:p>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这个库提供了不同类型的随机数函数，其中最基本的函数是</a:t>
            </a:r>
            <a:r>
              <a:rPr lang="en-US" altLang="zh-CN" sz="2800">
                <a:latin typeface="Palatino Linotype" pitchFamily="18" charset="0"/>
                <a:ea typeface="楷体" pitchFamily="49" charset="-122"/>
              </a:rPr>
              <a:t>random.random()</a:t>
            </a:r>
            <a:r>
              <a:rPr lang="zh-CN" altLang="en-US" sz="2800">
                <a:latin typeface="Palatino Linotype" pitchFamily="18" charset="0"/>
                <a:ea typeface="楷体" pitchFamily="49" charset="-122"/>
              </a:rPr>
              <a:t>，它生成一个</a:t>
            </a:r>
            <a:r>
              <a:rPr lang="en-US" altLang="zh-CN" sz="2800">
                <a:latin typeface="Palatino Linotype" pitchFamily="18" charset="0"/>
                <a:ea typeface="楷体" pitchFamily="49" charset="-122"/>
              </a:rPr>
              <a:t>[0.0, 1.0)</a:t>
            </a:r>
            <a:r>
              <a:rPr lang="zh-CN" altLang="en-US" sz="2800">
                <a:latin typeface="Palatino Linotype" pitchFamily="18" charset="0"/>
                <a:ea typeface="楷体" pitchFamily="49" charset="-122"/>
              </a:rPr>
              <a:t>之间的随机小数，所有其他随机函数都是基于这个函数扩展而来。</a:t>
            </a:r>
            <a:endParaRPr lang="en-US" altLang="zh-CN" sz="2800">
              <a:latin typeface="Palatino Linotype" pitchFamily="18" charset="0"/>
              <a:ea typeface="楷体" pitchFamily="49" charset="-122"/>
            </a:endParaRPr>
          </a:p>
        </p:txBody>
      </p:sp>
      <p:sp>
        <p:nvSpPr>
          <p:cNvPr id="2150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random</a:t>
            </a:r>
            <a:r>
              <a:rPr lang="zh-CN" altLang="en-US" sz="4000">
                <a:solidFill>
                  <a:srgbClr val="262626"/>
                </a:solidFill>
                <a:latin typeface="微软雅黑" pitchFamily="34" charset="-122"/>
                <a:ea typeface="微软雅黑" pitchFamily="34" charset="-122"/>
              </a:rPr>
              <a:t>库概述</a:t>
            </a:r>
          </a:p>
        </p:txBody>
      </p:sp>
      <p:graphicFrame>
        <p:nvGraphicFramePr>
          <p:cNvPr id="2" name="表格 1"/>
          <p:cNvGraphicFramePr>
            <a:graphicFrameLocks noGrp="1"/>
          </p:cNvGraphicFramePr>
          <p:nvPr/>
        </p:nvGraphicFramePr>
        <p:xfrm>
          <a:off x="1295400" y="4170363"/>
          <a:ext cx="6675438" cy="1270000"/>
        </p:xfrm>
        <a:graphic>
          <a:graphicData uri="http://schemas.openxmlformats.org/drawingml/2006/table">
            <a:tbl>
              <a:tblPr firstRow="1" firstCol="1" bandRow="1"/>
              <a:tblGrid>
                <a:gridCol w="6675438">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&gt;&gt;&gt;from random import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&gt;&gt;&gt;random()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0.5780913011344704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&gt;&gt;&gt;random()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0.20609823213950174</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6" marR="68586"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Box 2"/>
          <p:cNvSpPr txBox="1">
            <a:spLocks noChangeArrowheads="1"/>
          </p:cNvSpPr>
          <p:nvPr/>
        </p:nvSpPr>
        <p:spPr bwMode="auto">
          <a:xfrm>
            <a:off x="682625" y="1576388"/>
            <a:ext cx="76152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en-US" altLang="zh-CN" sz="2800">
                <a:latin typeface="Palatino Linotype" pitchFamily="18" charset="0"/>
                <a:ea typeface="楷体" pitchFamily="49" charset="-122"/>
              </a:rPr>
              <a:t>random</a:t>
            </a:r>
            <a:r>
              <a:rPr lang="zh-CN" altLang="en-US" sz="2800">
                <a:latin typeface="Palatino Linotype" pitchFamily="18" charset="0"/>
                <a:ea typeface="楷体" pitchFamily="49" charset="-122"/>
              </a:rPr>
              <a:t>库的常用函数</a:t>
            </a:r>
            <a:endParaRPr lang="en-US" altLang="zh-CN" sz="2800">
              <a:latin typeface="Palatino Linotype" pitchFamily="18" charset="0"/>
              <a:ea typeface="楷体" pitchFamily="49" charset="-122"/>
            </a:endParaRPr>
          </a:p>
        </p:txBody>
      </p:sp>
      <p:sp>
        <p:nvSpPr>
          <p:cNvPr id="2253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random</a:t>
            </a:r>
            <a:r>
              <a:rPr lang="zh-CN" altLang="en-US" sz="4000">
                <a:solidFill>
                  <a:srgbClr val="262626"/>
                </a:solidFill>
                <a:latin typeface="微软雅黑" pitchFamily="34" charset="-122"/>
                <a:ea typeface="微软雅黑" pitchFamily="34" charset="-122"/>
              </a:rPr>
              <a:t>库与随机数运用</a:t>
            </a:r>
          </a:p>
        </p:txBody>
      </p:sp>
      <p:graphicFrame>
        <p:nvGraphicFramePr>
          <p:cNvPr id="3" name="表格 2"/>
          <p:cNvGraphicFramePr>
            <a:graphicFrameLocks noGrp="1"/>
          </p:cNvGraphicFramePr>
          <p:nvPr/>
        </p:nvGraphicFramePr>
        <p:xfrm>
          <a:off x="1187450" y="2379663"/>
          <a:ext cx="6851650" cy="3200400"/>
        </p:xfrm>
        <a:graphic>
          <a:graphicData uri="http://schemas.openxmlformats.org/drawingml/2006/table">
            <a:tbl>
              <a:tblPr firstRow="1" firstCol="1" bandRow="1"/>
              <a:tblGrid>
                <a:gridCol w="2164036">
                  <a:extLst>
                    <a:ext uri="{9D8B030D-6E8A-4147-A177-3AD203B41FA5}">
                      <a16:colId xmlns:a16="http://schemas.microsoft.com/office/drawing/2014/main" val="20000"/>
                    </a:ext>
                  </a:extLst>
                </a:gridCol>
                <a:gridCol w="4687614">
                  <a:extLst>
                    <a:ext uri="{9D8B030D-6E8A-4147-A177-3AD203B41FA5}">
                      <a16:colId xmlns:a16="http://schemas.microsoft.com/office/drawing/2014/main" val="20001"/>
                    </a:ext>
                  </a:extLst>
                </a:gridCol>
              </a:tblGrid>
              <a:tr h="0">
                <a:tc>
                  <a:txBody>
                    <a:bodyPr/>
                    <a:lstStyle/>
                    <a:p>
                      <a:pPr algn="ctr"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函数</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seed(a=None)</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初始化随机数种子，默认值为当前系统时间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fontAlgn="base">
                        <a:lnSpc>
                          <a:spcPct val="150000"/>
                        </a:lnSpc>
                        <a:spcAft>
                          <a:spcPts val="0"/>
                        </a:spcAft>
                      </a:pP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random()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生成一个</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[0.0, 1.0)</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之间的随机小数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fontAlgn="base">
                        <a:lnSpc>
                          <a:spcPct val="150000"/>
                        </a:lnSpc>
                        <a:spcAft>
                          <a:spcPts val="0"/>
                        </a:spcAft>
                      </a:pPr>
                      <a:r>
                        <a:rPr lang="en-US" sz="1400" kern="0" dirty="0" err="1">
                          <a:effectLst/>
                          <a:latin typeface="Times New Roman" panose="02020603050405020304" pitchFamily="18" charset="0"/>
                          <a:ea typeface="宋体" panose="02010600030101010101" pitchFamily="2" charset="-122"/>
                          <a:cs typeface="Times New Roman" panose="02020603050405020304" pitchFamily="18" charset="0"/>
                        </a:rPr>
                        <a:t>randint</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(a, 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生成一个</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[a,b]</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之间的整数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getrandbits(k)</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Calibri" panose="020F0502020204030204" pitchFamily="34" charset="0"/>
                          <a:ea typeface="宋体" panose="02010600030101010101" pitchFamily="2" charset="-122"/>
                          <a:cs typeface="Times New Roman" panose="02020603050405020304" pitchFamily="18" charset="0"/>
                        </a:rPr>
                        <a:t>生成一个</a:t>
                      </a:r>
                      <a:r>
                        <a:rPr lang="en-US" sz="1400" kern="0">
                          <a:effectLst/>
                          <a:latin typeface="Calibri" panose="020F0502020204030204" pitchFamily="34" charset="0"/>
                          <a:ea typeface="宋体" panose="02010600030101010101" pitchFamily="2" charset="-122"/>
                          <a:cs typeface="Times New Roman" panose="02020603050405020304" pitchFamily="18" charset="0"/>
                        </a:rPr>
                        <a:t>k</a:t>
                      </a:r>
                      <a:r>
                        <a:rPr lang="zh-CN" sz="1400" kern="0">
                          <a:effectLst/>
                          <a:latin typeface="Calibri" panose="020F0502020204030204" pitchFamily="34" charset="0"/>
                          <a:ea typeface="宋体" panose="02010600030101010101" pitchFamily="2" charset="-122"/>
                          <a:cs typeface="Times New Roman" panose="02020603050405020304" pitchFamily="18" charset="0"/>
                        </a:rPr>
                        <a:t>比特长度的随机整数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randrange(start, stop[, step])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生成一个</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[start, stop)</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之间以</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step</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为步数的随机整数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uniform(a, 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生成一个</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[a, b]</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之间的随机小数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choice(seq)</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从序列类型</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例如：列表</a:t>
                      </a:r>
                      <a:r>
                        <a:rPr lang="en-US" sz="1400"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400" kern="0">
                          <a:effectLst/>
                          <a:latin typeface="Times New Roman" panose="02020603050405020304" pitchFamily="18" charset="0"/>
                          <a:ea typeface="宋体" panose="02010600030101010101" pitchFamily="2" charset="-122"/>
                          <a:cs typeface="Times New Roman" panose="02020603050405020304" pitchFamily="18" charset="0"/>
                        </a:rPr>
                        <a:t>中随机返回一个元素</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shuffle(seq)</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a:effectLst/>
                          <a:latin typeface="Times New Roman" panose="02020603050405020304" pitchFamily="18" charset="0"/>
                          <a:ea typeface="宋体" panose="02010600030101010101" pitchFamily="2" charset="-122"/>
                          <a:cs typeface="Times New Roman" panose="02020603050405020304" pitchFamily="18" charset="0"/>
                        </a:rPr>
                        <a:t>将序列类型中元素随机排列，返回打乱后的序列</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algn="ctr" fontAlgn="base">
                        <a:lnSpc>
                          <a:spcPct val="150000"/>
                        </a:lnSpc>
                        <a:spcAft>
                          <a:spcPts val="0"/>
                        </a:spcAft>
                      </a:pPr>
                      <a:r>
                        <a:rPr lang="en-US" sz="1400" kern="0">
                          <a:effectLst/>
                          <a:latin typeface="Times New Roman" panose="02020603050405020304" pitchFamily="18" charset="0"/>
                          <a:ea typeface="宋体" panose="02010600030101010101" pitchFamily="2" charset="-122"/>
                          <a:cs typeface="Times New Roman" panose="02020603050405020304" pitchFamily="18" charset="0"/>
                        </a:rPr>
                        <a:t>sample(pop, k)</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base">
                        <a:lnSpc>
                          <a:spcPct val="150000"/>
                        </a:lnSpc>
                        <a:spcAft>
                          <a:spcPts val="0"/>
                        </a:spcAft>
                      </a:pP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从</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pop</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类型中随机选取</a:t>
                      </a:r>
                      <a:r>
                        <a:rPr lang="en-US" sz="1400" kern="0" dirty="0">
                          <a:effectLst/>
                          <a:latin typeface="Times New Roman" panose="02020603050405020304" pitchFamily="18" charset="0"/>
                          <a:ea typeface="宋体" panose="02010600030101010101" pitchFamily="2" charset="-122"/>
                          <a:cs typeface="Times New Roman" panose="02020603050405020304" pitchFamily="18" charset="0"/>
                        </a:rPr>
                        <a:t>k</a:t>
                      </a:r>
                      <a:r>
                        <a:rPr lang="zh-CN" sz="1400" kern="0" dirty="0">
                          <a:effectLst/>
                          <a:latin typeface="Times New Roman" panose="02020603050405020304" pitchFamily="18" charset="0"/>
                          <a:ea typeface="宋体" panose="02010600030101010101" pitchFamily="2" charset="-122"/>
                          <a:cs typeface="Times New Roman" panose="02020603050405020304" pitchFamily="18" charset="0"/>
                        </a:rPr>
                        <a:t>个元素，以列表类型返回</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2"/>
          <p:cNvSpPr txBox="1">
            <a:spLocks noChangeArrowheads="1"/>
          </p:cNvSpPr>
          <p:nvPr/>
        </p:nvSpPr>
        <p:spPr bwMode="auto">
          <a:xfrm>
            <a:off x="538163" y="1839913"/>
            <a:ext cx="81375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标准库</a:t>
            </a:r>
            <a:r>
              <a:rPr lang="en-US" altLang="zh-CN" sz="2800">
                <a:latin typeface="Palatino Linotype" pitchFamily="18" charset="0"/>
                <a:ea typeface="楷体" pitchFamily="49" charset="-122"/>
              </a:rPr>
              <a:t>: turtle</a:t>
            </a:r>
            <a:r>
              <a:rPr lang="zh-CN" altLang="en-US" sz="2800">
                <a:latin typeface="Palatino Linotype" pitchFamily="18" charset="0"/>
                <a:ea typeface="楷体" pitchFamily="49" charset="-122"/>
              </a:rPr>
              <a:t>库</a:t>
            </a:r>
            <a:r>
              <a:rPr lang="en-US" altLang="zh-CN" sz="2800">
                <a:latin typeface="Palatino Linotype" pitchFamily="18" charset="0"/>
                <a:ea typeface="楷体" pitchFamily="49" charset="-122"/>
              </a:rPr>
              <a:t>(</a:t>
            </a:r>
            <a:r>
              <a:rPr lang="zh-CN" altLang="en-US" sz="2800">
                <a:latin typeface="Palatino Linotype" pitchFamily="18" charset="0"/>
                <a:ea typeface="楷体" pitchFamily="49" charset="-122"/>
              </a:rPr>
              <a:t>必选</a:t>
            </a:r>
            <a:r>
              <a:rPr lang="en-US" altLang="zh-CN" sz="2800">
                <a:latin typeface="Palatino Linotype" pitchFamily="18" charset="0"/>
                <a:ea typeface="楷体" pitchFamily="49" charset="-122"/>
              </a:rPr>
              <a:t>) </a:t>
            </a:r>
          </a:p>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标准库</a:t>
            </a:r>
            <a:r>
              <a:rPr lang="en-US" altLang="zh-CN" sz="2800">
                <a:latin typeface="Palatino Linotype" pitchFamily="18" charset="0"/>
                <a:ea typeface="楷体" pitchFamily="49" charset="-122"/>
              </a:rPr>
              <a:t>: random</a:t>
            </a:r>
            <a:r>
              <a:rPr lang="zh-CN" altLang="en-US" sz="2800">
                <a:latin typeface="Palatino Linotype" pitchFamily="18" charset="0"/>
                <a:ea typeface="楷体" pitchFamily="49" charset="-122"/>
              </a:rPr>
              <a:t>库</a:t>
            </a:r>
            <a:r>
              <a:rPr lang="en-US" altLang="zh-CN" sz="2800">
                <a:latin typeface="Palatino Linotype" pitchFamily="18" charset="0"/>
                <a:ea typeface="楷体" pitchFamily="49" charset="-122"/>
              </a:rPr>
              <a:t>(</a:t>
            </a:r>
            <a:r>
              <a:rPr lang="zh-CN" altLang="en-US" sz="2800">
                <a:latin typeface="Palatino Linotype" pitchFamily="18" charset="0"/>
                <a:ea typeface="楷体" pitchFamily="49" charset="-122"/>
              </a:rPr>
              <a:t>必选</a:t>
            </a:r>
            <a:r>
              <a:rPr lang="en-US" altLang="zh-CN" sz="2800">
                <a:latin typeface="Palatino Linotype" pitchFamily="18" charset="0"/>
                <a:ea typeface="楷体" pitchFamily="49" charset="-122"/>
              </a:rPr>
              <a:t>)</a:t>
            </a:r>
            <a:r>
              <a:rPr lang="zh-CN" altLang="en-US" sz="2800">
                <a:latin typeface="Palatino Linotype" pitchFamily="18" charset="0"/>
                <a:ea typeface="楷体" pitchFamily="49" charset="-122"/>
              </a:rPr>
              <a:t>、</a:t>
            </a:r>
            <a:r>
              <a:rPr lang="en-US" altLang="zh-CN" sz="2800">
                <a:latin typeface="Palatino Linotype" pitchFamily="18" charset="0"/>
                <a:ea typeface="楷体" pitchFamily="49" charset="-122"/>
              </a:rPr>
              <a:t>time</a:t>
            </a:r>
            <a:r>
              <a:rPr lang="zh-CN" altLang="en-US" sz="2800">
                <a:latin typeface="Palatino Linotype" pitchFamily="18" charset="0"/>
                <a:ea typeface="楷体" pitchFamily="49" charset="-122"/>
              </a:rPr>
              <a:t>库</a:t>
            </a:r>
            <a:r>
              <a:rPr lang="en-US" altLang="zh-CN" sz="2800">
                <a:latin typeface="Palatino Linotype" pitchFamily="18" charset="0"/>
                <a:ea typeface="楷体" pitchFamily="49" charset="-122"/>
              </a:rPr>
              <a:t>(</a:t>
            </a:r>
            <a:r>
              <a:rPr lang="zh-CN" altLang="en-US" sz="2800">
                <a:latin typeface="Palatino Linotype" pitchFamily="18" charset="0"/>
                <a:ea typeface="楷体" pitchFamily="49" charset="-122"/>
              </a:rPr>
              <a:t>可选）</a:t>
            </a:r>
          </a:p>
        </p:txBody>
      </p:sp>
      <p:sp>
        <p:nvSpPr>
          <p:cNvPr id="512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考纲考点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Box 2"/>
          <p:cNvSpPr txBox="1">
            <a:spLocks noChangeArrowheads="1"/>
          </p:cNvSpPr>
          <p:nvPr/>
        </p:nvSpPr>
        <p:spPr bwMode="auto">
          <a:xfrm>
            <a:off x="682625" y="1576388"/>
            <a:ext cx="76152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en-US" altLang="zh-CN" sz="2800">
                <a:latin typeface="Palatino Linotype" pitchFamily="18" charset="0"/>
                <a:ea typeface="楷体" pitchFamily="49" charset="-122"/>
              </a:rPr>
              <a:t>random</a:t>
            </a:r>
            <a:r>
              <a:rPr lang="zh-CN" altLang="en-US" sz="2800">
                <a:latin typeface="Palatino Linotype" pitchFamily="18" charset="0"/>
                <a:ea typeface="楷体" pitchFamily="49" charset="-122"/>
              </a:rPr>
              <a:t>库使用</a:t>
            </a:r>
            <a:r>
              <a:rPr lang="en-US" altLang="zh-CN" sz="2800">
                <a:latin typeface="Palatino Linotype" pitchFamily="18" charset="0"/>
                <a:ea typeface="楷体" pitchFamily="49" charset="-122"/>
              </a:rPr>
              <a:t>random.seed(a)</a:t>
            </a:r>
            <a:r>
              <a:rPr lang="zh-CN" altLang="en-US" sz="2800">
                <a:latin typeface="Palatino Linotype" pitchFamily="18" charset="0"/>
                <a:ea typeface="楷体" pitchFamily="49" charset="-122"/>
              </a:rPr>
              <a:t>对后续产生的随机数设置种子</a:t>
            </a:r>
            <a:r>
              <a:rPr lang="en-US" altLang="zh-CN" sz="2800">
                <a:latin typeface="Palatino Linotype" pitchFamily="18" charset="0"/>
                <a:ea typeface="楷体" pitchFamily="49" charset="-122"/>
              </a:rPr>
              <a:t>a</a:t>
            </a:r>
            <a:r>
              <a:rPr lang="zh-CN" altLang="en-US" sz="2800">
                <a:latin typeface="Palatino Linotype" pitchFamily="18" charset="0"/>
                <a:ea typeface="楷体" pitchFamily="49" charset="-122"/>
              </a:rPr>
              <a:t>。</a:t>
            </a:r>
            <a:endParaRPr lang="en-US" altLang="zh-CN" sz="2800">
              <a:latin typeface="Palatino Linotype" pitchFamily="18" charset="0"/>
              <a:ea typeface="楷体" pitchFamily="49" charset="-122"/>
            </a:endParaRPr>
          </a:p>
        </p:txBody>
      </p:sp>
      <p:sp>
        <p:nvSpPr>
          <p:cNvPr id="2355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random</a:t>
            </a:r>
            <a:r>
              <a:rPr lang="zh-CN" altLang="en-US" sz="4000">
                <a:solidFill>
                  <a:srgbClr val="262626"/>
                </a:solidFill>
                <a:latin typeface="微软雅黑" pitchFamily="34" charset="-122"/>
                <a:ea typeface="微软雅黑" pitchFamily="34" charset="-122"/>
              </a:rPr>
              <a:t>库与随机数运用</a:t>
            </a:r>
          </a:p>
        </p:txBody>
      </p:sp>
      <p:graphicFrame>
        <p:nvGraphicFramePr>
          <p:cNvPr id="2" name="表格 1"/>
          <p:cNvGraphicFramePr>
            <a:graphicFrameLocks noGrp="1"/>
          </p:cNvGraphicFramePr>
          <p:nvPr/>
        </p:nvGraphicFramePr>
        <p:xfrm>
          <a:off x="1158875" y="2808288"/>
          <a:ext cx="7138988" cy="2794000"/>
        </p:xfrm>
        <a:graphic>
          <a:graphicData uri="http://schemas.openxmlformats.org/drawingml/2006/table">
            <a:tbl>
              <a:tblPr firstRow="1" firstCol="1" bandRow="1"/>
              <a:tblGrid>
                <a:gridCol w="7138988">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&gt;&gt;&gt;from random import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&gt;&gt;&gt;seed(10)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&gt;&gt;&gt;random()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0.5714025946899135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&gt;&gt;&gt;random()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0.4288890546751146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&gt;&gt;&gt;seed(10)   #</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再次设置相同的种子，则后续产生的随机数相同</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&gt;&gt;&gt;random()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0.5714025946899135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&gt;&gt;&gt;random()</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0.4288890546751146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extBox 2"/>
          <p:cNvSpPr txBox="1">
            <a:spLocks noChangeArrowheads="1"/>
          </p:cNvSpPr>
          <p:nvPr/>
        </p:nvSpPr>
        <p:spPr bwMode="auto">
          <a:xfrm>
            <a:off x="682625" y="1576388"/>
            <a:ext cx="761523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设置随机数种子的好处是可以</a:t>
            </a:r>
            <a:r>
              <a:rPr lang="zh-CN" altLang="en-US" sz="2800" b="1">
                <a:solidFill>
                  <a:srgbClr val="C00000"/>
                </a:solidFill>
                <a:latin typeface="Palatino Linotype" pitchFamily="18" charset="0"/>
                <a:ea typeface="楷体" pitchFamily="49" charset="-122"/>
              </a:rPr>
              <a:t>准确复现随机数序列</a:t>
            </a:r>
            <a:r>
              <a:rPr lang="zh-CN" altLang="en-US" sz="2800">
                <a:latin typeface="Palatino Linotype" pitchFamily="18" charset="0"/>
                <a:ea typeface="楷体" pitchFamily="49" charset="-122"/>
              </a:rPr>
              <a:t>，用于重复程序的运行轨迹。对于仅使用随机数但不需要复现的情形，可以不用设置随机数种子。</a:t>
            </a:r>
            <a:endParaRPr lang="en-US" altLang="zh-CN" sz="2800">
              <a:latin typeface="Palatino Linotype" pitchFamily="18" charset="0"/>
              <a:ea typeface="楷体" pitchFamily="49" charset="-122"/>
            </a:endParaRPr>
          </a:p>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如果程序没有显式设置随机数种子，则使用随机数生成函数前，将默认以当前系统的运行时间为种子产生随机序列。</a:t>
            </a:r>
            <a:endParaRPr lang="en-US" altLang="zh-CN" sz="2800">
              <a:latin typeface="Palatino Linotype" pitchFamily="18" charset="0"/>
              <a:ea typeface="楷体" pitchFamily="49" charset="-122"/>
            </a:endParaRPr>
          </a:p>
        </p:txBody>
      </p:sp>
      <p:sp>
        <p:nvSpPr>
          <p:cNvPr id="2458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random</a:t>
            </a:r>
            <a:r>
              <a:rPr lang="zh-CN" altLang="en-US" sz="4000">
                <a:solidFill>
                  <a:srgbClr val="262626"/>
                </a:solidFill>
                <a:latin typeface="微软雅黑" pitchFamily="34" charset="-122"/>
                <a:ea typeface="微软雅黑" pitchFamily="34" charset="-122"/>
              </a:rPr>
              <a:t>库与随机数运用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
          <p:cNvSpPr txBox="1">
            <a:spLocks noChangeArrowheads="1"/>
          </p:cNvSpPr>
          <p:nvPr/>
        </p:nvSpPr>
        <p:spPr bwMode="auto">
          <a:xfrm>
            <a:off x="682625" y="2941638"/>
            <a:ext cx="81613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5400">
                <a:latin typeface="微软雅黑" pitchFamily="34" charset="-122"/>
                <a:ea typeface="微软雅黑" pitchFamily="34" charset="-122"/>
              </a:rPr>
              <a:t>time</a:t>
            </a:r>
            <a:r>
              <a:rPr lang="zh-CN" altLang="en-US" sz="5400">
                <a:latin typeface="微软雅黑" pitchFamily="34" charset="-122"/>
                <a:ea typeface="微软雅黑" pitchFamily="34" charset="-122"/>
              </a:rPr>
              <a:t>库概述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Box 2"/>
          <p:cNvSpPr txBox="1">
            <a:spLocks noChangeArrowheads="1"/>
          </p:cNvSpPr>
          <p:nvPr/>
        </p:nvSpPr>
        <p:spPr bwMode="auto">
          <a:xfrm>
            <a:off x="682625" y="1576388"/>
            <a:ext cx="76152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处理时间是程序最常用的功能之一，</a:t>
            </a:r>
            <a:r>
              <a:rPr lang="en-US" altLang="zh-CN" sz="2800">
                <a:latin typeface="Palatino Linotype" pitchFamily="18" charset="0"/>
                <a:ea typeface="楷体" pitchFamily="49" charset="-122"/>
              </a:rPr>
              <a:t>time</a:t>
            </a:r>
            <a:r>
              <a:rPr lang="zh-CN" altLang="en-US" sz="2800">
                <a:latin typeface="Palatino Linotype" pitchFamily="18" charset="0"/>
                <a:ea typeface="楷体" pitchFamily="49" charset="-122"/>
              </a:rPr>
              <a:t>库是</a:t>
            </a: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提供的处理时间标准库。</a:t>
            </a:r>
            <a:r>
              <a:rPr lang="en-US" altLang="zh-CN" sz="2800">
                <a:latin typeface="Palatino Linotype" pitchFamily="18" charset="0"/>
                <a:ea typeface="楷体" pitchFamily="49" charset="-122"/>
              </a:rPr>
              <a:t>time</a:t>
            </a:r>
            <a:r>
              <a:rPr lang="zh-CN" altLang="en-US" sz="2800">
                <a:latin typeface="Palatino Linotype" pitchFamily="18" charset="0"/>
                <a:ea typeface="楷体" pitchFamily="49" charset="-122"/>
              </a:rPr>
              <a:t>库提供系统级精确计时器的计时功能，可以用来分析程序性能，也可让程序暂停运行时间。</a:t>
            </a:r>
            <a:endParaRPr lang="en-US" altLang="zh-CN" sz="2800">
              <a:latin typeface="Palatino Linotype" pitchFamily="18" charset="0"/>
              <a:ea typeface="楷体" pitchFamily="49" charset="-122"/>
            </a:endParaRPr>
          </a:p>
        </p:txBody>
      </p:sp>
      <p:sp>
        <p:nvSpPr>
          <p:cNvPr id="2662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graphicFrame>
        <p:nvGraphicFramePr>
          <p:cNvPr id="2" name="表格 1"/>
          <p:cNvGraphicFramePr>
            <a:graphicFrameLocks noGrp="1"/>
          </p:cNvGraphicFramePr>
          <p:nvPr/>
        </p:nvGraphicFramePr>
        <p:xfrm>
          <a:off x="1295400" y="3819525"/>
          <a:ext cx="6851650" cy="1270000"/>
        </p:xfrm>
        <a:graphic>
          <a:graphicData uri="http://schemas.openxmlformats.org/drawingml/2006/table">
            <a:tbl>
              <a:tblPr firstRow="1" firstCol="1" bandRow="1"/>
              <a:tblGrid>
                <a:gridCol w="6851650">
                  <a:extLst>
                    <a:ext uri="{9D8B030D-6E8A-4147-A177-3AD203B41FA5}">
                      <a16:colId xmlns:a16="http://schemas.microsoft.com/office/drawing/2014/main" val="20000"/>
                    </a:ext>
                  </a:extLst>
                </a:gridCol>
              </a:tblGrid>
              <a:tr h="0">
                <a:tc>
                  <a:txBody>
                    <a:bodyPr/>
                    <a:lstStyle/>
                    <a:p>
                      <a:pPr algn="l"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&gt;&gt;&gt;import time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time.localtime</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time.struct_time</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tm_year</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=2017,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tm_mon</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=12,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tm_mday</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=2,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tm_hour</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=14,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tm_min</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=44,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tm_sec</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=9,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tm_wday</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=4,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tm_yday</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=26,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tm_isdst</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3" marR="68573"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Box 2"/>
          <p:cNvSpPr txBox="1">
            <a:spLocks noChangeArrowheads="1"/>
          </p:cNvSpPr>
          <p:nvPr/>
        </p:nvSpPr>
        <p:spPr bwMode="auto">
          <a:xfrm>
            <a:off x="682625" y="1576388"/>
            <a:ext cx="7615238"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en-US" altLang="zh-CN" sz="2800">
                <a:latin typeface="Palatino Linotype" pitchFamily="18" charset="0"/>
                <a:ea typeface="楷体" pitchFamily="49" charset="-122"/>
              </a:rPr>
              <a:t>time</a:t>
            </a:r>
            <a:r>
              <a:rPr lang="zh-CN" altLang="en-US" sz="2800">
                <a:latin typeface="Palatino Linotype" pitchFamily="18" charset="0"/>
                <a:ea typeface="楷体" pitchFamily="49" charset="-122"/>
              </a:rPr>
              <a:t>库的功能主要分为</a:t>
            </a:r>
            <a:r>
              <a:rPr lang="en-US" altLang="zh-CN" sz="2800">
                <a:latin typeface="Palatino Linotype" pitchFamily="18" charset="0"/>
                <a:ea typeface="楷体" pitchFamily="49" charset="-122"/>
              </a:rPr>
              <a:t>3</a:t>
            </a:r>
            <a:r>
              <a:rPr lang="zh-CN" altLang="en-US" sz="2800">
                <a:latin typeface="Palatino Linotype" pitchFamily="18" charset="0"/>
                <a:ea typeface="楷体" pitchFamily="49" charset="-122"/>
              </a:rPr>
              <a:t>个方面：</a:t>
            </a:r>
            <a:r>
              <a:rPr lang="zh-CN" altLang="en-US" sz="2800" b="1">
                <a:solidFill>
                  <a:srgbClr val="C00000"/>
                </a:solidFill>
                <a:latin typeface="Palatino Linotype" pitchFamily="18" charset="0"/>
                <a:ea typeface="楷体" pitchFamily="49" charset="-122"/>
              </a:rPr>
              <a:t>时间处理、时间格式化和计时</a:t>
            </a:r>
            <a:r>
              <a:rPr lang="zh-CN" altLang="en-US" sz="2800">
                <a:latin typeface="Palatino Linotype" pitchFamily="18" charset="0"/>
                <a:ea typeface="楷体" pitchFamily="49" charset="-122"/>
              </a:rPr>
              <a:t>。</a:t>
            </a:r>
          </a:p>
          <a:p>
            <a:pPr lvl="1" algn="just" eaLnBrk="1" hangingPunct="1">
              <a:buClr>
                <a:srgbClr val="C00000"/>
              </a:buClr>
              <a:buFont typeface="Arial" charset="0"/>
              <a:buChar char="•"/>
            </a:pPr>
            <a:r>
              <a:rPr lang="zh-CN" altLang="en-US" sz="2400">
                <a:latin typeface="Palatino Linotype" pitchFamily="18" charset="0"/>
                <a:ea typeface="楷体" pitchFamily="49" charset="-122"/>
              </a:rPr>
              <a:t>时间处理主要包括</a:t>
            </a:r>
            <a:r>
              <a:rPr lang="en-US" altLang="zh-CN" sz="2400">
                <a:latin typeface="Palatino Linotype" pitchFamily="18" charset="0"/>
                <a:ea typeface="楷体" pitchFamily="49" charset="-122"/>
              </a:rPr>
              <a:t>4</a:t>
            </a:r>
            <a:r>
              <a:rPr lang="zh-CN" altLang="en-US" sz="2400">
                <a:latin typeface="Palatino Linotype" pitchFamily="18" charset="0"/>
                <a:ea typeface="楷体" pitchFamily="49" charset="-122"/>
              </a:rPr>
              <a:t>个函数：</a:t>
            </a:r>
            <a:r>
              <a:rPr lang="en-US" altLang="zh-CN" sz="2400">
                <a:latin typeface="Palatino Linotype" pitchFamily="18" charset="0"/>
                <a:ea typeface="楷体" pitchFamily="49" charset="-122"/>
              </a:rPr>
              <a:t>time.time()</a:t>
            </a:r>
            <a:r>
              <a:rPr lang="zh-CN" altLang="en-US" sz="2400">
                <a:latin typeface="Palatino Linotype" pitchFamily="18" charset="0"/>
                <a:ea typeface="楷体" pitchFamily="49" charset="-122"/>
              </a:rPr>
              <a:t>、</a:t>
            </a:r>
            <a:r>
              <a:rPr lang="en-US" altLang="zh-CN" sz="2400">
                <a:latin typeface="Palatino Linotype" pitchFamily="18" charset="0"/>
                <a:ea typeface="楷体" pitchFamily="49" charset="-122"/>
              </a:rPr>
              <a:t>time.gmtime()</a:t>
            </a:r>
            <a:r>
              <a:rPr lang="zh-CN" altLang="en-US" sz="2400">
                <a:latin typeface="Palatino Linotype" pitchFamily="18" charset="0"/>
                <a:ea typeface="楷体" pitchFamily="49" charset="-122"/>
              </a:rPr>
              <a:t>、</a:t>
            </a:r>
            <a:r>
              <a:rPr lang="en-US" altLang="zh-CN" sz="2400">
                <a:latin typeface="Palatino Linotype" pitchFamily="18" charset="0"/>
                <a:ea typeface="楷体" pitchFamily="49" charset="-122"/>
              </a:rPr>
              <a:t>time.localtime() </a:t>
            </a:r>
            <a:r>
              <a:rPr lang="zh-CN" altLang="en-US" sz="2400">
                <a:latin typeface="Palatino Linotype" pitchFamily="18" charset="0"/>
                <a:ea typeface="楷体" pitchFamily="49" charset="-122"/>
              </a:rPr>
              <a:t>、</a:t>
            </a:r>
            <a:r>
              <a:rPr lang="en-US" altLang="zh-CN" sz="2400">
                <a:latin typeface="Palatino Linotype" pitchFamily="18" charset="0"/>
                <a:ea typeface="楷体" pitchFamily="49" charset="-122"/>
              </a:rPr>
              <a:t>time.ctime()</a:t>
            </a:r>
            <a:r>
              <a:rPr lang="zh-CN" altLang="en-US" sz="2400">
                <a:latin typeface="Palatino Linotype" pitchFamily="18" charset="0"/>
                <a:ea typeface="楷体" pitchFamily="49" charset="-122"/>
              </a:rPr>
              <a:t>。</a:t>
            </a:r>
          </a:p>
          <a:p>
            <a:pPr lvl="1" algn="just" eaLnBrk="1" hangingPunct="1">
              <a:buClr>
                <a:srgbClr val="C00000"/>
              </a:buClr>
              <a:buFont typeface="Arial" charset="0"/>
              <a:buChar char="•"/>
            </a:pPr>
            <a:r>
              <a:rPr lang="zh-CN" altLang="en-US" sz="2400">
                <a:latin typeface="Palatino Linotype" pitchFamily="18" charset="0"/>
                <a:ea typeface="楷体" pitchFamily="49" charset="-122"/>
              </a:rPr>
              <a:t>时间格式化主要包括</a:t>
            </a:r>
            <a:r>
              <a:rPr lang="en-US" altLang="zh-CN" sz="2400">
                <a:latin typeface="Palatino Linotype" pitchFamily="18" charset="0"/>
                <a:ea typeface="楷体" pitchFamily="49" charset="-122"/>
              </a:rPr>
              <a:t>3</a:t>
            </a:r>
            <a:r>
              <a:rPr lang="zh-CN" altLang="en-US" sz="2400">
                <a:latin typeface="Palatino Linotype" pitchFamily="18" charset="0"/>
                <a:ea typeface="楷体" pitchFamily="49" charset="-122"/>
              </a:rPr>
              <a:t>个函数：</a:t>
            </a:r>
            <a:r>
              <a:rPr lang="en-US" altLang="zh-CN" sz="2400">
                <a:latin typeface="Palatino Linotype" pitchFamily="18" charset="0"/>
                <a:ea typeface="楷体" pitchFamily="49" charset="-122"/>
              </a:rPr>
              <a:t>time.mktime()</a:t>
            </a:r>
            <a:r>
              <a:rPr lang="zh-CN" altLang="en-US" sz="2400">
                <a:latin typeface="Palatino Linotype" pitchFamily="18" charset="0"/>
                <a:ea typeface="楷体" pitchFamily="49" charset="-122"/>
              </a:rPr>
              <a:t>、</a:t>
            </a:r>
            <a:r>
              <a:rPr lang="en-US" altLang="zh-CN" sz="2400">
                <a:latin typeface="Palatino Linotype" pitchFamily="18" charset="0"/>
                <a:ea typeface="楷体" pitchFamily="49" charset="-122"/>
              </a:rPr>
              <a:t>time.strftime()</a:t>
            </a:r>
            <a:r>
              <a:rPr lang="zh-CN" altLang="en-US" sz="2400">
                <a:latin typeface="Palatino Linotype" pitchFamily="18" charset="0"/>
                <a:ea typeface="楷体" pitchFamily="49" charset="-122"/>
              </a:rPr>
              <a:t>、</a:t>
            </a:r>
            <a:r>
              <a:rPr lang="en-US" altLang="zh-CN" sz="2400">
                <a:latin typeface="Palatino Linotype" pitchFamily="18" charset="0"/>
                <a:ea typeface="楷体" pitchFamily="49" charset="-122"/>
              </a:rPr>
              <a:t>time.strptime()</a:t>
            </a:r>
            <a:r>
              <a:rPr lang="zh-CN" altLang="en-US" sz="2400">
                <a:latin typeface="Palatino Linotype" pitchFamily="18" charset="0"/>
                <a:ea typeface="楷体" pitchFamily="49" charset="-122"/>
              </a:rPr>
              <a:t>。</a:t>
            </a:r>
          </a:p>
          <a:p>
            <a:pPr lvl="1" algn="just" eaLnBrk="1" hangingPunct="1">
              <a:buClr>
                <a:srgbClr val="C00000"/>
              </a:buClr>
              <a:buFont typeface="Arial" charset="0"/>
              <a:buChar char="•"/>
            </a:pPr>
            <a:r>
              <a:rPr lang="zh-CN" altLang="en-US" sz="2400">
                <a:latin typeface="Palatino Linotype" pitchFamily="18" charset="0"/>
                <a:ea typeface="楷体" pitchFamily="49" charset="-122"/>
              </a:rPr>
              <a:t>计时主要包括</a:t>
            </a:r>
            <a:r>
              <a:rPr lang="en-US" altLang="zh-CN" sz="2400">
                <a:latin typeface="Palatino Linotype" pitchFamily="18" charset="0"/>
                <a:ea typeface="楷体" pitchFamily="49" charset="-122"/>
              </a:rPr>
              <a:t>3</a:t>
            </a:r>
            <a:r>
              <a:rPr lang="zh-CN" altLang="en-US" sz="2400">
                <a:latin typeface="Palatino Linotype" pitchFamily="18" charset="0"/>
                <a:ea typeface="楷体" pitchFamily="49" charset="-122"/>
              </a:rPr>
              <a:t>个函数：</a:t>
            </a:r>
            <a:r>
              <a:rPr lang="en-US" altLang="zh-CN" sz="2400">
                <a:latin typeface="Palatino Linotype" pitchFamily="18" charset="0"/>
                <a:ea typeface="楷体" pitchFamily="49" charset="-122"/>
              </a:rPr>
              <a:t>time.sleep()</a:t>
            </a:r>
            <a:r>
              <a:rPr lang="zh-CN" altLang="en-US" sz="2400">
                <a:latin typeface="Palatino Linotype" pitchFamily="18" charset="0"/>
                <a:ea typeface="楷体" pitchFamily="49" charset="-122"/>
              </a:rPr>
              <a:t>、</a:t>
            </a:r>
            <a:r>
              <a:rPr lang="en-US" altLang="zh-CN" sz="2400">
                <a:latin typeface="Palatino Linotype" pitchFamily="18" charset="0"/>
                <a:ea typeface="楷体" pitchFamily="49" charset="-122"/>
              </a:rPr>
              <a:t>time.monotonic()</a:t>
            </a:r>
            <a:r>
              <a:rPr lang="zh-CN" altLang="en-US" sz="2400">
                <a:latin typeface="Palatino Linotype" pitchFamily="18" charset="0"/>
                <a:ea typeface="楷体" pitchFamily="49" charset="-122"/>
              </a:rPr>
              <a:t>、</a:t>
            </a:r>
            <a:r>
              <a:rPr lang="en-US" altLang="zh-CN" sz="2400">
                <a:latin typeface="Palatino Linotype" pitchFamily="18" charset="0"/>
                <a:ea typeface="楷体" pitchFamily="49" charset="-122"/>
              </a:rPr>
              <a:t>time.perf_counter()</a:t>
            </a:r>
            <a:endParaRPr lang="zh-CN" altLang="en-US" sz="2400">
              <a:latin typeface="Palatino Linotype" pitchFamily="18" charset="0"/>
              <a:ea typeface="楷体" pitchFamily="49" charset="-122"/>
            </a:endParaRPr>
          </a:p>
        </p:txBody>
      </p:sp>
      <p:sp>
        <p:nvSpPr>
          <p:cNvPr id="2765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Box 2"/>
          <p:cNvSpPr txBox="1">
            <a:spLocks noChangeArrowheads="1"/>
          </p:cNvSpPr>
          <p:nvPr/>
        </p:nvSpPr>
        <p:spPr bwMode="auto">
          <a:xfrm>
            <a:off x="682625" y="1576388"/>
            <a:ext cx="76152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使用</a:t>
            </a:r>
            <a:r>
              <a:rPr lang="en-US" altLang="zh-CN" sz="2800">
                <a:latin typeface="Palatino Linotype" pitchFamily="18" charset="0"/>
                <a:ea typeface="楷体" pitchFamily="49" charset="-122"/>
              </a:rPr>
              <a:t>time.time()</a:t>
            </a:r>
            <a:r>
              <a:rPr lang="zh-CN" altLang="en-US" sz="2800">
                <a:latin typeface="Palatino Linotype" pitchFamily="18" charset="0"/>
                <a:ea typeface="楷体" pitchFamily="49" charset="-122"/>
              </a:rPr>
              <a:t>获取当前时间戳</a:t>
            </a: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使用</a:t>
            </a:r>
            <a:r>
              <a:rPr lang="en-US" altLang="zh-CN" sz="2800">
                <a:latin typeface="Palatino Linotype" pitchFamily="18" charset="0"/>
                <a:ea typeface="楷体" pitchFamily="49" charset="-122"/>
              </a:rPr>
              <a:t>time.gmtime(secs)</a:t>
            </a:r>
            <a:r>
              <a:rPr lang="zh-CN" altLang="en-US" sz="2800">
                <a:latin typeface="Palatino Linotype" pitchFamily="18" charset="0"/>
                <a:ea typeface="楷体" pitchFamily="49" charset="-122"/>
              </a:rPr>
              <a:t>获取当前时间戳对应的</a:t>
            </a:r>
            <a:r>
              <a:rPr lang="en-US" altLang="zh-CN" sz="2800">
                <a:latin typeface="Palatino Linotype" pitchFamily="18" charset="0"/>
                <a:ea typeface="楷体" pitchFamily="49" charset="-122"/>
              </a:rPr>
              <a:t>struct_time</a:t>
            </a:r>
            <a:r>
              <a:rPr lang="zh-CN" altLang="en-US" sz="2800">
                <a:latin typeface="Palatino Linotype" pitchFamily="18" charset="0"/>
                <a:ea typeface="楷体" pitchFamily="49" charset="-122"/>
              </a:rPr>
              <a:t>对象</a:t>
            </a:r>
          </a:p>
        </p:txBody>
      </p:sp>
      <p:sp>
        <p:nvSpPr>
          <p:cNvPr id="2867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graphicFrame>
        <p:nvGraphicFramePr>
          <p:cNvPr id="2" name="表格 1"/>
          <p:cNvGraphicFramePr>
            <a:graphicFrameLocks noGrp="1"/>
          </p:cNvGraphicFramePr>
          <p:nvPr/>
        </p:nvGraphicFramePr>
        <p:xfrm>
          <a:off x="1295400" y="2222500"/>
          <a:ext cx="7002463" cy="762000"/>
        </p:xfrm>
        <a:graphic>
          <a:graphicData uri="http://schemas.openxmlformats.org/drawingml/2006/table">
            <a:tbl>
              <a:tblPr firstRow="1" firstCol="1" bandRow="1"/>
              <a:tblGrid>
                <a:gridCol w="7002463">
                  <a:extLst>
                    <a:ext uri="{9D8B030D-6E8A-4147-A177-3AD203B41FA5}">
                      <a16:colId xmlns:a16="http://schemas.microsoft.com/office/drawing/2014/main" val="20000"/>
                    </a:ext>
                  </a:extLst>
                </a:gridCol>
              </a:tblGrid>
              <a:tr h="0">
                <a:tc>
                  <a:txBody>
                    <a:bodyPr/>
                    <a:lstStyle/>
                    <a:p>
                      <a:pPr algn="l" fontAlgn="base">
                        <a:lnSpc>
                          <a:spcPts val="2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&gt;&gt;&gt;import time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time.time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1516939876.6022282</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graphicFrame>
        <p:nvGraphicFramePr>
          <p:cNvPr id="3" name="表格 2"/>
          <p:cNvGraphicFramePr>
            <a:graphicFrameLocks noGrp="1"/>
          </p:cNvGraphicFramePr>
          <p:nvPr/>
        </p:nvGraphicFramePr>
        <p:xfrm>
          <a:off x="1295400" y="5032375"/>
          <a:ext cx="7002463" cy="1016000"/>
        </p:xfrm>
        <a:graphic>
          <a:graphicData uri="http://schemas.openxmlformats.org/drawingml/2006/table">
            <a:tbl>
              <a:tblPr firstRow="1" firstCol="1" bandRow="1"/>
              <a:tblGrid>
                <a:gridCol w="7002463">
                  <a:extLst>
                    <a:ext uri="{9D8B030D-6E8A-4147-A177-3AD203B41FA5}">
                      <a16:colId xmlns:a16="http://schemas.microsoft.com/office/drawing/2014/main" val="20000"/>
                    </a:ext>
                  </a:extLst>
                </a:gridCol>
              </a:tblGrid>
              <a:tr h="0">
                <a:tc>
                  <a:txBody>
                    <a:bodyPr/>
                    <a:lstStyle/>
                    <a:p>
                      <a:pPr algn="l"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time.gmtime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(now)</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time.struct_time</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tm_year</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=2018,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tm_mon</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tm_mday</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=26,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tm_hour</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=4,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tm_min</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=11,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tm_sec</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=16,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tm_wday</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=4,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tm_yday</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=26,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tm_isdst</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TextBox 2"/>
          <p:cNvSpPr txBox="1">
            <a:spLocks noChangeArrowheads="1"/>
          </p:cNvSpPr>
          <p:nvPr/>
        </p:nvSpPr>
        <p:spPr bwMode="auto">
          <a:xfrm>
            <a:off x="682625" y="1576388"/>
            <a:ext cx="7615238"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使用</a:t>
            </a:r>
            <a:r>
              <a:rPr lang="en-US" altLang="zh-CN" sz="2800">
                <a:latin typeface="Palatino Linotype" pitchFamily="18" charset="0"/>
                <a:ea typeface="楷体" pitchFamily="49" charset="-122"/>
              </a:rPr>
              <a:t>time.localtime(secs)</a:t>
            </a:r>
            <a:r>
              <a:rPr lang="zh-CN" altLang="en-US" sz="2800">
                <a:latin typeface="Palatino Linotype" pitchFamily="18" charset="0"/>
                <a:ea typeface="楷体" pitchFamily="49" charset="-122"/>
              </a:rPr>
              <a:t>获取当前时间戳对应的本地时间的</a:t>
            </a:r>
            <a:r>
              <a:rPr lang="en-US" altLang="zh-CN" sz="2800">
                <a:latin typeface="Palatino Linotype" pitchFamily="18" charset="0"/>
                <a:ea typeface="楷体" pitchFamily="49" charset="-122"/>
              </a:rPr>
              <a:t>struct_time</a:t>
            </a:r>
            <a:r>
              <a:rPr lang="zh-CN" altLang="en-US" sz="2800">
                <a:latin typeface="Palatino Linotype" pitchFamily="18" charset="0"/>
                <a:ea typeface="楷体" pitchFamily="49" charset="-122"/>
              </a:rPr>
              <a:t>对象</a:t>
            </a: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注意结果与</a:t>
            </a:r>
            <a:r>
              <a:rPr lang="en-US" altLang="zh-CN" sz="2800">
                <a:latin typeface="Palatino Linotype" pitchFamily="18" charset="0"/>
                <a:ea typeface="楷体" pitchFamily="49" charset="-122"/>
              </a:rPr>
              <a:t>gmtime</a:t>
            </a:r>
            <a:r>
              <a:rPr lang="zh-CN" altLang="en-US" sz="2800">
                <a:latin typeface="Palatino Linotype" pitchFamily="18" charset="0"/>
                <a:ea typeface="楷体" pitchFamily="49" charset="-122"/>
              </a:rPr>
              <a:t>的区别，</a:t>
            </a:r>
            <a:r>
              <a:rPr lang="en-US" altLang="zh-CN" sz="2800">
                <a:latin typeface="Palatino Linotype" pitchFamily="18" charset="0"/>
                <a:ea typeface="楷体" pitchFamily="49" charset="-122"/>
              </a:rPr>
              <a:t>UTC</a:t>
            </a:r>
            <a:r>
              <a:rPr lang="zh-CN" altLang="en-US" sz="2800">
                <a:latin typeface="Palatino Linotype" pitchFamily="18" charset="0"/>
                <a:ea typeface="楷体" pitchFamily="49" charset="-122"/>
              </a:rPr>
              <a:t>时间已自动转换为北京时间。</a:t>
            </a:r>
          </a:p>
        </p:txBody>
      </p:sp>
      <p:sp>
        <p:nvSpPr>
          <p:cNvPr id="2970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graphicFrame>
        <p:nvGraphicFramePr>
          <p:cNvPr id="4" name="表格 3"/>
          <p:cNvGraphicFramePr>
            <a:graphicFrameLocks noGrp="1"/>
          </p:cNvGraphicFramePr>
          <p:nvPr/>
        </p:nvGraphicFramePr>
        <p:xfrm>
          <a:off x="1163638" y="2808288"/>
          <a:ext cx="7134225" cy="1016000"/>
        </p:xfrm>
        <a:graphic>
          <a:graphicData uri="http://schemas.openxmlformats.org/drawingml/2006/table">
            <a:tbl>
              <a:tblPr firstRow="1" firstCol="1" bandRow="1"/>
              <a:tblGrid>
                <a:gridCol w="7134225">
                  <a:extLst>
                    <a:ext uri="{9D8B030D-6E8A-4147-A177-3AD203B41FA5}">
                      <a16:colId xmlns:a16="http://schemas.microsoft.com/office/drawing/2014/main" val="20000"/>
                    </a:ext>
                  </a:extLst>
                </a:gridCol>
              </a:tblGrid>
              <a:tr h="0">
                <a:tc>
                  <a:txBody>
                    <a:bodyPr/>
                    <a:lstStyle/>
                    <a:p>
                      <a:pPr algn="l"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time.localtime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(now)</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time.struct_time</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tm_year</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=2018,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tm_mon</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tm_mday</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=26,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tm_hour</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=12,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tm_min</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=11,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tm_sec</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=16,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tm_wday</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=4,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tm_yday</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=26, </a:t>
                      </a:r>
                      <a:r>
                        <a:rPr lang="en-US" sz="1800" kern="0" dirty="0" err="1">
                          <a:effectLst/>
                          <a:latin typeface="Courier New" panose="02070309020205020404" pitchFamily="49" charset="0"/>
                          <a:ea typeface="宋体" panose="02010600030101010101" pitchFamily="2" charset="-122"/>
                          <a:cs typeface="Times New Roman" panose="02020603050405020304" pitchFamily="18" charset="0"/>
                        </a:rPr>
                        <a:t>tm_isdst</a:t>
                      </a:r>
                      <a:r>
                        <a:rPr lang="en-US" sz="1800" kern="0" dirty="0">
                          <a:effectLst/>
                          <a:latin typeface="Courier New" panose="02070309020205020404" pitchFamily="49" charset="0"/>
                          <a:ea typeface="宋体" panose="02010600030101010101" pitchFamily="2" charset="-122"/>
                          <a:cs typeface="Times New Roman" panose="02020603050405020304" pitchFamily="18" charset="0"/>
                        </a:rPr>
                        <a:t>=0)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9" marR="68579"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2"/>
          <p:cNvSpPr txBox="1">
            <a:spLocks noChangeArrowheads="1"/>
          </p:cNvSpPr>
          <p:nvPr/>
        </p:nvSpPr>
        <p:spPr bwMode="auto">
          <a:xfrm>
            <a:off x="682625" y="1576388"/>
            <a:ext cx="76152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使用</a:t>
            </a:r>
            <a:r>
              <a:rPr lang="en-US" altLang="zh-CN" sz="2800">
                <a:latin typeface="Palatino Linotype" pitchFamily="18" charset="0"/>
                <a:ea typeface="楷体" pitchFamily="49" charset="-122"/>
              </a:rPr>
              <a:t>time.ctime(secs)</a:t>
            </a:r>
            <a:r>
              <a:rPr lang="zh-CN" altLang="en-US" sz="2800">
                <a:latin typeface="Palatino Linotype" pitchFamily="18" charset="0"/>
                <a:ea typeface="楷体" pitchFamily="49" charset="-122"/>
              </a:rPr>
              <a:t>获取当前时间戳对应的易读字符串表示，内部会调用</a:t>
            </a:r>
            <a:r>
              <a:rPr lang="en-US" altLang="zh-CN" sz="2800">
                <a:latin typeface="Palatino Linotype" pitchFamily="18" charset="0"/>
                <a:ea typeface="楷体" pitchFamily="49" charset="-122"/>
              </a:rPr>
              <a:t>time.localtime()</a:t>
            </a:r>
            <a:r>
              <a:rPr lang="zh-CN" altLang="en-US" sz="2800">
                <a:latin typeface="Palatino Linotype" pitchFamily="18" charset="0"/>
                <a:ea typeface="楷体" pitchFamily="49" charset="-122"/>
              </a:rPr>
              <a:t>函数以输出当地时间。</a:t>
            </a: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p:txBody>
      </p:sp>
      <p:sp>
        <p:nvSpPr>
          <p:cNvPr id="3072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graphicFrame>
        <p:nvGraphicFramePr>
          <p:cNvPr id="2" name="表格 1"/>
          <p:cNvGraphicFramePr>
            <a:graphicFrameLocks noGrp="1"/>
          </p:cNvGraphicFramePr>
          <p:nvPr/>
        </p:nvGraphicFramePr>
        <p:xfrm>
          <a:off x="1295400" y="3330575"/>
          <a:ext cx="6892925" cy="508000"/>
        </p:xfrm>
        <a:graphic>
          <a:graphicData uri="http://schemas.openxmlformats.org/drawingml/2006/table">
            <a:tbl>
              <a:tblPr firstRow="1" firstCol="1" bandRow="1"/>
              <a:tblGrid>
                <a:gridCol w="6892925">
                  <a:extLst>
                    <a:ext uri="{9D8B030D-6E8A-4147-A177-3AD203B41FA5}">
                      <a16:colId xmlns:a16="http://schemas.microsoft.com/office/drawing/2014/main" val="20000"/>
                    </a:ext>
                  </a:extLst>
                </a:gridCol>
              </a:tblGrid>
              <a:tr h="0">
                <a:tc>
                  <a:txBody>
                    <a:bodyPr/>
                    <a:lstStyle/>
                    <a:p>
                      <a:pPr algn="l"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time.ctime</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(now)</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2000" kern="0" dirty="0">
                          <a:effectLst/>
                          <a:latin typeface="Courier New" panose="02070309020205020404" pitchFamily="49" charset="0"/>
                          <a:ea typeface="宋体" panose="02010600030101010101" pitchFamily="2" charset="-122"/>
                          <a:cs typeface="Times New Roman" panose="02020603050405020304" pitchFamily="18" charset="0"/>
                        </a:rPr>
                        <a:t>'Fri Jan 26 12:11:16 2018'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Box 2"/>
          <p:cNvSpPr txBox="1">
            <a:spLocks noChangeArrowheads="1"/>
          </p:cNvSpPr>
          <p:nvPr/>
        </p:nvSpPr>
        <p:spPr bwMode="auto">
          <a:xfrm>
            <a:off x="682625" y="1576388"/>
            <a:ext cx="76152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en-US" altLang="zh-CN" sz="2800">
                <a:latin typeface="Palatino Linotype" pitchFamily="18" charset="0"/>
                <a:ea typeface="楷体" pitchFamily="49" charset="-122"/>
              </a:rPr>
              <a:t>time</a:t>
            </a:r>
            <a:r>
              <a:rPr lang="zh-CN" altLang="en-US" sz="2800">
                <a:latin typeface="Palatino Linotype" pitchFamily="18" charset="0"/>
                <a:ea typeface="楷体" pitchFamily="49" charset="-122"/>
              </a:rPr>
              <a:t>库使用</a:t>
            </a:r>
            <a:r>
              <a:rPr lang="en-US" altLang="zh-CN" sz="2800">
                <a:latin typeface="Palatino Linotype" pitchFamily="18" charset="0"/>
                <a:ea typeface="楷体" pitchFamily="49" charset="-122"/>
              </a:rPr>
              <a:t>time.mktime()</a:t>
            </a:r>
            <a:r>
              <a:rPr lang="zh-CN" altLang="en-US" sz="2800">
                <a:latin typeface="Palatino Linotype" pitchFamily="18" charset="0"/>
                <a:ea typeface="楷体" pitchFamily="49" charset="-122"/>
              </a:rPr>
              <a:t>、</a:t>
            </a:r>
            <a:r>
              <a:rPr lang="en-US" altLang="zh-CN" sz="2800">
                <a:latin typeface="Palatino Linotype" pitchFamily="18" charset="0"/>
                <a:ea typeface="楷体" pitchFamily="49" charset="-122"/>
              </a:rPr>
              <a:t>time.strftime()</a:t>
            </a:r>
            <a:r>
              <a:rPr lang="zh-CN" altLang="en-US" sz="2800">
                <a:latin typeface="Palatino Linotype" pitchFamily="18" charset="0"/>
                <a:ea typeface="楷体" pitchFamily="49" charset="-122"/>
              </a:rPr>
              <a:t>、</a:t>
            </a:r>
            <a:r>
              <a:rPr lang="en-US" altLang="zh-CN" sz="2800">
                <a:latin typeface="Palatino Linotype" pitchFamily="18" charset="0"/>
                <a:ea typeface="楷体" pitchFamily="49" charset="-122"/>
              </a:rPr>
              <a:t>time.strptime()</a:t>
            </a:r>
            <a:r>
              <a:rPr lang="zh-CN" altLang="en-US" sz="2800">
                <a:latin typeface="Palatino Linotype" pitchFamily="18" charset="0"/>
                <a:ea typeface="楷体" pitchFamily="49" charset="-122"/>
              </a:rPr>
              <a:t>进行时间格式化。</a:t>
            </a:r>
            <a:endParaRPr lang="en-US" altLang="zh-CN" sz="2800">
              <a:latin typeface="Palatino Linotype" pitchFamily="18" charset="0"/>
              <a:ea typeface="楷体" pitchFamily="49" charset="-122"/>
            </a:endParaRPr>
          </a:p>
          <a:p>
            <a:pPr lvl="1" algn="just" eaLnBrk="1" hangingPunct="1">
              <a:buClr>
                <a:srgbClr val="C00000"/>
              </a:buClr>
              <a:buFont typeface="Wingdings" pitchFamily="2" charset="2"/>
              <a:buChar char="n"/>
            </a:pPr>
            <a:endParaRPr lang="zh-CN" altLang="en-US" sz="2800">
              <a:latin typeface="Palatino Linotype" pitchFamily="18" charset="0"/>
              <a:ea typeface="楷体" pitchFamily="49" charset="-122"/>
            </a:endParaRPr>
          </a:p>
        </p:txBody>
      </p:sp>
      <p:sp>
        <p:nvSpPr>
          <p:cNvPr id="3174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Box 2"/>
          <p:cNvSpPr txBox="1">
            <a:spLocks noChangeArrowheads="1"/>
          </p:cNvSpPr>
          <p:nvPr/>
        </p:nvSpPr>
        <p:spPr bwMode="auto">
          <a:xfrm>
            <a:off x="682625" y="1576388"/>
            <a:ext cx="76152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使用</a:t>
            </a:r>
            <a:r>
              <a:rPr lang="en-US" altLang="zh-CN" sz="2800">
                <a:latin typeface="Palatino Linotype" pitchFamily="18" charset="0"/>
                <a:ea typeface="楷体" pitchFamily="49" charset="-122"/>
              </a:rPr>
              <a:t>time.mktime(t) </a:t>
            </a:r>
            <a:r>
              <a:rPr lang="zh-CN" altLang="en-US" sz="2800">
                <a:latin typeface="Palatino Linotype" pitchFamily="18" charset="0"/>
                <a:ea typeface="楷体" pitchFamily="49" charset="-122"/>
              </a:rPr>
              <a:t>将</a:t>
            </a:r>
            <a:r>
              <a:rPr lang="en-US" altLang="zh-CN" sz="2800">
                <a:latin typeface="Palatino Linotype" pitchFamily="18" charset="0"/>
                <a:ea typeface="楷体" pitchFamily="49" charset="-122"/>
              </a:rPr>
              <a:t>struct_time</a:t>
            </a:r>
            <a:r>
              <a:rPr lang="zh-CN" altLang="en-US" sz="2800">
                <a:latin typeface="Palatino Linotype" pitchFamily="18" charset="0"/>
                <a:ea typeface="楷体" pitchFamily="49" charset="-122"/>
              </a:rPr>
              <a:t>对象</a:t>
            </a:r>
            <a:r>
              <a:rPr lang="en-US" altLang="zh-CN" sz="2800">
                <a:latin typeface="Palatino Linotype" pitchFamily="18" charset="0"/>
                <a:ea typeface="楷体" pitchFamily="49" charset="-122"/>
              </a:rPr>
              <a:t>t</a:t>
            </a:r>
            <a:r>
              <a:rPr lang="zh-CN" altLang="en-US" sz="2800">
                <a:latin typeface="Palatino Linotype" pitchFamily="18" charset="0"/>
                <a:ea typeface="楷体" pitchFamily="49" charset="-122"/>
              </a:rPr>
              <a:t>转换为时间戳，注意</a:t>
            </a:r>
            <a:r>
              <a:rPr lang="en-US" altLang="zh-CN" sz="2800">
                <a:latin typeface="Palatino Linotype" pitchFamily="18" charset="0"/>
                <a:ea typeface="楷体" pitchFamily="49" charset="-122"/>
              </a:rPr>
              <a:t>t</a:t>
            </a:r>
            <a:r>
              <a:rPr lang="zh-CN" altLang="en-US" sz="2800">
                <a:latin typeface="Palatino Linotype" pitchFamily="18" charset="0"/>
                <a:ea typeface="楷体" pitchFamily="49" charset="-122"/>
              </a:rPr>
              <a:t>代表当地时间。</a:t>
            </a:r>
            <a:r>
              <a:rPr lang="en-US" altLang="zh-CN" sz="2800">
                <a:latin typeface="Palatino Linotype" pitchFamily="18" charset="0"/>
                <a:ea typeface="楷体" pitchFamily="49" charset="-122"/>
              </a:rPr>
              <a:t>struct_time</a:t>
            </a:r>
            <a:r>
              <a:rPr lang="zh-CN" altLang="en-US" sz="2800">
                <a:latin typeface="Palatino Linotype" pitchFamily="18" charset="0"/>
                <a:ea typeface="楷体" pitchFamily="49" charset="-122"/>
              </a:rPr>
              <a:t>对象的元素如下</a:t>
            </a:r>
            <a:endParaRPr lang="en-US" altLang="zh-CN" sz="2400">
              <a:latin typeface="Palatino Linotype" pitchFamily="18" charset="0"/>
              <a:ea typeface="楷体" pitchFamily="49" charset="-122"/>
            </a:endParaRPr>
          </a:p>
        </p:txBody>
      </p:sp>
      <p:sp>
        <p:nvSpPr>
          <p:cNvPr id="3277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graphicFrame>
        <p:nvGraphicFramePr>
          <p:cNvPr id="4" name="表格 3"/>
          <p:cNvGraphicFramePr>
            <a:graphicFrameLocks noGrp="1"/>
          </p:cNvGraphicFramePr>
          <p:nvPr/>
        </p:nvGraphicFramePr>
        <p:xfrm>
          <a:off x="1295400" y="3203575"/>
          <a:ext cx="6537325" cy="2740446"/>
        </p:xfrm>
        <a:graphic>
          <a:graphicData uri="http://schemas.openxmlformats.org/drawingml/2006/table">
            <a:tbl>
              <a:tblPr firstRow="1" firstCol="1" bandRow="1"/>
              <a:tblGrid>
                <a:gridCol w="1020765">
                  <a:extLst>
                    <a:ext uri="{9D8B030D-6E8A-4147-A177-3AD203B41FA5}">
                      <a16:colId xmlns:a16="http://schemas.microsoft.com/office/drawing/2014/main" val="20000"/>
                    </a:ext>
                  </a:extLst>
                </a:gridCol>
                <a:gridCol w="1777047">
                  <a:extLst>
                    <a:ext uri="{9D8B030D-6E8A-4147-A177-3AD203B41FA5}">
                      <a16:colId xmlns:a16="http://schemas.microsoft.com/office/drawing/2014/main" val="20001"/>
                    </a:ext>
                  </a:extLst>
                </a:gridCol>
                <a:gridCol w="3739513">
                  <a:extLst>
                    <a:ext uri="{9D8B030D-6E8A-4147-A177-3AD203B41FA5}">
                      <a16:colId xmlns:a16="http://schemas.microsoft.com/office/drawing/2014/main" val="20002"/>
                    </a:ext>
                  </a:extLst>
                </a:gridCol>
              </a:tblGrid>
              <a:tr h="260289">
                <a:tc>
                  <a:txBody>
                    <a:bodyPr/>
                    <a:lstStyle/>
                    <a:p>
                      <a:pPr marL="266700" indent="133985" algn="just">
                        <a:lnSpc>
                          <a:spcPts val="1800"/>
                        </a:lnSpc>
                        <a:spcAft>
                          <a:spcPts val="0"/>
                        </a:spcAft>
                      </a:pPr>
                      <a:r>
                        <a:rPr lang="zh-CN" sz="1600" b="1" kern="0">
                          <a:effectLst/>
                          <a:latin typeface="Courier New" panose="02070309020205020404" pitchFamily="49" charset="0"/>
                          <a:ea typeface="宋体" panose="02010600030101010101" pitchFamily="2" charset="-122"/>
                          <a:cs typeface="Courier New" panose="02070309020205020404" pitchFamily="49" charset="0"/>
                        </a:rPr>
                        <a:t>下标</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EEEEEE"/>
                    </a:solidFill>
                  </a:tcPr>
                </a:tc>
                <a:tc>
                  <a:txBody>
                    <a:bodyPr/>
                    <a:lstStyle/>
                    <a:p>
                      <a:pPr marL="266700" indent="133985" algn="just">
                        <a:lnSpc>
                          <a:spcPts val="1800"/>
                        </a:lnSpc>
                        <a:spcAft>
                          <a:spcPts val="0"/>
                        </a:spcAft>
                      </a:pPr>
                      <a:r>
                        <a:rPr lang="zh-CN" sz="1600" b="1" kern="0">
                          <a:effectLst/>
                          <a:latin typeface="Courier New" panose="02070309020205020404" pitchFamily="49" charset="0"/>
                          <a:ea typeface="宋体" panose="02010600030101010101" pitchFamily="2" charset="-122"/>
                          <a:cs typeface="Courier New" panose="02070309020205020404" pitchFamily="49" charset="0"/>
                        </a:rPr>
                        <a:t>属性</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EEEEEE"/>
                    </a:solidFill>
                  </a:tcPr>
                </a:tc>
                <a:tc>
                  <a:txBody>
                    <a:bodyPr/>
                    <a:lstStyle/>
                    <a:p>
                      <a:pPr marL="266700" indent="133985" algn="just">
                        <a:lnSpc>
                          <a:spcPts val="1800"/>
                        </a:lnSpc>
                        <a:spcAft>
                          <a:spcPts val="0"/>
                        </a:spcAft>
                      </a:pPr>
                      <a:r>
                        <a:rPr lang="zh-CN" sz="1600" b="1" kern="0">
                          <a:effectLst/>
                          <a:latin typeface="Courier New" panose="02070309020205020404" pitchFamily="49" charset="0"/>
                          <a:ea typeface="宋体" panose="02010600030101010101" pitchFamily="2" charset="-122"/>
                          <a:cs typeface="Courier New" panose="02070309020205020404" pitchFamily="49" charset="0"/>
                        </a:rPr>
                        <a:t>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EEEEEE"/>
                    </a:solidFill>
                  </a:tcPr>
                </a:tc>
                <a:extLst>
                  <a:ext uri="{0D108BD9-81ED-4DB2-BD59-A6C34878D82A}">
                    <a16:rowId xmlns:a16="http://schemas.microsoft.com/office/drawing/2014/main" val="10000"/>
                  </a:ext>
                </a:extLst>
              </a:tr>
              <a:tr h="260289">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tm_year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zh-CN" sz="1600" kern="0">
                          <a:effectLst/>
                          <a:latin typeface="Courier New" panose="02070309020205020404" pitchFamily="49" charset="0"/>
                          <a:ea typeface="宋体" panose="02010600030101010101" pitchFamily="2" charset="-122"/>
                          <a:cs typeface="Courier New" panose="02070309020205020404" pitchFamily="49" charset="0"/>
                        </a:rPr>
                        <a:t>年份，整数</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extLst>
                  <a:ext uri="{0D108BD9-81ED-4DB2-BD59-A6C34878D82A}">
                    <a16:rowId xmlns:a16="http://schemas.microsoft.com/office/drawing/2014/main" val="10001"/>
                  </a:ext>
                </a:extLst>
              </a:tr>
              <a:tr h="260289">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tm_mon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zh-CN" sz="1600" kern="0">
                          <a:effectLst/>
                          <a:latin typeface="Courier New" panose="02070309020205020404" pitchFamily="49" charset="0"/>
                          <a:ea typeface="宋体" panose="02010600030101010101" pitchFamily="2" charset="-122"/>
                          <a:cs typeface="Courier New" panose="02070309020205020404" pitchFamily="49" charset="0"/>
                        </a:rPr>
                        <a:t>月份</a:t>
                      </a:r>
                      <a:r>
                        <a:rPr lang="en-US" sz="1600" kern="0">
                          <a:effectLst/>
                          <a:latin typeface="Courier New" panose="02070309020205020404" pitchFamily="49" charset="0"/>
                          <a:ea typeface="宋体" panose="02010600030101010101" pitchFamily="2" charset="-122"/>
                          <a:cs typeface="Times New Roman" panose="02020603050405020304" pitchFamily="18" charset="0"/>
                        </a:rPr>
                        <a:t>[1, 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extLst>
                  <a:ext uri="{0D108BD9-81ED-4DB2-BD59-A6C34878D82A}">
                    <a16:rowId xmlns:a16="http://schemas.microsoft.com/office/drawing/2014/main" val="10002"/>
                  </a:ext>
                </a:extLst>
              </a:tr>
              <a:tr h="260289">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tm_mday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zh-CN" sz="1600" kern="0">
                          <a:effectLst/>
                          <a:latin typeface="Courier New" panose="02070309020205020404" pitchFamily="49" charset="0"/>
                          <a:ea typeface="宋体" panose="02010600030101010101" pitchFamily="2" charset="-122"/>
                          <a:cs typeface="Courier New" panose="02070309020205020404" pitchFamily="49" charset="0"/>
                        </a:rPr>
                        <a:t>日期</a:t>
                      </a:r>
                      <a:r>
                        <a:rPr lang="en-US" sz="1600" kern="0">
                          <a:effectLst/>
                          <a:latin typeface="Courier New" panose="02070309020205020404" pitchFamily="49" charset="0"/>
                          <a:ea typeface="宋体" panose="02010600030101010101" pitchFamily="2" charset="-122"/>
                          <a:cs typeface="Times New Roman" panose="02020603050405020304" pitchFamily="18" charset="0"/>
                        </a:rPr>
                        <a:t>[1, 31]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extLst>
                  <a:ext uri="{0D108BD9-81ED-4DB2-BD59-A6C34878D82A}">
                    <a16:rowId xmlns:a16="http://schemas.microsoft.com/office/drawing/2014/main" val="10003"/>
                  </a:ext>
                </a:extLst>
              </a:tr>
              <a:tr h="260289">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tm_hour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zh-CN" sz="1600" kern="0">
                          <a:effectLst/>
                          <a:latin typeface="Courier New" panose="02070309020205020404" pitchFamily="49" charset="0"/>
                          <a:ea typeface="宋体" panose="02010600030101010101" pitchFamily="2" charset="-122"/>
                          <a:cs typeface="Courier New" panose="02070309020205020404" pitchFamily="49" charset="0"/>
                        </a:rPr>
                        <a:t>小时</a:t>
                      </a:r>
                      <a:r>
                        <a:rPr lang="en-US" sz="1600" kern="0">
                          <a:effectLst/>
                          <a:latin typeface="Courier New" panose="02070309020205020404" pitchFamily="49" charset="0"/>
                          <a:ea typeface="宋体" panose="02010600030101010101" pitchFamily="2" charset="-122"/>
                          <a:cs typeface="Times New Roman" panose="02020603050405020304" pitchFamily="18" charset="0"/>
                        </a:rPr>
                        <a:t>[0, 23]</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extLst>
                  <a:ext uri="{0D108BD9-81ED-4DB2-BD59-A6C34878D82A}">
                    <a16:rowId xmlns:a16="http://schemas.microsoft.com/office/drawing/2014/main" val="10004"/>
                  </a:ext>
                </a:extLst>
              </a:tr>
              <a:tr h="260289">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4</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tm_min</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zh-CN" sz="1600" kern="0">
                          <a:effectLst/>
                          <a:latin typeface="Courier New" panose="02070309020205020404" pitchFamily="49" charset="0"/>
                          <a:ea typeface="宋体" panose="02010600030101010101" pitchFamily="2" charset="-122"/>
                          <a:cs typeface="Courier New" panose="02070309020205020404" pitchFamily="49" charset="0"/>
                        </a:rPr>
                        <a:t>分钟</a:t>
                      </a:r>
                      <a:r>
                        <a:rPr lang="en-US" sz="1600" kern="0">
                          <a:effectLst/>
                          <a:latin typeface="Courier New" panose="02070309020205020404" pitchFamily="49" charset="0"/>
                          <a:ea typeface="宋体" panose="02010600030101010101" pitchFamily="2" charset="-122"/>
                          <a:cs typeface="Times New Roman" panose="02020603050405020304" pitchFamily="18" charset="0"/>
                        </a:rPr>
                        <a:t>[0, 59]</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extLst>
                  <a:ext uri="{0D108BD9-81ED-4DB2-BD59-A6C34878D82A}">
                    <a16:rowId xmlns:a16="http://schemas.microsoft.com/office/drawing/2014/main" val="10005"/>
                  </a:ext>
                </a:extLst>
              </a:tr>
              <a:tr h="260289">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tm_sec</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zh-CN" sz="1600" kern="0">
                          <a:effectLst/>
                          <a:latin typeface="Courier New" panose="02070309020205020404" pitchFamily="49" charset="0"/>
                          <a:ea typeface="宋体" panose="02010600030101010101" pitchFamily="2" charset="-122"/>
                          <a:cs typeface="Courier New" panose="02070309020205020404" pitchFamily="49" charset="0"/>
                        </a:rPr>
                        <a:t>秒</a:t>
                      </a:r>
                      <a:r>
                        <a:rPr lang="en-US" sz="1600" kern="0">
                          <a:effectLst/>
                          <a:latin typeface="Courier New" panose="02070309020205020404" pitchFamily="49" charset="0"/>
                          <a:ea typeface="宋体" panose="02010600030101010101" pitchFamily="2" charset="-122"/>
                          <a:cs typeface="Times New Roman" panose="02020603050405020304" pitchFamily="18" charset="0"/>
                        </a:rPr>
                        <a:t>[0, 61]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extLst>
                  <a:ext uri="{0D108BD9-81ED-4DB2-BD59-A6C34878D82A}">
                    <a16:rowId xmlns:a16="http://schemas.microsoft.com/office/drawing/2014/main" val="10006"/>
                  </a:ext>
                </a:extLst>
              </a:tr>
              <a:tr h="290568">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tm_wday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zh-CN" sz="1600" kern="0">
                          <a:effectLst/>
                          <a:latin typeface="Courier New" panose="02070309020205020404" pitchFamily="49" charset="0"/>
                          <a:ea typeface="宋体" panose="02010600030101010101" pitchFamily="2" charset="-122"/>
                          <a:cs typeface="Courier New" panose="02070309020205020404" pitchFamily="49" charset="0"/>
                        </a:rPr>
                        <a:t>星期</a:t>
                      </a:r>
                      <a:r>
                        <a:rPr lang="en-US" sz="1600" kern="0">
                          <a:effectLst/>
                          <a:latin typeface="Courier New" panose="02070309020205020404" pitchFamily="49" charset="0"/>
                          <a:ea typeface="宋体" panose="02010600030101010101" pitchFamily="2" charset="-122"/>
                          <a:cs typeface="Times New Roman" panose="02020603050405020304" pitchFamily="18" charset="0"/>
                        </a:rPr>
                        <a:t>[0, 6]</a:t>
                      </a:r>
                      <a:r>
                        <a:rPr lang="zh-CN" sz="1600" kern="0">
                          <a:effectLst/>
                          <a:latin typeface="Courier New" panose="02070309020205020404" pitchFamily="49" charset="0"/>
                          <a:ea typeface="宋体" panose="02010600030101010101" pitchFamily="2" charset="-122"/>
                          <a:cs typeface="Courier New" panose="02070309020205020404" pitchFamily="49" charset="0"/>
                        </a:rPr>
                        <a:t>（</a:t>
                      </a:r>
                      <a:r>
                        <a:rPr lang="en-US" sz="1600" kern="0">
                          <a:effectLst/>
                          <a:latin typeface="Courier New" panose="02070309020205020404" pitchFamily="49" charset="0"/>
                          <a:ea typeface="宋体" panose="02010600030101010101" pitchFamily="2" charset="-122"/>
                          <a:cs typeface="Times New Roman" panose="02020603050405020304" pitchFamily="18" charset="0"/>
                        </a:rPr>
                        <a:t>0</a:t>
                      </a:r>
                      <a:r>
                        <a:rPr lang="zh-CN" sz="1600" kern="0">
                          <a:effectLst/>
                          <a:latin typeface="Courier New" panose="02070309020205020404" pitchFamily="49" charset="0"/>
                          <a:ea typeface="宋体" panose="02010600030101010101" pitchFamily="2" charset="-122"/>
                          <a:cs typeface="Courier New" panose="02070309020205020404" pitchFamily="49" charset="0"/>
                        </a:rPr>
                        <a:t>表示星期一）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extLst>
                  <a:ext uri="{0D108BD9-81ED-4DB2-BD59-A6C34878D82A}">
                    <a16:rowId xmlns:a16="http://schemas.microsoft.com/office/drawing/2014/main" val="10007"/>
                  </a:ext>
                </a:extLst>
              </a:tr>
              <a:tr h="260289">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tm_yday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zh-CN" sz="1600" kern="0">
                          <a:effectLst/>
                          <a:latin typeface="Courier New" panose="02070309020205020404" pitchFamily="49" charset="0"/>
                          <a:ea typeface="宋体" panose="02010600030101010101" pitchFamily="2" charset="-122"/>
                          <a:cs typeface="Courier New" panose="02070309020205020404" pitchFamily="49" charset="0"/>
                        </a:rPr>
                        <a:t>该年第几天</a:t>
                      </a:r>
                      <a:r>
                        <a:rPr lang="en-US" sz="1600" kern="0">
                          <a:effectLst/>
                          <a:latin typeface="Courier New" panose="02070309020205020404" pitchFamily="49" charset="0"/>
                          <a:ea typeface="宋体" panose="02010600030101010101" pitchFamily="2" charset="-122"/>
                          <a:cs typeface="Times New Roman" panose="02020603050405020304" pitchFamily="18" charset="0"/>
                        </a:rPr>
                        <a:t>[1, 366]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extLst>
                  <a:ext uri="{0D108BD9-81ED-4DB2-BD59-A6C34878D82A}">
                    <a16:rowId xmlns:a16="http://schemas.microsoft.com/office/drawing/2014/main" val="10008"/>
                  </a:ext>
                </a:extLst>
              </a:tr>
              <a:tr h="367142">
                <a:tc>
                  <a:txBody>
                    <a:bodyPr/>
                    <a:lstStyle/>
                    <a:p>
                      <a:pPr marL="266700" indent="133350" algn="just">
                        <a:lnSpc>
                          <a:spcPts val="1800"/>
                        </a:lnSpc>
                        <a:spcAft>
                          <a:spcPts val="0"/>
                        </a:spcAft>
                      </a:pPr>
                      <a:r>
                        <a:rPr lang="en-US" sz="1600" kern="0">
                          <a:effectLst/>
                          <a:latin typeface="Courier New" panose="02070309020205020404" pitchFamily="49" charset="0"/>
                          <a:ea typeface="宋体" panose="02010600030101010101" pitchFamily="2" charset="-122"/>
                          <a:cs typeface="Times New Roman" panose="02020603050405020304" pitchFamily="18" charset="0"/>
                        </a:rPr>
                        <a:t>8</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en-US" sz="1600" kern="0" dirty="0" err="1">
                          <a:effectLst/>
                          <a:latin typeface="Courier New" panose="02070309020205020404" pitchFamily="49" charset="0"/>
                          <a:ea typeface="宋体" panose="02010600030101010101" pitchFamily="2" charset="-122"/>
                          <a:cs typeface="Times New Roman" panose="02020603050405020304" pitchFamily="18" charset="0"/>
                        </a:rPr>
                        <a:t>tm_isdst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tc>
                  <a:txBody>
                    <a:bodyPr/>
                    <a:lstStyle/>
                    <a:p>
                      <a:pPr marL="266700" indent="133350" algn="just">
                        <a:lnSpc>
                          <a:spcPts val="1800"/>
                        </a:lnSpc>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是否夏时令，</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0</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否</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是</a:t>
                      </a:r>
                      <a:r>
                        <a:rPr lang="en-US" sz="1600" kern="0" dirty="0">
                          <a:effectLst/>
                          <a:latin typeface="Courier New" panose="02070309020205020404" pitchFamily="49" charset="0"/>
                          <a:ea typeface="宋体" panose="02010600030101010101" pitchFamily="2" charset="-122"/>
                          <a:cs typeface="Times New Roman" panose="02020603050405020304" pitchFamily="18" charset="0"/>
                        </a:rPr>
                        <a:t>, -1</a:t>
                      </a:r>
                      <a:r>
                        <a:rPr lang="zh-CN" sz="1600" kern="0" dirty="0">
                          <a:effectLst/>
                          <a:latin typeface="Courier New" panose="02070309020205020404" pitchFamily="49" charset="0"/>
                          <a:ea typeface="宋体" panose="02010600030101010101" pitchFamily="2" charset="-122"/>
                          <a:cs typeface="Courier New" panose="02070309020205020404" pitchFamily="49" charset="0"/>
                        </a:rPr>
                        <a:t>未知</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6468" marR="26468" marT="15871" marB="15871" anchor="ctr">
                    <a:lnL>
                      <a:noFill/>
                    </a:lnL>
                    <a:lnR>
                      <a:noFill/>
                    </a:lnR>
                    <a:lnT>
                      <a:noFill/>
                    </a:lnT>
                    <a:lnB>
                      <a:noFill/>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知识导图</a:t>
            </a:r>
          </a:p>
        </p:txBody>
      </p:sp>
      <p:pic>
        <p:nvPicPr>
          <p:cNvPr id="6148"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9763" y="1473200"/>
            <a:ext cx="5568950" cy="525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Box 2"/>
          <p:cNvSpPr txBox="1">
            <a:spLocks noChangeArrowheads="1"/>
          </p:cNvSpPr>
          <p:nvPr/>
        </p:nvSpPr>
        <p:spPr bwMode="auto">
          <a:xfrm>
            <a:off x="682625" y="1576388"/>
            <a:ext cx="7615238" cy="347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调用</a:t>
            </a:r>
            <a:r>
              <a:rPr lang="en-US" altLang="zh-CN" sz="2800">
                <a:latin typeface="Palatino Linotype" pitchFamily="18" charset="0"/>
                <a:ea typeface="楷体" pitchFamily="49" charset="-122"/>
              </a:rPr>
              <a:t>time.mktime(t)</a:t>
            </a:r>
            <a:r>
              <a:rPr lang="zh-CN" altLang="en-US" sz="2800">
                <a:latin typeface="Palatino Linotype" pitchFamily="18" charset="0"/>
                <a:ea typeface="楷体" pitchFamily="49" charset="-122"/>
              </a:rPr>
              <a:t>函数</a:t>
            </a:r>
            <a:endParaRPr lang="en-US" altLang="zh-CN" sz="28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r>
              <a:rPr lang="en-US" altLang="zh-CN" sz="2400">
                <a:latin typeface="Palatino Linotype" pitchFamily="18" charset="0"/>
                <a:ea typeface="楷体" pitchFamily="49" charset="-122"/>
              </a:rPr>
              <a:t>time.strftime()</a:t>
            </a:r>
            <a:r>
              <a:rPr lang="zh-CN" altLang="en-US" sz="2400">
                <a:latin typeface="Palatino Linotype" pitchFamily="18" charset="0"/>
                <a:ea typeface="楷体" pitchFamily="49" charset="-122"/>
              </a:rPr>
              <a:t>函数是时间格式化最有效的方法，几乎可以以任何通用格式输出时间。该方法利用一个格式字符串，对时间格式进行表达。</a:t>
            </a:r>
            <a:endParaRPr lang="en-US" altLang="zh-CN" sz="2400">
              <a:latin typeface="Palatino Linotype" pitchFamily="18" charset="0"/>
              <a:ea typeface="楷体" pitchFamily="49" charset="-122"/>
            </a:endParaRPr>
          </a:p>
        </p:txBody>
      </p:sp>
      <p:sp>
        <p:nvSpPr>
          <p:cNvPr id="3379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graphicFrame>
        <p:nvGraphicFramePr>
          <p:cNvPr id="2" name="表格 1"/>
          <p:cNvGraphicFramePr>
            <a:graphicFrameLocks noGrp="1"/>
          </p:cNvGraphicFramePr>
          <p:nvPr/>
        </p:nvGraphicFramePr>
        <p:xfrm>
          <a:off x="1295400" y="2203450"/>
          <a:ext cx="6634163" cy="1270000"/>
        </p:xfrm>
        <a:graphic>
          <a:graphicData uri="http://schemas.openxmlformats.org/drawingml/2006/table">
            <a:tbl>
              <a:tblPr firstRow="1" firstCol="1" bandRow="1"/>
              <a:tblGrid>
                <a:gridCol w="6634163">
                  <a:extLst>
                    <a:ext uri="{9D8B030D-6E8A-4147-A177-3AD203B41FA5}">
                      <a16:colId xmlns:a16="http://schemas.microsoft.com/office/drawing/2014/main" val="20000"/>
                    </a:ext>
                  </a:extLst>
                </a:gridCol>
              </a:tblGrid>
              <a:tr h="0">
                <a:tc>
                  <a:txBody>
                    <a:bodyPr/>
                    <a:lstStyle/>
                    <a:p>
                      <a:pPr algn="l"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 t =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time.localtime</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(now)</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time.mktime</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2000" kern="0" dirty="0">
                          <a:effectLst/>
                          <a:latin typeface="Courier New" panose="02070309020205020404" pitchFamily="49" charset="0"/>
                          <a:ea typeface="宋体" panose="02010600030101010101" pitchFamily="2" charset="-122"/>
                          <a:cs typeface="Times New Roman" panose="02020603050405020304" pitchFamily="18" charset="0"/>
                        </a:rPr>
                        <a:t>1516939876.0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time.ctime</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time.mktime</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(t))</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auto">
                        <a:lnSpc>
                          <a:spcPts val="2000"/>
                        </a:lnSpc>
                        <a:spcAft>
                          <a:spcPts val="0"/>
                        </a:spcAft>
                      </a:pPr>
                      <a:r>
                        <a:rPr lang="en-US" sz="2000" kern="0" dirty="0">
                          <a:effectLst/>
                          <a:latin typeface="Courier New" panose="02070309020205020404" pitchFamily="49" charset="0"/>
                          <a:ea typeface="宋体" panose="02010600030101010101" pitchFamily="2" charset="-122"/>
                          <a:cs typeface="Times New Roman" panose="02020603050405020304" pitchFamily="18" charset="0"/>
                        </a:rPr>
                        <a:t>'Fri Jan 26 12:11:16 2018'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graphicFrame>
        <p:nvGraphicFramePr>
          <p:cNvPr id="3" name="表格 2"/>
          <p:cNvGraphicFramePr>
            <a:graphicFrameLocks noGrp="1"/>
          </p:cNvGraphicFramePr>
          <p:nvPr/>
        </p:nvGraphicFramePr>
        <p:xfrm>
          <a:off x="1295400" y="5157788"/>
          <a:ext cx="6634163" cy="1493837"/>
        </p:xfrm>
        <a:graphic>
          <a:graphicData uri="http://schemas.openxmlformats.org/drawingml/2006/table">
            <a:tbl>
              <a:tblPr firstRow="1" firstCol="1" bandRow="1"/>
              <a:tblGrid>
                <a:gridCol w="6634163">
                  <a:extLst>
                    <a:ext uri="{9D8B030D-6E8A-4147-A177-3AD203B41FA5}">
                      <a16:colId xmlns:a16="http://schemas.microsoft.com/office/drawing/2014/main" val="20000"/>
                    </a:ext>
                  </a:extLst>
                </a:gridCol>
              </a:tblGrid>
              <a:tr h="1493837">
                <a:tc>
                  <a:txBody>
                    <a:bodyPr/>
                    <a:lstStyle/>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lctime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time.localtime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lctime</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time.struct_time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tm_year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=2018,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tm_mon</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=1,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tm_mday</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=26,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tm_hour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=12,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tm_min</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=55,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tm_sec</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=20,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tm_wday</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=4,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tm_yday</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=26,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tm_isdst</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time.strftime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("%Y-%m-%d %H:%M:%S",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lctime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'2018-01-26 12:55:20'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2" marR="68582"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Box 2"/>
          <p:cNvSpPr txBox="1">
            <a:spLocks noChangeArrowheads="1"/>
          </p:cNvSpPr>
          <p:nvPr/>
        </p:nvSpPr>
        <p:spPr bwMode="auto">
          <a:xfrm>
            <a:off x="682625" y="1576388"/>
            <a:ext cx="76152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en-US" altLang="zh-CN" sz="2800">
                <a:latin typeface="Palatino Linotype" pitchFamily="18" charset="0"/>
                <a:ea typeface="楷体" pitchFamily="49" charset="-122"/>
              </a:rPr>
              <a:t>strftime()</a:t>
            </a:r>
            <a:r>
              <a:rPr lang="zh-CN" altLang="en-US" sz="2800">
                <a:latin typeface="Palatino Linotype" pitchFamily="18" charset="0"/>
                <a:ea typeface="楷体" pitchFamily="49" charset="-122"/>
              </a:rPr>
              <a:t>方法的格式化控制符</a:t>
            </a: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p:txBody>
      </p:sp>
      <p:sp>
        <p:nvSpPr>
          <p:cNvPr id="3482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graphicFrame>
        <p:nvGraphicFramePr>
          <p:cNvPr id="4" name="表格 3"/>
          <p:cNvGraphicFramePr>
            <a:graphicFrameLocks noGrp="1"/>
          </p:cNvGraphicFramePr>
          <p:nvPr/>
        </p:nvGraphicFramePr>
        <p:xfrm>
          <a:off x="457200" y="2114550"/>
          <a:ext cx="8229600" cy="4754880"/>
        </p:xfrm>
        <a:graphic>
          <a:graphicData uri="http://schemas.openxmlformats.org/drawingml/2006/table">
            <a:tbl>
              <a:tblPr firstRow="1" firstCol="1" bandRow="1"/>
              <a:tblGrid>
                <a:gridCol w="1721632">
                  <a:extLst>
                    <a:ext uri="{9D8B030D-6E8A-4147-A177-3AD203B41FA5}">
                      <a16:colId xmlns:a16="http://schemas.microsoft.com/office/drawing/2014/main" val="20000"/>
                    </a:ext>
                  </a:extLst>
                </a:gridCol>
                <a:gridCol w="2681204">
                  <a:extLst>
                    <a:ext uri="{9D8B030D-6E8A-4147-A177-3AD203B41FA5}">
                      <a16:colId xmlns:a16="http://schemas.microsoft.com/office/drawing/2014/main" val="20001"/>
                    </a:ext>
                  </a:extLst>
                </a:gridCol>
                <a:gridCol w="3826764">
                  <a:extLst>
                    <a:ext uri="{9D8B030D-6E8A-4147-A177-3AD203B41FA5}">
                      <a16:colId xmlns:a16="http://schemas.microsoft.com/office/drawing/2014/main" val="20002"/>
                    </a:ext>
                  </a:extLst>
                </a:gridCol>
              </a:tblGrid>
              <a:tr h="365736">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格式化字符串</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日期</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时间</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值范围和实例</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年份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0001~9999</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1900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%m</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月份</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01~12</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月名</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January~December</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April</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月名缩写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Jan~Dec</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Apr</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%d</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日期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 ~ 31</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25</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星期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Monday~Sunday</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Wednesday</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星期缩写</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Mon~Sun</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Wed</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%H</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小时（</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24h</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 ~ 23</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小时（</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12h</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制）</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 ~ 12</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%p</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上</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下午</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AM, PM</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PM</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%M</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分钟</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 ~ 59</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26</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65736">
                <a:tc>
                  <a:txBody>
                    <a:bodyPr/>
                    <a:lstStyle/>
                    <a:p>
                      <a:pPr algn="ctr" fontAlgn="base">
                        <a:lnSpc>
                          <a:spcPct val="150000"/>
                        </a:lnSpc>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秒</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lnSpc>
                          <a:spcPct val="150000"/>
                        </a:lnSpc>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00 ~ 59</a:t>
                      </a: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，例如：</a:t>
                      </a: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26</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Box 2"/>
          <p:cNvSpPr txBox="1">
            <a:spLocks noChangeArrowheads="1"/>
          </p:cNvSpPr>
          <p:nvPr/>
        </p:nvSpPr>
        <p:spPr bwMode="auto">
          <a:xfrm>
            <a:off x="682625" y="1576388"/>
            <a:ext cx="76152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en-US" altLang="zh-CN" sz="2800">
                <a:latin typeface="Palatino Linotype" pitchFamily="18" charset="0"/>
                <a:ea typeface="楷体" pitchFamily="49" charset="-122"/>
              </a:rPr>
              <a:t>strptime()</a:t>
            </a:r>
            <a:r>
              <a:rPr lang="zh-CN" altLang="en-US" sz="2800">
                <a:latin typeface="Palatino Linotype" pitchFamily="18" charset="0"/>
                <a:ea typeface="楷体" pitchFamily="49" charset="-122"/>
              </a:rPr>
              <a:t>方法与</a:t>
            </a:r>
            <a:r>
              <a:rPr lang="en-US" altLang="zh-CN" sz="2800">
                <a:latin typeface="Palatino Linotype" pitchFamily="18" charset="0"/>
                <a:ea typeface="楷体" pitchFamily="49" charset="-122"/>
              </a:rPr>
              <a:t>strftime()</a:t>
            </a:r>
            <a:r>
              <a:rPr lang="zh-CN" altLang="en-US" sz="2800">
                <a:latin typeface="Palatino Linotype" pitchFamily="18" charset="0"/>
                <a:ea typeface="楷体" pitchFamily="49" charset="-122"/>
              </a:rPr>
              <a:t>方法完全相反，用于提取字符串中时间来生成</a:t>
            </a:r>
            <a:r>
              <a:rPr lang="en-US" altLang="zh-CN" sz="2800">
                <a:latin typeface="Palatino Linotype" pitchFamily="18" charset="0"/>
                <a:ea typeface="楷体" pitchFamily="49" charset="-122"/>
              </a:rPr>
              <a:t>strut_time</a:t>
            </a:r>
            <a:r>
              <a:rPr lang="zh-CN" altLang="en-US" sz="2800">
                <a:latin typeface="Palatino Linotype" pitchFamily="18" charset="0"/>
                <a:ea typeface="楷体" pitchFamily="49" charset="-122"/>
              </a:rPr>
              <a:t>对象，可以很灵活的作为</a:t>
            </a:r>
            <a:r>
              <a:rPr lang="en-US" altLang="zh-CN" sz="2800">
                <a:latin typeface="Palatino Linotype" pitchFamily="18" charset="0"/>
                <a:ea typeface="楷体" pitchFamily="49" charset="-122"/>
              </a:rPr>
              <a:t>time</a:t>
            </a:r>
            <a:r>
              <a:rPr lang="zh-CN" altLang="en-US" sz="2800">
                <a:latin typeface="Palatino Linotype" pitchFamily="18" charset="0"/>
                <a:ea typeface="楷体" pitchFamily="49" charset="-122"/>
              </a:rPr>
              <a:t>模块的输入接口</a:t>
            </a:r>
            <a:endParaRPr lang="en-US" altLang="zh-CN" sz="2400">
              <a:latin typeface="Palatino Linotype" pitchFamily="18" charset="0"/>
              <a:ea typeface="楷体" pitchFamily="49" charset="-122"/>
            </a:endParaRPr>
          </a:p>
          <a:p>
            <a:pPr lvl="1" algn="just" eaLnBrk="1" hangingPunct="1">
              <a:buClr>
                <a:srgbClr val="C00000"/>
              </a:buClr>
              <a:buFont typeface="Wingdings" pitchFamily="2" charset="2"/>
              <a:buChar char="n"/>
            </a:pPr>
            <a:endParaRPr lang="en-US" altLang="zh-CN" sz="2400">
              <a:latin typeface="Palatino Linotype" pitchFamily="18" charset="0"/>
              <a:ea typeface="楷体" pitchFamily="49" charset="-122"/>
            </a:endParaRPr>
          </a:p>
        </p:txBody>
      </p:sp>
      <p:sp>
        <p:nvSpPr>
          <p:cNvPr id="3584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库概述</a:t>
            </a:r>
          </a:p>
        </p:txBody>
      </p:sp>
      <p:graphicFrame>
        <p:nvGraphicFramePr>
          <p:cNvPr id="4" name="表格 3"/>
          <p:cNvGraphicFramePr>
            <a:graphicFrameLocks noGrp="1"/>
          </p:cNvGraphicFramePr>
          <p:nvPr/>
        </p:nvGraphicFramePr>
        <p:xfrm>
          <a:off x="1003300" y="3240088"/>
          <a:ext cx="7294563" cy="1270000"/>
        </p:xfrm>
        <a:graphic>
          <a:graphicData uri="http://schemas.openxmlformats.org/drawingml/2006/table">
            <a:tbl>
              <a:tblPr firstRow="1" firstCol="1" bandRow="1"/>
              <a:tblGrid>
                <a:gridCol w="7294563">
                  <a:extLst>
                    <a:ext uri="{9D8B030D-6E8A-4147-A177-3AD203B41FA5}">
                      <a16:colId xmlns:a16="http://schemas.microsoft.com/office/drawing/2014/main" val="20000"/>
                    </a:ext>
                  </a:extLst>
                </a:gridCol>
              </a:tblGrid>
              <a:tr h="285750">
                <a:tc>
                  <a:txBody>
                    <a:bodyPr/>
                    <a:lstStyle/>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timeString</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 '2018-01-26 12:55:20'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&gt;&gt;&gt;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time.strptime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timeString</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"%Y-%m-%d %H:%M:%S")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time.struct_time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tm_year</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=2018,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tm_mon</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=1,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tm_mday</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=26,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tm_hour</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=12,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tm_min</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=55,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tm_sec</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=20,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tm_wday</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=4,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tm_yday</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=26, </a:t>
                      </a: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tm_isdst</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Box 2"/>
          <p:cNvSpPr txBox="1">
            <a:spLocks noChangeArrowheads="1"/>
          </p:cNvSpPr>
          <p:nvPr/>
        </p:nvSpPr>
        <p:spPr bwMode="auto">
          <a:xfrm>
            <a:off x="682625" y="2941638"/>
            <a:ext cx="81613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5400">
                <a:latin typeface="微软雅黑" pitchFamily="34" charset="-122"/>
                <a:ea typeface="微软雅黑" pitchFamily="34" charset="-122"/>
              </a:rPr>
              <a:t>time</a:t>
            </a:r>
            <a:r>
              <a:rPr lang="zh-CN" altLang="en-US" sz="5400">
                <a:latin typeface="微软雅黑" pitchFamily="34" charset="-122"/>
                <a:ea typeface="微软雅黑" pitchFamily="34" charset="-122"/>
              </a:rPr>
              <a:t>库与程序计时</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Box 2"/>
          <p:cNvSpPr txBox="1">
            <a:spLocks noChangeArrowheads="1"/>
          </p:cNvSpPr>
          <p:nvPr/>
        </p:nvSpPr>
        <p:spPr bwMode="auto">
          <a:xfrm>
            <a:off x="682625" y="1576388"/>
            <a:ext cx="7615238"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程序计时是非常常用的功能，尤其是对于运行时间较长的程序，往往需要先进行小规模（短时间）的实验，并根据实验结果预估最终程序的大致运行时间。</a:t>
            </a:r>
            <a:endParaRPr lang="en-US" altLang="zh-CN" sz="2800">
              <a:latin typeface="Palatino Linotype" pitchFamily="18" charset="0"/>
              <a:ea typeface="楷体" pitchFamily="49" charset="-122"/>
            </a:endParaRPr>
          </a:p>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程序计时主要要包含三个要素：程序开始</a:t>
            </a:r>
            <a:r>
              <a:rPr lang="en-US" altLang="zh-CN" sz="2800">
                <a:latin typeface="Palatino Linotype" pitchFamily="18" charset="0"/>
                <a:ea typeface="楷体" pitchFamily="49" charset="-122"/>
              </a:rPr>
              <a:t>/</a:t>
            </a:r>
            <a:r>
              <a:rPr lang="zh-CN" altLang="en-US" sz="2800">
                <a:latin typeface="Palatino Linotype" pitchFamily="18" charset="0"/>
                <a:ea typeface="楷体" pitchFamily="49" charset="-122"/>
              </a:rPr>
              <a:t>结束时间、程序运行总时间、程序各核心模块运行时间。</a:t>
            </a:r>
            <a:endParaRPr lang="en-US" altLang="zh-CN" sz="2800">
              <a:latin typeface="Palatino Linotype" pitchFamily="18" charset="0"/>
              <a:ea typeface="楷体" pitchFamily="49" charset="-122"/>
            </a:endParaRPr>
          </a:p>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下面以</a:t>
            </a:r>
            <a:r>
              <a:rPr lang="en-US" altLang="zh-CN" sz="2800">
                <a:latin typeface="Palatino Linotype" pitchFamily="18" charset="0"/>
                <a:ea typeface="楷体" pitchFamily="49" charset="-122"/>
              </a:rPr>
              <a:t>1</a:t>
            </a:r>
            <a:r>
              <a:rPr lang="zh-CN" altLang="en-US" sz="2800">
                <a:latin typeface="Palatino Linotype" pitchFamily="18" charset="0"/>
                <a:ea typeface="楷体" pitchFamily="49" charset="-122"/>
              </a:rPr>
              <a:t>千万次循环计时为例介绍程序计时的实现，并进一步理解</a:t>
            </a:r>
            <a:r>
              <a:rPr lang="en-US" altLang="zh-CN" sz="2800">
                <a:latin typeface="Palatino Linotype" pitchFamily="18" charset="0"/>
                <a:ea typeface="楷体" pitchFamily="49" charset="-122"/>
              </a:rPr>
              <a:t>time</a:t>
            </a:r>
            <a:r>
              <a:rPr lang="zh-CN" altLang="en-US" sz="2800">
                <a:latin typeface="Palatino Linotype" pitchFamily="18" charset="0"/>
                <a:ea typeface="楷体" pitchFamily="49" charset="-122"/>
              </a:rPr>
              <a:t>模块相关函数的运用。</a:t>
            </a:r>
            <a:endParaRPr lang="en-US" altLang="zh-CN" sz="2800">
              <a:latin typeface="Palatino Linotype" pitchFamily="18" charset="0"/>
              <a:ea typeface="楷体" pitchFamily="49" charset="-122"/>
            </a:endParaRPr>
          </a:p>
        </p:txBody>
      </p:sp>
      <p:sp>
        <p:nvSpPr>
          <p:cNvPr id="3789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库与程序计时</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2"/>
          <p:cNvSpPr txBox="1">
            <a:spLocks noChangeArrowheads="1"/>
          </p:cNvSpPr>
          <p:nvPr/>
        </p:nvSpPr>
        <p:spPr bwMode="auto">
          <a:xfrm>
            <a:off x="682625" y="1576388"/>
            <a:ext cx="761523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以</a:t>
            </a:r>
            <a:r>
              <a:rPr lang="en-US" altLang="zh-CN" sz="2800">
                <a:latin typeface="Palatino Linotype" pitchFamily="18" charset="0"/>
                <a:ea typeface="楷体" pitchFamily="49" charset="-122"/>
              </a:rPr>
              <a:t>1</a:t>
            </a:r>
            <a:r>
              <a:rPr lang="zh-CN" altLang="en-US" sz="2800">
                <a:latin typeface="Palatino Linotype" pitchFamily="18" charset="0"/>
                <a:ea typeface="楷体" pitchFamily="49" charset="-122"/>
              </a:rPr>
              <a:t>千万次循环为主体，模拟实际程序的核心模块，用</a:t>
            </a:r>
            <a:r>
              <a:rPr lang="en-US" altLang="zh-CN" sz="2800">
                <a:latin typeface="Palatino Linotype" pitchFamily="18" charset="0"/>
                <a:ea typeface="楷体" pitchFamily="49" charset="-122"/>
              </a:rPr>
              <a:t>time.sleep()</a:t>
            </a:r>
            <a:r>
              <a:rPr lang="zh-CN" altLang="en-US" sz="2800">
                <a:latin typeface="Palatino Linotype" pitchFamily="18" charset="0"/>
                <a:ea typeface="楷体" pitchFamily="49" charset="-122"/>
              </a:rPr>
              <a:t>来模拟实际程序的其他模块。</a:t>
            </a:r>
            <a:endParaRPr lang="en-US" altLang="zh-CN" sz="2800">
              <a:latin typeface="Palatino Linotype" pitchFamily="18" charset="0"/>
              <a:ea typeface="楷体" pitchFamily="49" charset="-122"/>
            </a:endParaRPr>
          </a:p>
        </p:txBody>
      </p:sp>
      <p:sp>
        <p:nvSpPr>
          <p:cNvPr id="3891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库与程序计时</a:t>
            </a:r>
          </a:p>
        </p:txBody>
      </p:sp>
      <p:graphicFrame>
        <p:nvGraphicFramePr>
          <p:cNvPr id="2" name="表格 1"/>
          <p:cNvGraphicFramePr>
            <a:graphicFrameLocks noGrp="1"/>
          </p:cNvGraphicFramePr>
          <p:nvPr/>
        </p:nvGraphicFramePr>
        <p:xfrm>
          <a:off x="2165350" y="2644775"/>
          <a:ext cx="6445250" cy="3840480"/>
        </p:xfrm>
        <a:graphic>
          <a:graphicData uri="http://schemas.openxmlformats.org/drawingml/2006/table">
            <a:tbl>
              <a:tblPr firstRow="1" firstCol="1" bandRow="1"/>
              <a:tblGrid>
                <a:gridCol w="438699">
                  <a:extLst>
                    <a:ext uri="{9D8B030D-6E8A-4147-A177-3AD203B41FA5}">
                      <a16:colId xmlns:a16="http://schemas.microsoft.com/office/drawing/2014/main" val="20000"/>
                    </a:ext>
                  </a:extLst>
                </a:gridCol>
                <a:gridCol w="6006551">
                  <a:extLst>
                    <a:ext uri="{9D8B030D-6E8A-4147-A177-3AD203B41FA5}">
                      <a16:colId xmlns:a16="http://schemas.microsoft.com/office/drawing/2014/main" val="20001"/>
                    </a:ext>
                  </a:extLst>
                </a:gridCol>
              </a:tblGrid>
              <a:tr h="274297">
                <a:tc>
                  <a:txBody>
                    <a:bodyPr/>
                    <a:lstStyle/>
                    <a:p>
                      <a:pPr algn="ctr" fontAlgn="base">
                        <a:lnSpc>
                          <a:spcPct val="100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2457" marR="3245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8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2457" marR="3245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3291568">
                <a:tc>
                  <a:txBody>
                    <a:bodyPr/>
                    <a:lstStyle/>
                    <a:p>
                      <a:pPr algn="ctr" fontAlgn="auto">
                        <a:lnSpc>
                          <a:spcPct val="100000"/>
                        </a:lnSpc>
                        <a:spcAft>
                          <a:spcPts val="0"/>
                        </a:spcAft>
                      </a:pPr>
                      <a:r>
                        <a:rPr lang="en-US" sz="18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8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8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8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8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8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8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8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8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8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8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8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2457" marR="3245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import time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def</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coreLoop</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limit = 10**8</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while (limit &gt; 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limit -= 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def</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otherLoop1():</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time.sleep</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(0.2)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def</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otherLoop2():</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800" b="1" kern="0" dirty="0" err="1">
                          <a:effectLst/>
                          <a:latin typeface="Courier New" panose="02070309020205020404" pitchFamily="49" charset="0"/>
                          <a:ea typeface="宋体" panose="02010600030101010101" pitchFamily="2" charset="-122"/>
                          <a:cs typeface="Times New Roman" panose="02020603050405020304" pitchFamily="18" charset="0"/>
                        </a:rPr>
                        <a:t>time.sleep</a:t>
                      </a: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(0.4)</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2457" marR="3245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74297">
                <a:tc>
                  <a:txBody>
                    <a:bodyPr/>
                    <a:lstStyle/>
                    <a:p>
                      <a:pPr algn="ctr" fontAlgn="base">
                        <a:lnSpc>
                          <a:spcPct val="100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32457" marR="3245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2457" marR="3245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库与程序计时</a:t>
            </a:r>
          </a:p>
        </p:txBody>
      </p:sp>
      <p:graphicFrame>
        <p:nvGraphicFramePr>
          <p:cNvPr id="2" name="表格 1"/>
          <p:cNvGraphicFramePr>
            <a:graphicFrameLocks noGrp="1"/>
          </p:cNvGraphicFramePr>
          <p:nvPr/>
        </p:nvGraphicFramePr>
        <p:xfrm>
          <a:off x="514350" y="1341438"/>
          <a:ext cx="8439150" cy="5334000"/>
        </p:xfrm>
        <a:graphic>
          <a:graphicData uri="http://schemas.openxmlformats.org/drawingml/2006/table">
            <a:tbl>
              <a:tblPr firstRow="1" firstCol="1" bandRow="1"/>
              <a:tblGrid>
                <a:gridCol w="574415">
                  <a:extLst>
                    <a:ext uri="{9D8B030D-6E8A-4147-A177-3AD203B41FA5}">
                      <a16:colId xmlns:a16="http://schemas.microsoft.com/office/drawing/2014/main" val="20000"/>
                    </a:ext>
                  </a:extLst>
                </a:gridCol>
                <a:gridCol w="7864735">
                  <a:extLst>
                    <a:ext uri="{9D8B030D-6E8A-4147-A177-3AD203B41FA5}">
                      <a16:colId xmlns:a16="http://schemas.microsoft.com/office/drawing/2014/main" val="20001"/>
                    </a:ext>
                  </a:extLst>
                </a:gridCol>
              </a:tblGrid>
              <a:tr h="141478">
                <a:tc>
                  <a:txBody>
                    <a:bodyPr/>
                    <a:lstStyle/>
                    <a:p>
                      <a:pPr algn="ctr" fontAlgn="base">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2462" marR="32462"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2462" marR="32462"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3440885">
                <a:tc>
                  <a:txBody>
                    <a:bodyPr/>
                    <a:lstStyle/>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19</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26</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27</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28</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29</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30</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33</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34</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base">
                        <a:lnSpc>
                          <a:spcPct val="100000"/>
                        </a:lnSpc>
                        <a:spcAft>
                          <a:spcPts val="0"/>
                        </a:spcAft>
                      </a:pPr>
                      <a:r>
                        <a:rPr lang="en-US" sz="1400" b="1"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35</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2462" marR="32462"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def</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main():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startTime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time.localtime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print('</a:t>
                      </a:r>
                      <a:r>
                        <a:rPr lang="zh-CN" sz="1200" b="1" kern="0" dirty="0">
                          <a:effectLst/>
                          <a:latin typeface="Courier New" panose="02070309020205020404" pitchFamily="49" charset="0"/>
                          <a:ea typeface="宋体" panose="02010600030101010101" pitchFamily="2" charset="-122"/>
                          <a:cs typeface="Courier New" panose="02070309020205020404" pitchFamily="49" charset="0"/>
                        </a:rPr>
                        <a:t>程序开始时间：</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time.strftime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('%Y-%m-%d %H:%M:%S',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startTime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startPerfCounter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time.perf_counter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otherLoop1()</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otherLoop1PerfCounter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time.perf_counter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otherLoop1Perf = otherLoop1PerfCounter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startPerfCounter</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coreLoop</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coreLoopPerfCounter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time.perf_counter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coreLoopPerf</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coreLoopPerfCounter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otherLoop1PerfCounter</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otherLoop2()</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otherLoop2PerfCounter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time.perf_counter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otherLoop2Perf = otherLoop2PerfCounter -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coreLoopPerfCounter</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endPerfCounter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time.perf_counter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totalPerf</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endPerfCounter</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startPerfCounter</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endTime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time.localtime</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模块</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运行时间是</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秒</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".format(otherLoop1Perf))</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核心模块运行时间是</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秒</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".format(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coreLoopPerf</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模块</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2</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运行时间是</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秒</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".format(otherLoop2Perf))</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程序运行总时间是</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zh-CN" sz="1400" b="1" kern="0" dirty="0">
                          <a:effectLst/>
                          <a:latin typeface="Courier New" panose="02070309020205020404" pitchFamily="49" charset="0"/>
                          <a:ea typeface="宋体" panose="02010600030101010101" pitchFamily="2" charset="-122"/>
                          <a:cs typeface="Courier New" panose="02070309020205020404" pitchFamily="49" charset="0"/>
                        </a:rPr>
                        <a:t>秒</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".format(</a:t>
                      </a:r>
                      <a:r>
                        <a:rPr lang="en-US" sz="1400" b="1" kern="0" dirty="0" err="1">
                          <a:effectLst/>
                          <a:latin typeface="Courier New" panose="02070309020205020404" pitchFamily="49" charset="0"/>
                          <a:ea typeface="宋体" panose="02010600030101010101" pitchFamily="2" charset="-122"/>
                          <a:cs typeface="Times New Roman" panose="02020603050405020304" pitchFamily="18" charset="0"/>
                        </a:rPr>
                        <a:t>totalPerf</a:t>
                      </a: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print('</a:t>
                      </a:r>
                      <a:r>
                        <a:rPr lang="zh-CN" sz="1200" b="1" kern="0" dirty="0">
                          <a:effectLst/>
                          <a:latin typeface="Courier New" panose="02070309020205020404" pitchFamily="49" charset="0"/>
                          <a:ea typeface="宋体" panose="02010600030101010101" pitchFamily="2" charset="-122"/>
                          <a:cs typeface="Courier New" panose="02070309020205020404" pitchFamily="49" charset="0"/>
                        </a:rPr>
                        <a:t>程序结束时间：</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time.strftime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('%Y-%m-%d %H:%M:%S',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endTime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main()</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2462" marR="32462"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141478">
                <a:tc>
                  <a:txBody>
                    <a:bodyPr/>
                    <a:lstStyle/>
                    <a:p>
                      <a:pPr algn="ctr" fontAlgn="base">
                        <a:lnSpc>
                          <a:spcPct val="1000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32462" marR="32462"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ct val="1000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2462" marR="32462"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time</a:t>
            </a:r>
            <a:r>
              <a:rPr lang="zh-CN" altLang="en-US" sz="4000">
                <a:solidFill>
                  <a:srgbClr val="262626"/>
                </a:solidFill>
                <a:latin typeface="微软雅黑" pitchFamily="34" charset="-122"/>
                <a:ea typeface="微软雅黑" pitchFamily="34" charset="-122"/>
              </a:rPr>
              <a:t>库与程序计时</a:t>
            </a:r>
          </a:p>
        </p:txBody>
      </p:sp>
      <p:graphicFrame>
        <p:nvGraphicFramePr>
          <p:cNvPr id="3" name="表格 2"/>
          <p:cNvGraphicFramePr>
            <a:graphicFrameLocks noGrp="1"/>
          </p:cNvGraphicFramePr>
          <p:nvPr/>
        </p:nvGraphicFramePr>
        <p:xfrm>
          <a:off x="1295400" y="2747963"/>
          <a:ext cx="5897563" cy="2194560"/>
        </p:xfrm>
        <a:graphic>
          <a:graphicData uri="http://schemas.openxmlformats.org/drawingml/2006/table">
            <a:tbl>
              <a:tblPr firstRow="1" firstCol="1" bandRow="1"/>
              <a:tblGrid>
                <a:gridCol w="5897563">
                  <a:extLst>
                    <a:ext uri="{9D8B030D-6E8A-4147-A177-3AD203B41FA5}">
                      <a16:colId xmlns:a16="http://schemas.microsoft.com/office/drawing/2014/main" val="20000"/>
                    </a:ext>
                  </a:extLst>
                </a:gridCol>
              </a:tblGrid>
              <a:tr h="2193925">
                <a:tc>
                  <a:txBody>
                    <a:bodyPr/>
                    <a:lstStyle/>
                    <a:p>
                      <a:pPr algn="l" fontAlgn="base">
                        <a:lnSpc>
                          <a:spcPct val="150000"/>
                        </a:lnSpc>
                        <a:spcAft>
                          <a:spcPts val="0"/>
                        </a:spcAft>
                      </a:pP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程序开始时间：</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2017-12-26 13:46:39</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模块</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1</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运行时间是</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:0.20003105182731706</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核心模块运行时间是</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:5.987101639820927</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模块</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2</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运行时间是</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:0.40018931343066555</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程序运行总时间是</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:6.587323585324574</a:t>
                      </a: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秒</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l" fontAlgn="base">
                        <a:lnSpc>
                          <a:spcPct val="150000"/>
                        </a:lnSpc>
                        <a:spcAft>
                          <a:spcPts val="0"/>
                        </a:spcAft>
                      </a:pPr>
                      <a:r>
                        <a:rPr lang="zh-CN" sz="1600" b="1" kern="0" dirty="0">
                          <a:effectLst/>
                          <a:latin typeface="Courier New" panose="02070309020205020404" pitchFamily="49" charset="0"/>
                          <a:ea typeface="宋体" panose="02010600030101010101" pitchFamily="2" charset="-122"/>
                          <a:cs typeface="Courier New" panose="02070309020205020404" pitchFamily="49" charset="0"/>
                        </a:rPr>
                        <a:t>程序结束时间：</a:t>
                      </a:r>
                      <a:r>
                        <a:rPr lang="zh-CN" sz="1600" b="1" kern="0" dirty="0">
                          <a:effectLst/>
                          <a:latin typeface="Calibri" panose="020F0502020204030204" pitchFamily="34" charset="0"/>
                          <a:ea typeface="Courier New" panose="02070309020205020404" pitchFamily="49" charset="0"/>
                          <a:cs typeface="Times New Roman" panose="02020603050405020304" pitchFamily="18" charset="0"/>
                        </a:rPr>
                        <a:t> </a:t>
                      </a:r>
                      <a:r>
                        <a:rPr lang="en-US" sz="1600" b="1" kern="0" dirty="0">
                          <a:effectLst/>
                          <a:latin typeface="Calibri" panose="020F0502020204030204" pitchFamily="34" charset="0"/>
                          <a:ea typeface="Courier New" panose="02070309020205020404" pitchFamily="49" charset="0"/>
                          <a:cs typeface="Times New Roman" panose="02020603050405020304" pitchFamily="18" charset="0"/>
                        </a:rPr>
                        <a:t>2017-12-26 13:46:45</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7" marR="68587"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pattFill prst="pct10">
                      <a:fgClr>
                        <a:srgbClr val="FFFFFF"/>
                      </a:fgClr>
                      <a:bgClr>
                        <a:srgbClr val="E5E5E5"/>
                      </a:bgClr>
                    </a:pattFill>
                  </a:tcPr>
                </a:tc>
                <a:extLst>
                  <a:ext uri="{0D108BD9-81ED-4DB2-BD59-A6C34878D82A}">
                    <a16:rowId xmlns:a16="http://schemas.microsoft.com/office/drawing/2014/main" val="10000"/>
                  </a:ext>
                </a:extLst>
              </a:tr>
            </a:tbl>
          </a:graphicData>
        </a:graphic>
      </p:graphicFrame>
      <p:sp>
        <p:nvSpPr>
          <p:cNvPr id="40970" name="TextBox 2"/>
          <p:cNvSpPr txBox="1">
            <a:spLocks noChangeArrowheads="1"/>
          </p:cNvSpPr>
          <p:nvPr/>
        </p:nvSpPr>
        <p:spPr bwMode="auto">
          <a:xfrm>
            <a:off x="682625" y="1576388"/>
            <a:ext cx="7615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程序运行的输出效果如下</a:t>
            </a:r>
            <a:endParaRPr lang="en-US" altLang="zh-CN" sz="2800">
              <a:latin typeface="Palatino Linotype" pitchFamily="18" charset="0"/>
              <a:ea typeface="楷体"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a:spLocks noChangeArrowheads="1"/>
          </p:cNvSpPr>
          <p:nvPr/>
        </p:nvSpPr>
        <p:spPr bwMode="auto">
          <a:xfrm>
            <a:off x="682625" y="2941638"/>
            <a:ext cx="81613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5400">
                <a:latin typeface="微软雅黑" pitchFamily="34" charset="-122"/>
                <a:ea typeface="微软雅黑" pitchFamily="34" charset="-122"/>
              </a:rPr>
              <a:t>实例解析：雪景艺术绘图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Box 2"/>
          <p:cNvSpPr txBox="1">
            <a:spLocks noChangeArrowheads="1"/>
          </p:cNvSpPr>
          <p:nvPr/>
        </p:nvSpPr>
        <p:spPr bwMode="auto">
          <a:xfrm>
            <a:off x="682625" y="1576388"/>
            <a:ext cx="761523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图形艺术，指利用</a:t>
            </a: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库画笔创造性绘制绚丽多彩艺术图形的过程。</a:t>
            </a:r>
            <a:endParaRPr lang="en-US" altLang="zh-CN" sz="2800">
              <a:latin typeface="Palatino Linotype" pitchFamily="18" charset="0"/>
              <a:ea typeface="楷体" pitchFamily="49" charset="-122"/>
            </a:endParaRPr>
          </a:p>
          <a:p>
            <a:pPr lvl="1" algn="just" eaLnBrk="1" hangingPunct="1">
              <a:buClr>
                <a:srgbClr val="C00000"/>
              </a:buClr>
              <a:buFont typeface="Wingdings" pitchFamily="2" charset="2"/>
              <a:buChar char="n"/>
            </a:pP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图形艺术效果中隐含着很多随机元素，如随机颜色、尺寸、位置和数量等。在图形艺术绘制中需要引入随机函数库</a:t>
            </a:r>
            <a:r>
              <a:rPr lang="en-US" altLang="zh-CN" sz="2800">
                <a:latin typeface="Palatino Linotype" pitchFamily="18" charset="0"/>
                <a:ea typeface="楷体" pitchFamily="49" charset="-122"/>
              </a:rPr>
              <a:t>random</a:t>
            </a:r>
            <a:r>
              <a:rPr lang="zh-CN" altLang="en-US" sz="2800">
                <a:latin typeface="Palatino Linotype" pitchFamily="18" charset="0"/>
                <a:ea typeface="楷体" pitchFamily="49" charset="-122"/>
              </a:rPr>
              <a:t>。常用</a:t>
            </a:r>
            <a:r>
              <a:rPr lang="en-US" altLang="zh-CN" sz="2800">
                <a:latin typeface="Palatino Linotype" pitchFamily="18" charset="0"/>
                <a:ea typeface="楷体" pitchFamily="49" charset="-122"/>
              </a:rPr>
              <a:t>randint()</a:t>
            </a:r>
            <a:r>
              <a:rPr lang="zh-CN" altLang="en-US" sz="2800">
                <a:latin typeface="Palatino Linotype" pitchFamily="18" charset="0"/>
                <a:ea typeface="楷体" pitchFamily="49" charset="-122"/>
              </a:rPr>
              <a:t>函数，生成指定范围内的随机数，</a:t>
            </a:r>
            <a:endParaRPr lang="en-US" altLang="zh-CN" sz="2800">
              <a:latin typeface="Palatino Linotype" pitchFamily="18" charset="0"/>
              <a:ea typeface="楷体" pitchFamily="49" charset="-122"/>
            </a:endParaRPr>
          </a:p>
        </p:txBody>
      </p:sp>
      <p:sp>
        <p:nvSpPr>
          <p:cNvPr id="4301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雪景艺术绘图</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1692275" y="2955925"/>
            <a:ext cx="597535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5400">
                <a:latin typeface="微软雅黑" pitchFamily="34" charset="-122"/>
                <a:ea typeface="微软雅黑" pitchFamily="34" charset="-122"/>
              </a:rPr>
              <a:t>turtle</a:t>
            </a:r>
            <a:r>
              <a:rPr lang="zh-CN" altLang="en-US" sz="5400">
                <a:latin typeface="微软雅黑" pitchFamily="34" charset="-122"/>
                <a:ea typeface="微软雅黑" pitchFamily="34" charset="-122"/>
              </a:rPr>
              <a:t>库概述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Box 2"/>
          <p:cNvSpPr txBox="1">
            <a:spLocks noChangeArrowheads="1"/>
          </p:cNvSpPr>
          <p:nvPr/>
        </p:nvSpPr>
        <p:spPr bwMode="auto">
          <a:xfrm>
            <a:off x="682625" y="1576388"/>
            <a:ext cx="761523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buClr>
                <a:srgbClr val="C00000"/>
              </a:buClr>
              <a:buFont typeface="Wingdings" pitchFamily="2" charset="2"/>
              <a:buChar char="n"/>
            </a:pPr>
            <a:r>
              <a:rPr lang="zh-CN" altLang="en-US" sz="2800">
                <a:latin typeface="Palatino Linotype" pitchFamily="18" charset="0"/>
                <a:ea typeface="楷体" pitchFamily="49" charset="-122"/>
              </a:rPr>
              <a:t>“雪景”图形艺术背景为黑色，分为上下两个区域，上方是漫天彩色雪花，下方是由远及近的灰色横线渐变。该图运用了随机元素，如雪花位置、颜色、大小、花瓣数目、地面灰色线条长度、线条位置等，需要使用</a:t>
            </a: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库和</a:t>
            </a:r>
            <a:r>
              <a:rPr lang="en-US" altLang="zh-CN" sz="2800">
                <a:latin typeface="Palatino Linotype" pitchFamily="18" charset="0"/>
                <a:ea typeface="楷体" pitchFamily="49" charset="-122"/>
              </a:rPr>
              <a:t>random</a:t>
            </a:r>
            <a:r>
              <a:rPr lang="zh-CN" altLang="en-US" sz="2800">
                <a:latin typeface="Palatino Linotype" pitchFamily="18" charset="0"/>
                <a:ea typeface="楷体" pitchFamily="49" charset="-122"/>
              </a:rPr>
              <a:t>库。</a:t>
            </a:r>
            <a:endParaRPr lang="en-US" altLang="zh-CN" sz="2800">
              <a:latin typeface="Palatino Linotype" pitchFamily="18" charset="0"/>
              <a:ea typeface="楷体" pitchFamily="49" charset="-122"/>
            </a:endParaRPr>
          </a:p>
        </p:txBody>
      </p:sp>
      <p:sp>
        <p:nvSpPr>
          <p:cNvPr id="4403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雪景艺术绘图</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682625" y="1576388"/>
            <a:ext cx="76152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绘制分为三个步骤</a:t>
            </a:r>
            <a:endParaRPr lang="en-US" altLang="zh-CN" dirty="0">
              <a:latin typeface="Palatino Linotype" panose="02040502050505030304" pitchFamily="18" charset="0"/>
              <a:ea typeface="楷体" panose="02010609060101010101" pitchFamily="49" charset="-122"/>
            </a:endParaRPr>
          </a:p>
          <a:p>
            <a:pPr lvl="1" algn="just" eaLnBrk="1" hangingPunct="1">
              <a:spcBef>
                <a:spcPct val="0"/>
              </a:spcBef>
              <a:buClr>
                <a:srgbClr val="C00000"/>
              </a:buClr>
              <a:buFont typeface="Wingdings" panose="05000000000000000000" pitchFamily="2" charset="2"/>
              <a:buChar char="n"/>
              <a:defRPr/>
            </a:pPr>
            <a:endParaRPr lang="en-US" altLang="zh-CN" dirty="0">
              <a:latin typeface="Palatino Linotype" panose="02040502050505030304" pitchFamily="18" charset="0"/>
              <a:ea typeface="楷体" panose="02010609060101010101" pitchFamily="49" charset="-122"/>
            </a:endParaRPr>
          </a:p>
          <a:p>
            <a:pPr marL="514350" lvl="1" indent="-514350" algn="just" eaLnBrk="1" hangingPunct="1">
              <a:spcBef>
                <a:spcPct val="0"/>
              </a:spcBef>
              <a:buClr>
                <a:srgbClr val="C00000"/>
              </a:buClr>
              <a:buFont typeface="+mj-lt"/>
              <a:buAutoNum type="arabicPeriod"/>
              <a:defRPr/>
            </a:pPr>
            <a:r>
              <a:rPr lang="zh-CN" altLang="en-US" dirty="0">
                <a:latin typeface="Palatino Linotype" panose="02040502050505030304" pitchFamily="18" charset="0"/>
                <a:ea typeface="楷体" panose="02010609060101010101" pitchFamily="49" charset="-122"/>
              </a:rPr>
              <a:t>构建图的背景</a:t>
            </a:r>
            <a:endParaRPr lang="en-US" altLang="zh-CN" dirty="0">
              <a:latin typeface="Palatino Linotype" panose="02040502050505030304" pitchFamily="18" charset="0"/>
              <a:ea typeface="楷体" panose="02010609060101010101" pitchFamily="49" charset="-122"/>
            </a:endParaRPr>
          </a:p>
          <a:p>
            <a:pPr marL="514350" lvl="1" indent="-514350" algn="just" eaLnBrk="1" hangingPunct="1">
              <a:spcBef>
                <a:spcPct val="0"/>
              </a:spcBef>
              <a:buClr>
                <a:srgbClr val="C00000"/>
              </a:buClr>
              <a:buFont typeface="+mj-lt"/>
              <a:buAutoNum type="arabicPeriod"/>
              <a:defRPr/>
            </a:pPr>
            <a:r>
              <a:rPr lang="zh-CN" altLang="en-US" dirty="0">
                <a:latin typeface="Palatino Linotype" panose="02040502050505030304" pitchFamily="18" charset="0"/>
                <a:ea typeface="楷体" panose="02010609060101010101" pitchFamily="49" charset="-122"/>
              </a:rPr>
              <a:t>绘制雪花效果</a:t>
            </a:r>
            <a:endParaRPr lang="en-US" altLang="zh-CN" dirty="0">
              <a:latin typeface="Palatino Linotype" panose="02040502050505030304" pitchFamily="18" charset="0"/>
              <a:ea typeface="楷体" panose="02010609060101010101" pitchFamily="49" charset="-122"/>
            </a:endParaRPr>
          </a:p>
          <a:p>
            <a:pPr marL="514350" lvl="1" indent="-514350" algn="just" eaLnBrk="1" hangingPunct="1">
              <a:spcBef>
                <a:spcPct val="0"/>
              </a:spcBef>
              <a:buClr>
                <a:srgbClr val="C00000"/>
              </a:buClr>
              <a:buFont typeface="+mj-lt"/>
              <a:buAutoNum type="arabicPeriod"/>
              <a:defRPr/>
            </a:pPr>
            <a:r>
              <a:rPr lang="zh-CN" altLang="en-US" dirty="0">
                <a:latin typeface="Palatino Linotype" panose="02040502050505030304" pitchFamily="18" charset="0"/>
                <a:ea typeface="楷体" panose="02010609060101010101" pitchFamily="49" charset="-122"/>
              </a:rPr>
              <a:t>绘制雪地效果</a:t>
            </a:r>
            <a:endParaRPr lang="en-US" altLang="zh-CN" dirty="0">
              <a:latin typeface="Palatino Linotype" panose="02040502050505030304" pitchFamily="18" charset="0"/>
              <a:ea typeface="楷体" panose="02010609060101010101" pitchFamily="49" charset="-122"/>
            </a:endParaRPr>
          </a:p>
        </p:txBody>
      </p:sp>
      <p:sp>
        <p:nvSpPr>
          <p:cNvPr id="4506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雪景艺术绘图</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682625" y="1576388"/>
            <a:ext cx="76152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第一步，构建图的背景</a:t>
            </a:r>
            <a:endParaRPr lang="en-US" altLang="zh-CN" dirty="0">
              <a:latin typeface="Palatino Linotype" panose="02040502050505030304" pitchFamily="18" charset="0"/>
              <a:ea typeface="楷体" panose="02010609060101010101" pitchFamily="49" charset="-122"/>
            </a:endParaRPr>
          </a:p>
          <a:p>
            <a:pPr marL="0" lvl="1" indent="0" algn="just" eaLnBrk="1" hangingPunct="1">
              <a:spcBef>
                <a:spcPct val="0"/>
              </a:spcBef>
              <a:buClr>
                <a:srgbClr val="C00000"/>
              </a:buClr>
              <a:buFontTx/>
              <a:buNone/>
              <a:defRPr/>
            </a:pPr>
            <a:endParaRPr lang="en-US" altLang="zh-CN" dirty="0">
              <a:latin typeface="Palatino Linotype" panose="02040502050505030304" pitchFamily="18" charset="0"/>
              <a:ea typeface="楷体" panose="02010609060101010101" pitchFamily="49" charset="-122"/>
            </a:endParaRPr>
          </a:p>
          <a:p>
            <a:pPr marL="0" lvl="1" indent="0" algn="just" eaLnBrk="1" hangingPunct="1">
              <a:spcBef>
                <a:spcPct val="0"/>
              </a:spcBef>
              <a:buClr>
                <a:srgbClr val="C00000"/>
              </a:buClr>
              <a:buFontTx/>
              <a:buNone/>
              <a:defRPr/>
            </a:pPr>
            <a:r>
              <a:rPr lang="zh-CN" altLang="en-US" dirty="0">
                <a:latin typeface="Palatino Linotype" panose="02040502050505030304" pitchFamily="18" charset="0"/>
                <a:ea typeface="楷体" panose="02010609060101010101" pitchFamily="49" charset="-122"/>
              </a:rPr>
              <a:t>设定窗体大小为</a:t>
            </a:r>
            <a:r>
              <a:rPr lang="en-US" altLang="zh-CN" dirty="0">
                <a:latin typeface="Palatino Linotype" panose="02040502050505030304" pitchFamily="18" charset="0"/>
                <a:ea typeface="楷体" panose="02010609060101010101" pitchFamily="49" charset="-122"/>
              </a:rPr>
              <a:t>800x600</a:t>
            </a:r>
            <a:r>
              <a:rPr lang="zh-CN" altLang="en-US" dirty="0">
                <a:latin typeface="Palatino Linotype" panose="02040502050505030304" pitchFamily="18" charset="0"/>
                <a:ea typeface="楷体" panose="02010609060101010101" pitchFamily="49" charset="-122"/>
              </a:rPr>
              <a:t>像素，窗体颜色为</a:t>
            </a:r>
            <a:r>
              <a:rPr lang="en-US" altLang="zh-CN" dirty="0">
                <a:latin typeface="Palatino Linotype" panose="02040502050505030304" pitchFamily="18" charset="0"/>
                <a:ea typeface="楷体" panose="02010609060101010101" pitchFamily="49" charset="-122"/>
              </a:rPr>
              <a:t>black</a:t>
            </a:r>
            <a:r>
              <a:rPr lang="zh-CN" altLang="en-US" dirty="0">
                <a:latin typeface="Palatino Linotype" panose="02040502050505030304" pitchFamily="18" charset="0"/>
                <a:ea typeface="楷体" panose="02010609060101010101" pitchFamily="49" charset="-122"/>
              </a:rPr>
              <a:t>。然后，定义上方雪花绘制函数</a:t>
            </a:r>
            <a:r>
              <a:rPr lang="en-US" altLang="zh-CN" dirty="0" err="1">
                <a:latin typeface="Palatino Linotype" panose="02040502050505030304" pitchFamily="18" charset="0"/>
                <a:ea typeface="楷体" panose="02010609060101010101" pitchFamily="49" charset="-122"/>
              </a:rPr>
              <a:t>drawSnow</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和下方雪地绘制函数</a:t>
            </a:r>
            <a:r>
              <a:rPr lang="en-US" altLang="zh-CN" dirty="0" err="1">
                <a:latin typeface="Palatino Linotype" panose="02040502050505030304" pitchFamily="18" charset="0"/>
                <a:ea typeface="楷体" panose="02010609060101010101" pitchFamily="49" charset="-122"/>
              </a:rPr>
              <a:t>drawGround</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a:t>
            </a:r>
            <a:endParaRPr lang="en-US" altLang="zh-CN" dirty="0">
              <a:latin typeface="Palatino Linotype" panose="02040502050505030304" pitchFamily="18" charset="0"/>
              <a:ea typeface="楷体" panose="02010609060101010101" pitchFamily="49" charset="-122"/>
            </a:endParaRPr>
          </a:p>
        </p:txBody>
      </p:sp>
      <p:sp>
        <p:nvSpPr>
          <p:cNvPr id="4608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雪景艺术绘图</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682625" y="1576388"/>
            <a:ext cx="761523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第二步，绘制雪花效果。</a:t>
            </a:r>
            <a:endParaRPr lang="en-US" altLang="zh-CN" dirty="0">
              <a:latin typeface="Palatino Linotype" panose="02040502050505030304" pitchFamily="18" charset="0"/>
              <a:ea typeface="楷体" panose="02010609060101010101" pitchFamily="49" charset="-122"/>
            </a:endParaRPr>
          </a:p>
          <a:p>
            <a:pPr marL="0" lvl="1" indent="0" algn="just" eaLnBrk="1" hangingPunct="1">
              <a:spcBef>
                <a:spcPct val="0"/>
              </a:spcBef>
              <a:buClr>
                <a:srgbClr val="C00000"/>
              </a:buClr>
              <a:buFontTx/>
              <a:buNone/>
              <a:defRPr/>
            </a:pPr>
            <a:endParaRPr lang="en-US" altLang="zh-CN" dirty="0">
              <a:latin typeface="Palatino Linotype" panose="02040502050505030304" pitchFamily="18" charset="0"/>
              <a:ea typeface="楷体" panose="02010609060101010101" pitchFamily="49" charset="-122"/>
            </a:endParaRPr>
          </a:p>
          <a:p>
            <a:pPr marL="0" lvl="1" indent="0" algn="just" eaLnBrk="1" hangingPunct="1">
              <a:spcBef>
                <a:spcPct val="0"/>
              </a:spcBef>
              <a:buClr>
                <a:srgbClr val="C00000"/>
              </a:buClr>
              <a:buFontTx/>
              <a:buNone/>
              <a:defRPr/>
            </a:pPr>
            <a:r>
              <a:rPr lang="zh-CN" altLang="en-US" dirty="0">
                <a:latin typeface="Palatino Linotype" panose="02040502050505030304" pitchFamily="18" charset="0"/>
                <a:ea typeface="楷体" panose="02010609060101010101" pitchFamily="49" charset="-122"/>
              </a:rPr>
              <a:t>为体现艺术效果，</a:t>
            </a:r>
            <a:r>
              <a:rPr lang="en-US" altLang="zh-CN" dirty="0" err="1">
                <a:latin typeface="Palatino Linotype" panose="02040502050505030304" pitchFamily="18" charset="0"/>
                <a:ea typeface="楷体" panose="02010609060101010101" pitchFamily="49" charset="-122"/>
              </a:rPr>
              <a:t>drawSnow</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函数首先隐藏</a:t>
            </a:r>
            <a:r>
              <a:rPr lang="en-US" altLang="zh-CN" dirty="0">
                <a:latin typeface="Palatino Linotype" panose="02040502050505030304" pitchFamily="18" charset="0"/>
                <a:ea typeface="楷体" panose="02010609060101010101" pitchFamily="49" charset="-122"/>
              </a:rPr>
              <a:t>turtle</a:t>
            </a:r>
            <a:r>
              <a:rPr lang="zh-CN" altLang="en-US" dirty="0">
                <a:latin typeface="Palatino Linotype" panose="02040502050505030304" pitchFamily="18" charset="0"/>
                <a:ea typeface="楷体" panose="02010609060101010101" pitchFamily="49" charset="-122"/>
              </a:rPr>
              <a:t>画笔、设置画笔大小、绘制速度，然后使用</a:t>
            </a:r>
            <a:r>
              <a:rPr lang="en-US" altLang="zh-CN" dirty="0">
                <a:latin typeface="Palatino Linotype" panose="02040502050505030304" pitchFamily="18" charset="0"/>
                <a:ea typeface="楷体" panose="02010609060101010101" pitchFamily="49" charset="-122"/>
              </a:rPr>
              <a:t>for</a:t>
            </a:r>
            <a:r>
              <a:rPr lang="zh-CN" altLang="en-US" dirty="0">
                <a:latin typeface="Palatino Linotype" panose="02040502050505030304" pitchFamily="18" charset="0"/>
                <a:ea typeface="楷体" panose="02010609060101010101" pitchFamily="49" charset="-122"/>
              </a:rPr>
              <a:t>循环绘制</a:t>
            </a:r>
            <a:r>
              <a:rPr lang="en-US" altLang="zh-CN" dirty="0">
                <a:latin typeface="Palatino Linotype" panose="02040502050505030304" pitchFamily="18" charset="0"/>
                <a:ea typeface="楷体" panose="02010609060101010101" pitchFamily="49" charset="-122"/>
              </a:rPr>
              <a:t>100</a:t>
            </a:r>
            <a:r>
              <a:rPr lang="zh-CN" altLang="en-US" dirty="0">
                <a:latin typeface="Palatino Linotype" panose="02040502050505030304" pitchFamily="18" charset="0"/>
                <a:ea typeface="楷体" panose="02010609060101010101" pitchFamily="49" charset="-122"/>
              </a:rPr>
              <a:t>朵雪花。雪花大小</a:t>
            </a:r>
            <a:r>
              <a:rPr lang="en-US" altLang="zh-CN" dirty="0" err="1">
                <a:latin typeface="Palatino Linotype" panose="02040502050505030304" pitchFamily="18" charset="0"/>
                <a:ea typeface="楷体" panose="02010609060101010101" pitchFamily="49" charset="-122"/>
              </a:rPr>
              <a:t>snowsize</a:t>
            </a:r>
            <a:r>
              <a:rPr lang="zh-CN" altLang="en-US" dirty="0">
                <a:latin typeface="Palatino Linotype" panose="02040502050505030304" pitchFamily="18" charset="0"/>
                <a:ea typeface="楷体" panose="02010609060101010101" pitchFamily="49" charset="-122"/>
              </a:rPr>
              <a:t>、雪花花瓣数</a:t>
            </a:r>
            <a:r>
              <a:rPr lang="en-US" altLang="zh-CN" dirty="0">
                <a:latin typeface="Palatino Linotype" panose="02040502050505030304" pitchFamily="18" charset="0"/>
                <a:ea typeface="楷体" panose="02010609060101010101" pitchFamily="49" charset="-122"/>
              </a:rPr>
              <a:t>dens</a:t>
            </a:r>
            <a:r>
              <a:rPr lang="zh-CN" altLang="en-US" dirty="0">
                <a:latin typeface="Palatino Linotype" panose="02040502050505030304" pitchFamily="18" charset="0"/>
                <a:ea typeface="楷体" panose="02010609060101010101" pitchFamily="49" charset="-122"/>
              </a:rPr>
              <a:t>都分别设定为一定数值范围随机数。最后通过</a:t>
            </a:r>
            <a:r>
              <a:rPr lang="en-US" altLang="zh-CN" dirty="0">
                <a:latin typeface="Palatino Linotype" panose="02040502050505030304" pitchFamily="18" charset="0"/>
                <a:ea typeface="楷体" panose="02010609060101010101" pitchFamily="49" charset="-122"/>
              </a:rPr>
              <a:t>for</a:t>
            </a:r>
            <a:r>
              <a:rPr lang="zh-CN" altLang="en-US" dirty="0">
                <a:latin typeface="Palatino Linotype" panose="02040502050505030304" pitchFamily="18" charset="0"/>
                <a:ea typeface="楷体" panose="02010609060101010101" pitchFamily="49" charset="-122"/>
              </a:rPr>
              <a:t>循环绘制出多彩雪花。</a:t>
            </a:r>
            <a:endParaRPr lang="en-US" altLang="zh-CN" dirty="0">
              <a:latin typeface="Palatino Linotype" panose="02040502050505030304" pitchFamily="18" charset="0"/>
              <a:ea typeface="楷体" panose="02010609060101010101" pitchFamily="49" charset="-122"/>
            </a:endParaRPr>
          </a:p>
        </p:txBody>
      </p:sp>
      <p:sp>
        <p:nvSpPr>
          <p:cNvPr id="4710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雪景艺术绘图</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p:cNvSpPr txBox="1">
            <a:spLocks noChangeArrowheads="1"/>
          </p:cNvSpPr>
          <p:nvPr/>
        </p:nvSpPr>
        <p:spPr bwMode="auto">
          <a:xfrm>
            <a:off x="682625" y="1576388"/>
            <a:ext cx="76152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indent="-4572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spcBef>
                <a:spcPct val="0"/>
              </a:spcBef>
              <a:buClr>
                <a:srgbClr val="C00000"/>
              </a:buClr>
              <a:buFont typeface="Wingdings" panose="05000000000000000000" pitchFamily="2" charset="2"/>
              <a:buChar char="n"/>
              <a:defRPr/>
            </a:pPr>
            <a:r>
              <a:rPr lang="zh-CN" altLang="en-US" dirty="0">
                <a:latin typeface="Palatino Linotype" panose="02040502050505030304" pitchFamily="18" charset="0"/>
                <a:ea typeface="楷体" panose="02010609060101010101" pitchFamily="49" charset="-122"/>
              </a:rPr>
              <a:t>第三步，绘制雪地效果。</a:t>
            </a:r>
            <a:endParaRPr lang="en-US" altLang="zh-CN" dirty="0">
              <a:latin typeface="Palatino Linotype" panose="02040502050505030304" pitchFamily="18" charset="0"/>
              <a:ea typeface="楷体" panose="02010609060101010101" pitchFamily="49" charset="-122"/>
            </a:endParaRPr>
          </a:p>
          <a:p>
            <a:pPr marL="0" lvl="1" indent="0" algn="just" eaLnBrk="1" hangingPunct="1">
              <a:spcBef>
                <a:spcPct val="0"/>
              </a:spcBef>
              <a:buClr>
                <a:srgbClr val="C00000"/>
              </a:buClr>
              <a:buFontTx/>
              <a:buNone/>
              <a:defRPr/>
            </a:pPr>
            <a:endParaRPr lang="en-US" altLang="zh-CN" dirty="0">
              <a:latin typeface="Palatino Linotype" panose="02040502050505030304" pitchFamily="18" charset="0"/>
              <a:ea typeface="楷体" panose="02010609060101010101" pitchFamily="49" charset="-122"/>
            </a:endParaRPr>
          </a:p>
          <a:p>
            <a:pPr marL="0" lvl="1" indent="0" algn="just" eaLnBrk="1" hangingPunct="1">
              <a:spcBef>
                <a:spcPct val="0"/>
              </a:spcBef>
              <a:buClr>
                <a:srgbClr val="C00000"/>
              </a:buClr>
              <a:buFontTx/>
              <a:buNone/>
              <a:defRPr/>
            </a:pPr>
            <a:r>
              <a:rPr lang="en-US" altLang="zh-CN" dirty="0" err="1">
                <a:latin typeface="Palatino Linotype" panose="02040502050505030304" pitchFamily="18" charset="0"/>
                <a:ea typeface="楷体" panose="02010609060101010101" pitchFamily="49" charset="-122"/>
              </a:rPr>
              <a:t>drawGround</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函数使用</a:t>
            </a:r>
            <a:r>
              <a:rPr lang="en-US" altLang="zh-CN" dirty="0">
                <a:latin typeface="Palatino Linotype" panose="02040502050505030304" pitchFamily="18" charset="0"/>
                <a:ea typeface="楷体" panose="02010609060101010101" pitchFamily="49" charset="-122"/>
              </a:rPr>
              <a:t>for</a:t>
            </a:r>
            <a:r>
              <a:rPr lang="zh-CN" altLang="en-US" dirty="0">
                <a:latin typeface="Palatino Linotype" panose="02040502050505030304" pitchFamily="18" charset="0"/>
                <a:ea typeface="楷体" panose="02010609060101010101" pitchFamily="49" charset="-122"/>
              </a:rPr>
              <a:t>循环绘制地面</a:t>
            </a:r>
            <a:r>
              <a:rPr lang="en-US" altLang="zh-CN" dirty="0">
                <a:latin typeface="Palatino Linotype" panose="02040502050505030304" pitchFamily="18" charset="0"/>
                <a:ea typeface="楷体" panose="02010609060101010101" pitchFamily="49" charset="-122"/>
              </a:rPr>
              <a:t>400</a:t>
            </a:r>
            <a:r>
              <a:rPr lang="zh-CN" altLang="en-US" dirty="0">
                <a:latin typeface="Palatino Linotype" panose="02040502050505030304" pitchFamily="18" charset="0"/>
                <a:ea typeface="楷体" panose="02010609060101010101" pitchFamily="49" charset="-122"/>
              </a:rPr>
              <a:t>个小横线，画笔大小</a:t>
            </a:r>
            <a:r>
              <a:rPr lang="en-US" altLang="zh-CN" dirty="0" err="1">
                <a:latin typeface="Palatino Linotype" panose="02040502050505030304" pitchFamily="18" charset="0"/>
                <a:ea typeface="楷体" panose="02010609060101010101" pitchFamily="49" charset="-122"/>
              </a:rPr>
              <a:t>pensize</a:t>
            </a:r>
            <a:r>
              <a:rPr lang="zh-CN" altLang="en-US" dirty="0">
                <a:latin typeface="Palatino Linotype" panose="02040502050505030304" pitchFamily="18" charset="0"/>
                <a:ea typeface="楷体" panose="02010609060101010101" pitchFamily="49" charset="-122"/>
              </a:rPr>
              <a:t>、位置坐标</a:t>
            </a:r>
            <a:r>
              <a:rPr lang="en-US" altLang="zh-CN" dirty="0">
                <a:latin typeface="Palatino Linotype" panose="02040502050505030304" pitchFamily="18" charset="0"/>
                <a:ea typeface="楷体" panose="02010609060101010101" pitchFamily="49" charset="-122"/>
              </a:rPr>
              <a:t>x</a:t>
            </a:r>
            <a:r>
              <a:rPr lang="zh-CN" altLang="en-US" dirty="0">
                <a:latin typeface="Palatino Linotype" panose="02040502050505030304" pitchFamily="18" charset="0"/>
                <a:ea typeface="楷体" panose="02010609060101010101" pitchFamily="49" charset="-122"/>
              </a:rPr>
              <a:t>、</a:t>
            </a:r>
            <a:r>
              <a:rPr lang="en-US" altLang="zh-CN" dirty="0">
                <a:latin typeface="Palatino Linotype" panose="02040502050505030304" pitchFamily="18" charset="0"/>
                <a:ea typeface="楷体" panose="02010609060101010101" pitchFamily="49" charset="-122"/>
              </a:rPr>
              <a:t>y</a:t>
            </a:r>
            <a:r>
              <a:rPr lang="zh-CN" altLang="en-US" dirty="0">
                <a:latin typeface="Palatino Linotype" panose="02040502050505030304" pitchFamily="18" charset="0"/>
                <a:ea typeface="楷体" panose="02010609060101010101" pitchFamily="49" charset="-122"/>
              </a:rPr>
              <a:t>、线段长度均通过</a:t>
            </a:r>
            <a:r>
              <a:rPr lang="en-US" altLang="zh-CN" dirty="0" err="1">
                <a:latin typeface="Palatino Linotype" panose="02040502050505030304" pitchFamily="18" charset="0"/>
                <a:ea typeface="楷体" panose="02010609060101010101" pitchFamily="49" charset="-122"/>
              </a:rPr>
              <a:t>randint</a:t>
            </a:r>
            <a:r>
              <a:rPr lang="en-US" altLang="zh-CN" dirty="0">
                <a:latin typeface="Palatino Linotype" panose="02040502050505030304" pitchFamily="18" charset="0"/>
                <a:ea typeface="楷体" panose="02010609060101010101" pitchFamily="49" charset="-122"/>
              </a:rPr>
              <a:t>()</a:t>
            </a:r>
            <a:r>
              <a:rPr lang="zh-CN" altLang="en-US" dirty="0">
                <a:latin typeface="Palatino Linotype" panose="02040502050505030304" pitchFamily="18" charset="0"/>
                <a:ea typeface="楷体" panose="02010609060101010101" pitchFamily="49" charset="-122"/>
              </a:rPr>
              <a:t>函数作为随机数产生。</a:t>
            </a:r>
            <a:endParaRPr lang="en-US" altLang="zh-CN" dirty="0">
              <a:latin typeface="Palatino Linotype" panose="02040502050505030304" pitchFamily="18" charset="0"/>
              <a:ea typeface="楷体" panose="02010609060101010101" pitchFamily="49" charset="-122"/>
            </a:endParaRPr>
          </a:p>
        </p:txBody>
      </p:sp>
      <p:sp>
        <p:nvSpPr>
          <p:cNvPr id="4813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雪景艺术绘图</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sz="4000">
                <a:solidFill>
                  <a:srgbClr val="262626"/>
                </a:solidFill>
                <a:latin typeface="微软雅黑" pitchFamily="34" charset="-122"/>
                <a:ea typeface="微软雅黑" pitchFamily="34" charset="-122"/>
              </a:rPr>
              <a:t>雪景艺术绘图</a:t>
            </a:r>
          </a:p>
        </p:txBody>
      </p:sp>
      <p:graphicFrame>
        <p:nvGraphicFramePr>
          <p:cNvPr id="2" name="表格 1"/>
          <p:cNvGraphicFramePr>
            <a:graphicFrameLocks noGrp="1"/>
          </p:cNvGraphicFramePr>
          <p:nvPr/>
        </p:nvGraphicFramePr>
        <p:xfrm>
          <a:off x="593725" y="1603375"/>
          <a:ext cx="4014788" cy="4023360"/>
        </p:xfrm>
        <a:graphic>
          <a:graphicData uri="http://schemas.openxmlformats.org/drawingml/2006/table">
            <a:tbl>
              <a:tblPr firstRow="1" firstCol="1" bandRow="1"/>
              <a:tblGrid>
                <a:gridCol w="317279">
                  <a:extLst>
                    <a:ext uri="{9D8B030D-6E8A-4147-A177-3AD203B41FA5}">
                      <a16:colId xmlns:a16="http://schemas.microsoft.com/office/drawing/2014/main" val="20000"/>
                    </a:ext>
                  </a:extLst>
                </a:gridCol>
                <a:gridCol w="154464">
                  <a:extLst>
                    <a:ext uri="{9D8B030D-6E8A-4147-A177-3AD203B41FA5}">
                      <a16:colId xmlns:a16="http://schemas.microsoft.com/office/drawing/2014/main" val="20001"/>
                    </a:ext>
                  </a:extLst>
                </a:gridCol>
                <a:gridCol w="1677127">
                  <a:extLst>
                    <a:ext uri="{9D8B030D-6E8A-4147-A177-3AD203B41FA5}">
                      <a16:colId xmlns:a16="http://schemas.microsoft.com/office/drawing/2014/main" val="20002"/>
                    </a:ext>
                  </a:extLst>
                </a:gridCol>
                <a:gridCol w="1865918">
                  <a:extLst>
                    <a:ext uri="{9D8B030D-6E8A-4147-A177-3AD203B41FA5}">
                      <a16:colId xmlns:a16="http://schemas.microsoft.com/office/drawing/2014/main" val="20003"/>
                    </a:ext>
                  </a:extLst>
                </a:gridCol>
              </a:tblGrid>
              <a:tr h="365702">
                <a:tc gridSpan="2">
                  <a:txBody>
                    <a:bodyPr/>
                    <a:lstStyle/>
                    <a:p>
                      <a:pPr algn="l" fontAlgn="base">
                        <a:lnSpc>
                          <a:spcPct val="100000"/>
                        </a:lnSpc>
                        <a:spcBef>
                          <a:spcPts val="600"/>
                        </a:spcBef>
                        <a:spcAft>
                          <a:spcPts val="600"/>
                        </a:spcAft>
                      </a:pPr>
                      <a:r>
                        <a:rPr lang="zh-CN" sz="1200" kern="0" dirty="0">
                          <a:effectLst/>
                          <a:latin typeface="Palatino Linotype" panose="02040502050505030304" pitchFamily="18" charset="0"/>
                          <a:ea typeface="宋体" panose="02010600030101010101" pitchFamily="2" charset="-122"/>
                          <a:cs typeface="Courier New" panose="02070309020205020404" pitchFamily="49" charset="0"/>
                        </a:rPr>
                        <a:t>实例</a:t>
                      </a:r>
                      <a:r>
                        <a:rPr lang="en-US" sz="1200" kern="0" dirty="0">
                          <a:effectLst/>
                          <a:latin typeface="Palatino Linotype" panose="02040502050505030304" pitchFamily="18" charset="0"/>
                          <a:ea typeface="宋体" panose="02010600030101010101" pitchFamily="2" charset="-122"/>
                          <a:cs typeface="Courier New" panose="02070309020205020404" pitchFamily="49" charset="0"/>
                        </a:rPr>
                        <a:t>9.1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701" marR="30701" marT="0" marB="0">
                    <a:lnL>
                      <a:noFill/>
                    </a:lnL>
                    <a:lnR>
                      <a:noFill/>
                    </a:lnR>
                    <a:lnT>
                      <a:noFill/>
                    </a:lnT>
                    <a:lnB w="12700" cap="flat" cmpd="sng" algn="ctr">
                      <a:solidFill>
                        <a:srgbClr val="00B050"/>
                      </a:solidFill>
                      <a:prstDash val="solid"/>
                      <a:round/>
                      <a:headEnd type="none" w="med" len="med"/>
                      <a:tailEnd type="none" w="med" len="med"/>
                    </a:lnB>
                  </a:tcPr>
                </a:tc>
                <a:tc hMerge="1">
                  <a:txBody>
                    <a:bodyPr/>
                    <a:lstStyle/>
                    <a:p>
                      <a:endParaRPr lang="zh-CN" altLang="en-US"/>
                    </a:p>
                  </a:txBody>
                  <a:tcPr/>
                </a:tc>
                <a:tc>
                  <a:txBody>
                    <a:bodyPr/>
                    <a:lstStyle/>
                    <a:p>
                      <a:pPr algn="l" fontAlgn="base">
                        <a:lnSpc>
                          <a:spcPct val="100000"/>
                        </a:lnSpc>
                        <a:spcBef>
                          <a:spcPts val="600"/>
                        </a:spcBef>
                        <a:spcAft>
                          <a:spcPts val="600"/>
                        </a:spcAft>
                      </a:pPr>
                      <a:r>
                        <a:rPr lang="en-US" sz="12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0701" marR="30701" marT="0" marB="0">
                    <a:lnL>
                      <a:noFill/>
                    </a:lnL>
                    <a:lnR>
                      <a:noFill/>
                    </a:lnR>
                    <a:lnT>
                      <a:noFill/>
                    </a:lnT>
                    <a:lnB w="12700" cap="flat" cmpd="sng" algn="ctr">
                      <a:solidFill>
                        <a:srgbClr val="00B050"/>
                      </a:solidFill>
                      <a:prstDash val="solid"/>
                      <a:round/>
                      <a:headEnd type="none" w="med" len="med"/>
                      <a:tailEnd type="none" w="med" len="med"/>
                    </a:lnB>
                  </a:tcPr>
                </a:tc>
                <a:tc>
                  <a:txBody>
                    <a:bodyPr/>
                    <a:lstStyle/>
                    <a:p>
                      <a:pPr algn="l" fontAlgn="base">
                        <a:lnSpc>
                          <a:spcPct val="100000"/>
                        </a:lnSpc>
                        <a:spcBef>
                          <a:spcPts val="600"/>
                        </a:spcBef>
                        <a:spcAft>
                          <a:spcPts val="600"/>
                        </a:spcAft>
                      </a:pPr>
                      <a:r>
                        <a:rPr lang="en-US" sz="12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0701" marR="30701" marT="0" marB="0">
                    <a:lnL>
                      <a:noFill/>
                    </a:lnL>
                    <a:lnR>
                      <a:noFill/>
                    </a:lnR>
                    <a:lnT>
                      <a:noFill/>
                    </a:lnT>
                    <a:lnB>
                      <a:noFill/>
                    </a:lnB>
                  </a:tcPr>
                </a:tc>
                <a:extLst>
                  <a:ext uri="{0D108BD9-81ED-4DB2-BD59-A6C34878D82A}">
                    <a16:rowId xmlns:a16="http://schemas.microsoft.com/office/drawing/2014/main" val="10000"/>
                  </a:ext>
                </a:extLst>
              </a:tr>
              <a:tr h="3657023">
                <a:tc>
                  <a:txBody>
                    <a:bodyPr/>
                    <a:lstStyle/>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701" marR="30701"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tcPr>
                </a:tc>
                <a:tc gridSpan="3">
                  <a:txBody>
                    <a:bodyPr/>
                    <a:lstStyle/>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SnowView.py</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from turtle import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from random import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def</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drawSnow</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hideturtle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pensize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for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in range(100):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r, g, b = random(), random(), random()</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pencolor</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r,g,b</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penup</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setx</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randint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(-350,350))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sety</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randint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(1,270))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pendown</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dens =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randint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(8,12)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snowsize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randint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(10,14)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for j in range(dens):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forward(</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snowsize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backward(</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snowsize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right(360/dens)</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701" marR="30701"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nvGraphicFramePr>
        <p:xfrm>
          <a:off x="4608513" y="1603375"/>
          <a:ext cx="4433887" cy="3657600"/>
        </p:xfrm>
        <a:graphic>
          <a:graphicData uri="http://schemas.openxmlformats.org/drawingml/2006/table">
            <a:tbl>
              <a:tblPr firstRow="1" firstCol="1" bandRow="1"/>
              <a:tblGrid>
                <a:gridCol w="351404">
                  <a:extLst>
                    <a:ext uri="{9D8B030D-6E8A-4147-A177-3AD203B41FA5}">
                      <a16:colId xmlns:a16="http://schemas.microsoft.com/office/drawing/2014/main" val="20000"/>
                    </a:ext>
                  </a:extLst>
                </a:gridCol>
                <a:gridCol w="171077">
                  <a:extLst>
                    <a:ext uri="{9D8B030D-6E8A-4147-A177-3AD203B41FA5}">
                      <a16:colId xmlns:a16="http://schemas.microsoft.com/office/drawing/2014/main" val="20001"/>
                    </a:ext>
                  </a:extLst>
                </a:gridCol>
                <a:gridCol w="1857505">
                  <a:extLst>
                    <a:ext uri="{9D8B030D-6E8A-4147-A177-3AD203B41FA5}">
                      <a16:colId xmlns:a16="http://schemas.microsoft.com/office/drawing/2014/main" val="20002"/>
                    </a:ext>
                  </a:extLst>
                </a:gridCol>
                <a:gridCol w="2053901">
                  <a:extLst>
                    <a:ext uri="{9D8B030D-6E8A-4147-A177-3AD203B41FA5}">
                      <a16:colId xmlns:a16="http://schemas.microsoft.com/office/drawing/2014/main" val="20003"/>
                    </a:ext>
                  </a:extLst>
                </a:gridCol>
              </a:tblGrid>
              <a:tr h="356975">
                <a:tc gridSpan="2">
                  <a:txBody>
                    <a:bodyPr/>
                    <a:lstStyle/>
                    <a:p>
                      <a:pPr algn="l" fontAlgn="base">
                        <a:lnSpc>
                          <a:spcPct val="100000"/>
                        </a:lnSpc>
                        <a:spcBef>
                          <a:spcPts val="600"/>
                        </a:spcBef>
                        <a:spcAft>
                          <a:spcPts val="600"/>
                        </a:spcAft>
                      </a:pPr>
                      <a:r>
                        <a:rPr lang="zh-CN" sz="1200" kern="0" dirty="0">
                          <a:effectLst/>
                          <a:latin typeface="Palatino Linotype" panose="02040502050505030304" pitchFamily="18" charset="0"/>
                          <a:ea typeface="宋体" panose="02010600030101010101" pitchFamily="2" charset="-122"/>
                          <a:cs typeface="Courier New" panose="02070309020205020404" pitchFamily="49" charset="0"/>
                        </a:rPr>
                        <a:t>实例</a:t>
                      </a:r>
                      <a:r>
                        <a:rPr lang="en-US" sz="1200" kern="0" dirty="0">
                          <a:effectLst/>
                          <a:latin typeface="Palatino Linotype" panose="02040502050505030304" pitchFamily="18" charset="0"/>
                          <a:ea typeface="宋体" panose="02010600030101010101" pitchFamily="2" charset="-122"/>
                          <a:cs typeface="Courier New" panose="02070309020205020404" pitchFamily="49" charset="0"/>
                        </a:rPr>
                        <a:t>9.1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707" marR="30707" marT="0" marB="0">
                    <a:lnL>
                      <a:noFill/>
                    </a:lnL>
                    <a:lnR>
                      <a:noFill/>
                    </a:lnR>
                    <a:lnT>
                      <a:noFill/>
                    </a:lnT>
                    <a:lnB w="12700" cap="flat" cmpd="sng" algn="ctr">
                      <a:solidFill>
                        <a:srgbClr val="00B050"/>
                      </a:solidFill>
                      <a:prstDash val="solid"/>
                      <a:round/>
                      <a:headEnd type="none" w="med" len="med"/>
                      <a:tailEnd type="none" w="med" len="med"/>
                    </a:lnB>
                  </a:tcPr>
                </a:tc>
                <a:tc hMerge="1">
                  <a:txBody>
                    <a:bodyPr/>
                    <a:lstStyle/>
                    <a:p>
                      <a:endParaRPr lang="zh-CN" altLang="en-US"/>
                    </a:p>
                  </a:txBody>
                  <a:tcPr/>
                </a:tc>
                <a:tc>
                  <a:txBody>
                    <a:bodyPr/>
                    <a:lstStyle/>
                    <a:p>
                      <a:pPr algn="l" fontAlgn="base">
                        <a:lnSpc>
                          <a:spcPct val="100000"/>
                        </a:lnSpc>
                        <a:spcBef>
                          <a:spcPts val="600"/>
                        </a:spcBef>
                        <a:spcAft>
                          <a:spcPts val="600"/>
                        </a:spcAft>
                      </a:pPr>
                      <a:r>
                        <a:rPr lang="en-US" sz="1200" kern="0" dirty="0">
                          <a:effectLst/>
                          <a:latin typeface="Palatino Linotype" panose="02040502050505030304" pitchFamily="18" charset="0"/>
                          <a:ea typeface="宋体" panose="02010600030101010101" pitchFamily="2" charset="-122"/>
                          <a:cs typeface="Courier New" panose="02070309020205020404" pitchFamily="49" charset="0"/>
                        </a:rPr>
                        <a:t> </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707" marR="30707" marT="0" marB="0">
                    <a:lnL>
                      <a:noFill/>
                    </a:lnL>
                    <a:lnR>
                      <a:noFill/>
                    </a:lnR>
                    <a:lnT>
                      <a:noFill/>
                    </a:lnT>
                    <a:lnB w="12700" cap="flat" cmpd="sng" algn="ctr">
                      <a:solidFill>
                        <a:srgbClr val="00B050"/>
                      </a:solidFill>
                      <a:prstDash val="solid"/>
                      <a:round/>
                      <a:headEnd type="none" w="med" len="med"/>
                      <a:tailEnd type="none" w="med" len="med"/>
                    </a:lnB>
                  </a:tcPr>
                </a:tc>
                <a:tc>
                  <a:txBody>
                    <a:bodyPr/>
                    <a:lstStyle/>
                    <a:p>
                      <a:pPr algn="l" fontAlgn="base">
                        <a:lnSpc>
                          <a:spcPct val="100000"/>
                        </a:lnSpc>
                        <a:spcBef>
                          <a:spcPts val="600"/>
                        </a:spcBef>
                        <a:spcAft>
                          <a:spcPts val="600"/>
                        </a:spcAft>
                      </a:pPr>
                      <a:r>
                        <a:rPr lang="en-US" sz="1200" kern="0">
                          <a:effectLst/>
                          <a:latin typeface="Palatino Linotype" panose="02040502050505030304" pitchFamily="18" charset="0"/>
                          <a:ea typeface="宋体" panose="02010600030101010101" pitchFamily="2" charset="-122"/>
                          <a:cs typeface="Courier New" panose="02070309020205020404" pitchFamily="49" charset="0"/>
                        </a:rPr>
                        <a:t> </a:t>
                      </a:r>
                      <a:endParaRPr lang="zh-CN" sz="1200" kern="100">
                        <a:effectLst/>
                        <a:latin typeface="Calibri" panose="020F0502020204030204" pitchFamily="34" charset="0"/>
                        <a:ea typeface="宋体" panose="02010600030101010101" pitchFamily="2" charset="-122"/>
                        <a:cs typeface="Times New Roman" panose="02020603050405020304" pitchFamily="18" charset="0"/>
                      </a:endParaRPr>
                    </a:p>
                  </a:txBody>
                  <a:tcPr marL="30707" marR="30707" marT="0" marB="0">
                    <a:lnL>
                      <a:noFill/>
                    </a:lnL>
                    <a:lnR>
                      <a:noFill/>
                    </a:lnR>
                    <a:lnT>
                      <a:noFill/>
                    </a:lnT>
                    <a:lnB>
                      <a:noFill/>
                    </a:lnB>
                  </a:tcPr>
                </a:tc>
                <a:extLst>
                  <a:ext uri="{0D108BD9-81ED-4DB2-BD59-A6C34878D82A}">
                    <a16:rowId xmlns:a16="http://schemas.microsoft.com/office/drawing/2014/main" val="10000"/>
                  </a:ext>
                </a:extLst>
              </a:tr>
              <a:tr h="3262524">
                <a:tc>
                  <a:txBody>
                    <a:bodyPr/>
                    <a:lstStyle/>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29</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32</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33</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34</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35</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36</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37</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ct val="100000"/>
                        </a:lnSpc>
                        <a:spcAft>
                          <a:spcPts val="0"/>
                        </a:spcAft>
                      </a:pPr>
                      <a:r>
                        <a:rPr lang="en-US" sz="1200" kern="0" dirty="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38</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707" marR="30707" marT="0" marB="0" anchor="ctr">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tcPr>
                </a:tc>
                <a:tc gridSpan="3">
                  <a:txBody>
                    <a:bodyPr/>
                    <a:lstStyle/>
                    <a:p>
                      <a:pPr algn="just" fontAlgn="base">
                        <a:lnSpc>
                          <a:spcPct val="100000"/>
                        </a:lnSpc>
                        <a:spcAft>
                          <a:spcPts val="0"/>
                        </a:spcAft>
                      </a:pP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def</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drawGround</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hideturtle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for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i</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in range(400):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pensize</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randint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(5,10))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x =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randint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(-400,350)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y =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randint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(-280,-1)</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r, g, b = -y/280, -y/280, -y/280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pencolor</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r,g,b</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penup</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goto</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x,y</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pendown</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        forward(</a:t>
                      </a: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randint</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(40,100))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setup(800,600,200,200)</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tracer(False)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bgcolor</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("black")</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drawSnow</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err="1">
                          <a:effectLst/>
                          <a:latin typeface="Courier New" panose="02070309020205020404" pitchFamily="49" charset="0"/>
                          <a:ea typeface="宋体" panose="02010600030101010101" pitchFamily="2" charset="-122"/>
                          <a:cs typeface="Times New Roman" panose="02020603050405020304" pitchFamily="18" charset="0"/>
                        </a:rPr>
                        <a:t>drawGround</a:t>
                      </a: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ct val="100000"/>
                        </a:lnSpc>
                        <a:spcAft>
                          <a:spcPts val="0"/>
                        </a:spcAft>
                      </a:pPr>
                      <a:r>
                        <a:rPr lang="en-US" sz="1200" b="1" kern="0" dirty="0">
                          <a:effectLst/>
                          <a:latin typeface="Courier New" panose="02070309020205020404" pitchFamily="49" charset="0"/>
                          <a:ea typeface="宋体" panose="02010600030101010101" pitchFamily="2" charset="-122"/>
                          <a:cs typeface="Times New Roman" panose="02020603050405020304" pitchFamily="18" charset="0"/>
                        </a:rPr>
                        <a:t>done()</a:t>
                      </a:r>
                      <a:endParaRPr lang="zh-CN" sz="1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0707" marR="30707" marT="0" marB="0" anchor="ctr">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1038" y="396875"/>
            <a:ext cx="1227137"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Box 2"/>
          <p:cNvSpPr txBox="1">
            <a:spLocks noChangeArrowheads="1"/>
          </p:cNvSpPr>
          <p:nvPr/>
        </p:nvSpPr>
        <p:spPr bwMode="auto">
          <a:xfrm>
            <a:off x="1187450" y="765175"/>
            <a:ext cx="2236788" cy="708025"/>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FontTx/>
              <a:buNone/>
              <a:defRPr/>
            </a:pPr>
            <a:r>
              <a:rPr lang="zh-CN" altLang="en-US" sz="4000">
                <a:solidFill>
                  <a:srgbClr val="262626"/>
                </a:solidFill>
                <a:latin typeface="微软雅黑" panose="020B0503020204020204" pitchFamily="34" charset="-122"/>
                <a:ea typeface="微软雅黑" panose="020B0503020204020204" pitchFamily="34" charset="-122"/>
              </a:rPr>
              <a:t>本章小结</a:t>
            </a:r>
          </a:p>
        </p:txBody>
      </p:sp>
      <p:sp>
        <p:nvSpPr>
          <p:cNvPr id="50180" name="TextBox 2"/>
          <p:cNvSpPr txBox="1">
            <a:spLocks noChangeArrowheads="1"/>
          </p:cNvSpPr>
          <p:nvPr/>
        </p:nvSpPr>
        <p:spPr bwMode="auto">
          <a:xfrm>
            <a:off x="463550" y="1916113"/>
            <a:ext cx="8064500"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200000"/>
              </a:lnSpc>
              <a:buClr>
                <a:srgbClr val="0066FF"/>
              </a:buClr>
            </a:pPr>
            <a:r>
              <a:rPr lang="en-US" altLang="zh-CN" sz="2000">
                <a:latin typeface="微软雅黑" pitchFamily="34" charset="-122"/>
                <a:ea typeface="微软雅黑" pitchFamily="34" charset="-122"/>
              </a:rPr>
              <a:t>	</a:t>
            </a:r>
            <a:endParaRPr lang="zh-CN" altLang="en-US" sz="2000">
              <a:latin typeface="微软雅黑" pitchFamily="34" charset="-122"/>
              <a:ea typeface="微软雅黑" pitchFamily="34" charset="-122"/>
            </a:endParaRPr>
          </a:p>
        </p:txBody>
      </p:sp>
      <p:sp>
        <p:nvSpPr>
          <p:cNvPr id="50181" name="TextBox 2"/>
          <p:cNvSpPr txBox="1">
            <a:spLocks noChangeArrowheads="1"/>
          </p:cNvSpPr>
          <p:nvPr/>
        </p:nvSpPr>
        <p:spPr bwMode="auto">
          <a:xfrm>
            <a:off x="681038" y="1997075"/>
            <a:ext cx="7615237"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1" algn="just" eaLnBrk="1" hangingPunct="1">
              <a:buClr>
                <a:srgbClr val="C00000"/>
              </a:buClr>
            </a:pPr>
            <a:r>
              <a:rPr lang="zh-CN" altLang="en-US" sz="2800">
                <a:latin typeface="Palatino Linotype" pitchFamily="18" charset="0"/>
                <a:ea typeface="楷体" pitchFamily="49" charset="-122"/>
              </a:rPr>
              <a:t>        本章主要讲解了</a:t>
            </a:r>
            <a:r>
              <a:rPr lang="en-US" altLang="zh-CN" sz="2800">
                <a:latin typeface="Palatino Linotype" pitchFamily="18" charset="0"/>
                <a:ea typeface="楷体" pitchFamily="49" charset="-122"/>
              </a:rPr>
              <a:t>3</a:t>
            </a:r>
            <a:r>
              <a:rPr lang="zh-CN" altLang="en-US" sz="2800">
                <a:latin typeface="Palatino Linotype" pitchFamily="18" charset="0"/>
                <a:ea typeface="楷体" pitchFamily="49" charset="-122"/>
              </a:rPr>
              <a:t>个重要的</a:t>
            </a: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标准库：</a:t>
            </a: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a:t>
            </a:r>
            <a:r>
              <a:rPr lang="en-US" altLang="zh-CN" sz="2800">
                <a:latin typeface="Palatino Linotype" pitchFamily="18" charset="0"/>
                <a:ea typeface="楷体" pitchFamily="49" charset="-122"/>
              </a:rPr>
              <a:t>random</a:t>
            </a:r>
            <a:r>
              <a:rPr lang="zh-CN" altLang="en-US" sz="2800">
                <a:latin typeface="Palatino Linotype" pitchFamily="18" charset="0"/>
                <a:ea typeface="楷体" pitchFamily="49" charset="-122"/>
              </a:rPr>
              <a:t>和</a:t>
            </a:r>
            <a:r>
              <a:rPr lang="en-US" altLang="zh-CN" sz="2800">
                <a:latin typeface="Palatino Linotype" pitchFamily="18" charset="0"/>
                <a:ea typeface="楷体" pitchFamily="49" charset="-122"/>
              </a:rPr>
              <a:t>time</a:t>
            </a:r>
            <a:r>
              <a:rPr lang="zh-CN" altLang="en-US" sz="2800">
                <a:latin typeface="Palatino Linotype" pitchFamily="18" charset="0"/>
                <a:ea typeface="楷体" pitchFamily="49" charset="-122"/>
              </a:rPr>
              <a:t>，分别用于基本图形绘制、随机数运用和时间处理。再详细讲解各函数库功能基础上，通过雪景随机艺术画的绘制进一步帮助读者掌握这三个有趣且有用的标准库。</a:t>
            </a:r>
          </a:p>
          <a:p>
            <a:pPr marL="0" lvl="1" algn="just" eaLnBrk="1" hangingPunct="1">
              <a:buClr>
                <a:srgbClr val="C00000"/>
              </a:buClr>
            </a:pPr>
            <a:r>
              <a:rPr lang="en-US" altLang="zh-CN" sz="2800">
                <a:latin typeface="Palatino Linotype" pitchFamily="18" charset="0"/>
                <a:ea typeface="楷体" pitchFamily="49" charset="-122"/>
              </a:rPr>
              <a:t>        </a:t>
            </a:r>
            <a:r>
              <a:rPr lang="zh-CN" altLang="en-US" sz="2800">
                <a:latin typeface="Palatino Linotype" pitchFamily="18" charset="0"/>
                <a:ea typeface="楷体" pitchFamily="49" charset="-122"/>
              </a:rPr>
              <a:t>能够用</a:t>
            </a:r>
            <a:r>
              <a:rPr lang="en-US" altLang="zh-CN" sz="2800">
                <a:latin typeface="Palatino Linotype" pitchFamily="18" charset="0"/>
                <a:ea typeface="楷体" pitchFamily="49" charset="-122"/>
              </a:rPr>
              <a:t>Python</a:t>
            </a:r>
            <a:r>
              <a:rPr lang="zh-CN" altLang="en-US" sz="2800">
                <a:latin typeface="Palatino Linotype" pitchFamily="18" charset="0"/>
                <a:ea typeface="楷体" pitchFamily="49" charset="-122"/>
              </a:rPr>
              <a:t>绘图了，最想绘制的图形是什么？最想送给谁？</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2"/>
          <p:cNvSpPr txBox="1">
            <a:spLocks noChangeArrowheads="1"/>
          </p:cNvSpPr>
          <p:nvPr/>
        </p:nvSpPr>
        <p:spPr bwMode="auto">
          <a:xfrm>
            <a:off x="538163" y="1839913"/>
            <a:ext cx="8137525"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400">
                <a:latin typeface="Palatino Linotype" pitchFamily="18" charset="0"/>
                <a:ea typeface="楷体" pitchFamily="49" charset="-122"/>
              </a:rPr>
              <a:t>turtle</a:t>
            </a:r>
            <a:r>
              <a:rPr lang="zh-CN" altLang="en-US" sz="2400">
                <a:latin typeface="Palatino Linotype" pitchFamily="18" charset="0"/>
                <a:ea typeface="楷体" pitchFamily="49" charset="-122"/>
              </a:rPr>
              <a:t>（海龟）是</a:t>
            </a:r>
            <a:r>
              <a:rPr lang="en-US" altLang="zh-CN" sz="2400">
                <a:latin typeface="Palatino Linotype" pitchFamily="18" charset="0"/>
                <a:ea typeface="楷体" pitchFamily="49" charset="-122"/>
              </a:rPr>
              <a:t>Python</a:t>
            </a:r>
            <a:r>
              <a:rPr lang="zh-CN" altLang="en-US" sz="2400">
                <a:latin typeface="Palatino Linotype" pitchFamily="18" charset="0"/>
                <a:ea typeface="楷体" pitchFamily="49" charset="-122"/>
              </a:rPr>
              <a:t>重要的标准库之一，它能够进行</a:t>
            </a:r>
            <a:r>
              <a:rPr lang="zh-CN" altLang="en-US" sz="2400" b="1">
                <a:solidFill>
                  <a:srgbClr val="C00000"/>
                </a:solidFill>
                <a:latin typeface="Palatino Linotype" pitchFamily="18" charset="0"/>
                <a:ea typeface="楷体" pitchFamily="49" charset="-122"/>
              </a:rPr>
              <a:t>基本的图形绘制</a:t>
            </a:r>
            <a:r>
              <a:rPr lang="zh-CN" altLang="en-US" sz="2400">
                <a:latin typeface="Palatino Linotype" pitchFamily="18" charset="0"/>
                <a:ea typeface="楷体" pitchFamily="49" charset="-122"/>
              </a:rPr>
              <a:t>。</a:t>
            </a:r>
            <a:endParaRPr lang="en-US" altLang="zh-CN" sz="240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en-US" altLang="zh-CN" sz="2400">
                <a:latin typeface="Palatino Linotype" pitchFamily="18" charset="0"/>
                <a:ea typeface="楷体" pitchFamily="49" charset="-122"/>
              </a:rPr>
              <a:t>turtle</a:t>
            </a:r>
            <a:r>
              <a:rPr lang="zh-CN" altLang="en-US" sz="2400">
                <a:latin typeface="Palatino Linotype" pitchFamily="18" charset="0"/>
                <a:ea typeface="楷体" pitchFamily="49" charset="-122"/>
              </a:rPr>
              <a:t>库绘制图形有一个基本框架：一个小海龟在坐标系中爬行，其爬行轨迹形成了绘制图形。对于小海龟来说，有“前进”、“后退”、“旋转”等爬行行为，对坐标系的探索也通过</a:t>
            </a:r>
            <a:r>
              <a:rPr lang="zh-CN" altLang="en-US" sz="2400" b="1">
                <a:latin typeface="Palatino Linotype" pitchFamily="18" charset="0"/>
                <a:ea typeface="楷体" pitchFamily="49" charset="-122"/>
              </a:rPr>
              <a:t>“前进方向”、“后退方向”、“左侧方向”和“右侧方向”</a:t>
            </a:r>
            <a:r>
              <a:rPr lang="zh-CN" altLang="en-US" sz="2400">
                <a:latin typeface="Palatino Linotype" pitchFamily="18" charset="0"/>
                <a:ea typeface="楷体" pitchFamily="49" charset="-122"/>
              </a:rPr>
              <a:t>等小海龟自身角度方位来完成。</a:t>
            </a:r>
          </a:p>
        </p:txBody>
      </p:sp>
      <p:sp>
        <p:nvSpPr>
          <p:cNvPr id="8196"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 turtle</a:t>
            </a:r>
            <a:r>
              <a:rPr lang="zh-CN" altLang="en-US" sz="4000">
                <a:solidFill>
                  <a:srgbClr val="262626"/>
                </a:solidFill>
                <a:latin typeface="微软雅黑" pitchFamily="34" charset="-122"/>
                <a:ea typeface="微软雅黑" pitchFamily="34" charset="-122"/>
              </a:rPr>
              <a:t>库概述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2"/>
          <p:cNvSpPr txBox="1">
            <a:spLocks noChangeArrowheads="1"/>
          </p:cNvSpPr>
          <p:nvPr/>
        </p:nvSpPr>
        <p:spPr bwMode="auto">
          <a:xfrm>
            <a:off x="538163" y="1839913"/>
            <a:ext cx="81375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使用</a:t>
            </a:r>
            <a:r>
              <a:rPr lang="en-US" altLang="zh-CN" sz="2800">
                <a:latin typeface="Palatino Linotype" pitchFamily="18" charset="0"/>
                <a:ea typeface="楷体" pitchFamily="49" charset="-122"/>
              </a:rPr>
              <a:t>import</a:t>
            </a:r>
            <a:r>
              <a:rPr lang="zh-CN" altLang="en-US" sz="2800">
                <a:latin typeface="Palatino Linotype" pitchFamily="18" charset="0"/>
                <a:ea typeface="楷体" pitchFamily="49" charset="-122"/>
              </a:rPr>
              <a:t>保留字对</a:t>
            </a: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库的引用有如下三种方式</a:t>
            </a:r>
            <a:endParaRPr lang="en-US" altLang="zh-CN" sz="2800">
              <a:latin typeface="Palatino Linotype" pitchFamily="18" charset="0"/>
              <a:ea typeface="楷体" pitchFamily="49" charset="-122"/>
            </a:endParaRPr>
          </a:p>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第一种，</a:t>
            </a:r>
            <a:r>
              <a:rPr lang="en-US" altLang="zh-CN" sz="2800" b="1">
                <a:solidFill>
                  <a:srgbClr val="C00000"/>
                </a:solidFill>
                <a:latin typeface="Palatino Linotype" pitchFamily="18" charset="0"/>
                <a:ea typeface="楷体" pitchFamily="49" charset="-122"/>
              </a:rPr>
              <a:t>import turtle</a:t>
            </a:r>
            <a:r>
              <a:rPr lang="zh-CN" altLang="en-US" sz="2800">
                <a:latin typeface="Palatino Linotype" pitchFamily="18" charset="0"/>
                <a:ea typeface="楷体" pitchFamily="49" charset="-122"/>
              </a:rPr>
              <a:t>，则对</a:t>
            </a: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库中函数调用采用</a:t>
            </a:r>
            <a:r>
              <a:rPr lang="en-US" altLang="zh-CN" sz="2800">
                <a:latin typeface="Palatino Linotype" pitchFamily="18" charset="0"/>
                <a:ea typeface="楷体" pitchFamily="49" charset="-122"/>
              </a:rPr>
              <a:t>turtle.&lt;</a:t>
            </a:r>
            <a:r>
              <a:rPr lang="zh-CN" altLang="en-US" sz="2800">
                <a:latin typeface="Palatino Linotype" pitchFamily="18" charset="0"/>
                <a:ea typeface="楷体" pitchFamily="49" charset="-122"/>
              </a:rPr>
              <a:t>函数名</a:t>
            </a:r>
            <a:r>
              <a:rPr lang="en-US" altLang="zh-CN" sz="2800">
                <a:latin typeface="Palatino Linotype" pitchFamily="18" charset="0"/>
                <a:ea typeface="楷体" pitchFamily="49" charset="-122"/>
              </a:rPr>
              <a:t>&gt;()</a:t>
            </a:r>
            <a:r>
              <a:rPr lang="zh-CN" altLang="en-US" sz="2800">
                <a:latin typeface="Palatino Linotype" pitchFamily="18" charset="0"/>
                <a:ea typeface="楷体" pitchFamily="49" charset="-122"/>
              </a:rPr>
              <a:t>形式。</a:t>
            </a:r>
          </a:p>
        </p:txBody>
      </p:sp>
      <p:sp>
        <p:nvSpPr>
          <p:cNvPr id="9220"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 turtle</a:t>
            </a:r>
            <a:r>
              <a:rPr lang="zh-CN" altLang="en-US" sz="4000">
                <a:solidFill>
                  <a:srgbClr val="262626"/>
                </a:solidFill>
                <a:latin typeface="微软雅黑" pitchFamily="34" charset="-122"/>
                <a:ea typeface="微软雅黑" pitchFamily="34" charset="-122"/>
              </a:rPr>
              <a:t>库概述</a:t>
            </a:r>
          </a:p>
        </p:txBody>
      </p:sp>
      <p:graphicFrame>
        <p:nvGraphicFramePr>
          <p:cNvPr id="2" name="表格 1"/>
          <p:cNvGraphicFramePr>
            <a:graphicFrameLocks noGrp="1"/>
          </p:cNvGraphicFramePr>
          <p:nvPr/>
        </p:nvGraphicFramePr>
        <p:xfrm>
          <a:off x="1014413" y="4884738"/>
          <a:ext cx="7445375" cy="735965"/>
        </p:xfrm>
        <a:graphic>
          <a:graphicData uri="http://schemas.openxmlformats.org/drawingml/2006/table">
            <a:tbl>
              <a:tblPr firstRow="1" firstCol="1" bandRow="1"/>
              <a:tblGrid>
                <a:gridCol w="506773">
                  <a:extLst>
                    <a:ext uri="{9D8B030D-6E8A-4147-A177-3AD203B41FA5}">
                      <a16:colId xmlns:a16="http://schemas.microsoft.com/office/drawing/2014/main" val="20000"/>
                    </a:ext>
                  </a:extLst>
                </a:gridCol>
                <a:gridCol w="6938602">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import turtle</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dirty="0" err="1">
                          <a:effectLst/>
                          <a:latin typeface="Courier New" panose="02070309020205020404" pitchFamily="49" charset="0"/>
                          <a:ea typeface="宋体" panose="02010600030101010101" pitchFamily="2" charset="-122"/>
                          <a:cs typeface="Times New Roman" panose="02020603050405020304" pitchFamily="18" charset="0"/>
                        </a:rPr>
                        <a:t>turtle.circle</a:t>
                      </a: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(200)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4" marR="68574"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extBox 2"/>
          <p:cNvSpPr txBox="1">
            <a:spLocks noChangeArrowheads="1"/>
          </p:cNvSpPr>
          <p:nvPr/>
        </p:nvSpPr>
        <p:spPr bwMode="auto">
          <a:xfrm>
            <a:off x="538163" y="1839913"/>
            <a:ext cx="81375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dirty="0">
                <a:latin typeface="Palatino Linotype" pitchFamily="18" charset="0"/>
                <a:ea typeface="楷体" pitchFamily="49" charset="-122"/>
              </a:rPr>
              <a:t>第二种，</a:t>
            </a:r>
            <a:r>
              <a:rPr lang="en-US" altLang="zh-CN" sz="2800" b="1" dirty="0">
                <a:solidFill>
                  <a:srgbClr val="C00000"/>
                </a:solidFill>
                <a:latin typeface="Palatino Linotype" pitchFamily="18" charset="0"/>
                <a:ea typeface="楷体" pitchFamily="49" charset="-122"/>
              </a:rPr>
              <a:t>from turtle import *</a:t>
            </a:r>
            <a:r>
              <a:rPr lang="zh-CN" altLang="en-US" sz="2800" dirty="0">
                <a:latin typeface="Palatino Linotype" pitchFamily="18" charset="0"/>
                <a:ea typeface="楷体" pitchFamily="49" charset="-122"/>
              </a:rPr>
              <a:t>，则对</a:t>
            </a:r>
            <a:r>
              <a:rPr lang="en-US" altLang="zh-CN" sz="2800" dirty="0">
                <a:latin typeface="Palatino Linotype" pitchFamily="18" charset="0"/>
                <a:ea typeface="楷体" pitchFamily="49" charset="-122"/>
              </a:rPr>
              <a:t>turtle</a:t>
            </a:r>
            <a:r>
              <a:rPr lang="zh-CN" altLang="en-US" sz="2800" dirty="0">
                <a:latin typeface="Palatino Linotype" pitchFamily="18" charset="0"/>
                <a:ea typeface="楷体" pitchFamily="49" charset="-122"/>
              </a:rPr>
              <a:t>库中函数调用直接采用</a:t>
            </a:r>
            <a:r>
              <a:rPr lang="en-US" altLang="zh-CN" sz="2800" dirty="0">
                <a:latin typeface="Palatino Linotype" pitchFamily="18" charset="0"/>
                <a:ea typeface="楷体" pitchFamily="49" charset="-122"/>
              </a:rPr>
              <a:t>&lt;</a:t>
            </a:r>
            <a:r>
              <a:rPr lang="zh-CN" altLang="en-US" sz="2800" dirty="0">
                <a:latin typeface="Palatino Linotype" pitchFamily="18" charset="0"/>
                <a:ea typeface="楷体" pitchFamily="49" charset="-122"/>
              </a:rPr>
              <a:t>函数名</a:t>
            </a:r>
            <a:r>
              <a:rPr lang="en-US" altLang="zh-CN" sz="2800" dirty="0">
                <a:latin typeface="Palatino Linotype" pitchFamily="18" charset="0"/>
                <a:ea typeface="楷体" pitchFamily="49" charset="-122"/>
              </a:rPr>
              <a:t>&gt;()</a:t>
            </a:r>
            <a:r>
              <a:rPr lang="zh-CN" altLang="en-US" sz="2800" dirty="0">
                <a:latin typeface="Palatino Linotype" pitchFamily="18" charset="0"/>
                <a:ea typeface="楷体" pitchFamily="49" charset="-122"/>
              </a:rPr>
              <a:t>形式，不在使用</a:t>
            </a:r>
            <a:r>
              <a:rPr lang="en-US" altLang="zh-CN" sz="2800" dirty="0">
                <a:latin typeface="Palatino Linotype" pitchFamily="18" charset="0"/>
                <a:ea typeface="楷体" pitchFamily="49" charset="-122"/>
              </a:rPr>
              <a:t>turtle.</a:t>
            </a:r>
            <a:r>
              <a:rPr lang="zh-CN" altLang="en-US" sz="2800" dirty="0">
                <a:latin typeface="Palatino Linotype" pitchFamily="18" charset="0"/>
                <a:ea typeface="楷体" pitchFamily="49" charset="-122"/>
              </a:rPr>
              <a:t>作为前导。</a:t>
            </a:r>
          </a:p>
        </p:txBody>
      </p:sp>
      <p:sp>
        <p:nvSpPr>
          <p:cNvPr id="10244"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 turtle</a:t>
            </a:r>
            <a:r>
              <a:rPr lang="zh-CN" altLang="en-US" sz="4000">
                <a:solidFill>
                  <a:srgbClr val="262626"/>
                </a:solidFill>
                <a:latin typeface="微软雅黑" pitchFamily="34" charset="-122"/>
                <a:ea typeface="微软雅黑" pitchFamily="34" charset="-122"/>
              </a:rPr>
              <a:t>库概述</a:t>
            </a:r>
          </a:p>
        </p:txBody>
      </p:sp>
      <p:graphicFrame>
        <p:nvGraphicFramePr>
          <p:cNvPr id="3" name="表格 2"/>
          <p:cNvGraphicFramePr>
            <a:graphicFrameLocks noGrp="1"/>
          </p:cNvGraphicFramePr>
          <p:nvPr>
            <p:extLst>
              <p:ext uri="{D42A27DB-BD31-4B8C-83A1-F6EECF244321}">
                <p14:modId xmlns:p14="http://schemas.microsoft.com/office/powerpoint/2010/main" val="1662526658"/>
              </p:ext>
            </p:extLst>
          </p:nvPr>
        </p:nvGraphicFramePr>
        <p:xfrm>
          <a:off x="1027113" y="4164013"/>
          <a:ext cx="5205412" cy="758825"/>
        </p:xfrm>
        <a:graphic>
          <a:graphicData uri="http://schemas.openxmlformats.org/drawingml/2006/table">
            <a:tbl>
              <a:tblPr firstRow="1" firstCol="1" bandRow="1"/>
              <a:tblGrid>
                <a:gridCol w="354308">
                  <a:extLst>
                    <a:ext uri="{9D8B030D-6E8A-4147-A177-3AD203B41FA5}">
                      <a16:colId xmlns:a16="http://schemas.microsoft.com/office/drawing/2014/main" val="20000"/>
                    </a:ext>
                  </a:extLst>
                </a:gridCol>
                <a:gridCol w="4851104">
                  <a:extLst>
                    <a:ext uri="{9D8B030D-6E8A-4147-A177-3AD203B41FA5}">
                      <a16:colId xmlns:a16="http://schemas.microsoft.com/office/drawing/2014/main" val="20001"/>
                    </a:ext>
                  </a:extLst>
                </a:gridCol>
              </a:tblGrid>
              <a:tr h="84913">
                <a:tc>
                  <a:txBody>
                    <a:bodyPr/>
                    <a:lstStyle/>
                    <a:p>
                      <a:pPr algn="ctr" fontAlgn="base">
                        <a:lnSpc>
                          <a:spcPts val="5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8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from turtle import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800" b="1" kern="0" dirty="0">
                          <a:effectLst/>
                          <a:latin typeface="Courier New" panose="02070309020205020404" pitchFamily="49" charset="0"/>
                          <a:ea typeface="宋体" panose="02010600030101010101" pitchFamily="2" charset="-122"/>
                          <a:cs typeface="Times New Roman" panose="02020603050405020304" pitchFamily="18" charset="0"/>
                        </a:rPr>
                        <a:t>circle(200)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6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6" marR="68576"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2"/>
          <p:cNvSpPr txBox="1">
            <a:spLocks noChangeArrowheads="1"/>
          </p:cNvSpPr>
          <p:nvPr/>
        </p:nvSpPr>
        <p:spPr bwMode="auto">
          <a:xfrm>
            <a:off x="538163" y="1839913"/>
            <a:ext cx="813752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zh-CN" altLang="en-US" sz="2800">
                <a:latin typeface="Palatino Linotype" pitchFamily="18" charset="0"/>
                <a:ea typeface="楷体" pitchFamily="49" charset="-122"/>
              </a:rPr>
              <a:t>第三种，</a:t>
            </a:r>
            <a:r>
              <a:rPr lang="en-US" altLang="zh-CN" sz="2800" b="1">
                <a:solidFill>
                  <a:srgbClr val="C00000"/>
                </a:solidFill>
                <a:latin typeface="Palatino Linotype" pitchFamily="18" charset="0"/>
                <a:ea typeface="楷体" pitchFamily="49" charset="-122"/>
              </a:rPr>
              <a:t>import turtle as t</a:t>
            </a:r>
            <a:r>
              <a:rPr lang="zh-CN" altLang="en-US" sz="2800">
                <a:latin typeface="Palatino Linotype" pitchFamily="18" charset="0"/>
                <a:ea typeface="楷体" pitchFamily="49" charset="-122"/>
              </a:rPr>
              <a:t>，则对</a:t>
            </a: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库中函数调用采用更简洁的</a:t>
            </a:r>
            <a:r>
              <a:rPr lang="en-US" altLang="zh-CN" sz="2800">
                <a:latin typeface="Palatino Linotype" pitchFamily="18" charset="0"/>
                <a:ea typeface="楷体" pitchFamily="49" charset="-122"/>
              </a:rPr>
              <a:t>t.&lt;</a:t>
            </a:r>
            <a:r>
              <a:rPr lang="zh-CN" altLang="en-US" sz="2800">
                <a:latin typeface="Palatino Linotype" pitchFamily="18" charset="0"/>
                <a:ea typeface="楷体" pitchFamily="49" charset="-122"/>
              </a:rPr>
              <a:t>函数名</a:t>
            </a:r>
            <a:r>
              <a:rPr lang="en-US" altLang="zh-CN" sz="2800">
                <a:latin typeface="Palatino Linotype" pitchFamily="18" charset="0"/>
                <a:ea typeface="楷体" pitchFamily="49" charset="-122"/>
              </a:rPr>
              <a:t>&gt;()</a:t>
            </a:r>
            <a:r>
              <a:rPr lang="zh-CN" altLang="en-US" sz="2800">
                <a:latin typeface="Palatino Linotype" pitchFamily="18" charset="0"/>
                <a:ea typeface="楷体" pitchFamily="49" charset="-122"/>
              </a:rPr>
              <a:t>形式，保留字</a:t>
            </a:r>
            <a:r>
              <a:rPr lang="en-US" altLang="zh-CN" sz="2800">
                <a:latin typeface="Palatino Linotype" pitchFamily="18" charset="0"/>
                <a:ea typeface="楷体" pitchFamily="49" charset="-122"/>
              </a:rPr>
              <a:t>as</a:t>
            </a:r>
            <a:r>
              <a:rPr lang="zh-CN" altLang="en-US" sz="2800">
                <a:latin typeface="Palatino Linotype" pitchFamily="18" charset="0"/>
                <a:ea typeface="楷体" pitchFamily="49" charset="-122"/>
              </a:rPr>
              <a:t>的作用是将</a:t>
            </a: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库给予别名</a:t>
            </a:r>
            <a:r>
              <a:rPr lang="en-US" altLang="zh-CN" sz="2800">
                <a:latin typeface="Palatino Linotype" pitchFamily="18" charset="0"/>
                <a:ea typeface="楷体" pitchFamily="49" charset="-122"/>
              </a:rPr>
              <a:t>t</a:t>
            </a:r>
            <a:r>
              <a:rPr lang="zh-CN" altLang="en-US" sz="2800">
                <a:latin typeface="Palatino Linotype" pitchFamily="18" charset="0"/>
                <a:ea typeface="楷体" pitchFamily="49" charset="-122"/>
              </a:rPr>
              <a:t>。</a:t>
            </a:r>
          </a:p>
        </p:txBody>
      </p:sp>
      <p:sp>
        <p:nvSpPr>
          <p:cNvPr id="11268"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 turtle</a:t>
            </a:r>
            <a:r>
              <a:rPr lang="zh-CN" altLang="en-US" sz="4000">
                <a:solidFill>
                  <a:srgbClr val="262626"/>
                </a:solidFill>
                <a:latin typeface="微软雅黑" pitchFamily="34" charset="-122"/>
                <a:ea typeface="微软雅黑" pitchFamily="34" charset="-122"/>
              </a:rPr>
              <a:t>库概述</a:t>
            </a:r>
          </a:p>
        </p:txBody>
      </p:sp>
      <p:graphicFrame>
        <p:nvGraphicFramePr>
          <p:cNvPr id="2" name="表格 1"/>
          <p:cNvGraphicFramePr>
            <a:graphicFrameLocks noGrp="1"/>
          </p:cNvGraphicFramePr>
          <p:nvPr/>
        </p:nvGraphicFramePr>
        <p:xfrm>
          <a:off x="1041400" y="4164013"/>
          <a:ext cx="7188200" cy="735965"/>
        </p:xfrm>
        <a:graphic>
          <a:graphicData uri="http://schemas.openxmlformats.org/drawingml/2006/table">
            <a:tbl>
              <a:tblPr firstRow="1" firstCol="1" bandRow="1"/>
              <a:tblGrid>
                <a:gridCol w="489268">
                  <a:extLst>
                    <a:ext uri="{9D8B030D-6E8A-4147-A177-3AD203B41FA5}">
                      <a16:colId xmlns:a16="http://schemas.microsoft.com/office/drawing/2014/main" val="20000"/>
                    </a:ext>
                  </a:extLst>
                </a:gridCol>
                <a:gridCol w="6698932">
                  <a:extLst>
                    <a:ext uri="{9D8B030D-6E8A-4147-A177-3AD203B41FA5}">
                      <a16:colId xmlns:a16="http://schemas.microsoft.com/office/drawing/2014/main" val="20001"/>
                    </a:ext>
                  </a:extLst>
                </a:gridCol>
              </a:tblGrid>
              <a:tr h="0">
                <a:tc>
                  <a:txBody>
                    <a:bodyPr/>
                    <a:lstStyle/>
                    <a:p>
                      <a:pPr algn="ctr" fontAlgn="base">
                        <a:lnSpc>
                          <a:spcPts val="5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500"/>
                        </a:lnSpc>
                        <a:spcAft>
                          <a:spcPts val="0"/>
                        </a:spcAft>
                      </a:pPr>
                      <a:r>
                        <a:rPr lang="en-US" sz="1400" b="1" kern="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0"/>
                  </a:ext>
                </a:extLst>
              </a:tr>
              <a:tr h="0">
                <a:tc>
                  <a:txBody>
                    <a:bodyPr/>
                    <a:lstStyle/>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ctr" fontAlgn="auto">
                        <a:lnSpc>
                          <a:spcPts val="2000"/>
                        </a:lnSpc>
                        <a:spcAft>
                          <a:spcPts val="0"/>
                        </a:spcAft>
                      </a:pPr>
                      <a:r>
                        <a:rPr lang="en-US" sz="16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import turtle as 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p>
                      <a:pPr algn="just" fontAlgn="base">
                        <a:lnSpc>
                          <a:spcPts val="2000"/>
                        </a:lnSpc>
                        <a:spcAft>
                          <a:spcPts val="0"/>
                        </a:spcAft>
                      </a:pPr>
                      <a:r>
                        <a:rPr lang="en-US" sz="1600" b="1" kern="0">
                          <a:effectLst/>
                          <a:latin typeface="Courier New" panose="02070309020205020404" pitchFamily="49" charset="0"/>
                          <a:ea typeface="宋体" panose="02010600030101010101" pitchFamily="2" charset="-122"/>
                          <a:cs typeface="Times New Roman" panose="02020603050405020304" pitchFamily="18" charset="0"/>
                        </a:rPr>
                        <a:t>t.circle(200)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0">
                <a:tc>
                  <a:txBody>
                    <a:bodyPr/>
                    <a:lstStyle/>
                    <a:p>
                      <a:pPr algn="ctr" fontAlgn="base">
                        <a:lnSpc>
                          <a:spcPts val="800"/>
                        </a:lnSpc>
                        <a:spcAft>
                          <a:spcPts val="0"/>
                        </a:spcAft>
                      </a:pPr>
                      <a:r>
                        <a:rPr lang="en-US" sz="1400" kern="0">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a:noFill/>
                    </a:lnL>
                    <a:lnR w="12700" cap="flat" cmpd="sng" algn="ctr">
                      <a:solidFill>
                        <a:srgbClr val="00B050"/>
                      </a:solidFill>
                      <a:prstDash val="solid"/>
                      <a:round/>
                      <a:headEnd type="none" w="med" len="med"/>
                      <a:tailEnd type="none" w="med" len="med"/>
                    </a:lnR>
                    <a:lnT>
                      <a:noFill/>
                    </a:lnT>
                    <a:lnB>
                      <a:noFill/>
                    </a:lnB>
                  </a:tcPr>
                </a:tc>
                <a:tc>
                  <a:txBody>
                    <a:bodyPr/>
                    <a:lstStyle/>
                    <a:p>
                      <a:pPr algn="just" fontAlgn="base">
                        <a:lnSpc>
                          <a:spcPts val="800"/>
                        </a:lnSpc>
                        <a:spcAft>
                          <a:spcPts val="0"/>
                        </a:spcAft>
                      </a:pPr>
                      <a:r>
                        <a:rPr lang="en-US" sz="1400" b="1" kern="0" dirty="0">
                          <a:effectLst/>
                          <a:latin typeface="Courier New" panose="02070309020205020404" pitchFamily="49" charset="0"/>
                          <a:ea typeface="宋体" panose="02010600030101010101" pitchFamily="2" charset="-122"/>
                          <a:cs typeface="Times New Roman" panose="02020603050405020304" pitchFamily="18" charset="0"/>
                        </a:rPr>
                        <a:t>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7" marR="68577" marT="0" marB="0" anchor="ctr">
                    <a:lnL w="12700" cap="flat" cmpd="sng" algn="ctr">
                      <a:solidFill>
                        <a:srgbClr val="00B05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图片 4"/>
          <p:cNvPicPr>
            <a:picLocks noChangeAspect="1"/>
          </p:cNvPicPr>
          <p:nvPr/>
        </p:nvPicPr>
        <p:blipFill>
          <a:blip r:embed="rId2"/>
          <a:srcRect/>
          <a:stretch>
            <a:fillRect/>
          </a:stretch>
        </p:blipFill>
        <p:spPr bwMode="auto">
          <a:xfrm>
            <a:off x="682625" y="396875"/>
            <a:ext cx="1227138" cy="1231900"/>
          </a:xfrm>
          <a:prstGeom prst="rect">
            <a:avLst/>
          </a:prstGeom>
          <a:noFill/>
          <a:ln>
            <a:noFill/>
          </a:ln>
          <a:effectLst>
            <a:outerShdw blurRad="50800" dist="38100" dir="2700000" algn="tl" rotWithShape="0">
              <a:srgbClr val="808080">
                <a:alpha val="9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2"/>
          <p:cNvSpPr txBox="1">
            <a:spLocks noChangeArrowheads="1"/>
          </p:cNvSpPr>
          <p:nvPr/>
        </p:nvSpPr>
        <p:spPr bwMode="auto">
          <a:xfrm>
            <a:off x="538163" y="1839913"/>
            <a:ext cx="81375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indent="-45720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1" algn="just" eaLnBrk="1" hangingPunct="1">
              <a:lnSpc>
                <a:spcPct val="150000"/>
              </a:lnSpc>
              <a:buClr>
                <a:srgbClr val="C00000"/>
              </a:buClr>
              <a:buFont typeface="Wingdings" pitchFamily="2" charset="2"/>
              <a:buChar char="n"/>
            </a:pPr>
            <a:r>
              <a:rPr lang="en-US" altLang="zh-CN" sz="2800">
                <a:latin typeface="Palatino Linotype" pitchFamily="18" charset="0"/>
                <a:ea typeface="楷体" pitchFamily="49" charset="-122"/>
              </a:rPr>
              <a:t>turtle</a:t>
            </a:r>
            <a:r>
              <a:rPr lang="zh-CN" altLang="en-US" sz="2800">
                <a:latin typeface="Palatino Linotype" pitchFamily="18" charset="0"/>
                <a:ea typeface="楷体" pitchFamily="49" charset="-122"/>
              </a:rPr>
              <a:t>库包含</a:t>
            </a:r>
            <a:r>
              <a:rPr lang="en-US" altLang="zh-CN" sz="2800">
                <a:latin typeface="Palatino Linotype" pitchFamily="18" charset="0"/>
                <a:ea typeface="楷体" pitchFamily="49" charset="-122"/>
              </a:rPr>
              <a:t>100</a:t>
            </a:r>
            <a:r>
              <a:rPr lang="zh-CN" altLang="en-US" sz="2800">
                <a:latin typeface="Palatino Linotype" pitchFamily="18" charset="0"/>
                <a:ea typeface="楷体" pitchFamily="49" charset="-122"/>
              </a:rPr>
              <a:t>多个功能函数，主要包括</a:t>
            </a:r>
            <a:r>
              <a:rPr lang="zh-CN" altLang="en-US" sz="2800" b="1">
                <a:solidFill>
                  <a:srgbClr val="C00000"/>
                </a:solidFill>
                <a:latin typeface="Palatino Linotype" pitchFamily="18" charset="0"/>
                <a:ea typeface="楷体" pitchFamily="49" charset="-122"/>
              </a:rPr>
              <a:t>窗体函数、画笔状态函数、画笔运动函数</a:t>
            </a:r>
            <a:r>
              <a:rPr lang="zh-CN" altLang="en-US" sz="2800">
                <a:latin typeface="Palatino Linotype" pitchFamily="18" charset="0"/>
                <a:ea typeface="楷体" pitchFamily="49" charset="-122"/>
              </a:rPr>
              <a:t>等三类。</a:t>
            </a:r>
          </a:p>
        </p:txBody>
      </p:sp>
      <p:sp>
        <p:nvSpPr>
          <p:cNvPr id="12292" name="矩形 2"/>
          <p:cNvSpPr>
            <a:spLocks noChangeArrowheads="1"/>
          </p:cNvSpPr>
          <p:nvPr/>
        </p:nvSpPr>
        <p:spPr bwMode="auto">
          <a:xfrm>
            <a:off x="1295400" y="765175"/>
            <a:ext cx="7164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4000">
                <a:solidFill>
                  <a:srgbClr val="262626"/>
                </a:solidFill>
                <a:latin typeface="微软雅黑" pitchFamily="34" charset="-122"/>
                <a:ea typeface="微软雅黑" pitchFamily="34" charset="-122"/>
              </a:rPr>
              <a:t>turtle</a:t>
            </a:r>
            <a:r>
              <a:rPr lang="zh-CN" altLang="en-US" sz="4000">
                <a:solidFill>
                  <a:srgbClr val="262626"/>
                </a:solidFill>
                <a:latin typeface="微软雅黑" pitchFamily="34" charset="-122"/>
                <a:ea typeface="微软雅黑" pitchFamily="34" charset="-122"/>
              </a:rPr>
              <a:t>库与基本绘图</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399</TotalTime>
  <Words>3786</Words>
  <Application>Microsoft Office PowerPoint</Application>
  <PresentationFormat>全屏显示(4:3)</PresentationFormat>
  <Paragraphs>535</Paragraphs>
  <Slides>46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宋体</vt:lpstr>
      <vt:lpstr>微软雅黑</vt:lpstr>
      <vt:lpstr>Arial</vt:lpstr>
      <vt:lpstr>Calibri</vt:lpstr>
      <vt:lpstr>Courier New</vt:lpstr>
      <vt:lpstr>Palatino Linotype</vt:lpstr>
      <vt:lpstr>Times New Roman</vt:lpstr>
      <vt:lpstr>Wingdings</vt:lpstr>
      <vt:lpstr>默认设计模板</vt:lpstr>
      <vt:lpstr>【第9章】 Python标准库概览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杨雅婷</dc:creator>
  <cp:lastModifiedBy>Admin</cp:lastModifiedBy>
  <cp:revision>26</cp:revision>
  <dcterms:created xsi:type="dcterms:W3CDTF">2018-01-24T03:01:38Z</dcterms:created>
  <dcterms:modified xsi:type="dcterms:W3CDTF">2022-09-29T04:19:40Z</dcterms:modified>
</cp:coreProperties>
</file>