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327" r:id="rId3"/>
    <p:sldId id="258" r:id="rId4"/>
    <p:sldId id="259" r:id="rId5"/>
    <p:sldId id="328" r:id="rId6"/>
    <p:sldId id="260" r:id="rId7"/>
    <p:sldId id="318" r:id="rId8"/>
    <p:sldId id="270" r:id="rId9"/>
    <p:sldId id="271" r:id="rId10"/>
    <p:sldId id="272" r:id="rId11"/>
    <p:sldId id="273" r:id="rId12"/>
    <p:sldId id="275" r:id="rId13"/>
    <p:sldId id="276" r:id="rId14"/>
    <p:sldId id="277" r:id="rId15"/>
    <p:sldId id="278" r:id="rId16"/>
    <p:sldId id="319" r:id="rId17"/>
    <p:sldId id="286" r:id="rId18"/>
    <p:sldId id="287" r:id="rId19"/>
    <p:sldId id="288" r:id="rId20"/>
    <p:sldId id="320" r:id="rId21"/>
    <p:sldId id="321" r:id="rId22"/>
    <p:sldId id="322" r:id="rId23"/>
    <p:sldId id="323" r:id="rId24"/>
    <p:sldId id="324" r:id="rId25"/>
    <p:sldId id="326" r:id="rId26"/>
    <p:sldId id="296" r:id="rId27"/>
    <p:sldId id="297" r:id="rId28"/>
    <p:sldId id="298" r:id="rId29"/>
    <p:sldId id="299" r:id="rId30"/>
    <p:sldId id="300" r:id="rId31"/>
    <p:sldId id="303" r:id="rId32"/>
    <p:sldId id="304" r:id="rId33"/>
    <p:sldId id="305" r:id="rId34"/>
    <p:sldId id="306" r:id="rId35"/>
    <p:sldId id="307" r:id="rId36"/>
    <p:sldId id="315" r:id="rId37"/>
    <p:sldId id="316" r:id="rId38"/>
    <p:sldId id="317" r:id="rId39"/>
    <p:sldId id="308" r:id="rId40"/>
    <p:sldId id="311" r:id="rId41"/>
    <p:sldId id="310" r:id="rId42"/>
    <p:sldId id="309" r:id="rId43"/>
    <p:sldId id="314"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BFE126-6E70-4F18-B132-3CEBDB15558B}" type="slidenum">
              <a:rPr lang="zh-CN" altLang="zh-CN"/>
              <a:pPr>
                <a:defRPr/>
              </a:pPr>
              <a:t>‹#›</a:t>
            </a:fld>
            <a:endParaRPr lang="zh-CN" altLang="zh-CN"/>
          </a:p>
        </p:txBody>
      </p:sp>
    </p:spTree>
    <p:extLst>
      <p:ext uri="{BB962C8B-B14F-4D97-AF65-F5344CB8AC3E}">
        <p14:creationId xmlns:p14="http://schemas.microsoft.com/office/powerpoint/2010/main" val="231591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42EC94-C60F-4D5A-938B-C1D67828221D}" type="slidenum">
              <a:rPr lang="zh-CN" altLang="zh-CN"/>
              <a:pPr>
                <a:defRPr/>
              </a:pPr>
              <a:t>‹#›</a:t>
            </a:fld>
            <a:endParaRPr lang="zh-CN" altLang="zh-CN"/>
          </a:p>
        </p:txBody>
      </p:sp>
    </p:spTree>
    <p:extLst>
      <p:ext uri="{BB962C8B-B14F-4D97-AF65-F5344CB8AC3E}">
        <p14:creationId xmlns:p14="http://schemas.microsoft.com/office/powerpoint/2010/main" val="224750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E1EAE5-25A9-46A2-B470-79F768A21A93}" type="slidenum">
              <a:rPr lang="zh-CN" altLang="zh-CN"/>
              <a:pPr>
                <a:defRPr/>
              </a:pPr>
              <a:t>‹#›</a:t>
            </a:fld>
            <a:endParaRPr lang="zh-CN" altLang="zh-CN"/>
          </a:p>
        </p:txBody>
      </p:sp>
    </p:spTree>
    <p:extLst>
      <p:ext uri="{BB962C8B-B14F-4D97-AF65-F5344CB8AC3E}">
        <p14:creationId xmlns:p14="http://schemas.microsoft.com/office/powerpoint/2010/main" val="2905049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9413" y="2249488"/>
            <a:ext cx="584517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3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47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842F49-572A-4467-AD76-73DF7ED768BE}" type="slidenum">
              <a:rPr lang="zh-CN" altLang="zh-CN"/>
              <a:pPr>
                <a:defRPr/>
              </a:pPr>
              <a:t>‹#›</a:t>
            </a:fld>
            <a:endParaRPr lang="zh-CN" altLang="zh-CN"/>
          </a:p>
        </p:txBody>
      </p:sp>
    </p:spTree>
    <p:extLst>
      <p:ext uri="{BB962C8B-B14F-4D97-AF65-F5344CB8AC3E}">
        <p14:creationId xmlns:p14="http://schemas.microsoft.com/office/powerpoint/2010/main" val="138283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F84F15-4CA3-49AB-A097-1F5D3AA2DFC5}" type="slidenum">
              <a:rPr lang="zh-CN" altLang="zh-CN"/>
              <a:pPr>
                <a:defRPr/>
              </a:pPr>
              <a:t>‹#›</a:t>
            </a:fld>
            <a:endParaRPr lang="zh-CN" altLang="zh-CN"/>
          </a:p>
        </p:txBody>
      </p:sp>
    </p:spTree>
    <p:extLst>
      <p:ext uri="{BB962C8B-B14F-4D97-AF65-F5344CB8AC3E}">
        <p14:creationId xmlns:p14="http://schemas.microsoft.com/office/powerpoint/2010/main" val="4169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ED225824-246A-4C09-BF4D-C21CE3D240BE}" type="slidenum">
              <a:rPr lang="zh-CN" altLang="zh-CN"/>
              <a:pPr>
                <a:defRPr/>
              </a:pPr>
              <a:t>‹#›</a:t>
            </a:fld>
            <a:endParaRPr lang="zh-CN" altLang="zh-CN"/>
          </a:p>
        </p:txBody>
      </p:sp>
    </p:spTree>
    <p:extLst>
      <p:ext uri="{BB962C8B-B14F-4D97-AF65-F5344CB8AC3E}">
        <p14:creationId xmlns:p14="http://schemas.microsoft.com/office/powerpoint/2010/main" val="371642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A32C0502-8977-47A4-8DC6-D0F24760A733}" type="slidenum">
              <a:rPr lang="zh-CN" altLang="zh-CN"/>
              <a:pPr>
                <a:defRPr/>
              </a:pPr>
              <a:t>‹#›</a:t>
            </a:fld>
            <a:endParaRPr lang="zh-CN" altLang="zh-CN"/>
          </a:p>
        </p:txBody>
      </p:sp>
    </p:spTree>
    <p:extLst>
      <p:ext uri="{BB962C8B-B14F-4D97-AF65-F5344CB8AC3E}">
        <p14:creationId xmlns:p14="http://schemas.microsoft.com/office/powerpoint/2010/main" val="260776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527A7BD6-B110-49B1-9C45-5B5C5BE2EFC7}" type="slidenum">
              <a:rPr lang="zh-CN" altLang="zh-CN"/>
              <a:pPr>
                <a:defRPr/>
              </a:pPr>
              <a:t>‹#›</a:t>
            </a:fld>
            <a:endParaRPr lang="zh-CN" altLang="zh-CN"/>
          </a:p>
        </p:txBody>
      </p:sp>
    </p:spTree>
    <p:extLst>
      <p:ext uri="{BB962C8B-B14F-4D97-AF65-F5344CB8AC3E}">
        <p14:creationId xmlns:p14="http://schemas.microsoft.com/office/powerpoint/2010/main" val="335617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07CC5E-D43D-4C19-857D-4CE0CC7D80F9}" type="slidenum">
              <a:rPr lang="zh-CN" altLang="zh-CN"/>
              <a:pPr>
                <a:defRPr/>
              </a:pPr>
              <a:t>‹#›</a:t>
            </a:fld>
            <a:endParaRPr lang="zh-CN" altLang="zh-CN"/>
          </a:p>
        </p:txBody>
      </p:sp>
    </p:spTree>
    <p:extLst>
      <p:ext uri="{BB962C8B-B14F-4D97-AF65-F5344CB8AC3E}">
        <p14:creationId xmlns:p14="http://schemas.microsoft.com/office/powerpoint/2010/main" val="371929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6DDAD0-D204-48A4-BDD8-A333590EB7B3}" type="slidenum">
              <a:rPr lang="zh-CN" altLang="zh-CN"/>
              <a:pPr>
                <a:defRPr/>
              </a:pPr>
              <a:t>‹#›</a:t>
            </a:fld>
            <a:endParaRPr lang="zh-CN" altLang="zh-CN"/>
          </a:p>
        </p:txBody>
      </p:sp>
    </p:spTree>
    <p:extLst>
      <p:ext uri="{BB962C8B-B14F-4D97-AF65-F5344CB8AC3E}">
        <p14:creationId xmlns:p14="http://schemas.microsoft.com/office/powerpoint/2010/main" val="90671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1000">
              <a:srgbClr val="FFFFFF"/>
            </a:gs>
            <a:gs pos="88000">
              <a:srgbClr val="F2F2F2"/>
            </a:gs>
            <a:gs pos="100000">
              <a:srgbClr val="D9D9D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1028814-5263-43E6-B6BA-A0494E622ADB}"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816" r:id="rId1"/>
    <p:sldLayoutId id="214748382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python.org/download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python123.io/downloa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a:xfrm>
            <a:off x="0" y="1039813"/>
            <a:ext cx="9144000" cy="2387600"/>
          </a:xfrm>
        </p:spPr>
        <p:txBody>
          <a:bodyPr/>
          <a:lstStyle/>
          <a:p>
            <a:pPr>
              <a:lnSpc>
                <a:spcPct val="110000"/>
              </a:lnSpc>
              <a:defRPr/>
            </a:pPr>
            <a:r>
              <a:rPr lang="en-US" altLang="zh-CN" sz="4800" b="1" dirty="0">
                <a:latin typeface="Palatino Linotype" panose="02040502050505030304" pitchFamily="18" charset="0"/>
                <a:ea typeface="黑体" panose="02010609060101010101" pitchFamily="49" charset="-122"/>
              </a:rPr>
              <a:t>【</a:t>
            </a:r>
            <a:r>
              <a:rPr lang="zh-CN" altLang="en-US" sz="4800" b="1" dirty="0">
                <a:latin typeface="Palatino Linotype" panose="02040502050505030304" pitchFamily="18" charset="0"/>
                <a:ea typeface="黑体" panose="02010609060101010101" pitchFamily="49" charset="-122"/>
              </a:rPr>
              <a:t>第</a:t>
            </a:r>
            <a:r>
              <a:rPr lang="en-US" altLang="zh-CN" sz="4800" b="1" dirty="0">
                <a:latin typeface="Palatino Linotype" panose="02040502050505030304" pitchFamily="18" charset="0"/>
                <a:ea typeface="黑体" panose="02010609060101010101" pitchFamily="49" charset="-122"/>
              </a:rPr>
              <a:t>1</a:t>
            </a:r>
            <a:r>
              <a:rPr lang="zh-CN" altLang="en-US" sz="4800" b="1" dirty="0">
                <a:latin typeface="Palatino Linotype" panose="02040502050505030304" pitchFamily="18" charset="0"/>
                <a:ea typeface="黑体" panose="02010609060101010101" pitchFamily="49" charset="-122"/>
              </a:rPr>
              <a:t>章</a:t>
            </a:r>
            <a:r>
              <a:rPr lang="en-US" altLang="zh-CN" sz="4800" b="1" dirty="0">
                <a:latin typeface="Palatino Linotype" panose="02040502050505030304" pitchFamily="18" charset="0"/>
                <a:ea typeface="黑体" panose="02010609060101010101" pitchFamily="49" charset="-122"/>
              </a:rPr>
              <a:t>】</a:t>
            </a:r>
            <a:br>
              <a:rPr lang="en-US" altLang="zh-CN" sz="4800" b="1" dirty="0">
                <a:latin typeface="Palatino Linotype" panose="02040502050505030304" pitchFamily="18" charset="0"/>
                <a:ea typeface="黑体" panose="02010609060101010101" pitchFamily="49" charset="-122"/>
              </a:rPr>
            </a:br>
            <a:r>
              <a:rPr lang="zh-CN" altLang="en-US" sz="4800" b="1" dirty="0">
                <a:latin typeface="Palatino Linotype" panose="02040502050505030304" pitchFamily="18" charset="0"/>
                <a:ea typeface="黑体" panose="02010609060101010101" pitchFamily="49" charset="-122"/>
              </a:rPr>
              <a:t>程序设计基本方法</a:t>
            </a:r>
            <a:endParaRPr lang="zh-CN" altLang="en-US" sz="5400" b="1" dirty="0">
              <a:latin typeface="Palatino Linotype" panose="02040502050505030304" pitchFamily="18" charset="0"/>
              <a:ea typeface="黑体" panose="02010609060101010101" pitchFamily="49" charset="-122"/>
            </a:endParaRPr>
          </a:p>
        </p:txBody>
      </p:sp>
      <p:pic>
        <p:nvPicPr>
          <p:cNvPr id="4099"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633788"/>
            <a:ext cx="30702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2E7C747-B1FC-408D-947E-728D21705F92}"/>
              </a:ext>
            </a:extLst>
          </p:cNvPr>
          <p:cNvSpPr txBox="1"/>
          <p:nvPr/>
        </p:nvSpPr>
        <p:spPr>
          <a:xfrm>
            <a:off x="6107113" y="5897210"/>
            <a:ext cx="2957689" cy="492443"/>
          </a:xfrm>
          <a:prstGeom prst="rect">
            <a:avLst/>
          </a:prstGeom>
          <a:noFill/>
        </p:spPr>
        <p:txBody>
          <a:bodyPr wrap="square" rtlCol="0">
            <a:spAutoFit/>
          </a:bodyPr>
          <a:lstStyle/>
          <a:p>
            <a:r>
              <a:rPr lang="zh-CN" altLang="en-US" sz="2600" dirty="0">
                <a:latin typeface="华文行楷" panose="02010800040101010101" pitchFamily="2" charset="-122"/>
                <a:ea typeface="华文行楷" panose="02010800040101010101" pitchFamily="2" charset="-122"/>
              </a:rPr>
              <a:t>主讲人：王丽丽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just" eaLnBrk="1" fontAlgn="auto" hangingPunct="1">
              <a:lnSpc>
                <a:spcPct val="150000"/>
              </a:lnSpc>
              <a:spcBef>
                <a:spcPct val="0"/>
              </a:spcBef>
              <a:spcAft>
                <a:spcPts val="0"/>
              </a:spcAft>
              <a:buClr>
                <a:srgbClr val="C00000"/>
              </a:buClr>
              <a:buFontTx/>
              <a:buNone/>
              <a:defRPr/>
            </a:pPr>
            <a:r>
              <a:rPr lang="zh-CN" altLang="zh-CN" dirty="0">
                <a:latin typeface="Palatino Linotype" panose="02040502050505030304" pitchFamily="18" charset="0"/>
                <a:ea typeface="楷体" panose="02010609060101010101" pitchFamily="49" charset="-122"/>
              </a:rPr>
              <a:t>编译是一次性地翻译，一旦程序被编译，不再需要编译程序或者源代码。</a:t>
            </a:r>
            <a:endParaRPr lang="en-US" altLang="zh-CN" sz="3200" dirty="0">
              <a:latin typeface="Palatino Linotype" panose="02040502050505030304" pitchFamily="18" charset="0"/>
              <a:ea typeface="楷体" panose="02010609060101010101" pitchFamily="49" charset="-122"/>
            </a:endParaRPr>
          </a:p>
          <a:p>
            <a:pPr lvl="1" indent="-4572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zh-CN" dirty="0">
                <a:latin typeface="Palatino Linotype" panose="02040502050505030304" pitchFamily="18" charset="0"/>
                <a:ea typeface="楷体" panose="02010609060101010101" pitchFamily="49" charset="-122"/>
              </a:rPr>
              <a:t>对于相同源代码，编译所产生的目标代码执行速度更快。</a:t>
            </a:r>
            <a:endParaRPr lang="en-US" altLang="zh-CN" dirty="0">
              <a:latin typeface="Palatino Linotype" panose="02040502050505030304" pitchFamily="18" charset="0"/>
              <a:ea typeface="楷体" panose="02010609060101010101" pitchFamily="49" charset="-122"/>
            </a:endParaRPr>
          </a:p>
          <a:p>
            <a:pPr lvl="1" indent="-457200"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zh-CN" dirty="0">
                <a:latin typeface="Palatino Linotype" panose="02040502050505030304" pitchFamily="18" charset="0"/>
                <a:ea typeface="楷体" panose="02010609060101010101" pitchFamily="49" charset="-122"/>
              </a:rPr>
              <a:t>目标代码不需要编译器就可以运行，在同类型操作系统上使用灵活。</a:t>
            </a:r>
          </a:p>
          <a:p>
            <a:pPr marL="0" lvl="1" algn="just" eaLnBrk="1" fontAlgn="auto" hangingPunct="1">
              <a:lnSpc>
                <a:spcPct val="150000"/>
              </a:lnSpc>
              <a:spcBef>
                <a:spcPct val="0"/>
              </a:spcBef>
              <a:spcAft>
                <a:spcPts val="0"/>
              </a:spcAft>
              <a:buClr>
                <a:srgbClr val="C00000"/>
              </a:buClr>
              <a:buFontTx/>
              <a:buNone/>
              <a:defRPr/>
            </a:pPr>
            <a:endParaRPr lang="zh-CN" altLang="en-US" dirty="0">
              <a:latin typeface="Palatino Linotype" panose="02040502050505030304" pitchFamily="18" charset="0"/>
              <a:ea typeface="楷体" panose="02010609060101010101" pitchFamily="49" charset="-122"/>
            </a:endParaRPr>
          </a:p>
        </p:txBody>
      </p:sp>
      <p:sp>
        <p:nvSpPr>
          <p:cNvPr id="1229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a:solidFill>
                  <a:srgbClr val="262626"/>
                </a:solidFill>
                <a:latin typeface="微软雅黑" pitchFamily="34" charset="-122"/>
                <a:ea typeface="微软雅黑" pitchFamily="34" charset="-122"/>
              </a:rPr>
              <a:t>编译和解释</a:t>
            </a:r>
            <a:endParaRPr lang="zh-CN" altLang="en-US" sz="4000">
              <a:solidFill>
                <a:srgbClr val="262626"/>
              </a:solidFill>
              <a:latin typeface="微软雅黑" pitchFamily="34" charset="-122"/>
              <a:ea typeface="微软雅黑" pitchFamily="34" charset="-122"/>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algn="just" eaLnBrk="1" hangingPunct="1">
              <a:lnSpc>
                <a:spcPct val="150000"/>
              </a:lnSpc>
              <a:buClr>
                <a:srgbClr val="C00000"/>
              </a:buClr>
            </a:pPr>
            <a:r>
              <a:rPr lang="zh-CN" altLang="zh-CN" sz="2800">
                <a:latin typeface="Palatino Linotype" pitchFamily="18" charset="0"/>
                <a:ea typeface="楷体" pitchFamily="49" charset="-122"/>
              </a:rPr>
              <a:t>解释则在每次程序运行时都需要解释器和源代码。</a:t>
            </a:r>
            <a:endParaRPr lang="zh-CN" altLang="en-US" sz="2800">
              <a:latin typeface="Palatino Linotype" pitchFamily="18" charset="0"/>
              <a:ea typeface="楷体" pitchFamily="49" charset="-122"/>
            </a:endParaRPr>
          </a:p>
          <a:p>
            <a:pPr marL="0"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解释执行需要保留源代码，程序纠错和维护十分方便。</a:t>
            </a:r>
            <a:endParaRPr lang="zh-CN" altLang="en-US" sz="2800">
              <a:latin typeface="Palatino Linotype" pitchFamily="18" charset="0"/>
              <a:ea typeface="楷体" pitchFamily="49" charset="-122"/>
            </a:endParaRPr>
          </a:p>
          <a:p>
            <a:pPr marL="0"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只要存在解释器，源代码可以在任何操作系统上运行，可移植性好 </a:t>
            </a:r>
          </a:p>
          <a:p>
            <a:pPr marL="0" lvl="1" algn="just" eaLnBrk="1" hangingPunct="1">
              <a:lnSpc>
                <a:spcPct val="150000"/>
              </a:lnSpc>
              <a:buClr>
                <a:srgbClr val="C00000"/>
              </a:buClr>
            </a:pPr>
            <a:endParaRPr lang="zh-CN" altLang="en-US" sz="2800">
              <a:latin typeface="Palatino Linotype" pitchFamily="18" charset="0"/>
              <a:ea typeface="楷体" pitchFamily="49" charset="-122"/>
            </a:endParaRPr>
          </a:p>
        </p:txBody>
      </p:sp>
      <p:sp>
        <p:nvSpPr>
          <p:cNvPr id="133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a:solidFill>
                  <a:srgbClr val="262626"/>
                </a:solidFill>
                <a:latin typeface="微软雅黑" pitchFamily="34" charset="-122"/>
                <a:ea typeface="微软雅黑" pitchFamily="34" charset="-122"/>
              </a:rPr>
              <a:t>编译和解释</a:t>
            </a:r>
            <a:endParaRPr lang="zh-CN" altLang="en-US" sz="4000">
              <a:solidFill>
                <a:srgbClr val="262626"/>
              </a:solidFill>
              <a:latin typeface="微软雅黑" pitchFamily="34" charset="-122"/>
              <a:ea typeface="微软雅黑" pitchFamily="34" charset="-122"/>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计算机编程</a:t>
            </a: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sp>
        <p:nvSpPr>
          <p:cNvPr id="18438" name="矩形 2"/>
          <p:cNvSpPr>
            <a:spLocks noChangeArrowheads="1"/>
          </p:cNvSpPr>
          <p:nvPr/>
        </p:nvSpPr>
        <p:spPr bwMode="auto">
          <a:xfrm>
            <a:off x="682625" y="1916113"/>
            <a:ext cx="7921625"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4000"/>
              </a:lnSpc>
              <a:spcBef>
                <a:spcPct val="0"/>
              </a:spcBef>
              <a:buFontTx/>
              <a:buNone/>
              <a:defRPr/>
            </a:pPr>
            <a:r>
              <a:rPr lang="zh-CN" altLang="zh-CN" sz="2800" dirty="0">
                <a:latin typeface="Palatino Linotype" panose="02040502050505030304" pitchFamily="18" charset="0"/>
                <a:ea typeface="楷体" panose="02010609060101010101" pitchFamily="49" charset="-122"/>
              </a:rPr>
              <a:t>计算思维是区别于以数学为代表的逻辑思维和以物理为代表的实证思维的第三种思维模式。</a:t>
            </a:r>
            <a:endParaRPr lang="zh-CN" altLang="en-US" sz="2800" dirty="0">
              <a:latin typeface="Palatino Linotype" panose="02040502050505030304" pitchFamily="18" charset="0"/>
              <a:ea typeface="楷体" panose="02010609060101010101" pitchFamily="49" charset="-122"/>
            </a:endParaRPr>
          </a:p>
          <a:p>
            <a:pPr eaLnBrk="1" hangingPunct="1">
              <a:lnSpc>
                <a:spcPts val="4000"/>
              </a:lnSpc>
              <a:spcBef>
                <a:spcPct val="0"/>
              </a:spcBef>
              <a:buFontTx/>
              <a:buNone/>
              <a:defRPr/>
            </a:pPr>
            <a:endParaRPr lang="en-US" altLang="zh-CN" sz="2800" dirty="0">
              <a:latin typeface="Palatino Linotype" panose="02040502050505030304" pitchFamily="18" charset="0"/>
              <a:ea typeface="楷体" panose="02010609060101010101" pitchFamily="49" charset="-122"/>
            </a:endParaRPr>
          </a:p>
          <a:p>
            <a:pPr eaLnBrk="1" hangingPunct="1">
              <a:lnSpc>
                <a:spcPts val="4000"/>
              </a:lnSpc>
              <a:spcBef>
                <a:spcPct val="0"/>
              </a:spcBef>
              <a:buFontTx/>
              <a:buNone/>
              <a:defRPr/>
            </a:pPr>
            <a:r>
              <a:rPr lang="zh-CN" altLang="zh-CN" sz="2800" dirty="0">
                <a:latin typeface="Palatino Linotype" panose="02040502050505030304" pitchFamily="18" charset="0"/>
                <a:ea typeface="楷体" panose="02010609060101010101" pitchFamily="49" charset="-122"/>
              </a:rPr>
              <a:t>编程是一个求解问题的过程</a:t>
            </a:r>
            <a:endParaRPr lang="zh-CN" altLang="en-US" sz="2800" dirty="0">
              <a:latin typeface="Palatino Linotype" panose="02040502050505030304" pitchFamily="18" charset="0"/>
              <a:ea typeface="楷体" panose="02010609060101010101" pitchFamily="49" charset="-122"/>
            </a:endParaRPr>
          </a:p>
          <a:p>
            <a:pPr marL="457200" indent="-457200" eaLnBrk="1" hangingPunct="1">
              <a:lnSpc>
                <a:spcPts val="4000"/>
              </a:lnSpc>
              <a:spcBef>
                <a:spcPct val="0"/>
              </a:spcBef>
              <a:buClr>
                <a:srgbClr val="C00000"/>
              </a:buClr>
              <a:buFont typeface="Wingdings" panose="05000000000000000000" pitchFamily="2" charset="2"/>
              <a:buChar char="n"/>
              <a:defRPr/>
            </a:pPr>
            <a:r>
              <a:rPr lang="zh-CN" altLang="zh-CN" sz="2800" dirty="0">
                <a:latin typeface="Palatino Linotype" panose="02040502050505030304" pitchFamily="18" charset="0"/>
                <a:ea typeface="楷体" panose="02010609060101010101" pitchFamily="49" charset="-122"/>
              </a:rPr>
              <a:t>首先需要分析问题，抽象内容之间的交互关系</a:t>
            </a:r>
            <a:endParaRPr lang="zh-CN" altLang="en-US" sz="2800" dirty="0">
              <a:latin typeface="Palatino Linotype" panose="02040502050505030304" pitchFamily="18" charset="0"/>
              <a:ea typeface="楷体" panose="02010609060101010101" pitchFamily="49" charset="-122"/>
            </a:endParaRPr>
          </a:p>
          <a:p>
            <a:pPr marL="457200" indent="-457200" eaLnBrk="1" hangingPunct="1">
              <a:lnSpc>
                <a:spcPts val="4000"/>
              </a:lnSpc>
              <a:spcBef>
                <a:spcPct val="0"/>
              </a:spcBef>
              <a:buClr>
                <a:srgbClr val="C00000"/>
              </a:buClr>
              <a:buFont typeface="Wingdings" panose="05000000000000000000" pitchFamily="2" charset="2"/>
              <a:buChar char="n"/>
              <a:defRPr/>
            </a:pPr>
            <a:r>
              <a:rPr lang="zh-CN" altLang="zh-CN" sz="2800" dirty="0">
                <a:latin typeface="Palatino Linotype" panose="02040502050505030304" pitchFamily="18" charset="0"/>
                <a:ea typeface="楷体" panose="02010609060101010101" pitchFamily="49" charset="-122"/>
              </a:rPr>
              <a:t>设计利用计算机求解问题的确定性方法，</a:t>
            </a:r>
            <a:endParaRPr lang="zh-CN" altLang="en-US" sz="2800" dirty="0">
              <a:latin typeface="Palatino Linotype" panose="02040502050505030304" pitchFamily="18" charset="0"/>
              <a:ea typeface="楷体" panose="02010609060101010101" pitchFamily="49" charset="-122"/>
            </a:endParaRPr>
          </a:p>
          <a:p>
            <a:pPr marL="457200" indent="-457200" eaLnBrk="1" hangingPunct="1">
              <a:lnSpc>
                <a:spcPts val="4000"/>
              </a:lnSpc>
              <a:spcBef>
                <a:spcPct val="0"/>
              </a:spcBef>
              <a:buClr>
                <a:srgbClr val="C00000"/>
              </a:buClr>
              <a:buFont typeface="Wingdings" panose="05000000000000000000" pitchFamily="2" charset="2"/>
              <a:buChar char="n"/>
              <a:defRPr/>
            </a:pPr>
            <a:r>
              <a:rPr lang="zh-CN" altLang="zh-CN" sz="2800" dirty="0">
                <a:latin typeface="Palatino Linotype" panose="02040502050505030304" pitchFamily="18" charset="0"/>
                <a:ea typeface="楷体" panose="02010609060101010101" pitchFamily="49" charset="-122"/>
              </a:rPr>
              <a:t>进而通过编写和调试代码解决问题</a:t>
            </a:r>
            <a:endParaRPr lang="zh-CN" altLang="en-US" sz="2800" dirty="0">
              <a:latin typeface="Palatino Linotype" panose="02040502050505030304" pitchFamily="18" charset="0"/>
              <a:ea typeface="楷体" panose="02010609060101010101" pitchFamily="49" charset="-122"/>
            </a:endParaRPr>
          </a:p>
          <a:p>
            <a:pPr eaLnBrk="1" hangingPunct="1">
              <a:lnSpc>
                <a:spcPts val="4000"/>
              </a:lnSpc>
              <a:spcBef>
                <a:spcPct val="0"/>
              </a:spcBef>
              <a:buFontTx/>
              <a:buNone/>
              <a:defRPr/>
            </a:pPr>
            <a:r>
              <a:rPr lang="zh-CN" altLang="zh-CN" sz="2800" dirty="0">
                <a:latin typeface="Palatino Linotype" panose="02040502050505030304" pitchFamily="18" charset="0"/>
                <a:ea typeface="楷体" panose="02010609060101010101" pitchFamily="49" charset="-122"/>
              </a:rPr>
              <a:t>这是从抽象问题到解决问题的完整过程。 </a:t>
            </a:r>
            <a:endParaRPr lang="zh-CN" altLang="en-US" sz="2800" dirty="0">
              <a:latin typeface="Palatino Linotype" panose="02040502050505030304" pitchFamily="18" charset="0"/>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5400">
                <a:latin typeface="微软雅黑" pitchFamily="34" charset="-122"/>
                <a:ea typeface="微软雅黑" pitchFamily="34" charset="-122"/>
              </a:rPr>
              <a:t>Python</a:t>
            </a:r>
            <a:r>
              <a:rPr lang="zh-CN" altLang="en-US" sz="5400">
                <a:latin typeface="微软雅黑" pitchFamily="34" charset="-122"/>
                <a:ea typeface="微软雅黑" pitchFamily="34" charset="-122"/>
              </a:rPr>
              <a:t>语言概述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44831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en-US" altLang="zh-CN" sz="4000">
                <a:solidFill>
                  <a:srgbClr val="262626"/>
                </a:solidFill>
                <a:latin typeface="微软雅黑" panose="020B0503020204020204" pitchFamily="34" charset="-122"/>
                <a:ea typeface="微软雅黑" panose="020B0503020204020204" pitchFamily="34" charset="-122"/>
              </a:rPr>
              <a:t>Python</a:t>
            </a:r>
            <a:r>
              <a:rPr lang="zh-CN" altLang="en-US" sz="4000">
                <a:solidFill>
                  <a:srgbClr val="262626"/>
                </a:solidFill>
                <a:latin typeface="微软雅黑" panose="020B0503020204020204" pitchFamily="34" charset="-122"/>
                <a:ea typeface="微软雅黑" panose="020B0503020204020204" pitchFamily="34" charset="-122"/>
              </a:rPr>
              <a:t>语言的诞生</a:t>
            </a:r>
          </a:p>
        </p:txBody>
      </p:sp>
      <p:sp>
        <p:nvSpPr>
          <p:cNvPr id="16388" name="TextBox 2"/>
          <p:cNvSpPr txBox="1">
            <a:spLocks noChangeArrowheads="1"/>
          </p:cNvSpPr>
          <p:nvPr/>
        </p:nvSpPr>
        <p:spPr bwMode="auto">
          <a:xfrm>
            <a:off x="323850" y="2005013"/>
            <a:ext cx="80264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eaLnBrk="1" hangingPunct="1">
              <a:lnSpc>
                <a:spcPct val="200000"/>
              </a:lnSpc>
              <a:spcBef>
                <a:spcPct val="20000"/>
              </a:spcBef>
              <a:buClr>
                <a:srgbClr val="0066FF"/>
              </a:buClr>
            </a:pPr>
            <a:r>
              <a:rPr lang="en-US" altLang="zh-CN" sz="2800" dirty="0">
                <a:latin typeface="Palatino Linotype" pitchFamily="18" charset="0"/>
                <a:ea typeface="楷体" pitchFamily="49" charset="-122"/>
              </a:rPr>
              <a:t>Guido van Rossum</a:t>
            </a:r>
          </a:p>
          <a:p>
            <a:pPr lvl="1" eaLnBrk="1" hangingPunct="1">
              <a:lnSpc>
                <a:spcPct val="200000"/>
              </a:lnSpc>
              <a:spcBef>
                <a:spcPct val="20000"/>
              </a:spcBef>
              <a:buClr>
                <a:srgbClr val="0066FF"/>
              </a:buClr>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语言创立者</a:t>
            </a:r>
            <a:endParaRPr lang="en-US" altLang="zh-CN" sz="2800" dirty="0">
              <a:latin typeface="Palatino Linotype" pitchFamily="18" charset="0"/>
              <a:ea typeface="楷体" pitchFamily="49" charset="-122"/>
            </a:endParaRPr>
          </a:p>
          <a:p>
            <a:pPr lvl="1" eaLnBrk="1" hangingPunct="1">
              <a:lnSpc>
                <a:spcPct val="200000"/>
              </a:lnSpc>
              <a:spcBef>
                <a:spcPct val="20000"/>
              </a:spcBef>
              <a:buClr>
                <a:srgbClr val="0066FF"/>
              </a:buClr>
            </a:pPr>
            <a:r>
              <a:rPr lang="en-US" altLang="zh-CN" sz="2800" dirty="0">
                <a:latin typeface="Palatino Linotype" pitchFamily="18" charset="0"/>
                <a:ea typeface="楷体" pitchFamily="49" charset="-122"/>
              </a:rPr>
              <a:t>2002</a:t>
            </a:r>
            <a:r>
              <a:rPr lang="zh-CN" altLang="en-US" sz="2800" dirty="0">
                <a:latin typeface="Palatino Linotype" pitchFamily="18" charset="0"/>
                <a:ea typeface="楷体" pitchFamily="49" charset="-122"/>
              </a:rPr>
              <a:t>年，</a:t>
            </a:r>
            <a:r>
              <a:rPr lang="en-US" altLang="zh-CN" sz="2800" dirty="0">
                <a:latin typeface="Palatino Linotype" pitchFamily="18" charset="0"/>
                <a:ea typeface="楷体" pitchFamily="49" charset="-122"/>
              </a:rPr>
              <a:t>Python 2.x</a:t>
            </a:r>
          </a:p>
          <a:p>
            <a:pPr lvl="1" eaLnBrk="1" hangingPunct="1">
              <a:lnSpc>
                <a:spcPct val="200000"/>
              </a:lnSpc>
              <a:spcBef>
                <a:spcPct val="20000"/>
              </a:spcBef>
              <a:buClr>
                <a:srgbClr val="0066FF"/>
              </a:buClr>
            </a:pPr>
            <a:r>
              <a:rPr lang="en-US" altLang="zh-CN" sz="2800" dirty="0">
                <a:latin typeface="Palatino Linotype" pitchFamily="18" charset="0"/>
                <a:ea typeface="楷体" pitchFamily="49" charset="-122"/>
              </a:rPr>
              <a:t>2008</a:t>
            </a:r>
            <a:r>
              <a:rPr lang="zh-CN" altLang="en-US" sz="2800" dirty="0">
                <a:latin typeface="Palatino Linotype" pitchFamily="18" charset="0"/>
                <a:ea typeface="楷体" pitchFamily="49" charset="-122"/>
              </a:rPr>
              <a:t>年，</a:t>
            </a:r>
            <a:r>
              <a:rPr lang="en-US" altLang="zh-CN" sz="2800" dirty="0">
                <a:latin typeface="Palatino Linotype" pitchFamily="18" charset="0"/>
                <a:ea typeface="楷体" pitchFamily="49" charset="-122"/>
              </a:rPr>
              <a:t>Python 3.x</a:t>
            </a:r>
          </a:p>
        </p:txBody>
      </p:sp>
      <p:pic>
        <p:nvPicPr>
          <p:cNvPr id="16389" name="Picture 7" descr="c:\users\tian\appdata\roaming\360se6\User Data\temp\DO6GvRl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005013"/>
            <a:ext cx="356235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p:cNvSpPr txBox="1">
            <a:spLocks noChangeArrowheads="1"/>
          </p:cNvSpPr>
          <p:nvPr/>
        </p:nvSpPr>
        <p:spPr bwMode="auto">
          <a:xfrm>
            <a:off x="669925" y="1993900"/>
            <a:ext cx="8137525"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C00000"/>
              </a:buClr>
              <a:buFont typeface="Wingdings" panose="05000000000000000000" pitchFamily="2" charset="2"/>
              <a:buChar char="n"/>
              <a:defRPr/>
            </a:pPr>
            <a:r>
              <a:rPr lang="zh-CN" altLang="zh-CN" sz="2800" dirty="0">
                <a:latin typeface="Palatino Linotype" panose="02040502050505030304" pitchFamily="18" charset="0"/>
                <a:ea typeface="楷体" panose="02010609060101010101" pitchFamily="49" charset="-122"/>
              </a:rPr>
              <a:t>使用</a:t>
            </a:r>
            <a:r>
              <a:rPr lang="en-US" altLang="zh-CN" sz="2800" dirty="0">
                <a:latin typeface="Palatino Linotype" panose="02040502050505030304" pitchFamily="18" charset="0"/>
                <a:ea typeface="楷体" panose="02010609060101010101" pitchFamily="49" charset="-122"/>
              </a:rPr>
              <a:t>Python</a:t>
            </a:r>
            <a:r>
              <a:rPr lang="zh-CN" altLang="zh-CN" sz="2800" dirty="0">
                <a:latin typeface="Palatino Linotype" panose="02040502050505030304" pitchFamily="18" charset="0"/>
                <a:ea typeface="楷体" panose="02010609060101010101" pitchFamily="49" charset="-122"/>
              </a:rPr>
              <a:t>语言编写的</a:t>
            </a:r>
            <a:r>
              <a:rPr lang="en-US" altLang="zh-CN" sz="2800" dirty="0">
                <a:latin typeface="Palatino Linotype" panose="02040502050505030304" pitchFamily="18" charset="0"/>
                <a:ea typeface="楷体" panose="02010609060101010101" pitchFamily="49" charset="-122"/>
              </a:rPr>
              <a:t>Hello</a:t>
            </a:r>
            <a:r>
              <a:rPr lang="zh-CN" altLang="zh-CN" sz="2800" dirty="0">
                <a:latin typeface="Palatino Linotype" panose="02040502050505030304" pitchFamily="18" charset="0"/>
                <a:ea typeface="楷体" panose="02010609060101010101" pitchFamily="49" charset="-122"/>
              </a:rPr>
              <a:t>程序只有一行代码</a:t>
            </a:r>
            <a:r>
              <a:rPr lang="zh-CN" altLang="en-US" sz="2800" dirty="0">
                <a:latin typeface="Palatino Linotype" panose="02040502050505030304" pitchFamily="18" charset="0"/>
                <a:ea typeface="楷体" panose="02010609060101010101" pitchFamily="49" charset="-122"/>
              </a:rPr>
              <a:t>                                </a:t>
            </a:r>
          </a:p>
          <a:p>
            <a:pPr eaLnBrk="1" hangingPunct="1">
              <a:buFontTx/>
              <a:buNone/>
              <a:defRPr/>
            </a:pPr>
            <a:r>
              <a:rPr lang="zh-CN" altLang="en-US" sz="2800" dirty="0">
                <a:latin typeface="Palatino Linotype" panose="02040502050505030304" pitchFamily="18" charset="0"/>
                <a:ea typeface="楷体" panose="02010609060101010101" pitchFamily="49" charset="-122"/>
              </a:rPr>
              <a:t>                      </a:t>
            </a:r>
            <a:r>
              <a:rPr lang="en-US" altLang="zh-CN" sz="2800" dirty="0">
                <a:latin typeface="Palatino Linotype" panose="02040502050505030304" pitchFamily="18" charset="0"/>
                <a:ea typeface="楷体" panose="02010609060101010101" pitchFamily="49" charset="-122"/>
              </a:rPr>
              <a:t>print(“Hello World”)</a:t>
            </a:r>
            <a:endParaRPr lang="zh-CN" altLang="en-US" sz="2800" dirty="0">
              <a:latin typeface="Palatino Linotype" panose="02040502050505030304" pitchFamily="18" charset="0"/>
              <a:ea typeface="楷体" panose="02010609060101010101" pitchFamily="49" charset="-122"/>
            </a:endParaRPr>
          </a:p>
          <a:p>
            <a:pPr eaLnBrk="1" hangingPunct="1">
              <a:buFontTx/>
              <a:buNone/>
              <a:defRPr/>
            </a:pPr>
            <a:endParaRPr lang="en-US" altLang="zh-CN" sz="2800" dirty="0">
              <a:latin typeface="Palatino Linotype" panose="02040502050505030304" pitchFamily="18" charset="0"/>
              <a:ea typeface="楷体" panose="02010609060101010101" pitchFamily="49" charset="-122"/>
            </a:endParaRPr>
          </a:p>
          <a:p>
            <a:pPr eaLnBrk="1" hangingPunct="1">
              <a:buFontTx/>
              <a:buNone/>
              <a:defRPr/>
            </a:pPr>
            <a:endParaRPr lang="zh-CN" altLang="zh-CN" sz="2800" dirty="0">
              <a:latin typeface="Palatino Linotype" panose="02040502050505030304" pitchFamily="18" charset="0"/>
              <a:ea typeface="楷体" panose="02010609060101010101" pitchFamily="49" charset="-122"/>
            </a:endParaRPr>
          </a:p>
          <a:p>
            <a:pPr marL="0" lvl="1" algn="just" eaLnBrk="1" hangingPunct="1">
              <a:lnSpc>
                <a:spcPct val="150000"/>
              </a:lnSpc>
              <a:spcBef>
                <a:spcPct val="0"/>
              </a:spcBef>
              <a:buClr>
                <a:srgbClr val="C00000"/>
              </a:buClr>
              <a:buFontTx/>
              <a:buNone/>
              <a:defRPr/>
            </a:pPr>
            <a:endParaRPr lang="zh-CN" altLang="en-US" dirty="0">
              <a:latin typeface="Palatino Linotype" panose="02040502050505030304" pitchFamily="18" charset="0"/>
              <a:ea typeface="楷体" panose="02010609060101010101" pitchFamily="49" charset="-122"/>
            </a:endParaRPr>
          </a:p>
          <a:p>
            <a:pPr marL="0" lvl="1" algn="just" eaLnBrk="1" hangingPunct="1">
              <a:lnSpc>
                <a:spcPct val="150000"/>
              </a:lnSpc>
              <a:spcBef>
                <a:spcPct val="0"/>
              </a:spcBef>
              <a:buClr>
                <a:srgbClr val="C00000"/>
              </a:buClr>
              <a:buFontTx/>
              <a:buNone/>
              <a:defRPr/>
            </a:pPr>
            <a:r>
              <a:rPr lang="zh-CN" altLang="zh-CN" dirty="0">
                <a:latin typeface="Palatino Linotype" panose="02040502050505030304" pitchFamily="18" charset="0"/>
                <a:ea typeface="楷体" panose="02010609060101010101" pitchFamily="49" charset="-122"/>
              </a:rPr>
              <a:t>第一行的“</a:t>
            </a:r>
            <a:r>
              <a:rPr lang="en-US" altLang="zh-CN" dirty="0">
                <a:latin typeface="Palatino Linotype" panose="02040502050505030304" pitchFamily="18" charset="0"/>
                <a:ea typeface="楷体" panose="02010609060101010101" pitchFamily="49" charset="-122"/>
              </a:rPr>
              <a:t>&gt;&gt;&gt;</a:t>
            </a:r>
            <a:r>
              <a:rPr lang="zh-CN" altLang="zh-CN" dirty="0">
                <a:latin typeface="Palatino Linotype" panose="02040502050505030304" pitchFamily="18" charset="0"/>
                <a:ea typeface="楷体" panose="02010609060101010101" pitchFamily="49" charset="-122"/>
              </a:rPr>
              <a:t>”是</a:t>
            </a:r>
            <a:r>
              <a:rPr lang="en-US" altLang="zh-CN" dirty="0">
                <a:latin typeface="Palatino Linotype" panose="02040502050505030304" pitchFamily="18" charset="0"/>
                <a:ea typeface="楷体" panose="02010609060101010101" pitchFamily="49" charset="-122"/>
              </a:rPr>
              <a:t>Python</a:t>
            </a:r>
            <a:r>
              <a:rPr lang="zh-CN" altLang="zh-CN" dirty="0">
                <a:latin typeface="Palatino Linotype" panose="02040502050505030304" pitchFamily="18" charset="0"/>
                <a:ea typeface="楷体" panose="02010609060101010101" pitchFamily="49" charset="-122"/>
              </a:rPr>
              <a:t>语言运行环境的提示符</a:t>
            </a:r>
            <a:endParaRPr lang="zh-CN" altLang="en-US" dirty="0">
              <a:latin typeface="Palatino Linotype" panose="02040502050505030304" pitchFamily="18" charset="0"/>
              <a:ea typeface="楷体" panose="02010609060101010101" pitchFamily="49" charset="-122"/>
            </a:endParaRPr>
          </a:p>
          <a:p>
            <a:pPr marL="0" lvl="1" algn="just" eaLnBrk="1" hangingPunct="1">
              <a:lnSpc>
                <a:spcPct val="150000"/>
              </a:lnSpc>
              <a:spcBef>
                <a:spcPct val="0"/>
              </a:spcBef>
              <a:buClr>
                <a:srgbClr val="C00000"/>
              </a:buClr>
              <a:buFontTx/>
              <a:buNone/>
              <a:defRPr/>
            </a:pPr>
            <a:r>
              <a:rPr lang="zh-CN" altLang="zh-CN" dirty="0">
                <a:latin typeface="Palatino Linotype" panose="02040502050505030304" pitchFamily="18" charset="0"/>
                <a:ea typeface="楷体" panose="02010609060101010101" pitchFamily="49" charset="-122"/>
              </a:rPr>
              <a:t>第二行是</a:t>
            </a:r>
            <a:r>
              <a:rPr lang="en-US" altLang="zh-CN" dirty="0">
                <a:latin typeface="Palatino Linotype" panose="02040502050505030304" pitchFamily="18" charset="0"/>
                <a:ea typeface="楷体" panose="02010609060101010101" pitchFamily="49" charset="-122"/>
              </a:rPr>
              <a:t>Python</a:t>
            </a:r>
            <a:r>
              <a:rPr lang="zh-CN" altLang="zh-CN" dirty="0">
                <a:latin typeface="Palatino Linotype" panose="02040502050505030304" pitchFamily="18" charset="0"/>
                <a:ea typeface="楷体" panose="02010609060101010101" pitchFamily="49" charset="-122"/>
              </a:rPr>
              <a:t>语句的执行结果  </a:t>
            </a:r>
            <a:endParaRPr lang="zh-CN" altLang="en-US" dirty="0">
              <a:latin typeface="Palatino Linotype" panose="02040502050505030304" pitchFamily="18" charset="0"/>
              <a:ea typeface="楷体" panose="02010609060101010101" pitchFamily="49" charset="-122"/>
            </a:endParaRPr>
          </a:p>
        </p:txBody>
      </p:sp>
      <p:sp>
        <p:nvSpPr>
          <p:cNvPr id="1741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最小程序</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graphicFrame>
        <p:nvGraphicFramePr>
          <p:cNvPr id="3" name="表格 2"/>
          <p:cNvGraphicFramePr>
            <a:graphicFrameLocks noGrp="1"/>
          </p:cNvGraphicFramePr>
          <p:nvPr/>
        </p:nvGraphicFramePr>
        <p:xfrm>
          <a:off x="1692275" y="3344863"/>
          <a:ext cx="5903913" cy="822325"/>
        </p:xfrm>
        <a:graphic>
          <a:graphicData uri="http://schemas.openxmlformats.org/drawingml/2006/table">
            <a:tbl>
              <a:tblPr firstRow="1" firstCol="1" bandRow="1"/>
              <a:tblGrid>
                <a:gridCol w="5903913">
                  <a:extLst>
                    <a:ext uri="{9D8B030D-6E8A-4147-A177-3AD203B41FA5}">
                      <a16:colId xmlns:a16="http://schemas.microsoft.com/office/drawing/2014/main" val="20000"/>
                    </a:ext>
                  </a:extLst>
                </a:gridCol>
              </a:tblGrid>
              <a:tr h="822325">
                <a:tc>
                  <a:txBody>
                    <a:bodyPr/>
                    <a:lstStyle/>
                    <a:p>
                      <a:pPr algn="just" fontAlgn="auto">
                        <a:lnSpc>
                          <a:spcPct val="150000"/>
                        </a:lnSpc>
                        <a:spcAft>
                          <a:spcPts val="0"/>
                        </a:spcAft>
                      </a:pPr>
                      <a:r>
                        <a:rPr lang="en-US" sz="1800" b="1" kern="0" dirty="0">
                          <a:effectLst/>
                          <a:latin typeface="Courier New" charset="0"/>
                          <a:ea typeface="宋体" charset="0"/>
                          <a:cs typeface="Times New Roman" charset="0"/>
                        </a:rPr>
                        <a:t>&gt;&gt;&gt;print("Hello World")</a:t>
                      </a:r>
                      <a:endParaRPr lang="zh-CN" sz="1800" kern="100" dirty="0">
                        <a:effectLst/>
                        <a:latin typeface="Calibri" charset="0"/>
                        <a:ea typeface="宋体" charset="0"/>
                        <a:cs typeface="Times New Roman" charset="0"/>
                      </a:endParaRPr>
                    </a:p>
                    <a:p>
                      <a:pPr algn="just" fontAlgn="auto">
                        <a:lnSpc>
                          <a:spcPct val="150000"/>
                        </a:lnSpc>
                        <a:spcAft>
                          <a:spcPts val="0"/>
                        </a:spcAft>
                      </a:pPr>
                      <a:r>
                        <a:rPr lang="en-US" sz="1800" kern="0" dirty="0">
                          <a:effectLst/>
                          <a:latin typeface="Courier New" charset="0"/>
                          <a:ea typeface="宋体" charset="0"/>
                          <a:cs typeface="Times New Roman" charset="0"/>
                        </a:rPr>
                        <a:t>Hello World</a:t>
                      </a:r>
                      <a:endParaRPr lang="zh-CN" sz="1800" kern="100" dirty="0">
                        <a:effectLst/>
                        <a:latin typeface="Calibri" charset="0"/>
                        <a:ea typeface="宋体" charset="0"/>
                        <a:cs typeface="Times New Roman" charset="0"/>
                      </a:endParaRPr>
                    </a:p>
                  </a:txBody>
                  <a:tcPr marL="68571" marR="6857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p:cNvSpPr txBox="1">
            <a:spLocks noChangeArrowheads="1"/>
          </p:cNvSpPr>
          <p:nvPr/>
        </p:nvSpPr>
        <p:spPr bwMode="auto">
          <a:xfrm>
            <a:off x="669925" y="1993900"/>
            <a:ext cx="8137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rgbClr val="C00000"/>
              </a:buClr>
              <a:buFont typeface="Wingdings" pitchFamily="2" charset="2"/>
              <a:buChar char="n"/>
            </a:pP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语言支持中文等非西文字符的直接使用，带中文的</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最小程序在运行环境中的执行效果如下：</a:t>
            </a:r>
            <a:endParaRPr lang="zh-CN" altLang="zh-CN" sz="2800">
              <a:latin typeface="Palatino Linotype" pitchFamily="18" charset="0"/>
              <a:ea typeface="楷体" pitchFamily="49" charset="-122"/>
            </a:endParaRPr>
          </a:p>
        </p:txBody>
      </p:sp>
      <p:sp>
        <p:nvSpPr>
          <p:cNvPr id="1843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最小程序</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graphicFrame>
        <p:nvGraphicFramePr>
          <p:cNvPr id="4" name="表格 3"/>
          <p:cNvGraphicFramePr>
            <a:graphicFrameLocks noGrp="1"/>
          </p:cNvGraphicFramePr>
          <p:nvPr/>
        </p:nvGraphicFramePr>
        <p:xfrm>
          <a:off x="2038350" y="3675063"/>
          <a:ext cx="5400675" cy="862203"/>
        </p:xfrm>
        <a:graphic>
          <a:graphicData uri="http://schemas.openxmlformats.org/drawingml/2006/table">
            <a:tbl>
              <a:tblPr firstRow="1" firstCol="1" bandRow="1"/>
              <a:tblGrid>
                <a:gridCol w="5400675">
                  <a:extLst>
                    <a:ext uri="{9D8B030D-6E8A-4147-A177-3AD203B41FA5}">
                      <a16:colId xmlns:a16="http://schemas.microsoft.com/office/drawing/2014/main" val="20000"/>
                    </a:ext>
                  </a:extLst>
                </a:gridCol>
              </a:tblGrid>
              <a:tr h="822325">
                <a:tc>
                  <a:txBody>
                    <a:bodyPr/>
                    <a:lstStyle/>
                    <a:p>
                      <a:pPr algn="just" fontAlgn="auto">
                        <a:lnSpc>
                          <a:spcPct val="150000"/>
                        </a:lnSpc>
                        <a:spcAft>
                          <a:spcPts val="0"/>
                        </a:spcAft>
                      </a:pP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zh-CN" sz="2000" b="1" kern="0" dirty="0">
                          <a:effectLst/>
                          <a:latin typeface="Courier New" panose="02070309020205020404" pitchFamily="49" charset="0"/>
                          <a:ea typeface="宋体" panose="02010600030101010101" pitchFamily="2" charset="-122"/>
                          <a:cs typeface="Courier New" panose="02070309020205020404" pitchFamily="49" charset="0"/>
                        </a:rPr>
                        <a:t>世界，你好</a:t>
                      </a:r>
                      <a:r>
                        <a:rPr lang="en-US" sz="20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ct val="150000"/>
                        </a:lnSpc>
                        <a:spcAft>
                          <a:spcPts val="0"/>
                        </a:spcAft>
                      </a:pPr>
                      <a:r>
                        <a:rPr lang="zh-CN" sz="2000" kern="0" dirty="0">
                          <a:effectLst/>
                          <a:latin typeface="Courier New" panose="02070309020205020404" pitchFamily="49" charset="0"/>
                          <a:ea typeface="宋体" panose="02010600030101010101" pitchFamily="2" charset="-122"/>
                          <a:cs typeface="Courier New" panose="02070309020205020404" pitchFamily="49" charset="0"/>
                        </a:rPr>
                        <a:t>世界，你好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p:cNvSpPr txBox="1">
            <a:spLocks noChangeArrowheads="1"/>
          </p:cNvSpPr>
          <p:nvPr/>
        </p:nvSpPr>
        <p:spPr bwMode="auto">
          <a:xfrm>
            <a:off x="1331913" y="2924175"/>
            <a:ext cx="68405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5400">
                <a:latin typeface="微软雅黑" pitchFamily="34" charset="-122"/>
                <a:ea typeface="微软雅黑" pitchFamily="34" charset="-122"/>
              </a:rPr>
              <a:t>Python</a:t>
            </a:r>
            <a:r>
              <a:rPr lang="zh-CN" altLang="en-US" sz="5400">
                <a:latin typeface="微软雅黑" pitchFamily="34" charset="-122"/>
                <a:ea typeface="微软雅黑" pitchFamily="34" charset="-122"/>
              </a:rPr>
              <a:t>开发环境配置</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安装</a:t>
            </a:r>
          </a:p>
        </p:txBody>
      </p:sp>
      <p:sp>
        <p:nvSpPr>
          <p:cNvPr id="20484" name="TextBox 2"/>
          <p:cNvSpPr txBox="1">
            <a:spLocks noChangeArrowheads="1"/>
          </p:cNvSpPr>
          <p:nvPr/>
        </p:nvSpPr>
        <p:spPr bwMode="auto">
          <a:xfrm>
            <a:off x="323850" y="1906588"/>
            <a:ext cx="84248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 到</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主页下载并安装</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基本开发和运行环境，网址：</a:t>
            </a:r>
            <a:endParaRPr lang="en-US" altLang="zh-CN" sz="2800" dirty="0">
              <a:latin typeface="Palatino Linotype" pitchFamily="18" charset="0"/>
              <a:ea typeface="楷体" pitchFamily="49" charset="-122"/>
            </a:endParaRPr>
          </a:p>
          <a:p>
            <a:pPr lvl="1" algn="ctr" eaLnBrk="1" hangingPunct="1">
              <a:lnSpc>
                <a:spcPct val="150000"/>
              </a:lnSpc>
              <a:buClr>
                <a:srgbClr val="C00000"/>
              </a:buClr>
            </a:pPr>
            <a:r>
              <a:rPr lang="en-US" altLang="zh-CN" sz="2800" dirty="0">
                <a:latin typeface="Palatino Linotype" pitchFamily="18" charset="0"/>
                <a:ea typeface="楷体" pitchFamily="49" charset="-122"/>
                <a:hlinkClick r:id="rId3"/>
              </a:rPr>
              <a:t>www.python.org/downloads/</a:t>
            </a:r>
            <a:endParaRPr lang="en-US" altLang="zh-CN" sz="2800" dirty="0">
              <a:latin typeface="Palatino Linotype" pitchFamily="18" charset="0"/>
              <a:ea typeface="楷体" pitchFamily="49" charset="-122"/>
            </a:endParaRPr>
          </a:p>
          <a:p>
            <a:pPr lvl="1" algn="ctr" eaLnBrk="1" hangingPunct="1">
              <a:lnSpc>
                <a:spcPct val="150000"/>
              </a:lnSpc>
              <a:buClr>
                <a:srgbClr val="C00000"/>
              </a:buClr>
            </a:pPr>
            <a:r>
              <a:rPr lang="en-US" altLang="zh-CN" sz="2800" dirty="0">
                <a:latin typeface="Palatino Linotype" pitchFamily="18" charset="0"/>
                <a:ea typeface="楷体" pitchFamily="49" charset="-122"/>
                <a:hlinkClick r:id="rId4"/>
              </a:rPr>
              <a:t>https://python123.io/download</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 </a:t>
            </a:r>
            <a:r>
              <a:rPr lang="zh-CN" altLang="en-US" sz="2800" dirty="0">
                <a:latin typeface="Palatino Linotype" pitchFamily="18" charset="0"/>
                <a:ea typeface="楷体" pitchFamily="49" charset="-122"/>
              </a:rPr>
              <a:t>根据操作系统不同选择不同版本</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 下载相应的</a:t>
            </a:r>
            <a:r>
              <a:rPr lang="en-US" altLang="zh-CN" sz="2800" dirty="0">
                <a:latin typeface="Palatino Linotype" pitchFamily="18" charset="0"/>
                <a:ea typeface="楷体" pitchFamily="49" charset="-122"/>
              </a:rPr>
              <a:t>Python 3.0</a:t>
            </a:r>
            <a:r>
              <a:rPr lang="zh-CN" altLang="en-US" sz="2800" dirty="0">
                <a:latin typeface="Palatino Linotype" pitchFamily="18" charset="0"/>
                <a:ea typeface="楷体" pitchFamily="49" charset="-122"/>
              </a:rPr>
              <a:t>系列版本程序</a:t>
            </a:r>
            <a:endParaRPr lang="en-US" altLang="zh-CN" sz="2800" dirty="0">
              <a:latin typeface="Palatino Linotype" pitchFamily="18" charset="0"/>
              <a:ea typeface="楷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安装</a:t>
            </a:r>
          </a:p>
        </p:txBody>
      </p:sp>
      <p:pic>
        <p:nvPicPr>
          <p:cNvPr id="2150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773238"/>
            <a:ext cx="8929688"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1187450" y="3144838"/>
            <a:ext cx="1584325" cy="57626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813" y="858838"/>
            <a:ext cx="8164512" cy="4862512"/>
          </a:xfrm>
          <a:prstGeom prst="rect">
            <a:avLst/>
          </a:prstGeom>
          <a:noFill/>
        </p:spPr>
        <p:txBody>
          <a:bodyPr>
            <a:spAutoFit/>
          </a:bodyPr>
          <a:lstStyle/>
          <a:p>
            <a:pPr>
              <a:defRPr/>
            </a:pPr>
            <a:r>
              <a:rPr lang="zh-CN" altLang="en-US" sz="2000" b="1" dirty="0"/>
              <a:t>课程简介：</a:t>
            </a:r>
            <a:endParaRPr lang="en-US" altLang="zh-CN" sz="2000" b="1" dirty="0"/>
          </a:p>
          <a:p>
            <a:pPr lvl="1">
              <a:defRPr/>
            </a:pPr>
            <a:r>
              <a:rPr lang="zh-CN" altLang="en-US" sz="1600" dirty="0"/>
              <a:t>考虑运用翻转课堂来开展。理论上包括</a:t>
            </a:r>
            <a:r>
              <a:rPr lang="en-US" altLang="zh-CN" sz="1600" dirty="0"/>
              <a:t>3</a:t>
            </a:r>
            <a:r>
              <a:rPr lang="zh-CN" altLang="en-US" sz="1600" dirty="0"/>
              <a:t>个部分。</a:t>
            </a:r>
            <a:endParaRPr lang="en-US" altLang="zh-CN" sz="1600" dirty="0"/>
          </a:p>
          <a:p>
            <a:pPr marL="1200150" lvl="2" indent="-285750">
              <a:buFont typeface="Wingdings" pitchFamily="2" charset="2"/>
              <a:buChar char="Ø"/>
              <a:defRPr/>
            </a:pPr>
            <a:r>
              <a:rPr lang="zh-CN" altLang="en-US" dirty="0"/>
              <a:t>入门篇：第</a:t>
            </a:r>
            <a:r>
              <a:rPr lang="en-US" altLang="zh-CN" dirty="0"/>
              <a:t>1</a:t>
            </a:r>
            <a:r>
              <a:rPr lang="zh-CN" altLang="en-US" dirty="0"/>
              <a:t>，</a:t>
            </a:r>
            <a:r>
              <a:rPr lang="en-US" altLang="zh-CN" dirty="0"/>
              <a:t>2</a:t>
            </a:r>
            <a:r>
              <a:rPr lang="zh-CN" altLang="en-US" dirty="0"/>
              <a:t>，</a:t>
            </a:r>
            <a:r>
              <a:rPr lang="en-US" altLang="zh-CN" dirty="0"/>
              <a:t>9</a:t>
            </a:r>
            <a:r>
              <a:rPr lang="zh-CN" altLang="en-US" dirty="0"/>
              <a:t>章</a:t>
            </a:r>
            <a:endParaRPr lang="en-US" altLang="zh-CN" dirty="0"/>
          </a:p>
          <a:p>
            <a:pPr marL="1200150" lvl="2" indent="-285750">
              <a:buFont typeface="Wingdings" pitchFamily="2" charset="2"/>
              <a:buChar char="Ø"/>
              <a:defRPr/>
            </a:pPr>
            <a:r>
              <a:rPr lang="zh-CN" altLang="en-US" b="1" dirty="0">
                <a:solidFill>
                  <a:srgbClr val="FF0000"/>
                </a:solidFill>
              </a:rPr>
              <a:t>基础篇</a:t>
            </a:r>
            <a:r>
              <a:rPr lang="zh-CN" altLang="en-US" b="1" dirty="0">
                <a:solidFill>
                  <a:srgbClr val="FF0000"/>
                </a:solidFill>
                <a:sym typeface="Wingdings" pitchFamily="2" charset="2"/>
              </a:rPr>
              <a:t>：第</a:t>
            </a:r>
            <a:r>
              <a:rPr lang="en-US" altLang="zh-CN" b="1" dirty="0">
                <a:solidFill>
                  <a:srgbClr val="FF0000"/>
                </a:solidFill>
                <a:sym typeface="Wingdings" pitchFamily="2" charset="2"/>
              </a:rPr>
              <a:t>3</a:t>
            </a:r>
            <a:r>
              <a:rPr lang="zh-CN" altLang="en-US" b="1" dirty="0">
                <a:solidFill>
                  <a:srgbClr val="FF0000"/>
                </a:solidFill>
                <a:sym typeface="Wingdings" pitchFamily="2" charset="2"/>
              </a:rPr>
              <a:t>，</a:t>
            </a:r>
            <a:r>
              <a:rPr lang="en-US" altLang="zh-CN" b="1" dirty="0">
                <a:solidFill>
                  <a:srgbClr val="FF0000"/>
                </a:solidFill>
                <a:sym typeface="Wingdings" pitchFamily="2" charset="2"/>
              </a:rPr>
              <a:t>4</a:t>
            </a:r>
            <a:r>
              <a:rPr lang="zh-CN" altLang="en-US" b="1" dirty="0">
                <a:solidFill>
                  <a:srgbClr val="FF0000"/>
                </a:solidFill>
                <a:sym typeface="Wingdings" pitchFamily="2" charset="2"/>
              </a:rPr>
              <a:t>，</a:t>
            </a:r>
            <a:r>
              <a:rPr lang="en-US" altLang="zh-CN" b="1" dirty="0">
                <a:solidFill>
                  <a:srgbClr val="FF0000"/>
                </a:solidFill>
                <a:sym typeface="Wingdings" pitchFamily="2" charset="2"/>
              </a:rPr>
              <a:t>5</a:t>
            </a:r>
            <a:r>
              <a:rPr lang="zh-CN" altLang="en-US" b="1" dirty="0">
                <a:solidFill>
                  <a:srgbClr val="FF0000"/>
                </a:solidFill>
                <a:sym typeface="Wingdings" pitchFamily="2" charset="2"/>
              </a:rPr>
              <a:t>，</a:t>
            </a:r>
            <a:r>
              <a:rPr lang="en-US" altLang="zh-CN" b="1" dirty="0">
                <a:solidFill>
                  <a:srgbClr val="FF0000"/>
                </a:solidFill>
                <a:sym typeface="Wingdings" pitchFamily="2" charset="2"/>
              </a:rPr>
              <a:t>6</a:t>
            </a:r>
            <a:r>
              <a:rPr lang="zh-CN" altLang="en-US" b="1" dirty="0">
                <a:solidFill>
                  <a:srgbClr val="FF0000"/>
                </a:solidFill>
                <a:sym typeface="Wingdings" pitchFamily="2" charset="2"/>
              </a:rPr>
              <a:t>，</a:t>
            </a:r>
            <a:r>
              <a:rPr lang="en-US" altLang="zh-CN" b="1" dirty="0">
                <a:solidFill>
                  <a:srgbClr val="FF0000"/>
                </a:solidFill>
                <a:sym typeface="Wingdings" pitchFamily="2" charset="2"/>
              </a:rPr>
              <a:t>7</a:t>
            </a:r>
            <a:r>
              <a:rPr lang="zh-CN" altLang="en-US" b="1" dirty="0">
                <a:solidFill>
                  <a:srgbClr val="FF0000"/>
                </a:solidFill>
                <a:sym typeface="Wingdings" pitchFamily="2" charset="2"/>
              </a:rPr>
              <a:t>章 表达式、结构控制</a:t>
            </a:r>
            <a:endParaRPr lang="en-US" altLang="zh-CN" b="1" dirty="0">
              <a:solidFill>
                <a:srgbClr val="FF0000"/>
              </a:solidFill>
              <a:sym typeface="Wingdings" pitchFamily="2" charset="2"/>
            </a:endParaRPr>
          </a:p>
          <a:p>
            <a:pPr marL="1200150" lvl="2" indent="-285750">
              <a:buFont typeface="Wingdings" pitchFamily="2" charset="2"/>
              <a:buChar char="Ø"/>
              <a:defRPr/>
            </a:pPr>
            <a:r>
              <a:rPr lang="zh-CN" altLang="en-US" dirty="0">
                <a:sym typeface="Wingdings" pitchFamily="2" charset="2"/>
              </a:rPr>
              <a:t>应用篇：第</a:t>
            </a:r>
            <a:r>
              <a:rPr lang="en-US" altLang="zh-CN" dirty="0">
                <a:sym typeface="Wingdings" pitchFamily="2" charset="2"/>
              </a:rPr>
              <a:t>8</a:t>
            </a:r>
            <a:r>
              <a:rPr lang="zh-CN" altLang="en-US" dirty="0">
                <a:sym typeface="Wingdings" pitchFamily="2" charset="2"/>
              </a:rPr>
              <a:t>，</a:t>
            </a:r>
            <a:r>
              <a:rPr lang="en-US" altLang="zh-CN" dirty="0">
                <a:sym typeface="Wingdings" pitchFamily="2" charset="2"/>
              </a:rPr>
              <a:t>9</a:t>
            </a:r>
            <a:r>
              <a:rPr lang="zh-CN" altLang="en-US" dirty="0">
                <a:sym typeface="Wingdings" pitchFamily="2" charset="2"/>
              </a:rPr>
              <a:t>，</a:t>
            </a:r>
            <a:r>
              <a:rPr lang="en-US" altLang="zh-CN" dirty="0">
                <a:sym typeface="Wingdings" pitchFamily="2" charset="2"/>
              </a:rPr>
              <a:t>10</a:t>
            </a:r>
            <a:r>
              <a:rPr lang="zh-CN" altLang="en-US" dirty="0">
                <a:sym typeface="Wingdings" pitchFamily="2" charset="2"/>
              </a:rPr>
              <a:t>，</a:t>
            </a:r>
            <a:r>
              <a:rPr lang="en-US" altLang="zh-CN" dirty="0">
                <a:sym typeface="Wingdings" pitchFamily="2" charset="2"/>
              </a:rPr>
              <a:t>11</a:t>
            </a:r>
            <a:r>
              <a:rPr lang="zh-CN" altLang="en-US" dirty="0">
                <a:sym typeface="Wingdings" pitchFamily="2" charset="2"/>
              </a:rPr>
              <a:t>章 </a:t>
            </a:r>
            <a:r>
              <a:rPr lang="zh-CN" altLang="en-US" b="1" dirty="0">
                <a:solidFill>
                  <a:srgbClr val="FF0000"/>
                </a:solidFill>
                <a:sym typeface="Wingdings" pitchFamily="2" charset="2"/>
              </a:rPr>
              <a:t>库</a:t>
            </a:r>
            <a:endParaRPr lang="en-US" altLang="zh-CN" b="1" dirty="0">
              <a:solidFill>
                <a:srgbClr val="FF0000"/>
              </a:solidFill>
            </a:endParaRPr>
          </a:p>
          <a:p>
            <a:pPr>
              <a:defRPr/>
            </a:pPr>
            <a:endParaRPr lang="en-US" altLang="zh-CN" dirty="0"/>
          </a:p>
          <a:p>
            <a:pPr>
              <a:defRPr/>
            </a:pPr>
            <a:r>
              <a:rPr lang="zh-CN" altLang="en-US" sz="2000" b="1" dirty="0"/>
              <a:t>课程要求：</a:t>
            </a:r>
            <a:endParaRPr lang="en-US" altLang="zh-CN" sz="2000" b="1" dirty="0"/>
          </a:p>
          <a:p>
            <a:pPr marL="742950" lvl="1" indent="-285750">
              <a:buFont typeface="Wingdings" pitchFamily="2" charset="2"/>
              <a:buChar char="p"/>
              <a:defRPr/>
            </a:pPr>
            <a:r>
              <a:rPr lang="zh-CN" altLang="en-US" dirty="0"/>
              <a:t>理论：理论课</a:t>
            </a:r>
            <a:r>
              <a:rPr lang="zh-CN" altLang="en-US" b="1" dirty="0">
                <a:solidFill>
                  <a:srgbClr val="FF0000"/>
                </a:solidFill>
              </a:rPr>
              <a:t>不迟到</a:t>
            </a:r>
            <a:r>
              <a:rPr lang="zh-CN" altLang="en-US" dirty="0"/>
              <a:t>。</a:t>
            </a:r>
            <a:endParaRPr lang="en-US" altLang="zh-CN" dirty="0"/>
          </a:p>
          <a:p>
            <a:pPr marL="742950" lvl="1" indent="-285750">
              <a:buFont typeface="Wingdings" pitchFamily="2" charset="2"/>
              <a:buChar char="p"/>
              <a:defRPr/>
            </a:pPr>
            <a:r>
              <a:rPr lang="zh-CN" altLang="en-US" dirty="0"/>
              <a:t>上机：课内作业每位同学需要</a:t>
            </a:r>
            <a:r>
              <a:rPr lang="zh-CN" altLang="en-US" dirty="0">
                <a:solidFill>
                  <a:srgbClr val="FF0000"/>
                </a:solidFill>
              </a:rPr>
              <a:t>独立完成</a:t>
            </a:r>
            <a:r>
              <a:rPr lang="zh-CN" altLang="en-US" dirty="0"/>
              <a:t>。</a:t>
            </a:r>
            <a:endParaRPr lang="en-US" altLang="zh-CN" dirty="0"/>
          </a:p>
          <a:p>
            <a:pPr>
              <a:defRPr/>
            </a:pPr>
            <a:endParaRPr lang="en-US" altLang="zh-CN" dirty="0"/>
          </a:p>
          <a:p>
            <a:pPr>
              <a:defRPr/>
            </a:pPr>
            <a:r>
              <a:rPr lang="zh-CN" altLang="en-US" sz="2000" b="1" dirty="0"/>
              <a:t>期末成绩构成：</a:t>
            </a:r>
            <a:endParaRPr lang="en-US" altLang="zh-CN" sz="2000" b="1" dirty="0"/>
          </a:p>
          <a:p>
            <a:pPr marL="742950" lvl="1" indent="-285750">
              <a:buFont typeface="Wingdings" pitchFamily="2" charset="2"/>
              <a:buChar char="ü"/>
              <a:defRPr/>
            </a:pPr>
            <a:r>
              <a:rPr lang="zh-CN" altLang="en-US" dirty="0"/>
              <a:t>平时上机：</a:t>
            </a:r>
            <a:r>
              <a:rPr lang="en-US" altLang="zh-CN" dirty="0"/>
              <a:t>20</a:t>
            </a:r>
            <a:r>
              <a:rPr lang="zh-CN" altLang="en-US" dirty="0"/>
              <a:t>分</a:t>
            </a:r>
            <a:endParaRPr lang="en-US" altLang="zh-CN" dirty="0"/>
          </a:p>
          <a:p>
            <a:pPr marL="742950" lvl="1" indent="-285750">
              <a:buFont typeface="Wingdings" pitchFamily="2" charset="2"/>
              <a:buChar char="ü"/>
              <a:defRPr/>
            </a:pPr>
            <a:r>
              <a:rPr lang="zh-CN" altLang="en-US" dirty="0"/>
              <a:t>课堂回答问题：</a:t>
            </a:r>
            <a:r>
              <a:rPr lang="en-US" altLang="zh-CN" dirty="0"/>
              <a:t>10</a:t>
            </a:r>
            <a:r>
              <a:rPr lang="zh-CN" altLang="en-US" dirty="0"/>
              <a:t>分</a:t>
            </a:r>
            <a:endParaRPr lang="en-US" altLang="zh-CN" dirty="0"/>
          </a:p>
          <a:p>
            <a:pPr marL="742950" lvl="1" indent="-285750">
              <a:buFont typeface="Wingdings" pitchFamily="2" charset="2"/>
              <a:buChar char="ü"/>
              <a:defRPr/>
            </a:pPr>
            <a:r>
              <a:rPr lang="zh-CN" altLang="en-US" dirty="0"/>
              <a:t>期末考试：</a:t>
            </a:r>
            <a:r>
              <a:rPr lang="en-US" altLang="zh-CN" dirty="0"/>
              <a:t>70</a:t>
            </a:r>
            <a:r>
              <a:rPr lang="zh-CN" altLang="en-US" dirty="0"/>
              <a:t>分</a:t>
            </a:r>
            <a:endParaRPr lang="en-US" altLang="zh-CN" dirty="0"/>
          </a:p>
          <a:p>
            <a:pPr>
              <a:defRPr/>
            </a:pPr>
            <a:r>
              <a:rPr lang="zh-CN" altLang="en-US" sz="2000" b="1" dirty="0"/>
              <a:t>课程预期：</a:t>
            </a:r>
            <a:endParaRPr lang="en-US" altLang="zh-CN" sz="2000" b="1" dirty="0"/>
          </a:p>
          <a:p>
            <a:pPr marL="742950" lvl="1" indent="-285750">
              <a:buFont typeface="Wingdings" pitchFamily="2" charset="2"/>
              <a:buChar char="Ø"/>
              <a:defRPr/>
            </a:pPr>
            <a:r>
              <a:rPr lang="zh-CN" altLang="en-US" dirty="0"/>
              <a:t>通过期末和二级（</a:t>
            </a:r>
            <a:r>
              <a:rPr lang="en-US" altLang="zh-CN" dirty="0"/>
              <a:t>Python</a:t>
            </a:r>
            <a:r>
              <a:rPr lang="zh-CN" altLang="en-US" dirty="0"/>
              <a:t>语种）考试</a:t>
            </a:r>
            <a:endParaRPr lang="en-US" altLang="zh-CN" dirty="0"/>
          </a:p>
          <a:p>
            <a:pPr marL="742950" lvl="1" indent="-285750">
              <a:buFont typeface="Wingdings" pitchFamily="2" charset="2"/>
              <a:buChar char="Ø"/>
              <a:defRPr/>
            </a:pPr>
            <a:r>
              <a:rPr lang="zh-CN" altLang="en-US" dirty="0"/>
              <a:t>选择一个和自己专业对应的应用方向，拥有继续学习能力</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34575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解释器</a:t>
            </a:r>
          </a:p>
        </p:txBody>
      </p:sp>
      <p:sp>
        <p:nvSpPr>
          <p:cNvPr id="27652" name="TextBox 2"/>
          <p:cNvSpPr txBox="1">
            <a:spLocks noChangeArrowheads="1"/>
          </p:cNvSpPr>
          <p:nvPr/>
        </p:nvSpPr>
        <p:spPr bwMode="auto">
          <a:xfrm>
            <a:off x="539750" y="1827213"/>
            <a:ext cx="833755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lnSpc>
                <a:spcPct val="200000"/>
              </a:lnSpc>
              <a:spcBef>
                <a:spcPct val="0"/>
              </a:spcBef>
              <a:buClr>
                <a:srgbClr val="C00000"/>
              </a:buClr>
              <a:buFontTx/>
              <a:buNone/>
              <a:defRPr/>
            </a:pP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解释器有两个重要的工具：</a:t>
            </a:r>
          </a:p>
          <a:p>
            <a:pPr algn="just" eaLnBrk="1" hangingPunct="1">
              <a:lnSpc>
                <a:spcPct val="200000"/>
              </a:lnSpc>
              <a:spcBef>
                <a:spcPct val="0"/>
              </a:spcBef>
              <a:buClr>
                <a:srgbClr val="C00000"/>
              </a:buClr>
              <a:buFont typeface="Wingdings" panose="05000000000000000000" pitchFamily="2" charset="2"/>
              <a:buChar char="n"/>
              <a:defRPr/>
            </a:pPr>
            <a:r>
              <a:rPr lang="en-US" altLang="zh-CN" sz="2800" dirty="0">
                <a:latin typeface="Palatino Linotype" panose="02040502050505030304" pitchFamily="18" charset="0"/>
                <a:ea typeface="楷体" panose="02010609060101010101" pitchFamily="49" charset="-122"/>
              </a:rPr>
              <a:t>IDLE</a:t>
            </a:r>
            <a:r>
              <a:rPr lang="zh-CN" altLang="en-US" sz="2800" dirty="0">
                <a:latin typeface="Palatino Linotype" panose="02040502050505030304" pitchFamily="18" charset="0"/>
                <a:ea typeface="楷体" panose="02010609060101010101" pitchFamily="49" charset="-122"/>
              </a:rPr>
              <a:t>：</a:t>
            </a: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集成开发环境，用来编写和调试</a:t>
            </a: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代码；</a:t>
            </a:r>
          </a:p>
          <a:p>
            <a:pPr algn="just" eaLnBrk="1" hangingPunct="1">
              <a:lnSpc>
                <a:spcPct val="200000"/>
              </a:lnSpc>
              <a:spcBef>
                <a:spcPct val="0"/>
              </a:spcBef>
              <a:buClr>
                <a:srgbClr val="C00000"/>
              </a:buClr>
              <a:buFont typeface="Wingdings" panose="05000000000000000000" pitchFamily="2" charset="2"/>
              <a:buChar char="n"/>
              <a:defRPr/>
            </a:pPr>
            <a:r>
              <a:rPr lang="en-US" altLang="zh-CN" sz="2800" dirty="0">
                <a:latin typeface="Palatino Linotype" panose="02040502050505030304" pitchFamily="18" charset="0"/>
                <a:ea typeface="楷体" panose="02010609060101010101" pitchFamily="49" charset="-122"/>
              </a:rPr>
              <a:t>Pip</a:t>
            </a:r>
            <a:r>
              <a:rPr lang="zh-CN" altLang="en-US" sz="2800" dirty="0">
                <a:latin typeface="Palatino Linotype" panose="02040502050505030304" pitchFamily="18" charset="0"/>
                <a:ea typeface="楷体" panose="02010609060101010101" pitchFamily="49" charset="-122"/>
              </a:rPr>
              <a:t>：</a:t>
            </a: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第三方库安装工具，用来在当前计算机上安装第三方库</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2"/>
          <p:cNvSpPr txBox="1">
            <a:spLocks noChangeArrowheads="1"/>
          </p:cNvSpPr>
          <p:nvPr/>
        </p:nvSpPr>
        <p:spPr bwMode="auto">
          <a:xfrm>
            <a:off x="538163" y="1839913"/>
            <a:ext cx="81375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通过</a:t>
            </a:r>
            <a:r>
              <a:rPr lang="en-US" altLang="zh-CN" sz="2800" dirty="0">
                <a:latin typeface="Palatino Linotype" pitchFamily="18" charset="0"/>
                <a:ea typeface="楷体" pitchFamily="49" charset="-122"/>
              </a:rPr>
              <a:t>IDLE</a:t>
            </a:r>
            <a:r>
              <a:rPr lang="zh-CN" altLang="en-US" sz="2800" dirty="0">
                <a:latin typeface="Palatino Linotype" pitchFamily="18" charset="0"/>
                <a:ea typeface="楷体" pitchFamily="49" charset="-122"/>
              </a:rPr>
              <a:t>启动交互式</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运行环境</a:t>
            </a:r>
            <a:r>
              <a:rPr lang="zh-CN" altLang="zh-CN" sz="2800" dirty="0">
                <a:latin typeface="Palatino Linotype" pitchFamily="18" charset="0"/>
                <a:ea typeface="楷体" pitchFamily="49" charset="-122"/>
              </a:rPr>
              <a:t>输出数据</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打开</a:t>
            </a:r>
            <a:r>
              <a:rPr lang="en-US" altLang="zh-CN" sz="2800" dirty="0">
                <a:latin typeface="Palatino Linotype" pitchFamily="18" charset="0"/>
                <a:ea typeface="楷体" pitchFamily="49" charset="-122"/>
              </a:rPr>
              <a:t>IDLE</a:t>
            </a:r>
            <a:r>
              <a:rPr lang="zh-CN" altLang="en-US" sz="2800" dirty="0">
                <a:latin typeface="Palatino Linotype" pitchFamily="18" charset="0"/>
                <a:ea typeface="楷体" pitchFamily="49" charset="-122"/>
              </a:rPr>
              <a:t>，点击</a:t>
            </a:r>
            <a:r>
              <a:rPr lang="en-US" altLang="zh-CN" sz="2800" dirty="0" err="1">
                <a:latin typeface="Palatino Linotype" pitchFamily="18" charset="0"/>
                <a:ea typeface="楷体" pitchFamily="49" charset="-122"/>
              </a:rPr>
              <a:t>Ctrl+N</a:t>
            </a:r>
            <a:r>
              <a:rPr lang="zh-CN" altLang="en-US" sz="2800" dirty="0">
                <a:latin typeface="Palatino Linotype" pitchFamily="18" charset="0"/>
                <a:ea typeface="楷体" pitchFamily="49" charset="-122"/>
              </a:rPr>
              <a:t>打开一个新窗口，输入语句并保存，使用快键建</a:t>
            </a:r>
            <a:r>
              <a:rPr lang="en-US" altLang="zh-CN" sz="2800" dirty="0">
                <a:latin typeface="Palatino Linotype" pitchFamily="18" charset="0"/>
                <a:ea typeface="楷体" pitchFamily="49" charset="-122"/>
              </a:rPr>
              <a:t>F5</a:t>
            </a:r>
            <a:r>
              <a:rPr lang="zh-CN" altLang="en-US" sz="2800" dirty="0">
                <a:latin typeface="Palatino Linotype" pitchFamily="18" charset="0"/>
                <a:ea typeface="楷体" pitchFamily="49" charset="-122"/>
              </a:rPr>
              <a:t>即可运行该程序</a:t>
            </a:r>
          </a:p>
          <a:p>
            <a:pPr lvl="1" algn="just" eaLnBrk="1" hangingPunct="1">
              <a:lnSpc>
                <a:spcPct val="150000"/>
              </a:lnSpc>
              <a:buClr>
                <a:srgbClr val="C00000"/>
              </a:buClr>
              <a:buFont typeface="Wingdings" pitchFamily="2" charset="2"/>
              <a:buChar char="n"/>
            </a:pPr>
            <a:endParaRPr lang="zh-CN" altLang="en-US" sz="2800" dirty="0">
              <a:latin typeface="Palatino Linotype" pitchFamily="18" charset="0"/>
              <a:ea typeface="楷体" pitchFamily="49" charset="-122"/>
            </a:endParaRPr>
          </a:p>
        </p:txBody>
      </p:sp>
      <p:sp>
        <p:nvSpPr>
          <p:cNvPr id="2355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程序的编辑方式</a:t>
            </a:r>
          </a:p>
        </p:txBody>
      </p:sp>
      <p:pic>
        <p:nvPicPr>
          <p:cNvPr id="2355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582863"/>
            <a:ext cx="73088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程序有两种运行方式：</a:t>
            </a:r>
            <a:r>
              <a:rPr lang="zh-CN" altLang="en-US" sz="2800" b="1" dirty="0">
                <a:solidFill>
                  <a:srgbClr val="C00000"/>
                </a:solidFill>
                <a:latin typeface="Palatino Linotype" pitchFamily="18" charset="0"/>
                <a:ea typeface="楷体" pitchFamily="49" charset="-122"/>
              </a:rPr>
              <a:t>交互式和文件式</a:t>
            </a:r>
            <a:r>
              <a:rPr lang="zh-CN" altLang="en-US" sz="2800" dirty="0">
                <a:latin typeface="Palatino Linotype" pitchFamily="18" charset="0"/>
                <a:ea typeface="楷体" pitchFamily="49" charset="-122"/>
              </a:rPr>
              <a:t>。</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b="1" dirty="0">
                <a:latin typeface="Palatino Linotype" pitchFamily="18" charset="0"/>
                <a:ea typeface="楷体" pitchFamily="49" charset="-122"/>
              </a:rPr>
              <a:t>交互式</a:t>
            </a:r>
            <a:r>
              <a:rPr lang="zh-CN" altLang="en-US" sz="2800" dirty="0">
                <a:latin typeface="Palatino Linotype" pitchFamily="18" charset="0"/>
                <a:ea typeface="楷体" pitchFamily="49" charset="-122"/>
              </a:rPr>
              <a:t>利用</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解释器即时响应用户输入的代码，给出输出结果。</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b="1" dirty="0">
                <a:latin typeface="Palatino Linotype" pitchFamily="18" charset="0"/>
                <a:ea typeface="楷体" pitchFamily="49" charset="-122"/>
              </a:rPr>
              <a:t>文件式</a:t>
            </a:r>
            <a:r>
              <a:rPr lang="zh-CN" altLang="en-US" sz="2800" dirty="0">
                <a:latin typeface="Palatino Linotype" pitchFamily="18" charset="0"/>
                <a:ea typeface="楷体" pitchFamily="49" charset="-122"/>
              </a:rPr>
              <a:t>将</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程序写在一个或多个文件中，启动</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解释器批量执行文件中的代码。</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交互式一般用于调试少量代码，文件式是最常用的编程方式。</a:t>
            </a:r>
          </a:p>
        </p:txBody>
      </p:sp>
      <p:sp>
        <p:nvSpPr>
          <p:cNvPr id="2458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程序的运行方式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538163" y="1839913"/>
            <a:ext cx="81375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启动</a:t>
            </a:r>
            <a:r>
              <a:rPr lang="en-US" altLang="zh-CN" sz="2400" dirty="0">
                <a:latin typeface="Palatino Linotype" pitchFamily="18" charset="0"/>
                <a:ea typeface="楷体" pitchFamily="49" charset="-122"/>
              </a:rPr>
              <a:t>IDLE</a:t>
            </a:r>
            <a:r>
              <a:rPr lang="zh-CN" altLang="en-US" sz="2400" dirty="0">
                <a:latin typeface="Palatino Linotype" pitchFamily="18" charset="0"/>
                <a:ea typeface="楷体" pitchFamily="49" charset="-122"/>
              </a:rPr>
              <a:t>所显示的环境是</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交互式运行环境，在</a:t>
            </a:r>
            <a:r>
              <a:rPr lang="en-US" altLang="zh-CN" sz="2400" dirty="0">
                <a:latin typeface="Palatino Linotype" pitchFamily="18" charset="0"/>
                <a:ea typeface="楷体" pitchFamily="49" charset="-122"/>
              </a:rPr>
              <a:t>&gt;&gt;&gt;</a:t>
            </a:r>
            <a:r>
              <a:rPr lang="zh-CN" altLang="en-US" sz="2400" dirty="0">
                <a:latin typeface="Palatino Linotype" pitchFamily="18" charset="0"/>
                <a:ea typeface="楷体" pitchFamily="49" charset="-122"/>
              </a:rPr>
              <a:t>提示符后输入代码即可运行，输入</a:t>
            </a:r>
            <a:r>
              <a:rPr lang="en-US" altLang="zh-CN" sz="2400" dirty="0">
                <a:latin typeface="Palatino Linotype" pitchFamily="18" charset="0"/>
                <a:ea typeface="楷体" pitchFamily="49" charset="-122"/>
              </a:rPr>
              <a:t>exit()</a:t>
            </a:r>
            <a:r>
              <a:rPr lang="zh-CN" altLang="en-US" sz="2400" dirty="0">
                <a:latin typeface="Palatino Linotype" pitchFamily="18" charset="0"/>
                <a:ea typeface="楷体" pitchFamily="49" charset="-122"/>
              </a:rPr>
              <a:t>或者</a:t>
            </a:r>
            <a:r>
              <a:rPr lang="en-US" altLang="zh-CN" sz="2400" dirty="0">
                <a:latin typeface="Palatino Linotype" pitchFamily="18" charset="0"/>
                <a:ea typeface="楷体" pitchFamily="49" charset="-122"/>
              </a:rPr>
              <a:t>quit()</a:t>
            </a:r>
            <a:r>
              <a:rPr lang="zh-CN" altLang="en-US" sz="2400" dirty="0">
                <a:latin typeface="Palatino Linotype" pitchFamily="18" charset="0"/>
                <a:ea typeface="楷体" pitchFamily="49" charset="-122"/>
              </a:rPr>
              <a:t>可以退出，没有</a:t>
            </a:r>
            <a:r>
              <a:rPr lang="en-US" altLang="zh-CN" sz="2400" dirty="0">
                <a:latin typeface="Palatino Linotype" pitchFamily="18" charset="0"/>
                <a:ea typeface="楷体" pitchFamily="49" charset="-122"/>
              </a:rPr>
              <a:t>&gt;&gt;&gt;</a:t>
            </a:r>
            <a:r>
              <a:rPr lang="zh-CN" altLang="en-US" sz="2400" dirty="0">
                <a:latin typeface="Palatino Linotype" pitchFamily="18" charset="0"/>
                <a:ea typeface="楷体" pitchFamily="49" charset="-122"/>
              </a:rPr>
              <a:t>的行表示运行结果。</a:t>
            </a:r>
          </a:p>
        </p:txBody>
      </p:sp>
      <p:sp>
        <p:nvSpPr>
          <p:cNvPr id="2560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程序的运行方式</a:t>
            </a:r>
          </a:p>
        </p:txBody>
      </p:sp>
      <p:graphicFrame>
        <p:nvGraphicFramePr>
          <p:cNvPr id="2" name="表格 1"/>
          <p:cNvGraphicFramePr>
            <a:graphicFrameLocks noGrp="1"/>
          </p:cNvGraphicFramePr>
          <p:nvPr/>
        </p:nvGraphicFramePr>
        <p:xfrm>
          <a:off x="1117600" y="3898900"/>
          <a:ext cx="7439025" cy="1158240"/>
        </p:xfrm>
        <a:graphic>
          <a:graphicData uri="http://schemas.openxmlformats.org/drawingml/2006/table">
            <a:tbl>
              <a:tblPr firstRow="1" firstCol="1" bandRow="1"/>
              <a:tblGrid>
                <a:gridCol w="7439025">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 = 100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 = a + 1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&gt;&gt;&gt;print(a)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pattFill prst="pct10">
                      <a:fgClr>
                        <a:srgbClr val="FFFFFF"/>
                      </a:fgClr>
                      <a:bgClr>
                        <a:srgbClr val="E5E5E5"/>
                      </a:bgClr>
                    </a:pattFill>
                  </a:tcPr>
                </a:tc>
                <a:extLst>
                  <a:ext uri="{0D108BD9-81ED-4DB2-BD59-A6C34878D82A}">
                    <a16:rowId xmlns:a16="http://schemas.microsoft.com/office/drawing/2014/main" val="10000"/>
                  </a:ext>
                </a:extLst>
              </a:tr>
              <a:tr h="0">
                <a:tc>
                  <a:txBody>
                    <a:bodyPr/>
                    <a:lstStyle/>
                    <a:p>
                      <a:pPr algn="l" fontAlgn="base">
                        <a:lnSpc>
                          <a:spcPts val="8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9" marR="6856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a:noFill/>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2"/>
          <p:cNvSpPr txBox="1">
            <a:spLocks noChangeArrowheads="1"/>
          </p:cNvSpPr>
          <p:nvPr/>
        </p:nvSpPr>
        <p:spPr bwMode="auto">
          <a:xfrm>
            <a:off x="538163" y="1839913"/>
            <a:ext cx="81375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文件式程序在</a:t>
            </a:r>
            <a:r>
              <a:rPr lang="en-US" altLang="zh-CN" sz="2400" dirty="0">
                <a:latin typeface="Palatino Linotype" pitchFamily="18" charset="0"/>
                <a:ea typeface="楷体" pitchFamily="49" charset="-122"/>
              </a:rPr>
              <a:t>IDLE</a:t>
            </a:r>
            <a:r>
              <a:rPr lang="zh-CN" altLang="en-US" sz="2400" dirty="0">
                <a:latin typeface="Palatino Linotype" pitchFamily="18" charset="0"/>
                <a:ea typeface="楷体" pitchFamily="49" charset="-122"/>
              </a:rPr>
              <a:t>的编辑窗口中编写，可以使用快捷键“</a:t>
            </a:r>
            <a:r>
              <a:rPr lang="en-US" altLang="zh-CN" sz="2400" dirty="0">
                <a:latin typeface="Palatino Linotype" pitchFamily="18" charset="0"/>
                <a:ea typeface="楷体" pitchFamily="49" charset="-122"/>
              </a:rPr>
              <a:t>F5”</a:t>
            </a:r>
            <a:r>
              <a:rPr lang="zh-CN" altLang="en-US" sz="2400" dirty="0">
                <a:latin typeface="Palatino Linotype" pitchFamily="18" charset="0"/>
                <a:ea typeface="楷体" pitchFamily="49" charset="-122"/>
              </a:rPr>
              <a:t>或在菜单中选择“</a:t>
            </a:r>
            <a:r>
              <a:rPr lang="en-US" altLang="zh-CN" sz="2400" dirty="0">
                <a:latin typeface="Palatino Linotype" pitchFamily="18" charset="0"/>
                <a:ea typeface="楷体" pitchFamily="49" charset="-122"/>
              </a:rPr>
              <a:t>Run – Run Module”</a:t>
            </a:r>
            <a:r>
              <a:rPr lang="zh-CN" altLang="en-US" sz="2400" dirty="0">
                <a:latin typeface="Palatino Linotype" pitchFamily="18" charset="0"/>
                <a:ea typeface="楷体" pitchFamily="49" charset="-122"/>
              </a:rPr>
              <a:t>选项运行</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代码</a:t>
            </a:r>
          </a:p>
        </p:txBody>
      </p:sp>
      <p:sp>
        <p:nvSpPr>
          <p:cNvPr id="2662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程序的运行方式</a:t>
            </a:r>
          </a:p>
        </p:txBody>
      </p:sp>
      <p:graphicFrame>
        <p:nvGraphicFramePr>
          <p:cNvPr id="3" name="表格 2"/>
          <p:cNvGraphicFramePr>
            <a:graphicFrameLocks noGrp="1"/>
          </p:cNvGraphicFramePr>
          <p:nvPr>
            <p:extLst>
              <p:ext uri="{D42A27DB-BD31-4B8C-83A1-F6EECF244321}">
                <p14:modId xmlns:p14="http://schemas.microsoft.com/office/powerpoint/2010/main" val="73694959"/>
              </p:ext>
            </p:extLst>
          </p:nvPr>
        </p:nvGraphicFramePr>
        <p:xfrm>
          <a:off x="1404938" y="3879850"/>
          <a:ext cx="6934200" cy="1729105"/>
        </p:xfrm>
        <a:graphic>
          <a:graphicData uri="http://schemas.openxmlformats.org/drawingml/2006/table">
            <a:tbl>
              <a:tblPr firstRow="1" firstCol="1" bandRow="1"/>
              <a:tblGrid>
                <a:gridCol w="471134">
                  <a:extLst>
                    <a:ext uri="{9D8B030D-6E8A-4147-A177-3AD203B41FA5}">
                      <a16:colId xmlns:a16="http://schemas.microsoft.com/office/drawing/2014/main" val="20000"/>
                    </a:ext>
                  </a:extLst>
                </a:gridCol>
                <a:gridCol w="6463066">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2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a:effectLst/>
                          <a:latin typeface="Courier New" panose="02070309020205020404" pitchFamily="49" charset="0"/>
                          <a:ea typeface="宋体" panose="02010600030101010101" pitchFamily="2" charset="-122"/>
                          <a:cs typeface="Courier New" panose="02070309020205020404" pitchFamily="49" charset="0"/>
                        </a:rPr>
                        <a:t>判断输入整数是否在</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[0,100]</a:t>
                      </a:r>
                      <a:r>
                        <a:rPr lang="zh-CN" sz="1400" b="1" kern="0">
                          <a:effectLst/>
                          <a:latin typeface="Courier New" panose="02070309020205020404" pitchFamily="49" charset="0"/>
                          <a:ea typeface="宋体" panose="02010600030101010101" pitchFamily="2" charset="-122"/>
                          <a:cs typeface="Courier New" panose="02070309020205020404" pitchFamily="49" charset="0"/>
                        </a:rPr>
                        <a:t>之间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num = eval(input("</a:t>
                      </a:r>
                      <a:r>
                        <a:rPr lang="zh-CN" sz="1400" b="1" kern="0">
                          <a:effectLst/>
                          <a:latin typeface="Courier New" panose="02070309020205020404" pitchFamily="49" charset="0"/>
                          <a:ea typeface="宋体" panose="02010600030101010101" pitchFamily="2" charset="-122"/>
                          <a:cs typeface="Courier New" panose="02070309020205020404" pitchFamily="49" charset="0"/>
                        </a:rPr>
                        <a:t>请输入一个整数</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if num &gt; 100 or num &lt; 0:      # </a:t>
                      </a:r>
                      <a:r>
                        <a:rPr lang="zh-CN" sz="1600" b="1" kern="0">
                          <a:effectLst/>
                          <a:latin typeface="Courier New" panose="02070309020205020404" pitchFamily="49" charset="0"/>
                          <a:ea typeface="宋体" panose="02010600030101010101" pitchFamily="2" charset="-122"/>
                          <a:cs typeface="Courier New" panose="02070309020205020404" pitchFamily="49" charset="0"/>
                        </a:rPr>
                        <a:t>判断</a:t>
                      </a:r>
                      <a:r>
                        <a:rPr lang="en-US" sz="1600" b="1" kern="0">
                          <a:effectLst/>
                          <a:latin typeface="Courier New" panose="02070309020205020404" pitchFamily="49" charset="0"/>
                          <a:ea typeface="宋体" panose="02010600030101010101" pitchFamily="2" charset="-122"/>
                          <a:cs typeface="Times New Roman" panose="02020603050405020304" pitchFamily="18" charset="0"/>
                        </a:rPr>
                        <a:t>[0,100]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indent="280670" algn="just" fontAlgn="auto">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print(</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a:effectLst/>
                          <a:latin typeface="Courier New" panose="02070309020205020404" pitchFamily="49" charset="0"/>
                          <a:ea typeface="宋体" panose="02010600030101010101" pitchFamily="2" charset="-122"/>
                          <a:cs typeface="Courier New" panose="02070309020205020404" pitchFamily="49" charset="0"/>
                        </a:rPr>
                        <a:t>输入整数小于</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0</a:t>
                      </a:r>
                      <a:r>
                        <a:rPr lang="zh-CN" sz="1400" b="1" kern="0">
                          <a:effectLst/>
                          <a:latin typeface="Courier New" panose="02070309020205020404" pitchFamily="49" charset="0"/>
                          <a:ea typeface="宋体" panose="02010600030101010101" pitchFamily="2" charset="-122"/>
                          <a:cs typeface="Courier New" panose="02070309020205020404" pitchFamily="49" charset="0"/>
                        </a:rPr>
                        <a:t>或大于</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100")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else: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auto">
                        <a:lnSpc>
                          <a:spcPts val="2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print("</a:t>
                      </a:r>
                      <a:r>
                        <a:rPr lang="zh-CN" sz="1400" b="1" kern="0">
                          <a:effectLst/>
                          <a:latin typeface="Courier New" panose="02070309020205020404" pitchFamily="49" charset="0"/>
                          <a:ea typeface="宋体" panose="02010600030101010101" pitchFamily="2" charset="-122"/>
                          <a:cs typeface="Courier New" panose="02070309020205020404" pitchFamily="49" charset="0"/>
                        </a:rPr>
                        <a:t>输入整数在</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0</a:t>
                      </a:r>
                      <a:r>
                        <a:rPr lang="zh-CN" sz="1400" b="1" kern="0">
                          <a:effectLst/>
                          <a:latin typeface="Courier New" panose="02070309020205020404" pitchFamily="49" charset="0"/>
                          <a:ea typeface="宋体" panose="02010600030101010101" pitchFamily="2" charset="-122"/>
                          <a:cs typeface="Courier New" panose="02070309020205020404" pitchFamily="49" charset="0"/>
                        </a:rPr>
                        <a:t>到</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100</a:t>
                      </a:r>
                      <a:r>
                        <a:rPr lang="zh-CN" sz="1400" b="1" kern="0">
                          <a:effectLst/>
                          <a:latin typeface="Courier New" panose="02070309020205020404" pitchFamily="49" charset="0"/>
                          <a:ea typeface="宋体" panose="02010600030101010101" pitchFamily="2" charset="-122"/>
                          <a:cs typeface="Courier New" panose="02070309020205020404" pitchFamily="49" charset="0"/>
                        </a:rPr>
                        <a:t>之间</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a:effectLst/>
                          <a:latin typeface="Courier New" panose="02070309020205020404" pitchFamily="49" charset="0"/>
                          <a:ea typeface="宋体" panose="02010600030101010101" pitchFamily="2" charset="-122"/>
                          <a:cs typeface="Courier New" panose="02070309020205020404" pitchFamily="49" charset="0"/>
                        </a:rPr>
                        <a:t>含</a:t>
                      </a:r>
                      <a:r>
                        <a:rPr lang="en-US" sz="1400" b="1" kern="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2"/>
          <p:cNvSpPr txBox="1">
            <a:spLocks noChangeArrowheads="1"/>
          </p:cNvSpPr>
          <p:nvPr/>
        </p:nvSpPr>
        <p:spPr bwMode="auto">
          <a:xfrm>
            <a:off x="538163" y="1839913"/>
            <a:ext cx="8137525"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此外，也可以通过</a:t>
            </a:r>
            <a:r>
              <a:rPr lang="en-US" altLang="zh-CN" sz="2400" dirty="0">
                <a:latin typeface="Palatino Linotype" pitchFamily="18" charset="0"/>
                <a:ea typeface="楷体" pitchFamily="49" charset="-122"/>
              </a:rPr>
              <a:t>Windows</a:t>
            </a:r>
            <a:r>
              <a:rPr lang="zh-CN" altLang="en-US" sz="2400" dirty="0">
                <a:latin typeface="Palatino Linotype" pitchFamily="18" charset="0"/>
                <a:ea typeface="楷体" pitchFamily="49" charset="-122"/>
              </a:rPr>
              <a:t>的命令行</a:t>
            </a:r>
            <a:r>
              <a:rPr lang="en-US" altLang="zh-CN" sz="2400" dirty="0">
                <a:latin typeface="Palatino Linotype" pitchFamily="18" charset="0"/>
                <a:ea typeface="楷体" pitchFamily="49" charset="-122"/>
              </a:rPr>
              <a:t>(cmd.exe)</a:t>
            </a:r>
            <a:r>
              <a:rPr lang="zh-CN" altLang="en-US" sz="2400" dirty="0">
                <a:latin typeface="Palatino Linotype" pitchFamily="18" charset="0"/>
                <a:ea typeface="楷体" pitchFamily="49" charset="-122"/>
              </a:rPr>
              <a:t>运行</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程序，对于文件名称为</a:t>
            </a:r>
            <a:r>
              <a:rPr lang="en-US" altLang="zh-CN" sz="2400" dirty="0">
                <a:latin typeface="Palatino Linotype" pitchFamily="18" charset="0"/>
                <a:ea typeface="楷体" pitchFamily="49" charset="-122"/>
              </a:rPr>
              <a:t>code.py</a:t>
            </a:r>
            <a:r>
              <a:rPr lang="zh-CN" altLang="en-US" sz="2400" dirty="0">
                <a:latin typeface="Palatino Linotype" pitchFamily="18" charset="0"/>
                <a:ea typeface="楷体" pitchFamily="49" charset="-122"/>
              </a:rPr>
              <a:t>的文件，可以使用命令行</a:t>
            </a:r>
            <a:r>
              <a:rPr lang="en-US" altLang="zh-CN" sz="2400" dirty="0">
                <a:latin typeface="Palatino Linotype" pitchFamily="18" charset="0"/>
                <a:ea typeface="楷体" pitchFamily="49" charset="-122"/>
              </a:rPr>
              <a:t>python code.py</a:t>
            </a:r>
            <a:r>
              <a:rPr lang="zh-CN" altLang="en-US" sz="2400" dirty="0">
                <a:latin typeface="Palatino Linotype" pitchFamily="18" charset="0"/>
                <a:ea typeface="楷体" pitchFamily="49" charset="-122"/>
              </a:rPr>
              <a:t>运行这个程序。在图形化操作系统中，可以通过鼠标点击直接运行</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程序。</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没有安装</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解释器的操作系统无法直接运行</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程序，需要将</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源代码打包变成可执行文件，这个过程叫做“</a:t>
            </a:r>
            <a:r>
              <a:rPr lang="zh-CN" altLang="en-US" sz="2400" b="1" dirty="0">
                <a:solidFill>
                  <a:srgbClr val="C00000"/>
                </a:solidFill>
                <a:latin typeface="Palatino Linotype" pitchFamily="18" charset="0"/>
                <a:ea typeface="楷体" pitchFamily="49" charset="-122"/>
              </a:rPr>
              <a:t>程序发布</a:t>
            </a:r>
            <a:r>
              <a:rPr lang="zh-CN" altLang="en-US" sz="2400" dirty="0">
                <a:latin typeface="Palatino Linotype" pitchFamily="18" charset="0"/>
                <a:ea typeface="楷体" pitchFamily="49" charset="-122"/>
              </a:rPr>
              <a:t>”。</a:t>
            </a:r>
          </a:p>
        </p:txBody>
      </p:sp>
      <p:sp>
        <p:nvSpPr>
          <p:cNvPr id="2765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程序的运行方式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187450" y="2924175"/>
            <a:ext cx="7056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程序的基本编写方法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942269" y="424657"/>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dirty="0">
                <a:latin typeface="Palatino Linotype" pitchFamily="18" charset="0"/>
                <a:ea typeface="楷体" pitchFamily="49" charset="-122"/>
              </a:rPr>
              <a:t>输入数据</a:t>
            </a:r>
            <a:endParaRPr lang="zh-CN" altLang="en-US"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zh-CN" sz="2800" dirty="0">
                <a:latin typeface="Palatino Linotype" pitchFamily="18" charset="0"/>
                <a:ea typeface="楷体" pitchFamily="49" charset="-122"/>
              </a:rPr>
              <a:t>处理数据</a:t>
            </a:r>
            <a:endParaRPr lang="zh-CN" altLang="en-US"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zh-CN" sz="2800" dirty="0">
                <a:latin typeface="Palatino Linotype" pitchFamily="18" charset="0"/>
                <a:ea typeface="楷体" pitchFamily="49" charset="-122"/>
              </a:rPr>
              <a:t>输出数据</a:t>
            </a:r>
            <a:endParaRPr lang="zh-CN" altLang="en-US" sz="2800" dirty="0">
              <a:latin typeface="Palatino Linotype" pitchFamily="18" charset="0"/>
              <a:ea typeface="楷体" pitchFamily="49" charset="-122"/>
            </a:endParaRPr>
          </a:p>
        </p:txBody>
      </p:sp>
      <p:sp>
        <p:nvSpPr>
          <p:cNvPr id="2970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IPO</a:t>
            </a:r>
            <a:r>
              <a:rPr lang="zh-CN" altLang="zh-CN" sz="4000">
                <a:solidFill>
                  <a:srgbClr val="262626"/>
                </a:solidFill>
                <a:latin typeface="微软雅黑" pitchFamily="34" charset="-122"/>
                <a:ea typeface="微软雅黑" pitchFamily="34" charset="-122"/>
              </a:rPr>
              <a:t>程序编写方法</a:t>
            </a:r>
            <a:endParaRPr lang="zh-CN" altLang="en-US" sz="4000">
              <a:solidFill>
                <a:srgbClr val="262626"/>
              </a:solidFill>
              <a:latin typeface="微软雅黑" pitchFamily="34" charset="-122"/>
              <a:ea typeface="微软雅黑" pitchFamily="34" charset="-122"/>
            </a:endParaRP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a:spLocks noChangeArrowheads="1"/>
          </p:cNvSpPr>
          <p:nvPr/>
        </p:nvSpPr>
        <p:spPr bwMode="auto">
          <a:xfrm>
            <a:off x="538163" y="1839913"/>
            <a:ext cx="813752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dirty="0">
                <a:latin typeface="Palatino Linotype" pitchFamily="18" charset="0"/>
                <a:ea typeface="楷体" pitchFamily="49" charset="-122"/>
              </a:rPr>
              <a:t>输入数据</a:t>
            </a:r>
            <a:endParaRPr lang="zh-CN" altLang="en-US" sz="2800" dirty="0">
              <a:latin typeface="Palatino Linotype" pitchFamily="18" charset="0"/>
              <a:ea typeface="楷体" pitchFamily="49" charset="-122"/>
            </a:endParaRPr>
          </a:p>
          <a:p>
            <a:pPr eaLnBrk="1" hangingPunct="1">
              <a:lnSpc>
                <a:spcPct val="150000"/>
              </a:lnSpc>
              <a:spcBef>
                <a:spcPct val="20000"/>
              </a:spcBef>
            </a:pPr>
            <a:r>
              <a:rPr lang="zh-CN" altLang="zh-CN" sz="2800" dirty="0">
                <a:latin typeface="Palatino Linotype" pitchFamily="18" charset="0"/>
                <a:ea typeface="楷体" pitchFamily="49" charset="-122"/>
              </a:rPr>
              <a:t>输入（</a:t>
            </a:r>
            <a:r>
              <a:rPr lang="en-US" altLang="zh-CN" sz="2800" dirty="0">
                <a:latin typeface="Palatino Linotype" pitchFamily="18" charset="0"/>
                <a:ea typeface="楷体" pitchFamily="49" charset="-122"/>
              </a:rPr>
              <a:t>Input</a:t>
            </a:r>
            <a:r>
              <a:rPr lang="zh-CN" altLang="zh-CN" sz="2800" dirty="0">
                <a:latin typeface="Palatino Linotype" pitchFamily="18" charset="0"/>
                <a:ea typeface="楷体" pitchFamily="49" charset="-122"/>
              </a:rPr>
              <a:t>）是一个程序的开始。程序要处理的数据有多种来源，形成了多种输入方式，包括：文件输入、网络输入、控制台输入、交互界面输出、随机数据输入、内部参数输入等。</a:t>
            </a:r>
          </a:p>
        </p:txBody>
      </p:sp>
      <p:sp>
        <p:nvSpPr>
          <p:cNvPr id="307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IPO</a:t>
            </a:r>
            <a:r>
              <a:rPr lang="zh-CN" altLang="zh-CN" sz="4000">
                <a:solidFill>
                  <a:srgbClr val="262626"/>
                </a:solidFill>
                <a:latin typeface="微软雅黑" pitchFamily="34" charset="-122"/>
                <a:ea typeface="微软雅黑" pitchFamily="34" charset="-122"/>
              </a:rPr>
              <a:t>程序编写方法</a:t>
            </a:r>
            <a:endParaRPr lang="zh-CN" altLang="en-US" sz="4000">
              <a:solidFill>
                <a:srgbClr val="262626"/>
              </a:solidFill>
              <a:latin typeface="微软雅黑" pitchFamily="34" charset="-122"/>
              <a:ea typeface="微软雅黑" pitchFamily="34" charset="-122"/>
            </a:endParaRP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2"/>
          <p:cNvSpPr txBox="1">
            <a:spLocks noChangeArrowheads="1"/>
          </p:cNvSpPr>
          <p:nvPr/>
        </p:nvSpPr>
        <p:spPr bwMode="auto">
          <a:xfrm>
            <a:off x="538163" y="1839913"/>
            <a:ext cx="813752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dirty="0">
                <a:latin typeface="Palatino Linotype" pitchFamily="18" charset="0"/>
                <a:ea typeface="楷体" pitchFamily="49" charset="-122"/>
              </a:rPr>
              <a:t>处理数据</a:t>
            </a:r>
            <a:endParaRPr lang="zh-CN" altLang="en-US" sz="2800" dirty="0">
              <a:latin typeface="Palatino Linotype" pitchFamily="18" charset="0"/>
              <a:ea typeface="楷体" pitchFamily="49" charset="-122"/>
            </a:endParaRPr>
          </a:p>
          <a:p>
            <a:pPr eaLnBrk="1" hangingPunct="1">
              <a:lnSpc>
                <a:spcPct val="150000"/>
              </a:lnSpc>
              <a:spcBef>
                <a:spcPct val="20000"/>
              </a:spcBef>
            </a:pPr>
            <a:r>
              <a:rPr lang="zh-CN" altLang="zh-CN" sz="2800" dirty="0">
                <a:latin typeface="Palatino Linotype" pitchFamily="18" charset="0"/>
                <a:ea typeface="楷体" pitchFamily="49" charset="-122"/>
              </a:rPr>
              <a:t>处理（</a:t>
            </a:r>
            <a:r>
              <a:rPr lang="en-US" altLang="zh-CN" sz="2800" dirty="0">
                <a:latin typeface="Palatino Linotype" pitchFamily="18" charset="0"/>
                <a:ea typeface="楷体" pitchFamily="49" charset="-122"/>
              </a:rPr>
              <a:t>Process</a:t>
            </a:r>
            <a:r>
              <a:rPr lang="zh-CN" altLang="zh-CN" sz="2800" dirty="0">
                <a:latin typeface="Palatino Linotype" pitchFamily="18" charset="0"/>
                <a:ea typeface="楷体" pitchFamily="49" charset="-122"/>
              </a:rPr>
              <a:t>）是程序对输入数据进行计算产生输出结果的过程。计算问题的处理方法统称为“算法”，它是程序最重要的组成部分。可以说，算法是一个程序的灵魂。</a:t>
            </a:r>
          </a:p>
        </p:txBody>
      </p:sp>
      <p:sp>
        <p:nvSpPr>
          <p:cNvPr id="3174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IPO</a:t>
            </a:r>
            <a:r>
              <a:rPr lang="zh-CN" altLang="zh-CN" sz="4000">
                <a:solidFill>
                  <a:srgbClr val="262626"/>
                </a:solidFill>
                <a:latin typeface="微软雅黑" pitchFamily="34" charset="-122"/>
                <a:ea typeface="微软雅黑" pitchFamily="34" charset="-122"/>
              </a:rPr>
              <a:t>程序编写方法</a:t>
            </a:r>
            <a:endParaRPr lang="zh-CN" altLang="en-US" sz="4000">
              <a:solidFill>
                <a:srgbClr val="262626"/>
              </a:solidFill>
              <a:latin typeface="微软雅黑" pitchFamily="34" charset="-122"/>
              <a:ea typeface="微软雅黑" pitchFamily="34" charset="-122"/>
            </a:endParaRP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1963738"/>
            <a:ext cx="480377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4"/>
          <p:cNvPicPr>
            <a:picLocks noChangeAspect="1"/>
          </p:cNvPicPr>
          <p:nvPr/>
        </p:nvPicPr>
        <p:blipFill>
          <a:blip r:embed="rId3"/>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2"/>
          <p:cNvSpPr txBox="1">
            <a:spLocks noChangeArrowheads="1"/>
          </p:cNvSpPr>
          <p:nvPr/>
        </p:nvSpPr>
        <p:spPr bwMode="auto">
          <a:xfrm>
            <a:off x="538163" y="1839913"/>
            <a:ext cx="81375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语言的特点</a:t>
            </a:r>
            <a:endParaRPr lang="zh-CN" altLang="zh-CN" sz="2800">
              <a:latin typeface="Palatino Linotype" pitchFamily="18" charset="0"/>
              <a:ea typeface="楷体" pitchFamily="49" charset="-122"/>
            </a:endParaRPr>
          </a:p>
        </p:txBody>
      </p:sp>
      <p:sp>
        <p:nvSpPr>
          <p:cNvPr id="6149"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考纲考点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Box 2"/>
          <p:cNvSpPr txBox="1">
            <a:spLocks noChangeArrowheads="1"/>
          </p:cNvSpPr>
          <p:nvPr/>
        </p:nvSpPr>
        <p:spPr bwMode="auto">
          <a:xfrm>
            <a:off x="538163" y="1839913"/>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zh-CN" dirty="0">
                <a:latin typeface="Palatino Linotype" panose="02040502050505030304" pitchFamily="18" charset="0"/>
                <a:ea typeface="楷体" panose="02010609060101010101" pitchFamily="49" charset="-122"/>
              </a:rPr>
              <a:t>输出数据</a:t>
            </a:r>
            <a:endParaRPr lang="zh-CN" altLang="en-US" dirty="0">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zh-CN" altLang="zh-CN" dirty="0">
                <a:latin typeface="Palatino Linotype" panose="02040502050505030304" pitchFamily="18" charset="0"/>
                <a:ea typeface="楷体" panose="02010609060101010101" pitchFamily="49" charset="-122"/>
              </a:rPr>
              <a:t>输出（</a:t>
            </a:r>
            <a:r>
              <a:rPr lang="en-US" altLang="zh-CN" dirty="0">
                <a:latin typeface="Palatino Linotype" panose="02040502050505030304" pitchFamily="18" charset="0"/>
                <a:ea typeface="楷体" panose="02010609060101010101" pitchFamily="49" charset="-122"/>
              </a:rPr>
              <a:t>Output</a:t>
            </a:r>
            <a:r>
              <a:rPr lang="zh-CN" altLang="zh-CN" dirty="0">
                <a:latin typeface="Palatino Linotype" panose="02040502050505030304" pitchFamily="18" charset="0"/>
                <a:ea typeface="楷体" panose="02010609060101010101" pitchFamily="49" charset="-122"/>
              </a:rPr>
              <a:t>）是程序展示运算成果的方式。程序的输出方式包括：控制台输出、图形输出、文件输出、网络输出、操作系统内部变量输出等。</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endParaRPr lang="zh-CN" altLang="en-US" dirty="0">
              <a:latin typeface="Palatino Linotype" panose="02040502050505030304" pitchFamily="18" charset="0"/>
              <a:ea typeface="楷体" panose="02010609060101010101" pitchFamily="49" charset="-122"/>
            </a:endParaRPr>
          </a:p>
        </p:txBody>
      </p:sp>
      <p:sp>
        <p:nvSpPr>
          <p:cNvPr id="3277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IPO</a:t>
            </a:r>
            <a:r>
              <a:rPr lang="zh-CN" altLang="zh-CN" sz="4000">
                <a:solidFill>
                  <a:srgbClr val="262626"/>
                </a:solidFill>
                <a:latin typeface="微软雅黑" pitchFamily="34" charset="-122"/>
                <a:ea typeface="微软雅黑" pitchFamily="34" charset="-122"/>
              </a:rPr>
              <a:t>程序编写方法</a:t>
            </a:r>
            <a:endParaRPr lang="zh-CN" altLang="en-US" sz="4000">
              <a:solidFill>
                <a:srgbClr val="262626"/>
              </a:solidFill>
              <a:latin typeface="微软雅黑" pitchFamily="34" charset="-122"/>
              <a:ea typeface="微软雅黑" pitchFamily="34" charset="-122"/>
            </a:endParaRP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5400">
                <a:latin typeface="微软雅黑" pitchFamily="34" charset="-122"/>
                <a:ea typeface="微软雅黑" pitchFamily="34" charset="-122"/>
              </a:rPr>
              <a:t>Python</a:t>
            </a:r>
            <a:r>
              <a:rPr lang="zh-CN" altLang="en-US" sz="5400">
                <a:latin typeface="微软雅黑" pitchFamily="34" charset="-122"/>
                <a:ea typeface="微软雅黑" pitchFamily="34" charset="-122"/>
              </a:rPr>
              <a:t>程序的特点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b="1" dirty="0">
                <a:solidFill>
                  <a:srgbClr val="C00000"/>
                </a:solidFill>
                <a:latin typeface="Palatino Linotype" panose="02040502050505030304" pitchFamily="18" charset="0"/>
                <a:ea typeface="楷体" panose="02010609060101010101" pitchFamily="49" charset="-122"/>
              </a:rPr>
              <a:t>Python</a:t>
            </a:r>
            <a:r>
              <a:rPr lang="zh-CN" altLang="en-US" b="1" dirty="0">
                <a:solidFill>
                  <a:srgbClr val="C00000"/>
                </a:solidFill>
                <a:latin typeface="Palatino Linotype" panose="02040502050505030304" pitchFamily="18" charset="0"/>
                <a:ea typeface="楷体" panose="02010609060101010101" pitchFamily="49" charset="-122"/>
              </a:rPr>
              <a:t>具有通用性。</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a:t>
            </a:r>
            <a:r>
              <a:rPr lang="zh-CN" altLang="en-US" dirty="0">
                <a:latin typeface="Palatino Linotype" panose="02040502050505030304" pitchFamily="18" charset="0"/>
                <a:ea typeface="楷体" panose="02010609060101010101" pitchFamily="49" charset="-122"/>
              </a:rPr>
              <a:t>语言可以用于几乎任何与程序设计相关应用的开发，不仅适合训练变成思维，更适合诸如数据分析、机器学习、人工智能、</a:t>
            </a:r>
            <a:r>
              <a:rPr lang="en-US" altLang="zh-CN" dirty="0">
                <a:latin typeface="Palatino Linotype" panose="02040502050505030304" pitchFamily="18" charset="0"/>
                <a:ea typeface="楷体" panose="02010609060101010101" pitchFamily="49" charset="-122"/>
              </a:rPr>
              <a:t>Web</a:t>
            </a:r>
            <a:r>
              <a:rPr lang="zh-CN" altLang="en-US" dirty="0">
                <a:latin typeface="Palatino Linotype" panose="02040502050505030304" pitchFamily="18" charset="0"/>
                <a:ea typeface="楷体" panose="02010609060101010101" pitchFamily="49" charset="-122"/>
              </a:rPr>
              <a:t>开发等具体的技术领域。</a:t>
            </a:r>
          </a:p>
        </p:txBody>
      </p:sp>
      <p:sp>
        <p:nvSpPr>
          <p:cNvPr id="348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endParaRPr lang="zh-CN" altLang="en-US" sz="4000">
              <a:solidFill>
                <a:srgbClr val="C00000"/>
              </a:solidFill>
              <a:latin typeface="微软雅黑" pitchFamily="34" charset="-122"/>
              <a:ea typeface="微软雅黑" pitchFamily="34" charset="-122"/>
            </a:endParaRP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b="1" dirty="0">
                <a:solidFill>
                  <a:srgbClr val="C00000"/>
                </a:solidFill>
                <a:latin typeface="Palatino Linotype" panose="02040502050505030304" pitchFamily="18" charset="0"/>
                <a:ea typeface="楷体" panose="02010609060101010101" pitchFamily="49" charset="-122"/>
              </a:rPr>
              <a:t>Python</a:t>
            </a:r>
            <a:r>
              <a:rPr lang="zh-CN" altLang="en-US" b="1" dirty="0">
                <a:solidFill>
                  <a:srgbClr val="C00000"/>
                </a:solidFill>
                <a:latin typeface="Palatino Linotype" panose="02040502050505030304" pitchFamily="18" charset="0"/>
                <a:ea typeface="楷体" panose="02010609060101010101" pitchFamily="49" charset="-122"/>
              </a:rPr>
              <a:t>语法简洁</a:t>
            </a: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	</a:t>
            </a: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a:t>
            </a:r>
            <a:r>
              <a:rPr lang="zh-CN" altLang="en-US" dirty="0">
                <a:latin typeface="Palatino Linotype" panose="02040502050505030304" pitchFamily="18" charset="0"/>
                <a:ea typeface="楷体" panose="02010609060101010101" pitchFamily="49" charset="-122"/>
              </a:rPr>
              <a:t>语法主要用来精确表达问题逻辑，更接近自然语言，只有</a:t>
            </a:r>
            <a:r>
              <a:rPr lang="en-US" altLang="zh-CN" dirty="0">
                <a:latin typeface="Palatino Linotype" panose="02040502050505030304" pitchFamily="18" charset="0"/>
                <a:ea typeface="楷体" panose="02010609060101010101" pitchFamily="49" charset="-122"/>
              </a:rPr>
              <a:t>33</a:t>
            </a:r>
            <a:r>
              <a:rPr lang="zh-CN" altLang="en-US" dirty="0">
                <a:latin typeface="Palatino Linotype" panose="02040502050505030304" pitchFamily="18" charset="0"/>
                <a:ea typeface="楷体" panose="02010609060101010101" pitchFamily="49" charset="-122"/>
              </a:rPr>
              <a:t>个保留字，十分简洁。</a:t>
            </a:r>
          </a:p>
        </p:txBody>
      </p:sp>
      <p:sp>
        <p:nvSpPr>
          <p:cNvPr id="358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b="1" dirty="0">
                <a:solidFill>
                  <a:srgbClr val="C00000"/>
                </a:solidFill>
                <a:latin typeface="Palatino Linotype" panose="02040502050505030304" pitchFamily="18" charset="0"/>
                <a:ea typeface="楷体" panose="02010609060101010101" pitchFamily="49" charset="-122"/>
              </a:rPr>
              <a:t>Python</a:t>
            </a:r>
            <a:r>
              <a:rPr lang="zh-CN" altLang="en-US" b="1" dirty="0">
                <a:solidFill>
                  <a:srgbClr val="C00000"/>
                </a:solidFill>
                <a:latin typeface="Palatino Linotype" panose="02040502050505030304" pitchFamily="18" charset="0"/>
                <a:ea typeface="楷体" panose="02010609060101010101" pitchFamily="49" charset="-122"/>
              </a:rPr>
              <a:t>生态高产。</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a:t>
            </a:r>
            <a:r>
              <a:rPr lang="zh-CN" altLang="en-US" dirty="0">
                <a:latin typeface="Palatino Linotype" panose="02040502050505030304" pitchFamily="18" charset="0"/>
                <a:ea typeface="楷体" panose="02010609060101010101" pitchFamily="49" charset="-122"/>
              </a:rPr>
              <a:t>解释器提供了几百个内置类和函数库，此外，世界各地程序员通过开源社区贡献了十几万个第三方函数库，几乎覆盖了计算机技术的各个领域，编写</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程序可以大量利用已有内置或第三方代码，具备良好的编程生态。</a:t>
            </a:r>
          </a:p>
        </p:txBody>
      </p:sp>
      <p:sp>
        <p:nvSpPr>
          <p:cNvPr id="368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2"/>
          <p:cNvSpPr txBox="1">
            <a:spLocks noChangeArrowheads="1"/>
          </p:cNvSpPr>
          <p:nvPr/>
        </p:nvSpPr>
        <p:spPr bwMode="auto">
          <a:xfrm>
            <a:off x="538163" y="1839913"/>
            <a:ext cx="835501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algn="just" eaLnBrk="1" hangingPunct="1">
              <a:lnSpc>
                <a:spcPct val="150000"/>
              </a:lnSpc>
              <a:buClr>
                <a:srgbClr val="C00000"/>
              </a:buClr>
            </a:pPr>
            <a:r>
              <a:rPr lang="zh-CN" altLang="en-US" sz="2800">
                <a:latin typeface="Palatino Linotype" pitchFamily="18" charset="0"/>
                <a:ea typeface="楷体" pitchFamily="49" charset="-122"/>
              </a:rPr>
              <a:t>除了</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语法的三个重要特点外，</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程序还有一些具体特点。</a:t>
            </a:r>
            <a:endParaRPr lang="en-US" altLang="zh-CN" sz="2800">
              <a:latin typeface="Palatino Linotype" pitchFamily="18" charset="0"/>
              <a:ea typeface="楷体" pitchFamily="49" charset="-122"/>
            </a:endParaRPr>
          </a:p>
          <a:p>
            <a:pPr lvl="2" algn="just" eaLnBrk="1" hangingPunct="1">
              <a:lnSpc>
                <a:spcPct val="150000"/>
              </a:lnSpc>
              <a:buClr>
                <a:srgbClr val="C00000"/>
              </a:buClr>
              <a:buFontTx/>
              <a:buChar char="•"/>
            </a:pPr>
            <a:r>
              <a:rPr lang="zh-CN" altLang="en-US" sz="2400">
                <a:latin typeface="Palatino Linotype" pitchFamily="18" charset="0"/>
                <a:ea typeface="楷体" pitchFamily="49" charset="-122"/>
              </a:rPr>
              <a:t>平台无关</a:t>
            </a:r>
            <a:endParaRPr lang="en-US" altLang="zh-CN" sz="2400">
              <a:latin typeface="Palatino Linotype" pitchFamily="18" charset="0"/>
              <a:ea typeface="楷体" pitchFamily="49" charset="-122"/>
            </a:endParaRPr>
          </a:p>
          <a:p>
            <a:pPr lvl="2" algn="just" eaLnBrk="1" hangingPunct="1">
              <a:lnSpc>
                <a:spcPct val="150000"/>
              </a:lnSpc>
              <a:buClr>
                <a:srgbClr val="C00000"/>
              </a:buClr>
              <a:buFontTx/>
              <a:buChar char="•"/>
            </a:pPr>
            <a:r>
              <a:rPr lang="zh-CN" altLang="en-US" sz="2400">
                <a:latin typeface="Palatino Linotype" pitchFamily="18" charset="0"/>
                <a:ea typeface="楷体" pitchFamily="49" charset="-122"/>
              </a:rPr>
              <a:t>强制可读</a:t>
            </a:r>
            <a:endParaRPr lang="en-US" altLang="zh-CN" sz="2400">
              <a:latin typeface="Palatino Linotype" pitchFamily="18" charset="0"/>
              <a:ea typeface="楷体" pitchFamily="49" charset="-122"/>
            </a:endParaRPr>
          </a:p>
          <a:p>
            <a:pPr lvl="2" algn="just" eaLnBrk="1" hangingPunct="1">
              <a:lnSpc>
                <a:spcPct val="150000"/>
              </a:lnSpc>
              <a:buClr>
                <a:srgbClr val="C00000"/>
              </a:buClr>
              <a:buFontTx/>
              <a:buChar char="•"/>
            </a:pPr>
            <a:r>
              <a:rPr lang="zh-CN" altLang="en-US" sz="2400">
                <a:latin typeface="Palatino Linotype" pitchFamily="18" charset="0"/>
                <a:ea typeface="楷体" pitchFamily="49" charset="-122"/>
              </a:rPr>
              <a:t>支持中文</a:t>
            </a:r>
          </a:p>
        </p:txBody>
      </p:sp>
      <p:sp>
        <p:nvSpPr>
          <p:cNvPr id="3789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b="1" dirty="0">
                <a:solidFill>
                  <a:srgbClr val="C00000"/>
                </a:solidFill>
                <a:latin typeface="Palatino Linotype" panose="02040502050505030304" pitchFamily="18" charset="0"/>
                <a:ea typeface="楷体" panose="02010609060101010101" pitchFamily="49" charset="-122"/>
              </a:rPr>
              <a:t>平台无关</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a:t>
            </a:r>
            <a:r>
              <a:rPr lang="zh-CN" altLang="en-US" dirty="0">
                <a:latin typeface="Palatino Linotype" panose="02040502050505030304" pitchFamily="18" charset="0"/>
                <a:ea typeface="楷体" panose="02010609060101010101" pitchFamily="49" charset="-122"/>
              </a:rPr>
              <a:t>程序可以在任何安装解释器的计算机环境中执行，因此，可以不经修改地实现跨操作系统运行。</a:t>
            </a:r>
          </a:p>
        </p:txBody>
      </p:sp>
      <p:sp>
        <p:nvSpPr>
          <p:cNvPr id="389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b="1" dirty="0">
                <a:solidFill>
                  <a:srgbClr val="C00000"/>
                </a:solidFill>
                <a:latin typeface="Palatino Linotype" panose="02040502050505030304" pitchFamily="18" charset="0"/>
                <a:ea typeface="楷体" panose="02010609060101010101" pitchFamily="49" charset="-122"/>
              </a:rPr>
              <a:t>强制可读</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a:t>
            </a:r>
            <a:r>
              <a:rPr lang="zh-CN" altLang="en-US" dirty="0">
                <a:latin typeface="Palatino Linotype" panose="02040502050505030304" pitchFamily="18" charset="0"/>
                <a:ea typeface="楷体" panose="02010609060101010101" pitchFamily="49" charset="-122"/>
              </a:rPr>
              <a:t>通过强制缩进（类似文章段落的首行空格）来体现语句间的逻辑关系，显著提高了程序的可读性，进而增强了</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程序的可维护性。</a:t>
            </a:r>
          </a:p>
        </p:txBody>
      </p:sp>
      <p:sp>
        <p:nvSpPr>
          <p:cNvPr id="3994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35501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b="1" dirty="0">
                <a:solidFill>
                  <a:srgbClr val="C00000"/>
                </a:solidFill>
                <a:latin typeface="Palatino Linotype" panose="02040502050505030304" pitchFamily="18" charset="0"/>
                <a:ea typeface="楷体" panose="02010609060101010101" pitchFamily="49" charset="-122"/>
              </a:rPr>
              <a:t>支持中文</a:t>
            </a:r>
            <a:endParaRPr lang="en-US" altLang="zh-CN" b="1" dirty="0">
              <a:solidFill>
                <a:srgbClr val="C00000"/>
              </a:solidFill>
              <a:latin typeface="Palatino Linotype" panose="02040502050505030304" pitchFamily="18" charset="0"/>
              <a:ea typeface="楷体" panose="02010609060101010101" pitchFamily="49" charset="-122"/>
            </a:endParaRPr>
          </a:p>
          <a:p>
            <a:pPr marL="0" lvl="1" indent="0" algn="just"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	Python 3.x</a:t>
            </a:r>
            <a:r>
              <a:rPr lang="zh-CN" altLang="en-US" dirty="0">
                <a:latin typeface="Palatino Linotype" panose="02040502050505030304" pitchFamily="18" charset="0"/>
                <a:ea typeface="楷体" panose="02010609060101010101" pitchFamily="49" charset="-122"/>
              </a:rPr>
              <a:t>版本采用</a:t>
            </a:r>
            <a:r>
              <a:rPr lang="en-US" altLang="zh-CN" dirty="0">
                <a:latin typeface="Palatino Linotype" panose="02040502050505030304" pitchFamily="18" charset="0"/>
                <a:ea typeface="楷体" panose="02010609060101010101" pitchFamily="49" charset="-122"/>
              </a:rPr>
              <a:t>Unicode</a:t>
            </a:r>
            <a:r>
              <a:rPr lang="zh-CN" altLang="en-US" dirty="0">
                <a:latin typeface="Palatino Linotype" panose="02040502050505030304" pitchFamily="18" charset="0"/>
                <a:ea typeface="楷体" panose="02010609060101010101" pitchFamily="49" charset="-122"/>
              </a:rPr>
              <a:t>编码表达所有字符信息。</a:t>
            </a:r>
            <a:r>
              <a:rPr lang="en-US" altLang="zh-CN" dirty="0">
                <a:latin typeface="Palatino Linotype" panose="02040502050505030304" pitchFamily="18" charset="0"/>
                <a:ea typeface="楷体" panose="02010609060101010101" pitchFamily="49" charset="-122"/>
              </a:rPr>
              <a:t>Unicode</a:t>
            </a:r>
            <a:r>
              <a:rPr lang="zh-CN" altLang="en-US" dirty="0">
                <a:latin typeface="Palatino Linotype" panose="02040502050505030304" pitchFamily="18" charset="0"/>
                <a:ea typeface="楷体" panose="02010609060101010101" pitchFamily="49" charset="-122"/>
              </a:rPr>
              <a:t>是一种国际通用表达字符的编码体系，这使得</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程序可以直接支持英文、中文、法文、德文等各类自然语言字符，在处理中文时更加灵活且高效。</a:t>
            </a:r>
          </a:p>
        </p:txBody>
      </p:sp>
      <p:sp>
        <p:nvSpPr>
          <p:cNvPr id="4096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程序的特点</a:t>
            </a:r>
          </a:p>
        </p:txBody>
      </p:sp>
      <p:sp>
        <p:nvSpPr>
          <p:cNvPr id="2" name="Rectangle 2"/>
          <p:cNvSpPr>
            <a:spLocks noChangeArrowheads="1"/>
          </p:cNvSpPr>
          <p:nvPr/>
        </p:nvSpPr>
        <p:spPr bwMode="auto">
          <a:xfrm>
            <a:off x="1271588" y="3921125"/>
            <a:ext cx="11657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fontAlgn="auto" hangingPunct="1">
              <a:spcBef>
                <a:spcPts val="0"/>
              </a:spcBef>
              <a:spcAft>
                <a:spcPts val="0"/>
              </a:spcAft>
              <a:defRPr/>
            </a:pPr>
            <a:endParaRPr lang="zh-CN" altLang="en-US">
              <a:ea typeface="宋体"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539750" y="2924175"/>
            <a:ext cx="8135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实例解析：</a:t>
            </a:r>
            <a:r>
              <a:rPr lang="en-US" altLang="zh-CN" sz="5400">
                <a:latin typeface="微软雅黑" pitchFamily="34" charset="-122"/>
                <a:ea typeface="微软雅黑" pitchFamily="34" charset="-122"/>
              </a:rPr>
              <a:t>Python</a:t>
            </a:r>
            <a:r>
              <a:rPr lang="zh-CN" altLang="en-US" sz="5400">
                <a:latin typeface="微软雅黑" pitchFamily="34" charset="-122"/>
                <a:ea typeface="微软雅黑" pitchFamily="34" charset="-122"/>
              </a:rPr>
              <a:t>小程序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dirty="0">
                <a:latin typeface="微软雅黑" pitchFamily="34" charset="-122"/>
                <a:ea typeface="微软雅黑" pitchFamily="34" charset="-122"/>
              </a:rPr>
              <a:t>程序设计语言</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绘制五角红星</a:t>
            </a:r>
          </a:p>
        </p:txBody>
      </p:sp>
      <p:pic>
        <p:nvPicPr>
          <p:cNvPr id="4301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2747963"/>
            <a:ext cx="424815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1"/>
          <p:cNvSpPr>
            <a:spLocks noChangeArrowheads="1"/>
          </p:cNvSpPr>
          <p:nvPr/>
        </p:nvSpPr>
        <p:spPr bwMode="auto">
          <a:xfrm>
            <a:off x="1295400" y="1925638"/>
            <a:ext cx="5480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400">
                <a:latin typeface="Palatino Linotype" pitchFamily="18" charset="0"/>
                <a:ea typeface="楷体" pitchFamily="49" charset="-122"/>
              </a:rPr>
              <a:t>用</a:t>
            </a:r>
            <a:r>
              <a:rPr lang="en-US" altLang="zh-CN" sz="2400">
                <a:latin typeface="Palatino Linotype" pitchFamily="18" charset="0"/>
                <a:ea typeface="楷体" pitchFamily="49" charset="-122"/>
              </a:rPr>
              <a:t>Python</a:t>
            </a:r>
            <a:r>
              <a:rPr lang="zh-CN" altLang="zh-CN" sz="2400">
                <a:latin typeface="Palatino Linotype" pitchFamily="18" charset="0"/>
                <a:ea typeface="楷体" pitchFamily="49" charset="-122"/>
              </a:rPr>
              <a:t>程序绘制一个五角红星图形。</a:t>
            </a:r>
            <a:endParaRPr lang="zh-CN" altLang="en-US" sz="2400">
              <a:latin typeface="Palatino Linotype" pitchFamily="18" charset="0"/>
              <a:ea typeface="楷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圆面积的计算</a:t>
            </a:r>
          </a:p>
        </p:txBody>
      </p:sp>
      <p:pic>
        <p:nvPicPr>
          <p:cNvPr id="4403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59100"/>
            <a:ext cx="61991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矩形 1"/>
          <p:cNvSpPr>
            <a:spLocks noChangeArrowheads="1"/>
          </p:cNvSpPr>
          <p:nvPr/>
        </p:nvSpPr>
        <p:spPr bwMode="auto">
          <a:xfrm>
            <a:off x="1085850" y="1835150"/>
            <a:ext cx="4454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66700" algn="just">
              <a:lnSpc>
                <a:spcPct val="150000"/>
              </a:lnSpc>
            </a:pPr>
            <a:r>
              <a:rPr lang="zh-CN" altLang="zh-CN" sz="2400">
                <a:latin typeface="Palatino Linotype" pitchFamily="18" charset="0"/>
                <a:ea typeface="楷体" pitchFamily="49" charset="-122"/>
              </a:rPr>
              <a:t>根据圆的半径计算圆的面积。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斐波那契数列的计算</a:t>
            </a:r>
          </a:p>
        </p:txBody>
      </p:sp>
      <p:pic>
        <p:nvPicPr>
          <p:cNvPr id="4506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3163888"/>
            <a:ext cx="75358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矩形 1"/>
          <p:cNvSpPr>
            <a:spLocks noChangeArrowheads="1"/>
          </p:cNvSpPr>
          <p:nvPr/>
        </p:nvSpPr>
        <p:spPr bwMode="auto">
          <a:xfrm>
            <a:off x="1295400" y="1841500"/>
            <a:ext cx="7164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Palatino Linotype" pitchFamily="18" charset="0"/>
                <a:ea typeface="楷体" pitchFamily="49" charset="-122"/>
              </a:rPr>
              <a:t>F(0)=0</a:t>
            </a:r>
            <a:r>
              <a:rPr lang="zh-CN" altLang="zh-CN" sz="2400">
                <a:latin typeface="Palatino Linotype" pitchFamily="18" charset="0"/>
                <a:ea typeface="楷体" pitchFamily="49" charset="-122"/>
              </a:rPr>
              <a:t>，</a:t>
            </a:r>
            <a:r>
              <a:rPr lang="en-US" altLang="zh-CN" sz="2400">
                <a:latin typeface="Palatino Linotype" pitchFamily="18" charset="0"/>
                <a:ea typeface="楷体" pitchFamily="49" charset="-122"/>
              </a:rPr>
              <a:t> F(1)=1</a:t>
            </a:r>
            <a:r>
              <a:rPr lang="zh-CN" altLang="zh-CN" sz="2400">
                <a:latin typeface="Palatino Linotype" pitchFamily="18" charset="0"/>
                <a:ea typeface="楷体" pitchFamily="49" charset="-122"/>
              </a:rPr>
              <a:t>，</a:t>
            </a:r>
            <a:endParaRPr lang="en-US" altLang="zh-CN" sz="2400">
              <a:latin typeface="Palatino Linotype" pitchFamily="18" charset="0"/>
              <a:ea typeface="楷体" pitchFamily="49" charset="-122"/>
            </a:endParaRPr>
          </a:p>
          <a:p>
            <a:r>
              <a:rPr lang="en-US" altLang="zh-CN" sz="2400">
                <a:latin typeface="Palatino Linotype" pitchFamily="18" charset="0"/>
                <a:ea typeface="楷体" pitchFamily="49" charset="-122"/>
              </a:rPr>
              <a:t>F(n)=F(n-2)+F(n-1)</a:t>
            </a:r>
            <a:r>
              <a:rPr lang="zh-CN" altLang="zh-CN" sz="2400">
                <a:latin typeface="Palatino Linotype" pitchFamily="18" charset="0"/>
                <a:ea typeface="楷体" pitchFamily="49" charset="-122"/>
              </a:rPr>
              <a:t>，其中</a:t>
            </a:r>
            <a:r>
              <a:rPr lang="en-US" altLang="zh-CN" sz="2400">
                <a:latin typeface="Palatino Linotype" pitchFamily="18" charset="0"/>
                <a:ea typeface="楷体" pitchFamily="49" charset="-122"/>
              </a:rPr>
              <a:t>n&gt;=2</a:t>
            </a:r>
            <a:endParaRPr lang="zh-CN" altLang="en-US" sz="2400">
              <a:latin typeface="Palatino Linotype" pitchFamily="18" charset="0"/>
              <a:ea typeface="楷体"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本章小结</a:t>
            </a:r>
          </a:p>
        </p:txBody>
      </p:sp>
      <p:sp>
        <p:nvSpPr>
          <p:cNvPr id="46084" name="TextBox 2"/>
          <p:cNvSpPr txBox="1">
            <a:spLocks noChangeArrowheads="1"/>
          </p:cNvSpPr>
          <p:nvPr/>
        </p:nvSpPr>
        <p:spPr bwMode="auto">
          <a:xfrm>
            <a:off x="504825" y="1841500"/>
            <a:ext cx="806450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0066FF"/>
              </a:buClr>
            </a:pPr>
            <a:r>
              <a:rPr lang="en-US" altLang="zh-CN" sz="2400">
                <a:latin typeface="楷体" pitchFamily="49" charset="-122"/>
                <a:ea typeface="楷体" pitchFamily="49" charset="-122"/>
              </a:rPr>
              <a:t>	</a:t>
            </a:r>
            <a:r>
              <a:rPr lang="zh-CN" altLang="en-US" sz="2400">
                <a:latin typeface="楷体" pitchFamily="49" charset="-122"/>
                <a:ea typeface="楷体" pitchFamily="49" charset="-122"/>
              </a:rPr>
              <a:t>本章主要针对初学程序设计的读者，具体讲解了程序设计语言的基本概念，理解程序开发的</a:t>
            </a:r>
            <a:r>
              <a:rPr lang="en-US" altLang="zh-CN" sz="2400">
                <a:latin typeface="楷体" pitchFamily="49" charset="-122"/>
                <a:ea typeface="楷体" pitchFamily="49" charset="-122"/>
              </a:rPr>
              <a:t>IPO</a:t>
            </a:r>
            <a:r>
              <a:rPr lang="zh-CN" altLang="en-US" sz="2400">
                <a:latin typeface="楷体" pitchFamily="49" charset="-122"/>
                <a:ea typeface="楷体" pitchFamily="49" charset="-122"/>
              </a:rPr>
              <a:t>编写方法，配置</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开发环境的具体步骤，以及</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语言和</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程序特点等内容，进一步给出了</a:t>
            </a:r>
            <a:r>
              <a:rPr lang="en-US" altLang="zh-CN" sz="2400">
                <a:latin typeface="楷体" pitchFamily="49" charset="-122"/>
                <a:ea typeface="楷体" pitchFamily="49" charset="-122"/>
              </a:rPr>
              <a:t>3</a:t>
            </a:r>
            <a:r>
              <a:rPr lang="zh-CN" altLang="en-US" sz="2400">
                <a:latin typeface="楷体" pitchFamily="49" charset="-122"/>
                <a:ea typeface="楷体" pitchFamily="49" charset="-122"/>
              </a:rPr>
              <a:t>个简单</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实例代码，帮助读者测试</a:t>
            </a:r>
            <a:r>
              <a:rPr lang="en-US" altLang="zh-CN" sz="2400">
                <a:latin typeface="楷体" pitchFamily="49" charset="-122"/>
                <a:ea typeface="楷体" pitchFamily="49" charset="-122"/>
              </a:rPr>
              <a:t>Python</a:t>
            </a:r>
            <a:r>
              <a:rPr lang="zh-CN" altLang="en-US" sz="2400">
                <a:latin typeface="楷体" pitchFamily="49" charset="-122"/>
                <a:ea typeface="楷体" pitchFamily="49" charset="-122"/>
              </a:rPr>
              <a:t>开发环境，对该语言有一个直观认识。</a:t>
            </a:r>
          </a:p>
          <a:p>
            <a:pPr lvl="1" algn="just" eaLnBrk="1" hangingPunct="1">
              <a:lnSpc>
                <a:spcPct val="150000"/>
              </a:lnSpc>
              <a:buClr>
                <a:srgbClr val="0066FF"/>
              </a:buClr>
            </a:pPr>
            <a:r>
              <a:rPr lang="en-US" altLang="zh-CN" sz="2400">
                <a:latin typeface="楷体" pitchFamily="49" charset="-122"/>
                <a:ea typeface="楷体" pitchFamily="49" charset="-122"/>
              </a:rPr>
              <a:t>	Python</a:t>
            </a:r>
            <a:r>
              <a:rPr lang="zh-CN" altLang="en-US" sz="2400">
                <a:latin typeface="楷体" pitchFamily="49" charset="-122"/>
                <a:ea typeface="楷体" pitchFamily="49" charset="-122"/>
              </a:rPr>
              <a:t>大戏即将上演，一起来追剧吧。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3925" y="1323975"/>
            <a:ext cx="7134225" cy="2616101"/>
          </a:xfrm>
          <a:prstGeom prst="rect">
            <a:avLst/>
          </a:prstGeom>
          <a:noFill/>
        </p:spPr>
        <p:txBody>
          <a:bodyPr wrap="square" rtlCol="0">
            <a:spAutoFit/>
          </a:bodyPr>
          <a:lstStyle/>
          <a:p>
            <a:r>
              <a:rPr lang="zh-CN" altLang="en-US" sz="2800" dirty="0">
                <a:latin typeface="华文新魏" pitchFamily="2" charset="-122"/>
                <a:ea typeface="华文新魏" pitchFamily="2" charset="-122"/>
              </a:rPr>
              <a:t>在这个国家，每个人都应该学习如何编程，因为它教你如何思考。</a:t>
            </a:r>
            <a:endParaRPr lang="en-US" altLang="zh-CN" sz="2800" dirty="0">
              <a:latin typeface="华文新魏" pitchFamily="2" charset="-122"/>
              <a:ea typeface="华文新魏" pitchFamily="2" charset="-122"/>
            </a:endParaRPr>
          </a:p>
          <a:p>
            <a:endParaRPr lang="en-US" altLang="zh-CN" dirty="0"/>
          </a:p>
          <a:p>
            <a:r>
              <a:rPr lang="en-US" altLang="zh-CN" dirty="0">
                <a:latin typeface="SimSun-ExtB" pitchFamily="49" charset="-122"/>
                <a:ea typeface="SimSun-ExtB" pitchFamily="49" charset="-122"/>
              </a:rPr>
              <a:t>Everybody in this </a:t>
            </a:r>
            <a:r>
              <a:rPr lang="en-US" altLang="zh-CN" dirty="0" err="1">
                <a:latin typeface="SimSun-ExtB" pitchFamily="49" charset="-122"/>
                <a:ea typeface="SimSun-ExtB" pitchFamily="49" charset="-122"/>
              </a:rPr>
              <a:t>contry</a:t>
            </a:r>
            <a:r>
              <a:rPr lang="en-US" altLang="zh-CN" dirty="0">
                <a:latin typeface="SimSun-ExtB" pitchFamily="49" charset="-122"/>
                <a:ea typeface="SimSun-ExtB" pitchFamily="49" charset="-122"/>
              </a:rPr>
              <a:t> should learn how to program a </a:t>
            </a:r>
            <a:r>
              <a:rPr lang="en-US" altLang="zh-CN" dirty="0" err="1">
                <a:latin typeface="SimSun-ExtB" pitchFamily="49" charset="-122"/>
                <a:ea typeface="SimSun-ExtB" pitchFamily="49" charset="-122"/>
              </a:rPr>
              <a:t>computer,because</a:t>
            </a:r>
            <a:r>
              <a:rPr lang="en-US" altLang="zh-CN" dirty="0">
                <a:latin typeface="SimSun-ExtB" pitchFamily="49" charset="-122"/>
                <a:ea typeface="SimSun-ExtB" pitchFamily="49" charset="-122"/>
              </a:rPr>
              <a:t> it teaches you how to think.</a:t>
            </a:r>
          </a:p>
          <a:p>
            <a:endParaRPr lang="en-US" altLang="zh-CN" dirty="0"/>
          </a:p>
          <a:p>
            <a:endParaRPr lang="en-US" altLang="zh-CN" dirty="0"/>
          </a:p>
          <a:p>
            <a:r>
              <a:rPr lang="en-US" altLang="zh-CN" dirty="0"/>
              <a:t>                                                    ——</a:t>
            </a:r>
            <a:r>
              <a:rPr lang="zh-CN" altLang="en-US" dirty="0"/>
              <a:t>史蒂夫 </a:t>
            </a:r>
            <a:r>
              <a:rPr lang="en-US" altLang="zh-CN" dirty="0"/>
              <a:t>• </a:t>
            </a:r>
            <a:r>
              <a:rPr lang="zh-CN" altLang="en-US" dirty="0"/>
              <a:t>乔布斯（</a:t>
            </a:r>
            <a:r>
              <a:rPr lang="en-US" altLang="zh-CN" dirty="0"/>
              <a:t>Steve Jobs</a:t>
            </a:r>
            <a:r>
              <a:rPr lang="zh-CN" altLang="en-US" dirty="0"/>
              <a:t>）</a:t>
            </a:r>
          </a:p>
        </p:txBody>
      </p:sp>
    </p:spTree>
    <p:extLst>
      <p:ext uri="{BB962C8B-B14F-4D97-AF65-F5344CB8AC3E}">
        <p14:creationId xmlns:p14="http://schemas.microsoft.com/office/powerpoint/2010/main" val="274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程序设计语言是计算机能够理解和识别用户操作意图的一种交互体系，它按照特定规则组织计算机指令，使计算机能够自动进行各种运算处理。</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按照程序设计语言规则组织起来的一组计算机指令称为</a:t>
            </a:r>
            <a:r>
              <a:rPr lang="zh-CN" altLang="zh-CN" sz="2800" b="1">
                <a:solidFill>
                  <a:srgbClr val="C00000"/>
                </a:solidFill>
                <a:latin typeface="Palatino Linotype" pitchFamily="18" charset="0"/>
                <a:ea typeface="楷体" pitchFamily="49" charset="-122"/>
              </a:rPr>
              <a:t>计算机程序</a:t>
            </a:r>
            <a:r>
              <a:rPr lang="zh-CN" altLang="zh-CN" sz="2800">
                <a:latin typeface="Palatino Linotype" pitchFamily="18" charset="0"/>
                <a:ea typeface="楷体" pitchFamily="49" charset="-122"/>
              </a:rPr>
              <a:t>。 </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endParaRPr lang="zh-CN" altLang="zh-CN" sz="2800">
              <a:latin typeface="Palatino Linotype" pitchFamily="18" charset="0"/>
              <a:ea typeface="楷体" pitchFamily="49" charset="-122"/>
            </a:endParaRPr>
          </a:p>
        </p:txBody>
      </p:sp>
      <p:sp>
        <p:nvSpPr>
          <p:cNvPr id="819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a:solidFill>
                  <a:srgbClr val="262626"/>
                </a:solidFill>
                <a:latin typeface="微软雅黑" pitchFamily="34" charset="-122"/>
                <a:ea typeface="微软雅黑" pitchFamily="34" charset="-122"/>
              </a:rPr>
              <a:t>程序设计语言概述</a:t>
            </a:r>
            <a:endParaRPr lang="zh-CN" altLang="en-US" sz="4000">
              <a:solidFill>
                <a:srgbClr val="262626"/>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高级编程语言根据执行机制不同可分成两类：</a:t>
            </a:r>
            <a:r>
              <a:rPr lang="zh-CN" altLang="en-US" sz="2800" b="1" dirty="0">
                <a:solidFill>
                  <a:srgbClr val="C00000"/>
                </a:solidFill>
                <a:latin typeface="Palatino Linotype" pitchFamily="18" charset="0"/>
                <a:ea typeface="楷体" pitchFamily="49" charset="-122"/>
              </a:rPr>
              <a:t>静态语言和脚本语言</a:t>
            </a:r>
            <a:r>
              <a:rPr lang="zh-CN" altLang="en-US" sz="2800" dirty="0">
                <a:latin typeface="Palatino Linotype" pitchFamily="18" charset="0"/>
                <a:ea typeface="楷体" pitchFamily="49" charset="-122"/>
              </a:rPr>
              <a:t>，静态语言采用编译方式执行，脚本语言采用解释方式执行。例如，</a:t>
            </a:r>
            <a:r>
              <a:rPr lang="en-US" altLang="zh-CN" sz="2800" dirty="0">
                <a:latin typeface="Palatino Linotype" pitchFamily="18" charset="0"/>
                <a:ea typeface="楷体" pitchFamily="49" charset="-122"/>
              </a:rPr>
              <a:t>C</a:t>
            </a:r>
            <a:r>
              <a:rPr lang="zh-CN" altLang="en-US" sz="2800" dirty="0">
                <a:latin typeface="Palatino Linotype" pitchFamily="18" charset="0"/>
                <a:ea typeface="楷体" pitchFamily="49" charset="-122"/>
              </a:rPr>
              <a:t>语言是静态语言，</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语言是脚本语言。</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采用</a:t>
            </a:r>
            <a:r>
              <a:rPr lang="zh-CN" altLang="en-US" sz="2800" b="1" dirty="0">
                <a:solidFill>
                  <a:srgbClr val="C00000"/>
                </a:solidFill>
                <a:latin typeface="Palatino Linotype" pitchFamily="18" charset="0"/>
                <a:ea typeface="楷体" pitchFamily="49" charset="-122"/>
              </a:rPr>
              <a:t>编译执行</a:t>
            </a:r>
            <a:r>
              <a:rPr lang="zh-CN" altLang="en-US" sz="2800" dirty="0">
                <a:latin typeface="Palatino Linotype" pitchFamily="18" charset="0"/>
                <a:ea typeface="楷体" pitchFamily="49" charset="-122"/>
              </a:rPr>
              <a:t>的编程语言是静态语言，如</a:t>
            </a:r>
            <a:r>
              <a:rPr lang="en-US" altLang="zh-CN" sz="2800" dirty="0">
                <a:latin typeface="Palatino Linotype" pitchFamily="18" charset="0"/>
                <a:ea typeface="楷体" pitchFamily="49" charset="-122"/>
              </a:rPr>
              <a:t>C</a:t>
            </a:r>
            <a:r>
              <a:rPr lang="zh-CN" altLang="en-US" sz="2800" dirty="0">
                <a:latin typeface="Palatino Linotype" pitchFamily="18" charset="0"/>
                <a:ea typeface="楷体" pitchFamily="49" charset="-122"/>
              </a:rPr>
              <a:t>语言、</a:t>
            </a:r>
            <a:r>
              <a:rPr lang="en-US" altLang="zh-CN" sz="2800" dirty="0">
                <a:latin typeface="Palatino Linotype" pitchFamily="18" charset="0"/>
                <a:ea typeface="楷体" pitchFamily="49" charset="-122"/>
              </a:rPr>
              <a:t>Java</a:t>
            </a:r>
            <a:r>
              <a:rPr lang="zh-CN" altLang="en-US" sz="2800" dirty="0">
                <a:latin typeface="Palatino Linotype" pitchFamily="18" charset="0"/>
                <a:ea typeface="楷体" pitchFamily="49" charset="-122"/>
              </a:rPr>
              <a:t>语言；采用</a:t>
            </a:r>
            <a:r>
              <a:rPr lang="zh-CN" altLang="en-US" sz="2800" b="1" dirty="0">
                <a:solidFill>
                  <a:srgbClr val="C00000"/>
                </a:solidFill>
                <a:latin typeface="Palatino Linotype" pitchFamily="18" charset="0"/>
                <a:ea typeface="楷体" pitchFamily="49" charset="-122"/>
              </a:rPr>
              <a:t>解释执行</a:t>
            </a:r>
            <a:r>
              <a:rPr lang="zh-CN" altLang="en-US" sz="2800" dirty="0">
                <a:latin typeface="Palatino Linotype" pitchFamily="18" charset="0"/>
                <a:ea typeface="楷体" pitchFamily="49" charset="-122"/>
              </a:rPr>
              <a:t>的编程语言是脚本语言，如</a:t>
            </a:r>
            <a:r>
              <a:rPr lang="en-US" altLang="zh-CN" sz="2800" dirty="0">
                <a:latin typeface="Palatino Linotype" pitchFamily="18" charset="0"/>
                <a:ea typeface="楷体" pitchFamily="49" charset="-122"/>
              </a:rPr>
              <a:t>JavaScript</a:t>
            </a:r>
            <a:r>
              <a:rPr lang="zh-CN" altLang="en-US" sz="2800" dirty="0">
                <a:latin typeface="Palatino Linotype" pitchFamily="18" charset="0"/>
                <a:ea typeface="楷体" pitchFamily="49" charset="-122"/>
              </a:rPr>
              <a:t>语言、</a:t>
            </a:r>
            <a:r>
              <a:rPr lang="en-US" altLang="zh-CN" sz="2800" dirty="0">
                <a:latin typeface="Palatino Linotype" pitchFamily="18" charset="0"/>
                <a:ea typeface="楷体" pitchFamily="49" charset="-122"/>
              </a:rPr>
              <a:t>PHP</a:t>
            </a:r>
            <a:r>
              <a:rPr lang="zh-CN" altLang="en-US" sz="2800" dirty="0">
                <a:latin typeface="Palatino Linotype" pitchFamily="18" charset="0"/>
                <a:ea typeface="楷体" pitchFamily="49" charset="-122"/>
              </a:rPr>
              <a:t>语言</a:t>
            </a:r>
            <a:endParaRPr lang="zh-CN" altLang="zh-CN" sz="2800" dirty="0">
              <a:latin typeface="Palatino Linotype" pitchFamily="18" charset="0"/>
              <a:ea typeface="楷体" pitchFamily="49" charset="-122"/>
            </a:endParaRPr>
          </a:p>
        </p:txBody>
      </p:sp>
      <p:sp>
        <p:nvSpPr>
          <p:cNvPr id="92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a:solidFill>
                  <a:srgbClr val="262626"/>
                </a:solidFill>
                <a:latin typeface="微软雅黑" pitchFamily="34" charset="-122"/>
                <a:ea typeface="微软雅黑" pitchFamily="34" charset="-122"/>
              </a:rPr>
              <a:t>程序设计语言概述</a:t>
            </a:r>
            <a:endParaRPr lang="zh-CN" altLang="en-US" sz="4000">
              <a:solidFill>
                <a:srgbClr val="262626"/>
              </a:solidFill>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3"/>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编译是将源代码转换成目标代码的过程，通常，源代码是高级语言代码，目标代码是机器语言代码，执行编译的计算机程序称为编译器</a:t>
            </a:r>
            <a:endParaRPr lang="zh-CN" altLang="en-US" sz="2800">
              <a:latin typeface="Palatino Linotype" pitchFamily="18" charset="0"/>
              <a:ea typeface="楷体" pitchFamily="49" charset="-122"/>
            </a:endParaRPr>
          </a:p>
        </p:txBody>
      </p:sp>
      <p:sp>
        <p:nvSpPr>
          <p:cNvPr id="102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dirty="0">
                <a:solidFill>
                  <a:srgbClr val="262626"/>
                </a:solidFill>
                <a:latin typeface="微软雅黑" pitchFamily="34" charset="-122"/>
                <a:ea typeface="微软雅黑" pitchFamily="34" charset="-122"/>
              </a:rPr>
              <a:t>编译和解释</a:t>
            </a:r>
            <a:endParaRPr lang="zh-CN" altLang="en-US" sz="4000" dirty="0">
              <a:solidFill>
                <a:srgbClr val="262626"/>
              </a:solidFill>
              <a:latin typeface="微软雅黑" pitchFamily="34" charset="-122"/>
              <a:ea typeface="微软雅黑" pitchFamily="34" charset="-122"/>
            </a:endParaRPr>
          </a:p>
        </p:txBody>
      </p:sp>
      <p:graphicFrame>
        <p:nvGraphicFramePr>
          <p:cNvPr id="10245" name="对象 3"/>
          <p:cNvGraphicFramePr>
            <a:graphicFrameLocks noChangeAspect="1"/>
          </p:cNvGraphicFramePr>
          <p:nvPr/>
        </p:nvGraphicFramePr>
        <p:xfrm>
          <a:off x="1271588" y="4083050"/>
          <a:ext cx="6278562" cy="1793875"/>
        </p:xfrm>
        <a:graphic>
          <a:graphicData uri="http://schemas.openxmlformats.org/presentationml/2006/ole">
            <mc:AlternateContent xmlns:mc="http://schemas.openxmlformats.org/markup-compatibility/2006">
              <mc:Choice xmlns:v="urn:schemas-microsoft-com:vml" Requires="v">
                <p:oleObj spid="_x0000_s10259" r:id="rId4" imgW="7543800" imgH="2184400" progId="Visio.Drawing.11">
                  <p:embed/>
                </p:oleObj>
              </mc:Choice>
              <mc:Fallback>
                <p:oleObj r:id="rId4" imgW="7543800" imgH="2184400"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4083050"/>
                        <a:ext cx="6278562"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3"/>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zh-CN" sz="2800">
                <a:latin typeface="Palatino Linotype" pitchFamily="18" charset="0"/>
                <a:ea typeface="楷体" pitchFamily="49" charset="-122"/>
              </a:rPr>
              <a:t>解释是将源代码逐条转换成目标代码同时逐条运行目标代码的过程。执行解释的计算机程序称为解释器。</a:t>
            </a:r>
            <a:endParaRPr lang="zh-CN" altLang="en-US" sz="2800">
              <a:latin typeface="Palatino Linotype" pitchFamily="18" charset="0"/>
              <a:ea typeface="楷体" pitchFamily="49" charset="-122"/>
            </a:endParaRPr>
          </a:p>
        </p:txBody>
      </p:sp>
      <p:sp>
        <p:nvSpPr>
          <p:cNvPr id="112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a:solidFill>
                  <a:srgbClr val="262626"/>
                </a:solidFill>
                <a:latin typeface="微软雅黑" pitchFamily="34" charset="-122"/>
                <a:ea typeface="微软雅黑" pitchFamily="34" charset="-122"/>
              </a:rPr>
              <a:t>编译和解释</a:t>
            </a:r>
            <a:endParaRPr lang="zh-CN" altLang="en-US" sz="4000">
              <a:solidFill>
                <a:srgbClr val="262626"/>
              </a:solidFill>
              <a:latin typeface="微软雅黑" pitchFamily="34" charset="-122"/>
              <a:ea typeface="微软雅黑" pitchFamily="34" charset="-122"/>
            </a:endParaRPr>
          </a:p>
        </p:txBody>
      </p:sp>
      <p:sp>
        <p:nvSpPr>
          <p:cNvPr id="7" name="Rectangle 4"/>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fontAlgn="auto" hangingPunct="1">
              <a:spcBef>
                <a:spcPts val="0"/>
              </a:spcBef>
              <a:spcAft>
                <a:spcPts val="0"/>
              </a:spcAft>
              <a:defRPr/>
            </a:pPr>
            <a:endParaRPr lang="zh-CN" altLang="en-US">
              <a:ea typeface="宋体" charset="0"/>
            </a:endParaRPr>
          </a:p>
        </p:txBody>
      </p:sp>
      <p:graphicFrame>
        <p:nvGraphicFramePr>
          <p:cNvPr id="11270" name="对象 7"/>
          <p:cNvGraphicFramePr>
            <a:graphicFrameLocks noChangeAspect="1"/>
          </p:cNvGraphicFramePr>
          <p:nvPr/>
        </p:nvGraphicFramePr>
        <p:xfrm>
          <a:off x="1476375" y="4117975"/>
          <a:ext cx="5616575" cy="1738313"/>
        </p:xfrm>
        <a:graphic>
          <a:graphicData uri="http://schemas.openxmlformats.org/presentationml/2006/ole">
            <mc:AlternateContent xmlns:mc="http://schemas.openxmlformats.org/markup-compatibility/2006">
              <mc:Choice xmlns:v="urn:schemas-microsoft-com:vml" Requires="v">
                <p:oleObj spid="_x0000_s11284" r:id="rId4" imgW="5499100" imgH="1676400" progId="Visio.Drawing.11">
                  <p:embed/>
                </p:oleObj>
              </mc:Choice>
              <mc:Fallback>
                <p:oleObj r:id="rId4" imgW="5499100" imgH="1676400" progId="Visio.Drawing.11">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117975"/>
                        <a:ext cx="561657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817</TotalTime>
  <Words>1736</Words>
  <Application>Microsoft Office PowerPoint</Application>
  <PresentationFormat>全屏显示(4:3)</PresentationFormat>
  <Paragraphs>175</Paragraphs>
  <Slides>43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5" baseType="lpstr">
      <vt:lpstr>SimSun-ExtB</vt:lpstr>
      <vt:lpstr>华文行楷</vt:lpstr>
      <vt:lpstr>华文新魏</vt:lpstr>
      <vt:lpstr>楷体</vt:lpstr>
      <vt:lpstr>微软雅黑</vt:lpstr>
      <vt:lpstr>Arial</vt:lpstr>
      <vt:lpstr>Calibri</vt:lpstr>
      <vt:lpstr>Courier New</vt:lpstr>
      <vt:lpstr>Palatino Linotype</vt:lpstr>
      <vt:lpstr>Wingdings</vt:lpstr>
      <vt:lpstr>默认设计模板</vt:lpstr>
      <vt:lpstr>Visio.Drawing.11</vt:lpstr>
      <vt:lpstr>【第1章】 程序设计基本方法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杨雅婷</dc:creator>
  <cp:lastModifiedBy>Admin</cp:lastModifiedBy>
  <cp:revision>40</cp:revision>
  <dcterms:created xsi:type="dcterms:W3CDTF">2018-01-24T03:01:38Z</dcterms:created>
  <dcterms:modified xsi:type="dcterms:W3CDTF">2022-08-30T01:17:58Z</dcterms:modified>
</cp:coreProperties>
</file>