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58" r:id="rId3"/>
    <p:sldId id="370" r:id="rId4"/>
    <p:sldId id="259"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8" r:id="rId18"/>
    <p:sldId id="327" r:id="rId19"/>
    <p:sldId id="329" r:id="rId20"/>
    <p:sldId id="330" r:id="rId21"/>
    <p:sldId id="331" r:id="rId22"/>
    <p:sldId id="332" r:id="rId23"/>
    <p:sldId id="334" r:id="rId24"/>
    <p:sldId id="333" r:id="rId25"/>
    <p:sldId id="337" r:id="rId26"/>
    <p:sldId id="335" r:id="rId27"/>
    <p:sldId id="336" r:id="rId28"/>
    <p:sldId id="338" r:id="rId29"/>
    <p:sldId id="339" r:id="rId30"/>
    <p:sldId id="341" r:id="rId31"/>
    <p:sldId id="342" r:id="rId32"/>
    <p:sldId id="340" r:id="rId33"/>
    <p:sldId id="343" r:id="rId34"/>
    <p:sldId id="344" r:id="rId35"/>
    <p:sldId id="345" r:id="rId36"/>
    <p:sldId id="346" r:id="rId37"/>
    <p:sldId id="347" r:id="rId38"/>
    <p:sldId id="348" r:id="rId39"/>
    <p:sldId id="349" r:id="rId40"/>
    <p:sldId id="350" r:id="rId41"/>
    <p:sldId id="352" r:id="rId42"/>
    <p:sldId id="353" r:id="rId43"/>
    <p:sldId id="354" r:id="rId44"/>
    <p:sldId id="355" r:id="rId45"/>
    <p:sldId id="356" r:id="rId46"/>
    <p:sldId id="357" r:id="rId47"/>
    <p:sldId id="358" r:id="rId48"/>
    <p:sldId id="359" r:id="rId49"/>
    <p:sldId id="360" r:id="rId50"/>
    <p:sldId id="361" r:id="rId51"/>
    <p:sldId id="362" r:id="rId52"/>
    <p:sldId id="363" r:id="rId53"/>
    <p:sldId id="364" r:id="rId54"/>
    <p:sldId id="365" r:id="rId55"/>
    <p:sldId id="366" r:id="rId56"/>
    <p:sldId id="367" r:id="rId57"/>
    <p:sldId id="368" r:id="rId58"/>
    <p:sldId id="369" r:id="rId59"/>
    <p:sldId id="314" r:id="rId6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94660"/>
  </p:normalViewPr>
  <p:slideViewPr>
    <p:cSldViewPr snapToGrid="0">
      <p:cViewPr varScale="1">
        <p:scale>
          <a:sx n="85" d="100"/>
          <a:sy n="85" d="100"/>
        </p:scale>
        <p:origin x="136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6DC8CDEB-058D-420D-80DD-200864D38D27}" type="slidenum">
              <a:rPr lang="zh-CN" altLang="zh-CN"/>
              <a:pPr>
                <a:defRPr/>
              </a:pPr>
              <a:t>‹#›</a:t>
            </a:fld>
            <a:endParaRPr lang="zh-CN" altLang="zh-CN"/>
          </a:p>
        </p:txBody>
      </p:sp>
    </p:spTree>
    <p:extLst>
      <p:ext uri="{BB962C8B-B14F-4D97-AF65-F5344CB8AC3E}">
        <p14:creationId xmlns:p14="http://schemas.microsoft.com/office/powerpoint/2010/main" val="248694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A8BE051D-69F7-46B6-80EA-ED953F298018}" type="slidenum">
              <a:rPr lang="zh-CN" altLang="zh-CN"/>
              <a:pPr>
                <a:defRPr/>
              </a:pPr>
              <a:t>‹#›</a:t>
            </a:fld>
            <a:endParaRPr lang="zh-CN" altLang="zh-CN"/>
          </a:p>
        </p:txBody>
      </p:sp>
    </p:spTree>
    <p:extLst>
      <p:ext uri="{BB962C8B-B14F-4D97-AF65-F5344CB8AC3E}">
        <p14:creationId xmlns:p14="http://schemas.microsoft.com/office/powerpoint/2010/main" val="397840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411E51A5-DFAF-4F10-BB98-4F617038D7C6}" type="slidenum">
              <a:rPr lang="zh-CN" altLang="zh-CN"/>
              <a:pPr>
                <a:defRPr/>
              </a:pPr>
              <a:t>‹#›</a:t>
            </a:fld>
            <a:endParaRPr lang="zh-CN" altLang="zh-CN"/>
          </a:p>
        </p:txBody>
      </p:sp>
    </p:spTree>
    <p:extLst>
      <p:ext uri="{BB962C8B-B14F-4D97-AF65-F5344CB8AC3E}">
        <p14:creationId xmlns:p14="http://schemas.microsoft.com/office/powerpoint/2010/main" val="278691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12088" y="0"/>
            <a:ext cx="125571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730375" y="2243138"/>
            <a:ext cx="583565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704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12088" y="0"/>
            <a:ext cx="125571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469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47A6883F-8C70-4575-B7C7-D542E14E371D}" type="slidenum">
              <a:rPr lang="zh-CN" altLang="zh-CN"/>
              <a:pPr>
                <a:defRPr/>
              </a:pPr>
              <a:t>‹#›</a:t>
            </a:fld>
            <a:endParaRPr lang="zh-CN" altLang="zh-CN"/>
          </a:p>
        </p:txBody>
      </p:sp>
    </p:spTree>
    <p:extLst>
      <p:ext uri="{BB962C8B-B14F-4D97-AF65-F5344CB8AC3E}">
        <p14:creationId xmlns:p14="http://schemas.microsoft.com/office/powerpoint/2010/main" val="3935575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0DB595EE-8811-4B03-BD29-A6D8E65B1038}" type="slidenum">
              <a:rPr lang="zh-CN" altLang="zh-CN"/>
              <a:pPr>
                <a:defRPr/>
              </a:pPr>
              <a:t>‹#›</a:t>
            </a:fld>
            <a:endParaRPr lang="zh-CN" altLang="zh-CN"/>
          </a:p>
        </p:txBody>
      </p:sp>
    </p:spTree>
    <p:extLst>
      <p:ext uri="{BB962C8B-B14F-4D97-AF65-F5344CB8AC3E}">
        <p14:creationId xmlns:p14="http://schemas.microsoft.com/office/powerpoint/2010/main" val="1068320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FEE3DAE3-9DDC-42E6-A886-58605D655494}" type="slidenum">
              <a:rPr lang="zh-CN" altLang="zh-CN"/>
              <a:pPr>
                <a:defRPr/>
              </a:pPr>
              <a:t>‹#›</a:t>
            </a:fld>
            <a:endParaRPr lang="zh-CN" altLang="zh-CN"/>
          </a:p>
        </p:txBody>
      </p:sp>
    </p:spTree>
    <p:extLst>
      <p:ext uri="{BB962C8B-B14F-4D97-AF65-F5344CB8AC3E}">
        <p14:creationId xmlns:p14="http://schemas.microsoft.com/office/powerpoint/2010/main" val="355117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76F1B9DF-D7FB-4A2C-BB62-6F30AAA1CE62}" type="slidenum">
              <a:rPr lang="zh-CN" altLang="zh-CN"/>
              <a:pPr>
                <a:defRPr/>
              </a:pPr>
              <a:t>‹#›</a:t>
            </a:fld>
            <a:endParaRPr lang="zh-CN" altLang="zh-CN"/>
          </a:p>
        </p:txBody>
      </p:sp>
    </p:spTree>
    <p:extLst>
      <p:ext uri="{BB962C8B-B14F-4D97-AF65-F5344CB8AC3E}">
        <p14:creationId xmlns:p14="http://schemas.microsoft.com/office/powerpoint/2010/main" val="3798565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64321BF3-C860-4AAD-8520-4C61EDC0EBDC}" type="slidenum">
              <a:rPr lang="zh-CN" altLang="zh-CN"/>
              <a:pPr>
                <a:defRPr/>
              </a:pPr>
              <a:t>‹#›</a:t>
            </a:fld>
            <a:endParaRPr lang="zh-CN" altLang="zh-CN"/>
          </a:p>
        </p:txBody>
      </p:sp>
    </p:spTree>
    <p:extLst>
      <p:ext uri="{BB962C8B-B14F-4D97-AF65-F5344CB8AC3E}">
        <p14:creationId xmlns:p14="http://schemas.microsoft.com/office/powerpoint/2010/main" val="335422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0AF8020A-B126-49D5-9DE6-0950CC04704E}" type="slidenum">
              <a:rPr lang="zh-CN" altLang="zh-CN"/>
              <a:pPr>
                <a:defRPr/>
              </a:pPr>
              <a:t>‹#›</a:t>
            </a:fld>
            <a:endParaRPr lang="zh-CN" altLang="zh-CN"/>
          </a:p>
        </p:txBody>
      </p:sp>
    </p:spTree>
    <p:extLst>
      <p:ext uri="{BB962C8B-B14F-4D97-AF65-F5344CB8AC3E}">
        <p14:creationId xmlns:p14="http://schemas.microsoft.com/office/powerpoint/2010/main" val="202233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A30132B9-33CA-4E25-B2B6-3FBF05C10713}" type="slidenum">
              <a:rPr lang="zh-CN" altLang="zh-CN"/>
              <a:pPr>
                <a:defRPr/>
              </a:pPr>
              <a:t>‹#›</a:t>
            </a:fld>
            <a:endParaRPr lang="zh-CN" altLang="zh-CN"/>
          </a:p>
        </p:txBody>
      </p:sp>
    </p:spTree>
    <p:extLst>
      <p:ext uri="{BB962C8B-B14F-4D97-AF65-F5344CB8AC3E}">
        <p14:creationId xmlns:p14="http://schemas.microsoft.com/office/powerpoint/2010/main" val="140971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D9D9D9"/>
            </a:gs>
            <a:gs pos="11000">
              <a:srgbClr val="FFFFFF"/>
            </a:gs>
            <a:gs pos="88000">
              <a:srgbClr val="F2F2F2"/>
            </a:gs>
            <a:gs pos="100000">
              <a:srgbClr val="D9D9D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latin typeface="Arial" pitchFamily="34" charset="0"/>
                <a:ea typeface="宋体"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Arial" pitchFamily="34" charset="0"/>
                <a:ea typeface="宋体"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ea typeface="宋体" pitchFamily="2" charset="-122"/>
              </a:defRPr>
            </a:lvl1pPr>
          </a:lstStyle>
          <a:p>
            <a:pPr>
              <a:defRPr/>
            </a:pPr>
            <a:fld id="{957E919D-B5C8-4A23-AD82-9FFE55F38B92}"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704" r:id="rId1"/>
    <p:sldLayoutId id="214748371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3"/>
          <p:cNvSpPr>
            <a:spLocks noGrp="1"/>
          </p:cNvSpPr>
          <p:nvPr>
            <p:ph type="ctrTitle"/>
          </p:nvPr>
        </p:nvSpPr>
        <p:spPr>
          <a:xfrm>
            <a:off x="0" y="1039813"/>
            <a:ext cx="9144000" cy="2387600"/>
          </a:xfrm>
        </p:spPr>
        <p:txBody>
          <a:bodyPr/>
          <a:lstStyle/>
          <a:p>
            <a:pPr>
              <a:lnSpc>
                <a:spcPct val="110000"/>
              </a:lnSpc>
              <a:defRPr/>
            </a:pPr>
            <a:r>
              <a:rPr lang="en-US" altLang="zh-CN" sz="4800" b="1" dirty="0">
                <a:latin typeface="Palatino Linotype" panose="02040502050505030304" pitchFamily="18" charset="0"/>
                <a:ea typeface="黑体" panose="02010609060101010101" pitchFamily="49" charset="-122"/>
              </a:rPr>
              <a:t>【</a:t>
            </a:r>
            <a:r>
              <a:rPr lang="zh-CN" altLang="en-US" sz="4800" b="1" dirty="0">
                <a:latin typeface="Palatino Linotype" panose="02040502050505030304" pitchFamily="18" charset="0"/>
                <a:ea typeface="黑体" panose="02010609060101010101" pitchFamily="49" charset="-122"/>
              </a:rPr>
              <a:t>第</a:t>
            </a:r>
            <a:r>
              <a:rPr lang="en-US" altLang="zh-CN" sz="4800" b="1" dirty="0">
                <a:latin typeface="Palatino Linotype" panose="02040502050505030304" pitchFamily="18" charset="0"/>
                <a:ea typeface="黑体" panose="02010609060101010101" pitchFamily="49" charset="-122"/>
              </a:rPr>
              <a:t>10</a:t>
            </a:r>
            <a:r>
              <a:rPr lang="zh-CN" altLang="en-US" sz="4800" b="1" dirty="0">
                <a:latin typeface="Palatino Linotype" panose="02040502050505030304" pitchFamily="18" charset="0"/>
                <a:ea typeface="黑体" panose="02010609060101010101" pitchFamily="49" charset="-122"/>
              </a:rPr>
              <a:t>章</a:t>
            </a:r>
            <a:r>
              <a:rPr lang="en-US" altLang="zh-CN" sz="4800" b="1" dirty="0">
                <a:latin typeface="Palatino Linotype" panose="02040502050505030304" pitchFamily="18" charset="0"/>
                <a:ea typeface="黑体" panose="02010609060101010101" pitchFamily="49" charset="-122"/>
              </a:rPr>
              <a:t>】</a:t>
            </a:r>
            <a:br>
              <a:rPr lang="en-US" altLang="zh-CN" sz="4800" b="1" dirty="0">
                <a:latin typeface="Palatino Linotype" panose="02040502050505030304" pitchFamily="18" charset="0"/>
                <a:ea typeface="黑体" panose="02010609060101010101" pitchFamily="49" charset="-122"/>
              </a:rPr>
            </a:br>
            <a:r>
              <a:rPr lang="en-US" altLang="zh-CN" sz="4800" b="1" dirty="0">
                <a:latin typeface="Palatino Linotype" panose="02040502050505030304" pitchFamily="18" charset="0"/>
                <a:ea typeface="黑体" panose="02010609060101010101" pitchFamily="49" charset="-122"/>
              </a:rPr>
              <a:t>Python</a:t>
            </a:r>
            <a:r>
              <a:rPr lang="zh-CN" altLang="en-US" sz="4800" b="1" dirty="0">
                <a:latin typeface="Palatino Linotype" panose="02040502050505030304" pitchFamily="18" charset="0"/>
                <a:ea typeface="黑体" panose="02010609060101010101" pitchFamily="49" charset="-122"/>
              </a:rPr>
              <a:t>第三方库概览</a:t>
            </a:r>
            <a:endParaRPr lang="zh-CN" altLang="en-US" sz="5400" b="1" dirty="0">
              <a:latin typeface="Palatino Linotype" panose="02040502050505030304" pitchFamily="18" charset="0"/>
              <a:ea typeface="黑体" panose="02010609060101010101" pitchFamily="49" charset="-122"/>
            </a:endParaRPr>
          </a:p>
        </p:txBody>
      </p:sp>
      <p:pic>
        <p:nvPicPr>
          <p:cNvPr id="4099"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6888" y="3513138"/>
            <a:ext cx="3070225"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Box 2"/>
          <p:cNvSpPr txBox="1">
            <a:spLocks noChangeArrowheads="1"/>
          </p:cNvSpPr>
          <p:nvPr/>
        </p:nvSpPr>
        <p:spPr bwMode="auto">
          <a:xfrm>
            <a:off x="538163" y="1839913"/>
            <a:ext cx="8137525"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400" dirty="0">
                <a:latin typeface="Palatino Linotype" pitchFamily="18" charset="0"/>
                <a:ea typeface="楷体" pitchFamily="49" charset="-122"/>
              </a:rPr>
              <a:t>这里以</a:t>
            </a:r>
            <a:r>
              <a:rPr lang="en-US" altLang="zh-CN" sz="2400" dirty="0" err="1">
                <a:latin typeface="Palatino Linotype" pitchFamily="18" charset="0"/>
                <a:ea typeface="楷体" pitchFamily="49" charset="-122"/>
              </a:rPr>
              <a:t>scipy</a:t>
            </a:r>
            <a:r>
              <a:rPr lang="zh-CN" altLang="en-US" sz="2400" dirty="0">
                <a:latin typeface="Palatino Linotype" pitchFamily="18" charset="0"/>
                <a:ea typeface="楷体" pitchFamily="49" charset="-122"/>
              </a:rPr>
              <a:t>为例说明，首先在上述页面中找到</a:t>
            </a:r>
            <a:r>
              <a:rPr lang="en-US" altLang="zh-CN" sz="2400" dirty="0" err="1">
                <a:latin typeface="Palatino Linotype" pitchFamily="18" charset="0"/>
                <a:ea typeface="楷体" pitchFamily="49" charset="-122"/>
              </a:rPr>
              <a:t>scipy</a:t>
            </a:r>
            <a:r>
              <a:rPr lang="zh-CN" altLang="en-US" sz="2400" dirty="0">
                <a:latin typeface="Palatino Linotype" pitchFamily="18" charset="0"/>
                <a:ea typeface="楷体" pitchFamily="49" charset="-122"/>
              </a:rPr>
              <a:t>库对应的内容。选择其中的</a:t>
            </a:r>
            <a:r>
              <a:rPr lang="en-US" altLang="zh-CN" sz="2400" dirty="0">
                <a:latin typeface="Palatino Linotype" pitchFamily="18" charset="0"/>
                <a:ea typeface="楷体" pitchFamily="49" charset="-122"/>
              </a:rPr>
              <a:t>.</a:t>
            </a:r>
            <a:r>
              <a:rPr lang="en-US" altLang="zh-CN" sz="2400" dirty="0" err="1">
                <a:latin typeface="Palatino Linotype" pitchFamily="18" charset="0"/>
                <a:ea typeface="楷体" pitchFamily="49" charset="-122"/>
              </a:rPr>
              <a:t>whl</a:t>
            </a:r>
            <a:r>
              <a:rPr lang="zh-CN" altLang="en-US" sz="2400" dirty="0">
                <a:latin typeface="Palatino Linotype" pitchFamily="18" charset="0"/>
                <a:ea typeface="楷体" pitchFamily="49" charset="-122"/>
              </a:rPr>
              <a:t>文件下载，这里选择适用于</a:t>
            </a:r>
            <a:r>
              <a:rPr lang="en-US" altLang="zh-CN" sz="2400" dirty="0">
                <a:latin typeface="Palatino Linotype" pitchFamily="18" charset="0"/>
                <a:ea typeface="楷体" pitchFamily="49" charset="-122"/>
              </a:rPr>
              <a:t>Python 3.5</a:t>
            </a:r>
            <a:r>
              <a:rPr lang="zh-CN" altLang="en-US" sz="2400" dirty="0">
                <a:latin typeface="Palatino Linotype" pitchFamily="18" charset="0"/>
                <a:ea typeface="楷体" pitchFamily="49" charset="-122"/>
              </a:rPr>
              <a:t>版本解释器和</a:t>
            </a:r>
            <a:r>
              <a:rPr lang="en-US" altLang="zh-CN" sz="2400" dirty="0">
                <a:latin typeface="Palatino Linotype" pitchFamily="18" charset="0"/>
                <a:ea typeface="楷体" pitchFamily="49" charset="-122"/>
              </a:rPr>
              <a:t>32</a:t>
            </a:r>
            <a:r>
              <a:rPr lang="zh-CN" altLang="en-US" sz="2400" dirty="0">
                <a:latin typeface="Palatino Linotype" pitchFamily="18" charset="0"/>
                <a:ea typeface="楷体" pitchFamily="49" charset="-122"/>
              </a:rPr>
              <a:t>位系统的对应文件：</a:t>
            </a:r>
            <a:r>
              <a:rPr lang="en-US" altLang="zh-CN" sz="2400" dirty="0">
                <a:latin typeface="Palatino Linotype" pitchFamily="18" charset="0"/>
                <a:ea typeface="楷体" pitchFamily="49" charset="-122"/>
              </a:rPr>
              <a:t>scipy-0.17.1-cp35-cp35m-win32.whl</a:t>
            </a:r>
            <a:r>
              <a:rPr lang="zh-CN" altLang="en-US" sz="2400" dirty="0">
                <a:latin typeface="Palatino Linotype" pitchFamily="18" charset="0"/>
                <a:ea typeface="楷体" pitchFamily="49" charset="-122"/>
              </a:rPr>
              <a:t>，下载该文件到</a:t>
            </a:r>
            <a:r>
              <a:rPr lang="en-US" altLang="zh-CN" sz="2400" dirty="0">
                <a:latin typeface="Palatino Linotype" pitchFamily="18" charset="0"/>
                <a:ea typeface="楷体" pitchFamily="49" charset="-122"/>
              </a:rPr>
              <a:t>D:\pycodes</a:t>
            </a:r>
            <a:r>
              <a:rPr lang="zh-CN" altLang="en-US" sz="2400" dirty="0">
                <a:latin typeface="Palatino Linotype" pitchFamily="18" charset="0"/>
                <a:ea typeface="楷体" pitchFamily="49" charset="-122"/>
              </a:rPr>
              <a:t>目录。</a:t>
            </a:r>
          </a:p>
          <a:p>
            <a:pPr lvl="1" algn="just" eaLnBrk="1" hangingPunct="1">
              <a:lnSpc>
                <a:spcPct val="150000"/>
              </a:lnSpc>
              <a:buClr>
                <a:srgbClr val="C00000"/>
              </a:buClr>
              <a:buFont typeface="Wingdings" pitchFamily="2" charset="2"/>
              <a:buChar char="n"/>
            </a:pPr>
            <a:r>
              <a:rPr lang="zh-CN" altLang="en-US" sz="2400" dirty="0">
                <a:latin typeface="Palatino Linotype" pitchFamily="18" charset="0"/>
                <a:ea typeface="楷体" pitchFamily="49" charset="-122"/>
              </a:rPr>
              <a:t>然后，采用</a:t>
            </a:r>
            <a:r>
              <a:rPr lang="en-US" altLang="zh-CN" sz="2400" dirty="0">
                <a:latin typeface="Palatino Linotype" pitchFamily="18" charset="0"/>
                <a:ea typeface="楷体" pitchFamily="49" charset="-122"/>
              </a:rPr>
              <a:t>pip</a:t>
            </a:r>
            <a:r>
              <a:rPr lang="zh-CN" altLang="en-US" sz="2400" dirty="0">
                <a:latin typeface="Palatino Linotype" pitchFamily="18" charset="0"/>
                <a:ea typeface="楷体" pitchFamily="49" charset="-122"/>
              </a:rPr>
              <a:t>命令安装该文件。</a:t>
            </a:r>
          </a:p>
        </p:txBody>
      </p:sp>
      <p:sp>
        <p:nvSpPr>
          <p:cNvPr id="1331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文件安装</a:t>
            </a:r>
          </a:p>
        </p:txBody>
      </p:sp>
      <p:graphicFrame>
        <p:nvGraphicFramePr>
          <p:cNvPr id="3" name="表格 2"/>
          <p:cNvGraphicFramePr>
            <a:graphicFrameLocks noGrp="1"/>
          </p:cNvGraphicFramePr>
          <p:nvPr/>
        </p:nvGraphicFramePr>
        <p:xfrm>
          <a:off x="1123950" y="5405438"/>
          <a:ext cx="7335838" cy="1005840"/>
        </p:xfrm>
        <a:graphic>
          <a:graphicData uri="http://schemas.openxmlformats.org/drawingml/2006/table">
            <a:tbl>
              <a:tblPr/>
              <a:tblGrid>
                <a:gridCol w="7335838">
                  <a:extLst>
                    <a:ext uri="{9D8B030D-6E8A-4147-A177-3AD203B41FA5}">
                      <a16:colId xmlns:a16="http://schemas.microsoft.com/office/drawing/2014/main" val="20000"/>
                    </a:ext>
                  </a:extLst>
                </a:gridCol>
              </a:tblGrid>
              <a:tr h="0">
                <a:tc>
                  <a:txBody>
                    <a:bodyPr/>
                    <a:lstStyle/>
                    <a:p>
                      <a:pPr algn="just">
                        <a:lnSpc>
                          <a:spcPts val="2000"/>
                        </a:lnSpc>
                        <a:spcAft>
                          <a:spcPts val="0"/>
                        </a:spcAft>
                      </a:pPr>
                      <a:r>
                        <a:rPr lang="en-US" sz="1400" b="1" kern="100" dirty="0">
                          <a:effectLst/>
                          <a:latin typeface="Courier New" panose="02070309020205020404" pitchFamily="49" charset="0"/>
                          <a:ea typeface="宋体" panose="02010600030101010101" pitchFamily="2" charset="-122"/>
                          <a:cs typeface="Times New Roman" panose="02020603050405020304" pitchFamily="18" charset="0"/>
                        </a:rPr>
                        <a:t>:\&gt;pip install D:\pycodes\scipy-0.17.1-cp35-cp35m-win32.whl</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Processing d:\pycodes\scipy-0.17.1-cp35-cp35m-win32.whl</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Installing collected packages: </a:t>
                      </a:r>
                      <a:r>
                        <a:rPr lang="en-US" sz="1400" kern="100" dirty="0" err="1">
                          <a:effectLst/>
                          <a:latin typeface="Courier New" panose="02070309020205020404" pitchFamily="49" charset="0"/>
                          <a:ea typeface="宋体" panose="02010600030101010101" pitchFamily="2" charset="-122"/>
                          <a:cs typeface="Times New Roman" panose="02020603050405020304" pitchFamily="18" charset="0"/>
                        </a:rPr>
                        <a:t>scipy</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Successfully installed scipy-0.17.1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solidFill>
                      <a:srgbClr val="E5E5E5"/>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2"/>
          <p:cNvSpPr txBox="1">
            <a:spLocks noChangeArrowheads="1"/>
          </p:cNvSpPr>
          <p:nvPr/>
        </p:nvSpPr>
        <p:spPr bwMode="auto">
          <a:xfrm>
            <a:off x="538163" y="1839913"/>
            <a:ext cx="81375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对于上述三种安装方式，一般</a:t>
            </a:r>
            <a:r>
              <a:rPr lang="zh-CN" altLang="en-US" sz="2800" b="1" dirty="0">
                <a:solidFill>
                  <a:srgbClr val="FF0000"/>
                </a:solidFill>
                <a:latin typeface="Palatino Linotype" pitchFamily="18" charset="0"/>
                <a:ea typeface="楷体" pitchFamily="49" charset="-122"/>
              </a:rPr>
              <a:t>优先选择采用</a:t>
            </a:r>
            <a:r>
              <a:rPr lang="en-US" altLang="zh-CN" sz="2800" b="1" dirty="0">
                <a:solidFill>
                  <a:srgbClr val="FF0000"/>
                </a:solidFill>
                <a:latin typeface="Palatino Linotype" pitchFamily="18" charset="0"/>
                <a:ea typeface="楷体" pitchFamily="49" charset="-122"/>
              </a:rPr>
              <a:t>pip</a:t>
            </a:r>
            <a:r>
              <a:rPr lang="zh-CN" altLang="en-US" sz="2800" b="1" dirty="0">
                <a:solidFill>
                  <a:srgbClr val="FF0000"/>
                </a:solidFill>
                <a:latin typeface="Palatino Linotype" pitchFamily="18" charset="0"/>
                <a:ea typeface="楷体" pitchFamily="49" charset="-122"/>
              </a:rPr>
              <a:t>工具安装</a:t>
            </a:r>
            <a:r>
              <a:rPr lang="zh-CN" altLang="en-US" sz="2800" dirty="0">
                <a:latin typeface="Palatino Linotype" pitchFamily="18" charset="0"/>
                <a:ea typeface="楷体" pitchFamily="49" charset="-122"/>
              </a:rPr>
              <a:t>，如果安装失败，则选择自定义安装或者文件安装。另外，如果需要在没有网络条件下安装</a:t>
            </a: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第三方库，请直接采用文件安装方式。其中，</a:t>
            </a:r>
            <a:r>
              <a:rPr lang="en-US" altLang="zh-CN" sz="2800" dirty="0">
                <a:latin typeface="Palatino Linotype" pitchFamily="18" charset="0"/>
                <a:ea typeface="楷体" pitchFamily="49" charset="-122"/>
              </a:rPr>
              <a:t>.</a:t>
            </a:r>
            <a:r>
              <a:rPr lang="en-US" altLang="zh-CN" sz="2800" dirty="0" err="1">
                <a:latin typeface="Palatino Linotype" pitchFamily="18" charset="0"/>
                <a:ea typeface="楷体" pitchFamily="49" charset="-122"/>
              </a:rPr>
              <a:t>whl</a:t>
            </a:r>
            <a:r>
              <a:rPr lang="zh-CN" altLang="en-US" sz="2800" dirty="0">
                <a:latin typeface="Palatino Linotype" pitchFamily="18" charset="0"/>
                <a:ea typeface="楷体" pitchFamily="49" charset="-122"/>
              </a:rPr>
              <a:t>文件可以通过</a:t>
            </a:r>
            <a:r>
              <a:rPr lang="en-US" altLang="zh-CN" sz="2800" dirty="0">
                <a:latin typeface="Palatino Linotype" pitchFamily="18" charset="0"/>
                <a:ea typeface="楷体" pitchFamily="49" charset="-122"/>
              </a:rPr>
              <a:t>pip download</a:t>
            </a:r>
            <a:r>
              <a:rPr lang="zh-CN" altLang="en-US" sz="2800" dirty="0">
                <a:latin typeface="Palatino Linotype" pitchFamily="18" charset="0"/>
                <a:ea typeface="楷体" pitchFamily="49" charset="-122"/>
              </a:rPr>
              <a:t>指令在有网络条件的情况下获得。</a:t>
            </a:r>
          </a:p>
        </p:txBody>
      </p:sp>
      <p:sp>
        <p:nvSpPr>
          <p:cNvPr id="1434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第三方库的获取和安装</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Box 2"/>
          <p:cNvSpPr txBox="1">
            <a:spLocks noChangeArrowheads="1"/>
          </p:cNvSpPr>
          <p:nvPr/>
        </p:nvSpPr>
        <p:spPr bwMode="auto">
          <a:xfrm>
            <a:off x="538163" y="1839913"/>
            <a:ext cx="81375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执行</a:t>
            </a:r>
            <a:r>
              <a:rPr lang="en-US" altLang="zh-CN" sz="2800" b="1">
                <a:solidFill>
                  <a:srgbClr val="C00000"/>
                </a:solidFill>
                <a:latin typeface="Palatino Linotype" pitchFamily="18" charset="0"/>
                <a:ea typeface="楷体" pitchFamily="49" charset="-122"/>
              </a:rPr>
              <a:t>pip -h</a:t>
            </a:r>
            <a:r>
              <a:rPr lang="zh-CN" altLang="en-US" sz="2800">
                <a:latin typeface="Palatino Linotype" pitchFamily="18" charset="0"/>
                <a:ea typeface="楷体" pitchFamily="49" charset="-122"/>
              </a:rPr>
              <a:t>将列出</a:t>
            </a:r>
            <a:r>
              <a:rPr lang="en-US" altLang="zh-CN" sz="2800">
                <a:latin typeface="Palatino Linotype" pitchFamily="18" charset="0"/>
                <a:ea typeface="楷体" pitchFamily="49" charset="-122"/>
              </a:rPr>
              <a:t>pip</a:t>
            </a:r>
            <a:r>
              <a:rPr lang="zh-CN" altLang="en-US" sz="2800">
                <a:latin typeface="Palatino Linotype" pitchFamily="18" charset="0"/>
                <a:ea typeface="楷体" pitchFamily="49" charset="-122"/>
              </a:rPr>
              <a:t>常用的子命令</a:t>
            </a:r>
          </a:p>
        </p:txBody>
      </p:sp>
      <p:sp>
        <p:nvSpPr>
          <p:cNvPr id="1536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pip</a:t>
            </a:r>
            <a:r>
              <a:rPr lang="zh-CN" altLang="en-US" sz="4000">
                <a:solidFill>
                  <a:srgbClr val="262626"/>
                </a:solidFill>
                <a:latin typeface="微软雅黑" pitchFamily="34" charset="-122"/>
                <a:ea typeface="微软雅黑" pitchFamily="34" charset="-122"/>
              </a:rPr>
              <a:t>工具使用</a:t>
            </a:r>
          </a:p>
        </p:txBody>
      </p:sp>
      <p:graphicFrame>
        <p:nvGraphicFramePr>
          <p:cNvPr id="3" name="表格 2"/>
          <p:cNvGraphicFramePr>
            <a:graphicFrameLocks noGrp="1"/>
          </p:cNvGraphicFramePr>
          <p:nvPr/>
        </p:nvGraphicFramePr>
        <p:xfrm>
          <a:off x="682625" y="2871788"/>
          <a:ext cx="7777163" cy="3414712"/>
        </p:xfrm>
        <a:graphic>
          <a:graphicData uri="http://schemas.openxmlformats.org/drawingml/2006/table">
            <a:tbl>
              <a:tblPr/>
              <a:tblGrid>
                <a:gridCol w="7777163">
                  <a:extLst>
                    <a:ext uri="{9D8B030D-6E8A-4147-A177-3AD203B41FA5}">
                      <a16:colId xmlns:a16="http://schemas.microsoft.com/office/drawing/2014/main" val="20000"/>
                    </a:ext>
                  </a:extLst>
                </a:gridCol>
              </a:tblGrid>
              <a:tr h="3414712">
                <a:tc>
                  <a:txBody>
                    <a:bodyPr/>
                    <a:lstStyle/>
                    <a:p>
                      <a:pPr algn="just">
                        <a:lnSpc>
                          <a:spcPct val="100000"/>
                        </a:lnSpc>
                        <a:spcAft>
                          <a:spcPts val="0"/>
                        </a:spcAft>
                      </a:pPr>
                      <a:r>
                        <a:rPr lang="en-US" sz="1400" b="1" kern="100" dirty="0">
                          <a:effectLst/>
                          <a:latin typeface="Courier New" panose="02070309020205020404" pitchFamily="49" charset="0"/>
                          <a:ea typeface="宋体" panose="02010600030101010101" pitchFamily="2" charset="-122"/>
                          <a:cs typeface="Times New Roman" panose="02020603050405020304" pitchFamily="18" charset="0"/>
                        </a:rPr>
                        <a:t>:\&gt;pip -h</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Usage:</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pip &lt;command&gt; [options]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Commands: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install       </a:t>
                      </a:r>
                      <a:r>
                        <a:rPr lang="en-US" sz="1400" kern="100" dirty="0" err="1">
                          <a:effectLst/>
                          <a:latin typeface="Courier New" panose="02070309020205020404" pitchFamily="49" charset="0"/>
                          <a:ea typeface="宋体" panose="02010600030101010101" pitchFamily="2" charset="-122"/>
                          <a:cs typeface="Times New Roman" panose="02020603050405020304" pitchFamily="18" charset="0"/>
                        </a:rPr>
                        <a:t>Install</a:t>
                      </a: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packages.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download      </a:t>
                      </a:r>
                      <a:r>
                        <a:rPr lang="en-US" sz="1400" kern="100" dirty="0" err="1">
                          <a:effectLst/>
                          <a:latin typeface="Courier New" panose="02070309020205020404" pitchFamily="49" charset="0"/>
                          <a:ea typeface="宋体" panose="02010600030101010101" pitchFamily="2" charset="-122"/>
                          <a:cs typeface="Times New Roman" panose="02020603050405020304" pitchFamily="18" charset="0"/>
                        </a:rPr>
                        <a:t>Download</a:t>
                      </a: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packages.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uninstall     </a:t>
                      </a:r>
                      <a:r>
                        <a:rPr lang="en-US" sz="1400" kern="100" dirty="0" err="1">
                          <a:effectLst/>
                          <a:latin typeface="Courier New" panose="02070309020205020404" pitchFamily="49" charset="0"/>
                          <a:ea typeface="宋体" panose="02010600030101010101" pitchFamily="2" charset="-122"/>
                          <a:cs typeface="Times New Roman" panose="02020603050405020304" pitchFamily="18" charset="0"/>
                        </a:rPr>
                        <a:t>Uninstall</a:t>
                      </a: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packages.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freeze         Output installed packages in requirements format.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list           </a:t>
                      </a:r>
                      <a:r>
                        <a:rPr lang="en-US" sz="1400" kern="100" dirty="0" err="1">
                          <a:effectLst/>
                          <a:latin typeface="Courier New" panose="02070309020205020404" pitchFamily="49" charset="0"/>
                          <a:ea typeface="宋体" panose="02010600030101010101" pitchFamily="2" charset="-122"/>
                          <a:cs typeface="Times New Roman" panose="02020603050405020304" pitchFamily="18" charset="0"/>
                        </a:rPr>
                        <a:t>List</a:t>
                      </a: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installed packages.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show           </a:t>
                      </a:r>
                      <a:r>
                        <a:rPr lang="en-US" sz="1400" kern="100" dirty="0" err="1">
                          <a:effectLst/>
                          <a:latin typeface="Courier New" panose="02070309020205020404" pitchFamily="49" charset="0"/>
                          <a:ea typeface="宋体" panose="02010600030101010101" pitchFamily="2" charset="-122"/>
                          <a:cs typeface="Times New Roman" panose="02020603050405020304" pitchFamily="18" charset="0"/>
                        </a:rPr>
                        <a:t>Show</a:t>
                      </a: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information about installed packages.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search         </a:t>
                      </a:r>
                      <a:r>
                        <a:rPr lang="en-US" sz="1400" kern="100" dirty="0" err="1">
                          <a:effectLst/>
                          <a:latin typeface="Courier New" panose="02070309020205020404" pitchFamily="49" charset="0"/>
                          <a:ea typeface="宋体" panose="02010600030101010101" pitchFamily="2" charset="-122"/>
                          <a:cs typeface="Times New Roman" panose="02020603050405020304" pitchFamily="18" charset="0"/>
                        </a:rPr>
                        <a:t>Search</a:t>
                      </a: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kern="100" dirty="0" err="1">
                          <a:effectLst/>
                          <a:latin typeface="Courier New" panose="02070309020205020404" pitchFamily="49" charset="0"/>
                          <a:ea typeface="宋体" panose="02010600030101010101" pitchFamily="2" charset="-122"/>
                          <a:cs typeface="Times New Roman" panose="02020603050405020304" pitchFamily="18" charset="0"/>
                        </a:rPr>
                        <a:t>PyPI</a:t>
                      </a: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for packages.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wheel          Build wheels from your requirements.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hash           Compute hashes of package archives.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completion    A helper command used for command completion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help           Show help for commands.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solidFill>
                      <a:srgbClr val="E5E5E5"/>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Box 2"/>
          <p:cNvSpPr txBox="1">
            <a:spLocks noChangeArrowheads="1"/>
          </p:cNvSpPr>
          <p:nvPr/>
        </p:nvSpPr>
        <p:spPr bwMode="auto">
          <a:xfrm>
            <a:off x="538163" y="1839913"/>
            <a:ext cx="8137525"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pip</a:t>
            </a:r>
            <a:r>
              <a:rPr lang="zh-CN" altLang="en-US" sz="2800">
                <a:latin typeface="Palatino Linotype" pitchFamily="18" charset="0"/>
                <a:ea typeface="楷体" pitchFamily="49" charset="-122"/>
              </a:rPr>
              <a:t>支持安装（</a:t>
            </a:r>
            <a:r>
              <a:rPr lang="en-US" altLang="zh-CN" sz="2800">
                <a:latin typeface="Palatino Linotype" pitchFamily="18" charset="0"/>
                <a:ea typeface="楷体" pitchFamily="49" charset="-122"/>
              </a:rPr>
              <a:t>install</a:t>
            </a:r>
            <a:r>
              <a:rPr lang="zh-CN" altLang="en-US" sz="2800">
                <a:latin typeface="Palatino Linotype" pitchFamily="18" charset="0"/>
                <a:ea typeface="楷体" pitchFamily="49" charset="-122"/>
              </a:rPr>
              <a:t>）、下载（</a:t>
            </a:r>
            <a:r>
              <a:rPr lang="en-US" altLang="zh-CN" sz="2800">
                <a:latin typeface="Palatino Linotype" pitchFamily="18" charset="0"/>
                <a:ea typeface="楷体" pitchFamily="49" charset="-122"/>
              </a:rPr>
              <a:t>download</a:t>
            </a:r>
            <a:r>
              <a:rPr lang="zh-CN" altLang="en-US" sz="2800">
                <a:latin typeface="Palatino Linotype" pitchFamily="18" charset="0"/>
                <a:ea typeface="楷体" pitchFamily="49" charset="-122"/>
              </a:rPr>
              <a:t>）、卸载（</a:t>
            </a:r>
            <a:r>
              <a:rPr lang="en-US" altLang="zh-CN" sz="2800">
                <a:latin typeface="Palatino Linotype" pitchFamily="18" charset="0"/>
                <a:ea typeface="楷体" pitchFamily="49" charset="-122"/>
              </a:rPr>
              <a:t>uninstall</a:t>
            </a:r>
            <a:r>
              <a:rPr lang="zh-CN" altLang="en-US" sz="2800">
                <a:latin typeface="Palatino Linotype" pitchFamily="18" charset="0"/>
                <a:ea typeface="楷体" pitchFamily="49" charset="-122"/>
              </a:rPr>
              <a:t>）、列表（</a:t>
            </a:r>
            <a:r>
              <a:rPr lang="en-US" altLang="zh-CN" sz="2800">
                <a:latin typeface="Palatino Linotype" pitchFamily="18" charset="0"/>
                <a:ea typeface="楷体" pitchFamily="49" charset="-122"/>
              </a:rPr>
              <a:t>list</a:t>
            </a:r>
            <a:r>
              <a:rPr lang="zh-CN" altLang="en-US" sz="2800">
                <a:latin typeface="Palatino Linotype" pitchFamily="18" charset="0"/>
                <a:ea typeface="楷体" pitchFamily="49" charset="-122"/>
              </a:rPr>
              <a:t>）、查看（</a:t>
            </a:r>
            <a:r>
              <a:rPr lang="en-US" altLang="zh-CN" sz="2800">
                <a:latin typeface="Palatino Linotype" pitchFamily="18" charset="0"/>
                <a:ea typeface="楷体" pitchFamily="49" charset="-122"/>
              </a:rPr>
              <a:t>list</a:t>
            </a:r>
            <a:r>
              <a:rPr lang="zh-CN" altLang="en-US" sz="2800">
                <a:latin typeface="Palatino Linotype" pitchFamily="18" charset="0"/>
                <a:ea typeface="楷体" pitchFamily="49" charset="-122"/>
              </a:rPr>
              <a:t>）、查找（</a:t>
            </a:r>
            <a:r>
              <a:rPr lang="en-US" altLang="zh-CN" sz="2800">
                <a:latin typeface="Palatino Linotype" pitchFamily="18" charset="0"/>
                <a:ea typeface="楷体" pitchFamily="49" charset="-122"/>
              </a:rPr>
              <a:t>search</a:t>
            </a:r>
            <a:r>
              <a:rPr lang="zh-CN" altLang="en-US" sz="2800">
                <a:latin typeface="Palatino Linotype" pitchFamily="18" charset="0"/>
                <a:ea typeface="楷体" pitchFamily="49" charset="-122"/>
              </a:rPr>
              <a:t>）等一系列安装和维护子命令。</a:t>
            </a:r>
          </a:p>
        </p:txBody>
      </p:sp>
      <p:sp>
        <p:nvSpPr>
          <p:cNvPr id="1638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第三方库的获取和安装</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Box 2"/>
          <p:cNvSpPr txBox="1">
            <a:spLocks noChangeArrowheads="1"/>
          </p:cNvSpPr>
          <p:nvPr/>
        </p:nvSpPr>
        <p:spPr bwMode="auto">
          <a:xfrm>
            <a:off x="538163" y="1839913"/>
            <a:ext cx="8137525"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en-US" altLang="zh-CN" dirty="0">
                <a:latin typeface="Palatino Linotype" panose="02040502050505030304" pitchFamily="18" charset="0"/>
                <a:ea typeface="楷体" panose="02010609060101010101" pitchFamily="49" charset="-122"/>
              </a:rPr>
              <a:t>pip</a:t>
            </a:r>
            <a:r>
              <a:rPr lang="zh-CN" altLang="en-US" dirty="0">
                <a:latin typeface="Palatino Linotype" panose="02040502050505030304" pitchFamily="18" charset="0"/>
                <a:ea typeface="楷体" panose="02010609060101010101" pitchFamily="49" charset="-122"/>
              </a:rPr>
              <a:t>的</a:t>
            </a:r>
            <a:r>
              <a:rPr lang="en-US" altLang="zh-CN" dirty="0">
                <a:latin typeface="Palatino Linotype" panose="02040502050505030304" pitchFamily="18" charset="0"/>
                <a:ea typeface="楷体" panose="02010609060101010101" pitchFamily="49" charset="-122"/>
              </a:rPr>
              <a:t>uninstall</a:t>
            </a:r>
            <a:r>
              <a:rPr lang="zh-CN" altLang="en-US" dirty="0">
                <a:latin typeface="Palatino Linotype" panose="02040502050505030304" pitchFamily="18" charset="0"/>
                <a:ea typeface="楷体" panose="02010609060101010101" pitchFamily="49" charset="-122"/>
              </a:rPr>
              <a:t>子命令可以卸载一个已经安装的第三方库，格式如下： </a:t>
            </a:r>
          </a:p>
          <a:p>
            <a:pPr marL="0" lvl="1" indent="0" algn="ctr" eaLnBrk="1" fontAlgn="auto" hangingPunct="1">
              <a:lnSpc>
                <a:spcPct val="150000"/>
              </a:lnSpc>
              <a:spcBef>
                <a:spcPct val="0"/>
              </a:spcBef>
              <a:spcAft>
                <a:spcPts val="0"/>
              </a:spcAft>
              <a:buClr>
                <a:srgbClr val="C00000"/>
              </a:buClr>
              <a:buFontTx/>
              <a:buNone/>
              <a:defRPr/>
            </a:pPr>
            <a:r>
              <a:rPr lang="en-US" altLang="zh-CN" dirty="0">
                <a:latin typeface="Palatino Linotype" panose="02040502050505030304" pitchFamily="18" charset="0"/>
                <a:ea typeface="楷体" panose="02010609060101010101" pitchFamily="49" charset="-122"/>
              </a:rPr>
              <a:t>pip uninstall &lt;</a:t>
            </a:r>
            <a:r>
              <a:rPr lang="zh-CN" altLang="en-US" dirty="0">
                <a:latin typeface="Palatino Linotype" panose="02040502050505030304" pitchFamily="18" charset="0"/>
                <a:ea typeface="楷体" panose="02010609060101010101" pitchFamily="49" charset="-122"/>
              </a:rPr>
              <a:t>拟卸载库名</a:t>
            </a:r>
            <a:r>
              <a:rPr lang="en-US" altLang="zh-CN" dirty="0">
                <a:latin typeface="Palatino Linotype" panose="02040502050505030304" pitchFamily="18" charset="0"/>
                <a:ea typeface="楷体" panose="02010609060101010101" pitchFamily="49" charset="-122"/>
              </a:rPr>
              <a:t>&gt;</a:t>
            </a:r>
          </a:p>
          <a:p>
            <a:pPr lvl="1" eaLnBrk="1" fontAlgn="auto" hangingPunct="1">
              <a:lnSpc>
                <a:spcPct val="150000"/>
              </a:lnSpc>
              <a:spcBef>
                <a:spcPct val="0"/>
              </a:spcBef>
              <a:spcAft>
                <a:spcPts val="0"/>
              </a:spcAft>
              <a:buClr>
                <a:srgbClr val="C00000"/>
              </a:buClr>
              <a:buFont typeface="Wingdings" panose="05000000000000000000" pitchFamily="2" charset="2"/>
              <a:buChar char="n"/>
              <a:defRPr/>
            </a:pPr>
            <a:r>
              <a:rPr lang="en-US" altLang="zh-CN" dirty="0">
                <a:latin typeface="Palatino Linotype" panose="02040502050505030304" pitchFamily="18" charset="0"/>
                <a:ea typeface="楷体" panose="02010609060101010101" pitchFamily="49" charset="-122"/>
              </a:rPr>
              <a:t>pip</a:t>
            </a:r>
            <a:r>
              <a:rPr lang="zh-CN" altLang="en-US" dirty="0">
                <a:latin typeface="Palatino Linotype" panose="02040502050505030304" pitchFamily="18" charset="0"/>
                <a:ea typeface="楷体" panose="02010609060101010101" pitchFamily="49" charset="-122"/>
              </a:rPr>
              <a:t>的</a:t>
            </a:r>
            <a:r>
              <a:rPr lang="en-US" altLang="zh-CN" dirty="0">
                <a:latin typeface="Palatino Linotype" panose="02040502050505030304" pitchFamily="18" charset="0"/>
                <a:ea typeface="楷体" panose="02010609060101010101" pitchFamily="49" charset="-122"/>
              </a:rPr>
              <a:t>list</a:t>
            </a:r>
            <a:r>
              <a:rPr lang="zh-CN" altLang="en-US" dirty="0">
                <a:latin typeface="Palatino Linotype" panose="02040502050505030304" pitchFamily="18" charset="0"/>
                <a:ea typeface="楷体" panose="02010609060101010101" pitchFamily="49" charset="-122"/>
              </a:rPr>
              <a:t>子命令可以列出当前系统中已经安装的第三方库，格式如下：</a:t>
            </a:r>
          </a:p>
          <a:p>
            <a:pPr marL="0" lvl="1" indent="0" algn="ctr" eaLnBrk="1" fontAlgn="auto" hangingPunct="1">
              <a:lnSpc>
                <a:spcPct val="150000"/>
              </a:lnSpc>
              <a:spcBef>
                <a:spcPct val="0"/>
              </a:spcBef>
              <a:spcAft>
                <a:spcPts val="0"/>
              </a:spcAft>
              <a:buClr>
                <a:srgbClr val="C00000"/>
              </a:buClr>
              <a:buFontTx/>
              <a:buNone/>
              <a:defRPr/>
            </a:pPr>
            <a:r>
              <a:rPr lang="en-US" altLang="zh-CN" dirty="0">
                <a:latin typeface="Palatino Linotype" panose="02040502050505030304" pitchFamily="18" charset="0"/>
                <a:ea typeface="楷体" panose="02010609060101010101" pitchFamily="49" charset="-122"/>
              </a:rPr>
              <a:t>pip list</a:t>
            </a:r>
          </a:p>
          <a:p>
            <a:pPr marL="0" lvl="1" indent="0" algn="ctr" eaLnBrk="1" fontAlgn="auto" hangingPunct="1">
              <a:lnSpc>
                <a:spcPct val="150000"/>
              </a:lnSpc>
              <a:spcBef>
                <a:spcPct val="0"/>
              </a:spcBef>
              <a:spcAft>
                <a:spcPts val="0"/>
              </a:spcAft>
              <a:buClr>
                <a:srgbClr val="C00000"/>
              </a:buClr>
              <a:buFontTx/>
              <a:buNone/>
              <a:defRPr/>
            </a:pPr>
            <a:endParaRPr lang="en-US" altLang="zh-CN" dirty="0">
              <a:latin typeface="Palatino Linotype" panose="02040502050505030304" pitchFamily="18" charset="0"/>
              <a:ea typeface="楷体" panose="02010609060101010101" pitchFamily="49" charset="-122"/>
            </a:endParaRPr>
          </a:p>
        </p:txBody>
      </p:sp>
      <p:sp>
        <p:nvSpPr>
          <p:cNvPr id="1741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第三方库的获取和安装</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Box 2"/>
          <p:cNvSpPr txBox="1">
            <a:spLocks noChangeArrowheads="1"/>
          </p:cNvSpPr>
          <p:nvPr/>
        </p:nvSpPr>
        <p:spPr bwMode="auto">
          <a:xfrm>
            <a:off x="538163" y="1839913"/>
            <a:ext cx="81375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en-US" altLang="zh-CN" dirty="0">
                <a:latin typeface="Palatino Linotype" panose="02040502050505030304" pitchFamily="18" charset="0"/>
                <a:ea typeface="楷体" panose="02010609060101010101" pitchFamily="49" charset="-122"/>
              </a:rPr>
              <a:t>pip</a:t>
            </a:r>
            <a:r>
              <a:rPr lang="zh-CN" altLang="en-US" dirty="0">
                <a:latin typeface="Palatino Linotype" panose="02040502050505030304" pitchFamily="18" charset="0"/>
                <a:ea typeface="楷体" panose="02010609060101010101" pitchFamily="49" charset="-122"/>
              </a:rPr>
              <a:t>的</a:t>
            </a:r>
            <a:r>
              <a:rPr lang="en-US" altLang="zh-CN" dirty="0">
                <a:latin typeface="Palatino Linotype" panose="02040502050505030304" pitchFamily="18" charset="0"/>
                <a:ea typeface="楷体" panose="02010609060101010101" pitchFamily="49" charset="-122"/>
              </a:rPr>
              <a:t>show</a:t>
            </a:r>
            <a:r>
              <a:rPr lang="zh-CN" altLang="en-US" dirty="0">
                <a:latin typeface="Palatino Linotype" panose="02040502050505030304" pitchFamily="18" charset="0"/>
                <a:ea typeface="楷体" panose="02010609060101010101" pitchFamily="49" charset="-122"/>
              </a:rPr>
              <a:t>子命令列出某个已经安装库的详细信息，格式如下：</a:t>
            </a:r>
          </a:p>
          <a:p>
            <a:pPr marL="0" lvl="1" indent="0" algn="ctr" eaLnBrk="1" fontAlgn="auto" hangingPunct="1">
              <a:lnSpc>
                <a:spcPct val="150000"/>
              </a:lnSpc>
              <a:spcBef>
                <a:spcPct val="0"/>
              </a:spcBef>
              <a:spcAft>
                <a:spcPts val="0"/>
              </a:spcAft>
              <a:buClr>
                <a:srgbClr val="C00000"/>
              </a:buClr>
              <a:buFontTx/>
              <a:buNone/>
              <a:defRPr/>
            </a:pPr>
            <a:r>
              <a:rPr lang="en-US" altLang="zh-CN" dirty="0">
                <a:latin typeface="Palatino Linotype" panose="02040502050505030304" pitchFamily="18" charset="0"/>
                <a:ea typeface="楷体" panose="02010609060101010101" pitchFamily="49" charset="-122"/>
              </a:rPr>
              <a:t>pip show &lt;</a:t>
            </a:r>
            <a:r>
              <a:rPr lang="zh-CN" altLang="en-US" dirty="0">
                <a:latin typeface="Palatino Linotype" panose="02040502050505030304" pitchFamily="18" charset="0"/>
                <a:ea typeface="楷体" panose="02010609060101010101" pitchFamily="49" charset="-122"/>
              </a:rPr>
              <a:t>拟查询库名</a:t>
            </a:r>
            <a:r>
              <a:rPr lang="en-US" altLang="zh-CN" dirty="0">
                <a:latin typeface="Palatino Linotype" panose="02040502050505030304" pitchFamily="18" charset="0"/>
                <a:ea typeface="楷体" panose="02010609060101010101" pitchFamily="49" charset="-122"/>
              </a:rPr>
              <a:t>&gt;</a:t>
            </a:r>
          </a:p>
          <a:p>
            <a:pPr lvl="1" eaLnBrk="1" fontAlgn="auto" hangingPunct="1">
              <a:lnSpc>
                <a:spcPct val="150000"/>
              </a:lnSpc>
              <a:spcBef>
                <a:spcPct val="0"/>
              </a:spcBef>
              <a:spcAft>
                <a:spcPts val="0"/>
              </a:spcAft>
              <a:buClr>
                <a:srgbClr val="C00000"/>
              </a:buClr>
              <a:buFont typeface="Wingdings" panose="05000000000000000000" pitchFamily="2" charset="2"/>
              <a:buChar char="n"/>
              <a:defRPr/>
            </a:pPr>
            <a:r>
              <a:rPr lang="en-US" altLang="zh-CN" dirty="0">
                <a:latin typeface="Palatino Linotype" panose="02040502050505030304" pitchFamily="18" charset="0"/>
                <a:ea typeface="楷体" panose="02010609060101010101" pitchFamily="49" charset="-122"/>
              </a:rPr>
              <a:t>pip</a:t>
            </a:r>
            <a:r>
              <a:rPr lang="zh-CN" altLang="en-US" dirty="0">
                <a:latin typeface="Palatino Linotype" panose="02040502050505030304" pitchFamily="18" charset="0"/>
                <a:ea typeface="楷体" panose="02010609060101010101" pitchFamily="49" charset="-122"/>
              </a:rPr>
              <a:t>的</a:t>
            </a:r>
            <a:r>
              <a:rPr lang="en-US" altLang="zh-CN" dirty="0">
                <a:latin typeface="Palatino Linotype" panose="02040502050505030304" pitchFamily="18" charset="0"/>
                <a:ea typeface="楷体" panose="02010609060101010101" pitchFamily="49" charset="-122"/>
              </a:rPr>
              <a:t>download</a:t>
            </a:r>
            <a:r>
              <a:rPr lang="zh-CN" altLang="en-US" dirty="0">
                <a:latin typeface="Palatino Linotype" panose="02040502050505030304" pitchFamily="18" charset="0"/>
                <a:ea typeface="楷体" panose="02010609060101010101" pitchFamily="49" charset="-122"/>
              </a:rPr>
              <a:t>子命令可以下载第三方库的安装包，但并不安装，格式如下：</a:t>
            </a:r>
          </a:p>
          <a:p>
            <a:pPr marL="0" lvl="1" indent="0" algn="ctr" eaLnBrk="1" fontAlgn="auto" hangingPunct="1">
              <a:lnSpc>
                <a:spcPct val="150000"/>
              </a:lnSpc>
              <a:spcBef>
                <a:spcPct val="0"/>
              </a:spcBef>
              <a:spcAft>
                <a:spcPts val="0"/>
              </a:spcAft>
              <a:buClr>
                <a:srgbClr val="C00000"/>
              </a:buClr>
              <a:buFontTx/>
              <a:buNone/>
              <a:defRPr/>
            </a:pPr>
            <a:r>
              <a:rPr lang="en-US" altLang="zh-CN" dirty="0">
                <a:latin typeface="Palatino Linotype" panose="02040502050505030304" pitchFamily="18" charset="0"/>
                <a:ea typeface="楷体" panose="02010609060101010101" pitchFamily="49" charset="-122"/>
              </a:rPr>
              <a:t>pip download</a:t>
            </a:r>
          </a:p>
        </p:txBody>
      </p:sp>
      <p:sp>
        <p:nvSpPr>
          <p:cNvPr id="1843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第三方库的获取和安装</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Box 2"/>
          <p:cNvSpPr txBox="1">
            <a:spLocks noChangeArrowheads="1"/>
          </p:cNvSpPr>
          <p:nvPr/>
        </p:nvSpPr>
        <p:spPr bwMode="auto">
          <a:xfrm>
            <a:off x="538163" y="1839913"/>
            <a:ext cx="81375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en-US" altLang="zh-CN" sz="2400" dirty="0">
                <a:latin typeface="Palatino Linotype" panose="02040502050505030304" pitchFamily="18" charset="0"/>
                <a:ea typeface="楷体" panose="02010609060101010101" pitchFamily="49" charset="-122"/>
              </a:rPr>
              <a:t>pip</a:t>
            </a:r>
            <a:r>
              <a:rPr lang="zh-CN" altLang="en-US" sz="2400" dirty="0">
                <a:latin typeface="Palatino Linotype" panose="02040502050505030304" pitchFamily="18" charset="0"/>
                <a:ea typeface="楷体" panose="02010609060101010101" pitchFamily="49" charset="-122"/>
              </a:rPr>
              <a:t>的</a:t>
            </a:r>
            <a:r>
              <a:rPr lang="en-US" altLang="zh-CN" sz="2400" dirty="0">
                <a:latin typeface="Palatino Linotype" panose="02040502050505030304" pitchFamily="18" charset="0"/>
                <a:ea typeface="楷体" panose="02010609060101010101" pitchFamily="49" charset="-122"/>
              </a:rPr>
              <a:t>search</a:t>
            </a:r>
            <a:r>
              <a:rPr lang="zh-CN" altLang="en-US" sz="2400" dirty="0">
                <a:latin typeface="Palatino Linotype" panose="02040502050505030304" pitchFamily="18" charset="0"/>
                <a:ea typeface="楷体" panose="02010609060101010101" pitchFamily="49" charset="-122"/>
              </a:rPr>
              <a:t>子命令可以联网搜索库名或摘要中关键字，格式如下：</a:t>
            </a:r>
          </a:p>
          <a:p>
            <a:pPr marL="0" lvl="1" indent="0" algn="ctr" eaLnBrk="1" fontAlgn="auto" hangingPunct="1">
              <a:lnSpc>
                <a:spcPct val="150000"/>
              </a:lnSpc>
              <a:spcBef>
                <a:spcPct val="0"/>
              </a:spcBef>
              <a:spcAft>
                <a:spcPts val="0"/>
              </a:spcAft>
              <a:buClr>
                <a:srgbClr val="C00000"/>
              </a:buClr>
              <a:buFontTx/>
              <a:buNone/>
              <a:defRPr/>
            </a:pPr>
            <a:r>
              <a:rPr lang="en-US" altLang="zh-CN" sz="2400" dirty="0">
                <a:latin typeface="Palatino Linotype" panose="02040502050505030304" pitchFamily="18" charset="0"/>
                <a:ea typeface="楷体" panose="02010609060101010101" pitchFamily="49" charset="-122"/>
              </a:rPr>
              <a:t>pip search &lt;</a:t>
            </a:r>
            <a:r>
              <a:rPr lang="zh-CN" altLang="en-US" sz="2400" dirty="0">
                <a:latin typeface="Palatino Linotype" panose="02040502050505030304" pitchFamily="18" charset="0"/>
                <a:ea typeface="楷体" panose="02010609060101010101" pitchFamily="49" charset="-122"/>
              </a:rPr>
              <a:t>拟查询关键字</a:t>
            </a:r>
            <a:r>
              <a:rPr lang="en-US" altLang="zh-CN" sz="2400" dirty="0">
                <a:latin typeface="Palatino Linotype" panose="02040502050505030304" pitchFamily="18" charset="0"/>
                <a:ea typeface="楷体" panose="02010609060101010101" pitchFamily="49" charset="-122"/>
              </a:rPr>
              <a:t>&gt;</a:t>
            </a:r>
          </a:p>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sz="2400" dirty="0">
                <a:latin typeface="Palatino Linotype" panose="02040502050505030304" pitchFamily="18" charset="0"/>
                <a:ea typeface="楷体" panose="02010609060101010101" pitchFamily="49" charset="-122"/>
              </a:rPr>
              <a:t>以查询含有</a:t>
            </a:r>
            <a:r>
              <a:rPr lang="en-US" altLang="zh-CN" sz="2400" dirty="0">
                <a:latin typeface="Palatino Linotype" panose="02040502050505030304" pitchFamily="18" charset="0"/>
                <a:ea typeface="楷体" panose="02010609060101010101" pitchFamily="49" charset="-122"/>
              </a:rPr>
              <a:t>installer</a:t>
            </a:r>
            <a:r>
              <a:rPr lang="zh-CN" altLang="en-US" sz="2400" dirty="0">
                <a:latin typeface="Palatino Linotype" panose="02040502050505030304" pitchFamily="18" charset="0"/>
                <a:ea typeface="楷体" panose="02010609060101010101" pitchFamily="49" charset="-122"/>
              </a:rPr>
              <a:t>单词的库为例，执行效果如下：</a:t>
            </a:r>
          </a:p>
        </p:txBody>
      </p:sp>
      <p:sp>
        <p:nvSpPr>
          <p:cNvPr id="1946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第三方库的获取和安装</a:t>
            </a:r>
          </a:p>
        </p:txBody>
      </p:sp>
      <p:graphicFrame>
        <p:nvGraphicFramePr>
          <p:cNvPr id="3" name="表格 2"/>
          <p:cNvGraphicFramePr>
            <a:graphicFrameLocks noGrp="1"/>
          </p:cNvGraphicFramePr>
          <p:nvPr/>
        </p:nvGraphicFramePr>
        <p:xfrm>
          <a:off x="1158875" y="4359275"/>
          <a:ext cx="7097713" cy="1767840"/>
        </p:xfrm>
        <a:graphic>
          <a:graphicData uri="http://schemas.openxmlformats.org/drawingml/2006/table">
            <a:tbl>
              <a:tblPr/>
              <a:tblGrid>
                <a:gridCol w="7097713">
                  <a:extLst>
                    <a:ext uri="{9D8B030D-6E8A-4147-A177-3AD203B41FA5}">
                      <a16:colId xmlns:a16="http://schemas.microsoft.com/office/drawing/2014/main" val="20000"/>
                    </a:ext>
                  </a:extLst>
                </a:gridCol>
              </a:tblGrid>
              <a:tr h="0">
                <a:tc>
                  <a:txBody>
                    <a:bodyPr/>
                    <a:lstStyle/>
                    <a:p>
                      <a:pPr algn="just">
                        <a:lnSpc>
                          <a:spcPts val="2000"/>
                        </a:lnSpc>
                        <a:spcAft>
                          <a:spcPts val="0"/>
                        </a:spcAft>
                      </a:pPr>
                      <a:r>
                        <a:rPr lang="en-US" sz="1400" b="1" kern="100" dirty="0">
                          <a:effectLst/>
                          <a:latin typeface="Courier New" panose="02070309020205020404" pitchFamily="49" charset="0"/>
                          <a:ea typeface="宋体" panose="02010600030101010101" pitchFamily="2" charset="-122"/>
                          <a:cs typeface="Times New Roman" panose="02020603050405020304" pitchFamily="18" charset="0"/>
                        </a:rPr>
                        <a:t>:\&gt;pip </a:t>
                      </a:r>
                      <a:r>
                        <a:rPr lang="en-US" altLang="zh-CN" sz="1400" b="1" kern="100" dirty="0">
                          <a:effectLst/>
                          <a:latin typeface="Courier New" panose="02070309020205020404" pitchFamily="49" charset="0"/>
                          <a:ea typeface="宋体" panose="02010600030101010101" pitchFamily="2" charset="-122"/>
                          <a:cs typeface="Times New Roman" panose="02020603050405020304" pitchFamily="18" charset="0"/>
                        </a:rPr>
                        <a:t>search</a:t>
                      </a:r>
                      <a:r>
                        <a:rPr lang="en-US" sz="1400" b="1" kern="100" dirty="0">
                          <a:effectLst/>
                          <a:latin typeface="Courier New" panose="02070309020205020404" pitchFamily="49" charset="0"/>
                          <a:ea typeface="宋体" panose="02010600030101010101" pitchFamily="2" charset="-122"/>
                          <a:cs typeface="Times New Roman" panose="02020603050405020304" pitchFamily="18" charset="0"/>
                        </a:rPr>
                        <a:t> installer</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0"/>
                        </a:spcAft>
                      </a:pPr>
                      <a:r>
                        <a:rPr lang="en-US" sz="1400" kern="100" dirty="0" err="1">
                          <a:effectLst/>
                          <a:latin typeface="Courier New" panose="02070309020205020404" pitchFamily="49" charset="0"/>
                          <a:ea typeface="宋体" panose="02010600030101010101" pitchFamily="2" charset="-122"/>
                          <a:cs typeface="Times New Roman" panose="02020603050405020304" pitchFamily="18" charset="0"/>
                        </a:rPr>
                        <a:t>winbrew</a:t>
                      </a: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(1.1.7)           - Native package installer for Windows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0"/>
                        </a:spcAft>
                      </a:pPr>
                      <a:r>
                        <a:rPr lang="en-US" sz="1400" kern="100" dirty="0" err="1">
                          <a:effectLst/>
                          <a:latin typeface="Courier New" panose="02070309020205020404" pitchFamily="49" charset="0"/>
                          <a:ea typeface="宋体" panose="02010600030101010101" pitchFamily="2" charset="-122"/>
                          <a:cs typeface="Times New Roman" panose="02020603050405020304" pitchFamily="18" charset="0"/>
                        </a:rPr>
                        <a:t>pygitflow-avh</a:t>
                      </a: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(1.2.0)     - </a:t>
                      </a:r>
                      <a:r>
                        <a:rPr lang="en-US" sz="1400" kern="100" dirty="0" err="1">
                          <a:effectLst/>
                          <a:latin typeface="Courier New" panose="02070309020205020404" pitchFamily="49" charset="0"/>
                          <a:ea typeface="宋体" panose="02010600030101010101" pitchFamily="2" charset="-122"/>
                          <a:cs typeface="Times New Roman" panose="02020603050405020304" pitchFamily="18" charset="0"/>
                        </a:rPr>
                        <a:t>Pythonic</a:t>
                      </a: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Installer for </a:t>
                      </a:r>
                      <a:r>
                        <a:rPr lang="en-US" sz="1400" kern="100" dirty="0" err="1">
                          <a:effectLst/>
                          <a:latin typeface="Courier New" panose="02070309020205020404" pitchFamily="49" charset="0"/>
                          <a:ea typeface="宋体" panose="02010600030101010101" pitchFamily="2" charset="-122"/>
                          <a:cs typeface="Times New Roman" panose="02020603050405020304" pitchFamily="18" charset="0"/>
                        </a:rPr>
                        <a:t>Git</a:t>
                      </a: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Flow</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(AVH Edition).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0"/>
                        </a:spcAft>
                      </a:pPr>
                      <a:r>
                        <a:rPr lang="en-US" sz="1400" kern="100" dirty="0" err="1">
                          <a:effectLst/>
                          <a:latin typeface="Courier New" panose="02070309020205020404" pitchFamily="49" charset="0"/>
                          <a:ea typeface="宋体" panose="02010600030101010101" pitchFamily="2" charset="-122"/>
                          <a:cs typeface="Times New Roman" panose="02020603050405020304" pitchFamily="18" charset="0"/>
                        </a:rPr>
                        <a:t>notouch</a:t>
                      </a: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(0.3)             - </a:t>
                      </a:r>
                      <a:r>
                        <a:rPr lang="en-US" sz="1400" kern="100" dirty="0" err="1">
                          <a:effectLst/>
                          <a:latin typeface="Courier New" panose="02070309020205020404" pitchFamily="49" charset="0"/>
                          <a:ea typeface="宋体" panose="02010600030101010101" pitchFamily="2" charset="-122"/>
                          <a:cs typeface="Times New Roman" panose="02020603050405020304" pitchFamily="18" charset="0"/>
                        </a:rPr>
                        <a:t>Notouch</a:t>
                      </a: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Physical Machine</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                                 Installer Automation Service</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ts val="2000"/>
                        </a:lnSpc>
                        <a:spcAft>
                          <a:spcPts val="0"/>
                        </a:spcAft>
                      </a:pPr>
                      <a:r>
                        <a:rPr lang="en-US" sz="1400" kern="10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solidFill>
                      <a:srgbClr val="E5E5E5"/>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
          <p:cNvSpPr txBox="1">
            <a:spLocks noChangeArrowheads="1"/>
          </p:cNvSpPr>
          <p:nvPr/>
        </p:nvSpPr>
        <p:spPr bwMode="auto">
          <a:xfrm>
            <a:off x="941388" y="2968625"/>
            <a:ext cx="74787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5400" dirty="0" err="1">
                <a:solidFill>
                  <a:srgbClr val="262626"/>
                </a:solidFill>
                <a:latin typeface="微软雅黑" pitchFamily="34" charset="-122"/>
                <a:ea typeface="微软雅黑" pitchFamily="34" charset="-122"/>
              </a:rPr>
              <a:t>PyInstaller</a:t>
            </a:r>
            <a:r>
              <a:rPr lang="zh-CN" altLang="en-US" sz="5400" dirty="0">
                <a:solidFill>
                  <a:srgbClr val="262626"/>
                </a:solidFill>
                <a:latin typeface="微软雅黑" pitchFamily="34" charset="-122"/>
                <a:ea typeface="微软雅黑" pitchFamily="34" charset="-122"/>
              </a:rPr>
              <a:t>库概述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Box 2"/>
          <p:cNvSpPr txBox="1">
            <a:spLocks noChangeArrowheads="1"/>
          </p:cNvSpPr>
          <p:nvPr/>
        </p:nvSpPr>
        <p:spPr bwMode="auto">
          <a:xfrm>
            <a:off x="538163" y="1839913"/>
            <a:ext cx="81375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400" dirty="0" err="1">
                <a:latin typeface="Palatino Linotype" pitchFamily="18" charset="0"/>
                <a:ea typeface="楷体" pitchFamily="49" charset="-122"/>
              </a:rPr>
              <a:t>PyInstaller</a:t>
            </a:r>
            <a:r>
              <a:rPr lang="zh-CN" altLang="en-US" sz="2400" dirty="0">
                <a:latin typeface="Palatino Linotype" pitchFamily="18" charset="0"/>
                <a:ea typeface="楷体" pitchFamily="49" charset="-122"/>
              </a:rPr>
              <a:t>是一个十分有用的</a:t>
            </a:r>
            <a:r>
              <a:rPr lang="en-US" altLang="zh-CN" sz="2400" dirty="0">
                <a:latin typeface="Palatino Linotype" pitchFamily="18" charset="0"/>
                <a:ea typeface="楷体" pitchFamily="49" charset="-122"/>
              </a:rPr>
              <a:t>Python</a:t>
            </a:r>
            <a:r>
              <a:rPr lang="zh-CN" altLang="en-US" sz="2400" dirty="0">
                <a:latin typeface="Palatino Linotype" pitchFamily="18" charset="0"/>
                <a:ea typeface="楷体" pitchFamily="49" charset="-122"/>
              </a:rPr>
              <a:t>第三方库，它能够在</a:t>
            </a:r>
            <a:r>
              <a:rPr lang="en-US" altLang="zh-CN" sz="2400" dirty="0">
                <a:latin typeface="Palatino Linotype" pitchFamily="18" charset="0"/>
                <a:ea typeface="楷体" pitchFamily="49" charset="-122"/>
              </a:rPr>
              <a:t>Windows</a:t>
            </a:r>
            <a:r>
              <a:rPr lang="zh-CN" altLang="en-US" sz="2400" dirty="0">
                <a:latin typeface="Palatino Linotype" pitchFamily="18" charset="0"/>
                <a:ea typeface="楷体" pitchFamily="49" charset="-122"/>
              </a:rPr>
              <a:t>、</a:t>
            </a:r>
            <a:r>
              <a:rPr lang="en-US" altLang="zh-CN" sz="2400" dirty="0">
                <a:latin typeface="Palatino Linotype" pitchFamily="18" charset="0"/>
                <a:ea typeface="楷体" pitchFamily="49" charset="-122"/>
              </a:rPr>
              <a:t>Linux</a:t>
            </a:r>
            <a:r>
              <a:rPr lang="zh-CN" altLang="en-US" sz="2400" dirty="0">
                <a:latin typeface="Palatino Linotype" pitchFamily="18" charset="0"/>
                <a:ea typeface="楷体" pitchFamily="49" charset="-122"/>
              </a:rPr>
              <a:t>、</a:t>
            </a:r>
            <a:r>
              <a:rPr lang="en-US" altLang="zh-CN" sz="2400" dirty="0">
                <a:latin typeface="Palatino Linotype" pitchFamily="18" charset="0"/>
                <a:ea typeface="楷体" pitchFamily="49" charset="-122"/>
              </a:rPr>
              <a:t>Mac OS X</a:t>
            </a:r>
            <a:r>
              <a:rPr lang="zh-CN" altLang="en-US" sz="2400" dirty="0">
                <a:latin typeface="Palatino Linotype" pitchFamily="18" charset="0"/>
                <a:ea typeface="楷体" pitchFamily="49" charset="-122"/>
              </a:rPr>
              <a:t>等操作系统下将</a:t>
            </a:r>
            <a:r>
              <a:rPr lang="en-US" altLang="zh-CN" sz="2400" dirty="0">
                <a:latin typeface="Palatino Linotype" pitchFamily="18" charset="0"/>
                <a:ea typeface="楷体" pitchFamily="49" charset="-122"/>
              </a:rPr>
              <a:t>Python</a:t>
            </a:r>
            <a:r>
              <a:rPr lang="zh-CN" altLang="en-US" sz="2400" dirty="0">
                <a:latin typeface="Palatino Linotype" pitchFamily="18" charset="0"/>
                <a:ea typeface="楷体" pitchFamily="49" charset="-122"/>
              </a:rPr>
              <a:t>源文件打包，</a:t>
            </a:r>
            <a:r>
              <a:rPr lang="zh-CN" altLang="en-US" sz="2400" b="1" dirty="0">
                <a:solidFill>
                  <a:srgbClr val="C00000"/>
                </a:solidFill>
                <a:latin typeface="Palatino Linotype" pitchFamily="18" charset="0"/>
                <a:ea typeface="楷体" pitchFamily="49" charset="-122"/>
              </a:rPr>
              <a:t>变成直接可运行的可执行文件</a:t>
            </a:r>
            <a:r>
              <a:rPr lang="zh-CN" altLang="en-US" sz="2400" dirty="0">
                <a:latin typeface="Palatino Linotype" pitchFamily="18" charset="0"/>
                <a:ea typeface="楷体" pitchFamily="49" charset="-122"/>
              </a:rPr>
              <a:t>。</a:t>
            </a:r>
            <a:endParaRPr lang="en-US" altLang="zh-CN" sz="24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400" dirty="0">
                <a:latin typeface="Palatino Linotype" pitchFamily="18" charset="0"/>
                <a:ea typeface="楷体" pitchFamily="49" charset="-122"/>
              </a:rPr>
              <a:t>通过对源文件打包，</a:t>
            </a:r>
            <a:r>
              <a:rPr lang="en-US" altLang="zh-CN" sz="2400" dirty="0">
                <a:latin typeface="Palatino Linotype" pitchFamily="18" charset="0"/>
                <a:ea typeface="楷体" pitchFamily="49" charset="-122"/>
              </a:rPr>
              <a:t>Python</a:t>
            </a:r>
            <a:r>
              <a:rPr lang="zh-CN" altLang="en-US" sz="2400" dirty="0">
                <a:latin typeface="Palatino Linotype" pitchFamily="18" charset="0"/>
                <a:ea typeface="楷体" pitchFamily="49" charset="-122"/>
              </a:rPr>
              <a:t>程序可以在没有安装</a:t>
            </a:r>
            <a:r>
              <a:rPr lang="en-US" altLang="zh-CN" sz="2400" dirty="0">
                <a:latin typeface="Palatino Linotype" pitchFamily="18" charset="0"/>
                <a:ea typeface="楷体" pitchFamily="49" charset="-122"/>
              </a:rPr>
              <a:t>Python</a:t>
            </a:r>
            <a:r>
              <a:rPr lang="zh-CN" altLang="en-US" sz="2400" dirty="0">
                <a:latin typeface="Palatino Linotype" pitchFamily="18" charset="0"/>
                <a:ea typeface="楷体" pitchFamily="49" charset="-122"/>
              </a:rPr>
              <a:t>的环境中运行，也可以作为一个独立文件方便传递和管理。</a:t>
            </a:r>
          </a:p>
        </p:txBody>
      </p:sp>
      <p:sp>
        <p:nvSpPr>
          <p:cNvPr id="2150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PyInstaller</a:t>
            </a:r>
            <a:r>
              <a:rPr lang="zh-CN" altLang="en-US" sz="4000">
                <a:solidFill>
                  <a:srgbClr val="262626"/>
                </a:solidFill>
                <a:latin typeface="微软雅黑" pitchFamily="34" charset="-122"/>
                <a:ea typeface="微软雅黑" pitchFamily="34" charset="-122"/>
              </a:rPr>
              <a:t>库概述</a:t>
            </a:r>
          </a:p>
        </p:txBody>
      </p:sp>
      <p:graphicFrame>
        <p:nvGraphicFramePr>
          <p:cNvPr id="4" name="表格 3"/>
          <p:cNvGraphicFramePr>
            <a:graphicFrameLocks noGrp="1"/>
          </p:cNvGraphicFramePr>
          <p:nvPr/>
        </p:nvGraphicFramePr>
        <p:xfrm>
          <a:off x="1112838" y="5480050"/>
          <a:ext cx="6953250" cy="411163"/>
        </p:xfrm>
        <a:graphic>
          <a:graphicData uri="http://schemas.openxmlformats.org/drawingml/2006/table">
            <a:tbl>
              <a:tblPr firstRow="1" firstCol="1" bandRow="1"/>
              <a:tblGrid>
                <a:gridCol w="6953250">
                  <a:extLst>
                    <a:ext uri="{9D8B030D-6E8A-4147-A177-3AD203B41FA5}">
                      <a16:colId xmlns:a16="http://schemas.microsoft.com/office/drawing/2014/main" val="20000"/>
                    </a:ext>
                  </a:extLst>
                </a:gridCol>
              </a:tblGrid>
              <a:tr h="411163">
                <a:tc>
                  <a:txBody>
                    <a:bodyPr/>
                    <a:lstStyle/>
                    <a:p>
                      <a:pPr algn="just"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:\&gt;pip install</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PyInstaller</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2"/>
          <p:cNvSpPr txBox="1">
            <a:spLocks noChangeArrowheads="1"/>
          </p:cNvSpPr>
          <p:nvPr/>
        </p:nvSpPr>
        <p:spPr bwMode="auto">
          <a:xfrm>
            <a:off x="558800" y="2955925"/>
            <a:ext cx="82026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5400">
                <a:solidFill>
                  <a:srgbClr val="262626"/>
                </a:solidFill>
                <a:latin typeface="微软雅黑" pitchFamily="34" charset="-122"/>
                <a:ea typeface="微软雅黑" pitchFamily="34" charset="-122"/>
              </a:rPr>
              <a:t>PyInstaller</a:t>
            </a:r>
            <a:r>
              <a:rPr lang="zh-CN" altLang="en-US" sz="5400">
                <a:solidFill>
                  <a:srgbClr val="262626"/>
                </a:solidFill>
                <a:latin typeface="微软雅黑" pitchFamily="34" charset="-122"/>
                <a:ea typeface="微软雅黑" pitchFamily="34" charset="-122"/>
              </a:rPr>
              <a:t>库与程序打包</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2"/>
          <p:cNvSpPr txBox="1">
            <a:spLocks noChangeArrowheads="1"/>
          </p:cNvSpPr>
          <p:nvPr/>
        </p:nvSpPr>
        <p:spPr bwMode="auto">
          <a:xfrm>
            <a:off x="538163" y="1839913"/>
            <a:ext cx="81375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第三方库的获取和安装</a:t>
            </a: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 脚本程序转变为可执行程序的第三方库</a:t>
            </a:r>
            <a:r>
              <a:rPr lang="en-US" altLang="zh-CN" sz="2800" dirty="0">
                <a:latin typeface="Palatino Linotype" pitchFamily="18" charset="0"/>
                <a:ea typeface="楷体" pitchFamily="49" charset="-122"/>
              </a:rPr>
              <a:t>: </a:t>
            </a:r>
            <a:r>
              <a:rPr lang="en-US" altLang="zh-CN" sz="2800" dirty="0" err="1">
                <a:latin typeface="Palatino Linotype" pitchFamily="18" charset="0"/>
                <a:ea typeface="楷体" pitchFamily="49" charset="-122"/>
              </a:rPr>
              <a:t>PyInstaller</a:t>
            </a:r>
            <a:r>
              <a:rPr lang="zh-CN" altLang="en-US" sz="2800" dirty="0">
                <a:latin typeface="Palatino Linotype" pitchFamily="18" charset="0"/>
                <a:ea typeface="楷体" pitchFamily="49" charset="-122"/>
              </a:rPr>
              <a:t>库</a:t>
            </a:r>
            <a:r>
              <a:rPr lang="en-US" altLang="zh-CN" sz="2800" dirty="0">
                <a:latin typeface="Palatino Linotype" pitchFamily="18" charset="0"/>
                <a:ea typeface="楷体" pitchFamily="49" charset="-122"/>
              </a:rPr>
              <a:t>(</a:t>
            </a:r>
            <a:r>
              <a:rPr lang="zh-CN" altLang="en-US" sz="2800" dirty="0">
                <a:latin typeface="Palatino Linotype" pitchFamily="18" charset="0"/>
                <a:ea typeface="楷体" pitchFamily="49" charset="-122"/>
              </a:rPr>
              <a:t>必选</a:t>
            </a:r>
            <a:r>
              <a:rPr lang="en-US" altLang="zh-CN" sz="2800" dirty="0">
                <a:latin typeface="Palatino Linotype" pitchFamily="18" charset="0"/>
                <a:ea typeface="楷体" pitchFamily="49" charset="-122"/>
              </a:rPr>
              <a:t>)</a:t>
            </a:r>
            <a:endParaRPr lang="zh-CN" altLang="en-US"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第三方库</a:t>
            </a:r>
            <a:r>
              <a:rPr lang="en-US" altLang="zh-CN" sz="2800" dirty="0">
                <a:latin typeface="Palatino Linotype" pitchFamily="18" charset="0"/>
                <a:ea typeface="楷体" pitchFamily="49" charset="-122"/>
              </a:rPr>
              <a:t>: </a:t>
            </a:r>
            <a:r>
              <a:rPr lang="en-US" altLang="zh-CN" sz="2800" dirty="0" err="1">
                <a:latin typeface="Palatino Linotype" pitchFamily="18" charset="0"/>
                <a:ea typeface="楷体" pitchFamily="49" charset="-122"/>
              </a:rPr>
              <a:t>jieba</a:t>
            </a:r>
            <a:r>
              <a:rPr lang="zh-CN" altLang="en-US" sz="2800" dirty="0">
                <a:latin typeface="Palatino Linotype" pitchFamily="18" charset="0"/>
                <a:ea typeface="楷体" pitchFamily="49" charset="-122"/>
              </a:rPr>
              <a:t>库</a:t>
            </a:r>
            <a:r>
              <a:rPr lang="en-US" altLang="zh-CN" sz="2800" dirty="0">
                <a:latin typeface="Palatino Linotype" pitchFamily="18" charset="0"/>
                <a:ea typeface="楷体" pitchFamily="49" charset="-122"/>
              </a:rPr>
              <a:t>(</a:t>
            </a:r>
            <a:r>
              <a:rPr lang="zh-CN" altLang="en-US" sz="2800" dirty="0">
                <a:latin typeface="Palatino Linotype" pitchFamily="18" charset="0"/>
                <a:ea typeface="楷体" pitchFamily="49" charset="-122"/>
              </a:rPr>
              <a:t>必选</a:t>
            </a:r>
            <a:r>
              <a:rPr lang="en-US" altLang="zh-CN" sz="2800" dirty="0">
                <a:latin typeface="Palatino Linotype" pitchFamily="18" charset="0"/>
                <a:ea typeface="楷体" pitchFamily="49" charset="-122"/>
              </a:rPr>
              <a:t>)</a:t>
            </a:r>
            <a:r>
              <a:rPr lang="zh-CN" altLang="en-US" sz="2800" dirty="0">
                <a:latin typeface="Palatino Linotype" pitchFamily="18" charset="0"/>
                <a:ea typeface="楷体" pitchFamily="49" charset="-122"/>
              </a:rPr>
              <a:t>、</a:t>
            </a:r>
            <a:r>
              <a:rPr lang="en-US" altLang="zh-CN" sz="2800" dirty="0" err="1">
                <a:latin typeface="Palatino Linotype" pitchFamily="18" charset="0"/>
                <a:ea typeface="楷体" pitchFamily="49" charset="-122"/>
              </a:rPr>
              <a:t>wordcloud</a:t>
            </a:r>
            <a:r>
              <a:rPr lang="zh-CN" altLang="en-US" sz="2800" dirty="0">
                <a:latin typeface="Palatino Linotype" pitchFamily="18" charset="0"/>
                <a:ea typeface="楷体" pitchFamily="49" charset="-122"/>
              </a:rPr>
              <a:t>库（可选）</a:t>
            </a:r>
          </a:p>
        </p:txBody>
      </p:sp>
      <p:sp>
        <p:nvSpPr>
          <p:cNvPr id="512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考纲考点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Box 2"/>
          <p:cNvSpPr txBox="1">
            <a:spLocks noChangeArrowheads="1"/>
          </p:cNvSpPr>
          <p:nvPr/>
        </p:nvSpPr>
        <p:spPr bwMode="auto">
          <a:xfrm>
            <a:off x="538163" y="1839913"/>
            <a:ext cx="8137525"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使用</a:t>
            </a:r>
            <a:r>
              <a:rPr lang="en-US" altLang="zh-CN" dirty="0" err="1">
                <a:latin typeface="Palatino Linotype" panose="02040502050505030304" pitchFamily="18" charset="0"/>
                <a:ea typeface="楷体" panose="02010609060101010101" pitchFamily="49" charset="-122"/>
              </a:rPr>
              <a:t>PyInstaller</a:t>
            </a:r>
            <a:r>
              <a:rPr lang="zh-CN" altLang="en-US" dirty="0">
                <a:latin typeface="Palatino Linotype" panose="02040502050505030304" pitchFamily="18" charset="0"/>
                <a:ea typeface="楷体" panose="02010609060101010101" pitchFamily="49" charset="-122"/>
              </a:rPr>
              <a:t>库对</a:t>
            </a:r>
            <a:r>
              <a:rPr lang="en-US" altLang="zh-CN" dirty="0">
                <a:latin typeface="Palatino Linotype" panose="02040502050505030304" pitchFamily="18" charset="0"/>
                <a:ea typeface="楷体" panose="02010609060101010101" pitchFamily="49" charset="-122"/>
              </a:rPr>
              <a:t>Python</a:t>
            </a:r>
            <a:r>
              <a:rPr lang="zh-CN" altLang="en-US" dirty="0">
                <a:latin typeface="Palatino Linotype" panose="02040502050505030304" pitchFamily="18" charset="0"/>
                <a:ea typeface="楷体" panose="02010609060101010101" pitchFamily="49" charset="-122"/>
              </a:rPr>
              <a:t>源文件打包十分简单，使用方法如下：</a:t>
            </a:r>
          </a:p>
          <a:p>
            <a:pPr marL="0" lvl="1" indent="0" algn="ctr" eaLnBrk="1" fontAlgn="auto" hangingPunct="1">
              <a:lnSpc>
                <a:spcPct val="150000"/>
              </a:lnSpc>
              <a:spcBef>
                <a:spcPct val="0"/>
              </a:spcBef>
              <a:spcAft>
                <a:spcPts val="0"/>
              </a:spcAft>
              <a:buClr>
                <a:srgbClr val="C00000"/>
              </a:buClr>
              <a:buFontTx/>
              <a:buNone/>
              <a:defRPr/>
            </a:pPr>
            <a:r>
              <a:rPr lang="en-US" altLang="zh-CN" dirty="0">
                <a:latin typeface="Palatino Linotype" panose="02040502050505030304" pitchFamily="18" charset="0"/>
                <a:ea typeface="楷体" panose="02010609060101010101" pitchFamily="49" charset="-122"/>
              </a:rPr>
              <a:t>:\&gt;</a:t>
            </a:r>
            <a:r>
              <a:rPr lang="en-US" altLang="zh-CN" b="1" dirty="0" err="1">
                <a:solidFill>
                  <a:srgbClr val="C00000"/>
                </a:solidFill>
                <a:latin typeface="Palatino Linotype" panose="02040502050505030304" pitchFamily="18" charset="0"/>
                <a:ea typeface="楷体" panose="02010609060101010101" pitchFamily="49" charset="-122"/>
              </a:rPr>
              <a:t>PyInstaller</a:t>
            </a:r>
            <a:r>
              <a:rPr lang="en-US" altLang="zh-CN" b="1" dirty="0">
                <a:solidFill>
                  <a:srgbClr val="C00000"/>
                </a:solidFill>
                <a:latin typeface="Palatino Linotype" panose="02040502050505030304" pitchFamily="18" charset="0"/>
                <a:ea typeface="楷体" panose="02010609060101010101" pitchFamily="49" charset="-122"/>
              </a:rPr>
              <a:t> &lt;Python</a:t>
            </a:r>
            <a:r>
              <a:rPr lang="zh-CN" altLang="en-US" b="1" dirty="0">
                <a:solidFill>
                  <a:srgbClr val="C00000"/>
                </a:solidFill>
                <a:latin typeface="Palatino Linotype" panose="02040502050505030304" pitchFamily="18" charset="0"/>
                <a:ea typeface="楷体" panose="02010609060101010101" pitchFamily="49" charset="-122"/>
              </a:rPr>
              <a:t>源程序文件名</a:t>
            </a:r>
            <a:r>
              <a:rPr lang="en-US" altLang="zh-CN" b="1" dirty="0">
                <a:solidFill>
                  <a:srgbClr val="C00000"/>
                </a:solidFill>
                <a:latin typeface="Palatino Linotype" panose="02040502050505030304" pitchFamily="18" charset="0"/>
                <a:ea typeface="楷体" panose="02010609060101010101" pitchFamily="49" charset="-122"/>
              </a:rPr>
              <a:t>&gt;</a:t>
            </a:r>
          </a:p>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endParaRPr lang="en-US" altLang="zh-CN" dirty="0">
              <a:latin typeface="Palatino Linotype" panose="02040502050505030304" pitchFamily="18" charset="0"/>
              <a:ea typeface="楷体" panose="02010609060101010101" pitchFamily="49" charset="-122"/>
            </a:endParaRPr>
          </a:p>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执行完毕后，源文件所在目录将生成</a:t>
            </a:r>
            <a:r>
              <a:rPr lang="en-US" altLang="zh-CN" dirty="0" err="1">
                <a:latin typeface="Palatino Linotype" panose="02040502050505030304" pitchFamily="18" charset="0"/>
                <a:ea typeface="楷体" panose="02010609060101010101" pitchFamily="49" charset="-122"/>
              </a:rPr>
              <a:t>dist</a:t>
            </a:r>
            <a:r>
              <a:rPr lang="zh-CN" altLang="en-US" dirty="0">
                <a:latin typeface="Palatino Linotype" panose="02040502050505030304" pitchFamily="18" charset="0"/>
                <a:ea typeface="楷体" panose="02010609060101010101" pitchFamily="49" charset="-122"/>
              </a:rPr>
              <a:t>和</a:t>
            </a:r>
            <a:r>
              <a:rPr lang="en-US" altLang="zh-CN" dirty="0">
                <a:latin typeface="Palatino Linotype" panose="02040502050505030304" pitchFamily="18" charset="0"/>
                <a:ea typeface="楷体" panose="02010609060101010101" pitchFamily="49" charset="-122"/>
              </a:rPr>
              <a:t>build</a:t>
            </a:r>
            <a:r>
              <a:rPr lang="zh-CN" altLang="en-US" dirty="0">
                <a:latin typeface="Palatino Linotype" panose="02040502050505030304" pitchFamily="18" charset="0"/>
                <a:ea typeface="楷体" panose="02010609060101010101" pitchFamily="49" charset="-122"/>
              </a:rPr>
              <a:t>两个文件夹。最终的打包程序在</a:t>
            </a:r>
            <a:r>
              <a:rPr lang="en-US" altLang="zh-CN" dirty="0" err="1">
                <a:latin typeface="Palatino Linotype" panose="02040502050505030304" pitchFamily="18" charset="0"/>
                <a:ea typeface="楷体" panose="02010609060101010101" pitchFamily="49" charset="-122"/>
              </a:rPr>
              <a:t>dist</a:t>
            </a:r>
            <a:r>
              <a:rPr lang="zh-CN" altLang="en-US" dirty="0">
                <a:latin typeface="Palatino Linotype" panose="02040502050505030304" pitchFamily="18" charset="0"/>
                <a:ea typeface="楷体" panose="02010609060101010101" pitchFamily="49" charset="-122"/>
              </a:rPr>
              <a:t>内部与源文件同名的目录中。</a:t>
            </a:r>
          </a:p>
        </p:txBody>
      </p:sp>
      <p:sp>
        <p:nvSpPr>
          <p:cNvPr id="2355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PyInstaller</a:t>
            </a:r>
            <a:r>
              <a:rPr lang="zh-CN" altLang="en-US" sz="4000">
                <a:solidFill>
                  <a:srgbClr val="262626"/>
                </a:solidFill>
                <a:latin typeface="微软雅黑" pitchFamily="34" charset="-122"/>
                <a:ea typeface="微软雅黑" pitchFamily="34" charset="-122"/>
              </a:rPr>
              <a:t>库与程序打包</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Box 2"/>
          <p:cNvSpPr txBox="1">
            <a:spLocks noChangeArrowheads="1"/>
          </p:cNvSpPr>
          <p:nvPr/>
        </p:nvSpPr>
        <p:spPr bwMode="auto">
          <a:xfrm>
            <a:off x="538163" y="1839913"/>
            <a:ext cx="8137525"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可以通过</a:t>
            </a:r>
            <a:r>
              <a:rPr lang="en-US" altLang="zh-CN" dirty="0">
                <a:latin typeface="Palatino Linotype" panose="02040502050505030304" pitchFamily="18" charset="0"/>
                <a:ea typeface="楷体" panose="02010609060101010101" pitchFamily="49" charset="-122"/>
              </a:rPr>
              <a:t>-F</a:t>
            </a:r>
            <a:r>
              <a:rPr lang="zh-CN" altLang="en-US" dirty="0">
                <a:latin typeface="Palatino Linotype" panose="02040502050505030304" pitchFamily="18" charset="0"/>
                <a:ea typeface="楷体" panose="02010609060101010101" pitchFamily="49" charset="-122"/>
              </a:rPr>
              <a:t>参数对</a:t>
            </a:r>
            <a:r>
              <a:rPr lang="en-US" altLang="zh-CN" dirty="0">
                <a:latin typeface="Palatino Linotype" panose="02040502050505030304" pitchFamily="18" charset="0"/>
                <a:ea typeface="楷体" panose="02010609060101010101" pitchFamily="49" charset="-122"/>
              </a:rPr>
              <a:t>Python</a:t>
            </a:r>
            <a:r>
              <a:rPr lang="zh-CN" altLang="en-US" dirty="0">
                <a:latin typeface="Palatino Linotype" panose="02040502050505030304" pitchFamily="18" charset="0"/>
                <a:ea typeface="楷体" panose="02010609060101010101" pitchFamily="49" charset="-122"/>
              </a:rPr>
              <a:t>源文件生成一个独立的可执行文件，如下：</a:t>
            </a:r>
          </a:p>
          <a:p>
            <a:pPr marL="0" lvl="1" indent="0" algn="ctr" eaLnBrk="1" fontAlgn="auto" hangingPunct="1">
              <a:lnSpc>
                <a:spcPct val="150000"/>
              </a:lnSpc>
              <a:spcBef>
                <a:spcPct val="0"/>
              </a:spcBef>
              <a:spcAft>
                <a:spcPts val="0"/>
              </a:spcAft>
              <a:buClr>
                <a:srgbClr val="C00000"/>
              </a:buClr>
              <a:buFontTx/>
              <a:buNone/>
              <a:defRPr/>
            </a:pPr>
            <a:r>
              <a:rPr lang="en-US" altLang="zh-CN" dirty="0">
                <a:latin typeface="Palatino Linotype" panose="02040502050505030304" pitchFamily="18" charset="0"/>
                <a:ea typeface="楷体" panose="02010609060101010101" pitchFamily="49" charset="-122"/>
              </a:rPr>
              <a:t>:\&gt;</a:t>
            </a:r>
            <a:r>
              <a:rPr lang="en-US" altLang="zh-CN" dirty="0" err="1">
                <a:latin typeface="Palatino Linotype" panose="02040502050505030304" pitchFamily="18" charset="0"/>
                <a:ea typeface="楷体" panose="02010609060101010101" pitchFamily="49" charset="-122"/>
              </a:rPr>
              <a:t>PyInstaller</a:t>
            </a:r>
            <a:r>
              <a:rPr lang="en-US" altLang="zh-CN" dirty="0">
                <a:latin typeface="Palatino Linotype" panose="02040502050505030304" pitchFamily="18" charset="0"/>
                <a:ea typeface="楷体" panose="02010609060101010101" pitchFamily="49" charset="-122"/>
              </a:rPr>
              <a:t> -F &lt;Python</a:t>
            </a:r>
            <a:r>
              <a:rPr lang="zh-CN" altLang="en-US" dirty="0">
                <a:latin typeface="Palatino Linotype" panose="02040502050505030304" pitchFamily="18" charset="0"/>
                <a:ea typeface="楷体" panose="02010609060101010101" pitchFamily="49" charset="-122"/>
              </a:rPr>
              <a:t>源程序文件名</a:t>
            </a:r>
            <a:r>
              <a:rPr lang="en-US" altLang="zh-CN" dirty="0">
                <a:latin typeface="Palatino Linotype" panose="02040502050505030304" pitchFamily="18" charset="0"/>
                <a:ea typeface="楷体" panose="02010609060101010101" pitchFamily="49" charset="-122"/>
              </a:rPr>
              <a:t>&gt;</a:t>
            </a:r>
          </a:p>
          <a:p>
            <a:pPr marL="0" lvl="1" indent="0" algn="ctr" eaLnBrk="1" fontAlgn="auto" hangingPunct="1">
              <a:lnSpc>
                <a:spcPct val="150000"/>
              </a:lnSpc>
              <a:spcBef>
                <a:spcPct val="0"/>
              </a:spcBef>
              <a:spcAft>
                <a:spcPts val="0"/>
              </a:spcAft>
              <a:buClr>
                <a:srgbClr val="C00000"/>
              </a:buClr>
              <a:buFontTx/>
              <a:buNone/>
              <a:defRPr/>
            </a:pPr>
            <a:endParaRPr lang="en-US" altLang="zh-CN" dirty="0">
              <a:latin typeface="Palatino Linotype" panose="02040502050505030304" pitchFamily="18" charset="0"/>
              <a:ea typeface="楷体" panose="02010609060101010101" pitchFamily="49" charset="-122"/>
            </a:endParaRPr>
          </a:p>
          <a:p>
            <a:pPr marL="0" lvl="1" indent="0" algn="ctr" eaLnBrk="1" fontAlgn="auto" hangingPunct="1">
              <a:lnSpc>
                <a:spcPct val="150000"/>
              </a:lnSpc>
              <a:spcBef>
                <a:spcPct val="0"/>
              </a:spcBef>
              <a:spcAft>
                <a:spcPts val="0"/>
              </a:spcAft>
              <a:buClr>
                <a:srgbClr val="C00000"/>
              </a:buClr>
              <a:buFontTx/>
              <a:buNone/>
              <a:defRPr/>
            </a:pPr>
            <a:endParaRPr lang="en-US" altLang="zh-CN" dirty="0">
              <a:latin typeface="Palatino Linotype" panose="02040502050505030304" pitchFamily="18" charset="0"/>
              <a:ea typeface="楷体" panose="02010609060101010101" pitchFamily="49" charset="-122"/>
            </a:endParaRPr>
          </a:p>
          <a:p>
            <a:pPr lvl="1"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执行后在</a:t>
            </a:r>
            <a:r>
              <a:rPr lang="en-US" altLang="zh-CN" dirty="0" err="1">
                <a:latin typeface="Palatino Linotype" panose="02040502050505030304" pitchFamily="18" charset="0"/>
                <a:ea typeface="楷体" panose="02010609060101010101" pitchFamily="49" charset="-122"/>
              </a:rPr>
              <a:t>dist</a:t>
            </a:r>
            <a:r>
              <a:rPr lang="zh-CN" altLang="en-US" dirty="0">
                <a:latin typeface="Palatino Linotype" panose="02040502050505030304" pitchFamily="18" charset="0"/>
                <a:ea typeface="楷体" panose="02010609060101010101" pitchFamily="49" charset="-122"/>
              </a:rPr>
              <a:t>目录中出现了</a:t>
            </a:r>
            <a:r>
              <a:rPr lang="en-US" altLang="zh-CN" dirty="0">
                <a:latin typeface="Palatino Linotype" panose="02040502050505030304" pitchFamily="18" charset="0"/>
                <a:ea typeface="楷体" panose="02010609060101010101" pitchFamily="49" charset="-122"/>
              </a:rPr>
              <a:t>SnowView.exe</a:t>
            </a:r>
            <a:r>
              <a:rPr lang="zh-CN" altLang="en-US" dirty="0">
                <a:latin typeface="Palatino Linotype" panose="02040502050505030304" pitchFamily="18" charset="0"/>
                <a:ea typeface="楷体" panose="02010609060101010101" pitchFamily="49" charset="-122"/>
              </a:rPr>
              <a:t>文件，没有任何依赖库，执行它即可显示雪景效果。</a:t>
            </a:r>
            <a:endParaRPr lang="en-US" altLang="zh-CN" dirty="0">
              <a:latin typeface="Palatino Linotype" panose="02040502050505030304" pitchFamily="18" charset="0"/>
              <a:ea typeface="楷体" panose="02010609060101010101" pitchFamily="49" charset="-122"/>
            </a:endParaRPr>
          </a:p>
        </p:txBody>
      </p:sp>
      <p:sp>
        <p:nvSpPr>
          <p:cNvPr id="2458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PyInstaller</a:t>
            </a:r>
            <a:r>
              <a:rPr lang="zh-CN" altLang="en-US" sz="4000">
                <a:solidFill>
                  <a:srgbClr val="262626"/>
                </a:solidFill>
                <a:latin typeface="微软雅黑" pitchFamily="34" charset="-122"/>
                <a:ea typeface="微软雅黑" pitchFamily="34" charset="-122"/>
              </a:rPr>
              <a:t>库与程序打包</a:t>
            </a:r>
          </a:p>
        </p:txBody>
      </p:sp>
      <p:graphicFrame>
        <p:nvGraphicFramePr>
          <p:cNvPr id="3" name="表格 2"/>
          <p:cNvGraphicFramePr>
            <a:graphicFrameLocks noGrp="1"/>
          </p:cNvGraphicFramePr>
          <p:nvPr/>
        </p:nvGraphicFramePr>
        <p:xfrm>
          <a:off x="1041400" y="4165600"/>
          <a:ext cx="7131050" cy="549275"/>
        </p:xfrm>
        <a:graphic>
          <a:graphicData uri="http://schemas.openxmlformats.org/drawingml/2006/table">
            <a:tbl>
              <a:tblPr firstRow="1" firstCol="1" bandRow="1"/>
              <a:tblGrid>
                <a:gridCol w="7131050">
                  <a:extLst>
                    <a:ext uri="{9D8B030D-6E8A-4147-A177-3AD203B41FA5}">
                      <a16:colId xmlns:a16="http://schemas.microsoft.com/office/drawing/2014/main" val="20000"/>
                    </a:ext>
                  </a:extLst>
                </a:gridCol>
              </a:tblGrid>
              <a:tr h="549275">
                <a:tc>
                  <a:txBody>
                    <a:bodyPr/>
                    <a:lstStyle/>
                    <a:p>
                      <a:pPr algn="just" fontAlgn="base">
                        <a:lnSpc>
                          <a:spcPct val="15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PyInstaller</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-F  </a:t>
                      </a:r>
                      <a:r>
                        <a:rPr lang="en-US" sz="2400" kern="0" dirty="0">
                          <a:effectLst/>
                          <a:latin typeface="Times New Roman" panose="02020603050405020304" pitchFamily="18" charset="0"/>
                          <a:ea typeface="宋体" panose="02010600030101010101" pitchFamily="2" charset="-122"/>
                          <a:cs typeface="Times New Roman" panose="02020603050405020304" pitchFamily="18" charset="0"/>
                        </a:rPr>
                        <a:t>SnowView.py</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p:cNvSpPr txBox="1">
            <a:spLocks noChangeArrowheads="1"/>
          </p:cNvSpPr>
          <p:nvPr/>
        </p:nvSpPr>
        <p:spPr bwMode="auto">
          <a:xfrm>
            <a:off x="538163" y="1839913"/>
            <a:ext cx="81375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PyInstaller</a:t>
            </a:r>
            <a:r>
              <a:rPr lang="zh-CN" altLang="en-US" sz="2800">
                <a:latin typeface="Palatino Linotype" pitchFamily="18" charset="0"/>
                <a:ea typeface="楷体" pitchFamily="49" charset="-122"/>
              </a:rPr>
              <a:t>有一些常用参数</a:t>
            </a:r>
            <a:endParaRPr lang="en-US" altLang="zh-CN" sz="2800">
              <a:latin typeface="Palatino Linotype" pitchFamily="18" charset="0"/>
              <a:ea typeface="楷体" pitchFamily="49" charset="-122"/>
            </a:endParaRPr>
          </a:p>
        </p:txBody>
      </p:sp>
      <p:sp>
        <p:nvSpPr>
          <p:cNvPr id="2560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PyInstaller</a:t>
            </a:r>
            <a:r>
              <a:rPr lang="zh-CN" altLang="en-US" sz="4000">
                <a:solidFill>
                  <a:srgbClr val="262626"/>
                </a:solidFill>
                <a:latin typeface="微软雅黑" pitchFamily="34" charset="-122"/>
                <a:ea typeface="微软雅黑" pitchFamily="34" charset="-122"/>
              </a:rPr>
              <a:t>库与程序打包</a:t>
            </a:r>
          </a:p>
        </p:txBody>
      </p:sp>
      <p:graphicFrame>
        <p:nvGraphicFramePr>
          <p:cNvPr id="4" name="表格 3"/>
          <p:cNvGraphicFramePr>
            <a:graphicFrameLocks noGrp="1"/>
          </p:cNvGraphicFramePr>
          <p:nvPr/>
        </p:nvGraphicFramePr>
        <p:xfrm>
          <a:off x="968375" y="2871788"/>
          <a:ext cx="7491413" cy="2332038"/>
        </p:xfrm>
        <a:graphic>
          <a:graphicData uri="http://schemas.openxmlformats.org/drawingml/2006/table">
            <a:tbl>
              <a:tblPr firstRow="1" firstCol="1" bandRow="1"/>
              <a:tblGrid>
                <a:gridCol w="2813774">
                  <a:extLst>
                    <a:ext uri="{9D8B030D-6E8A-4147-A177-3AD203B41FA5}">
                      <a16:colId xmlns:a16="http://schemas.microsoft.com/office/drawing/2014/main" val="20000"/>
                    </a:ext>
                  </a:extLst>
                </a:gridCol>
                <a:gridCol w="4677639">
                  <a:extLst>
                    <a:ext uri="{9D8B030D-6E8A-4147-A177-3AD203B41FA5}">
                      <a16:colId xmlns:a16="http://schemas.microsoft.com/office/drawing/2014/main" val="20001"/>
                    </a:ext>
                  </a:extLst>
                </a:gridCol>
              </a:tblGrid>
              <a:tr h="320084">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参数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功能</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57262">
                <a:tc>
                  <a:txBody>
                    <a:bodyPr/>
                    <a:lstStyle/>
                    <a:p>
                      <a:pPr algn="ctr" fontAlgn="base">
                        <a:lnSpc>
                          <a:spcPct val="150000"/>
                        </a:lnSpc>
                        <a:spcAft>
                          <a:spcPts val="0"/>
                        </a:spcAf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-h</a:t>
                      </a:r>
                      <a:r>
                        <a:rPr lang="en-US" sz="2000" kern="0">
                          <a:effectLst/>
                          <a:latin typeface="Calibri" panose="020F0502020204030204" pitchFamily="34" charset="0"/>
                          <a:ea typeface="宋体" panose="02010600030101010101" pitchFamily="2" charset="-122"/>
                          <a:cs typeface="Times New Roman" panose="02020603050405020304" pitchFamily="18" charset="0"/>
                        </a:rPr>
                        <a:t>, </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--help</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查看帮助</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0084">
                <a:tc>
                  <a:txBody>
                    <a:bodyPr/>
                    <a:lstStyle/>
                    <a:p>
                      <a:pPr algn="ctr" fontAlgn="base">
                        <a:lnSpc>
                          <a:spcPct val="150000"/>
                        </a:lnSpc>
                        <a:spcAft>
                          <a:spcPts val="0"/>
                        </a:spcAf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--clean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清理打包过程中的临时文件</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7262">
                <a:tc>
                  <a:txBody>
                    <a:bodyPr/>
                    <a:lstStyle/>
                    <a:p>
                      <a:pPr algn="ctr" fontAlgn="base">
                        <a:lnSpc>
                          <a:spcPct val="150000"/>
                        </a:lnSpc>
                        <a:spcAft>
                          <a:spcPts val="0"/>
                        </a:spcAf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-D</a:t>
                      </a:r>
                      <a:r>
                        <a:rPr lang="en-US" sz="2000" kern="0">
                          <a:effectLst/>
                          <a:latin typeface="Calibri" panose="020F0502020204030204" pitchFamily="34" charset="0"/>
                          <a:ea typeface="宋体" panose="02010600030101010101" pitchFamily="2" charset="-122"/>
                          <a:cs typeface="Times New Roman" panose="02020603050405020304" pitchFamily="18" charset="0"/>
                        </a:rPr>
                        <a:t>, </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--onedir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默认值，生成</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dist</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目录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7262">
                <a:tc>
                  <a:txBody>
                    <a:bodyPr/>
                    <a:lstStyle/>
                    <a:p>
                      <a:pPr algn="ctr" fontAlgn="base">
                        <a:lnSpc>
                          <a:spcPct val="150000"/>
                        </a:lnSpc>
                        <a:spcAft>
                          <a:spcPts val="0"/>
                        </a:spcAf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-F</a:t>
                      </a:r>
                      <a:r>
                        <a:rPr lang="en-US" sz="2000" kern="0">
                          <a:effectLst/>
                          <a:latin typeface="Calibri" panose="020F0502020204030204" pitchFamily="34" charset="0"/>
                          <a:ea typeface="宋体" panose="02010600030101010101" pitchFamily="2" charset="-122"/>
                          <a:cs typeface="Times New Roman" panose="02020603050405020304" pitchFamily="18" charset="0"/>
                        </a:rPr>
                        <a:t>, </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--onefile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在</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dist</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文件夹中只生成独立的打包文件</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0084">
                <a:tc>
                  <a:txBody>
                    <a:bodyPr/>
                    <a:lstStyle/>
                    <a:p>
                      <a:pPr algn="ctr" fontAlgn="base">
                        <a:lnSpc>
                          <a:spcPct val="150000"/>
                        </a:lnSpc>
                        <a:spcAft>
                          <a:spcPts val="0"/>
                        </a:spcAf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-i </a:t>
                      </a:r>
                      <a:r>
                        <a:rPr lang="en-US" sz="1400" i="1" kern="0">
                          <a:effectLst/>
                          <a:latin typeface="Calibri" panose="020F0502020204030204" pitchFamily="34" charset="0"/>
                          <a:ea typeface="宋体" panose="02010600030101010101" pitchFamily="2" charset="-122"/>
                          <a:cs typeface="Times New Roman" panose="02020603050405020304" pitchFamily="18" charset="0"/>
                        </a:rPr>
                        <a:t>&lt;</a:t>
                      </a:r>
                      <a:r>
                        <a:rPr lang="zh-CN" sz="1400" i="1" kern="0">
                          <a:effectLst/>
                          <a:latin typeface="Times New Roman" panose="02020603050405020304" pitchFamily="18" charset="0"/>
                          <a:ea typeface="宋体" panose="02010600030101010101" pitchFamily="2" charset="-122"/>
                          <a:cs typeface="Times New Roman" panose="02020603050405020304" pitchFamily="18" charset="0"/>
                        </a:rPr>
                        <a:t>图标文件名</a:t>
                      </a:r>
                      <a:r>
                        <a:rPr lang="en-US" sz="1400" i="1" kern="0">
                          <a:effectLst/>
                          <a:latin typeface="Calibri" panose="020F0502020204030204" pitchFamily="34" charset="0"/>
                          <a:ea typeface="宋体" panose="02010600030101010101" pitchFamily="2" charset="-122"/>
                          <a:cs typeface="Times New Roman" panose="02020603050405020304" pitchFamily="18" charset="0"/>
                        </a:rPr>
                        <a:t>.ico &gt;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指定打包程序使用的图标（</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icon</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）文件</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2"/>
          <p:cNvSpPr txBox="1">
            <a:spLocks noChangeArrowheads="1"/>
          </p:cNvSpPr>
          <p:nvPr/>
        </p:nvSpPr>
        <p:spPr bwMode="auto">
          <a:xfrm>
            <a:off x="558800" y="2955925"/>
            <a:ext cx="82026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5400" dirty="0" err="1">
                <a:solidFill>
                  <a:srgbClr val="262626"/>
                </a:solidFill>
                <a:latin typeface="微软雅黑" pitchFamily="34" charset="-122"/>
                <a:ea typeface="微软雅黑" pitchFamily="34" charset="-122"/>
              </a:rPr>
              <a:t>jieba</a:t>
            </a:r>
            <a:r>
              <a:rPr lang="zh-CN" altLang="en-US" sz="5400" dirty="0">
                <a:solidFill>
                  <a:srgbClr val="262626"/>
                </a:solidFill>
                <a:latin typeface="微软雅黑" pitchFamily="34" charset="-122"/>
                <a:ea typeface="微软雅黑" pitchFamily="34" charset="-122"/>
              </a:rPr>
              <a:t>库概述</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Box 2"/>
          <p:cNvSpPr txBox="1">
            <a:spLocks noChangeArrowheads="1"/>
          </p:cNvSpPr>
          <p:nvPr/>
        </p:nvSpPr>
        <p:spPr bwMode="auto">
          <a:xfrm>
            <a:off x="538163" y="1839913"/>
            <a:ext cx="8137525"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由于中文文本中的单词不是通过空格或者标点符号分割，中文及类似语言存在一个重要的“分词”问题。</a:t>
            </a:r>
          </a:p>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jieba</a:t>
            </a:r>
            <a:r>
              <a:rPr lang="zh-CN" altLang="en-US" sz="2800">
                <a:latin typeface="Palatino Linotype" pitchFamily="18" charset="0"/>
                <a:ea typeface="楷体" pitchFamily="49" charset="-122"/>
              </a:rPr>
              <a:t>（“结巴”）是</a:t>
            </a:r>
            <a:r>
              <a:rPr lang="en-US" altLang="zh-CN" sz="2800">
                <a:latin typeface="Palatino Linotype" pitchFamily="18" charset="0"/>
                <a:ea typeface="楷体" pitchFamily="49" charset="-122"/>
              </a:rPr>
              <a:t>Python</a:t>
            </a:r>
            <a:r>
              <a:rPr lang="zh-CN" altLang="en-US" sz="2800">
                <a:latin typeface="Palatino Linotype" pitchFamily="18" charset="0"/>
                <a:ea typeface="楷体" pitchFamily="49" charset="-122"/>
              </a:rPr>
              <a:t>中一个重要的第三方中文分词函数库。</a:t>
            </a:r>
          </a:p>
        </p:txBody>
      </p:sp>
      <p:sp>
        <p:nvSpPr>
          <p:cNvPr id="2765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jieba</a:t>
            </a:r>
            <a:r>
              <a:rPr lang="zh-CN" altLang="en-US" sz="4000">
                <a:solidFill>
                  <a:srgbClr val="262626"/>
                </a:solidFill>
                <a:latin typeface="微软雅黑" pitchFamily="34" charset="-122"/>
                <a:ea typeface="微软雅黑" pitchFamily="34" charset="-122"/>
              </a:rPr>
              <a:t>库概述</a:t>
            </a:r>
          </a:p>
        </p:txBody>
      </p:sp>
      <p:graphicFrame>
        <p:nvGraphicFramePr>
          <p:cNvPr id="5" name="表格 4"/>
          <p:cNvGraphicFramePr>
            <a:graphicFrameLocks noGrp="1"/>
          </p:cNvGraphicFramePr>
          <p:nvPr/>
        </p:nvGraphicFramePr>
        <p:xfrm>
          <a:off x="1109663" y="5302250"/>
          <a:ext cx="7350125" cy="350838"/>
        </p:xfrm>
        <a:graphic>
          <a:graphicData uri="http://schemas.openxmlformats.org/drawingml/2006/table">
            <a:tbl>
              <a:tblPr firstRow="1" firstCol="1" bandRow="1"/>
              <a:tblGrid>
                <a:gridCol w="7350125">
                  <a:extLst>
                    <a:ext uri="{9D8B030D-6E8A-4147-A177-3AD203B41FA5}">
                      <a16:colId xmlns:a16="http://schemas.microsoft.com/office/drawing/2014/main" val="20000"/>
                    </a:ext>
                  </a:extLst>
                </a:gridCol>
              </a:tblGrid>
              <a:tr h="350838">
                <a:tc>
                  <a:txBody>
                    <a:bodyPr/>
                    <a:lstStyle/>
                    <a:p>
                      <a:pPr algn="l" fontAlgn="base">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:\&gt;pip install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jieba</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Box 2"/>
          <p:cNvSpPr txBox="1">
            <a:spLocks noChangeArrowheads="1"/>
          </p:cNvSpPr>
          <p:nvPr/>
        </p:nvSpPr>
        <p:spPr bwMode="auto">
          <a:xfrm>
            <a:off x="538163" y="1839913"/>
            <a:ext cx="8137525"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jieba</a:t>
            </a:r>
            <a:r>
              <a:rPr lang="zh-CN" altLang="en-US" sz="2800">
                <a:latin typeface="Palatino Linotype" pitchFamily="18" charset="0"/>
                <a:ea typeface="楷体" pitchFamily="49" charset="-122"/>
              </a:rPr>
              <a:t>库的分词原理是利用一个中文词库，将待分词的内容与分词词库进行比对，通过图结构和动态规划方法找到最大概率的词组。除了分词，</a:t>
            </a:r>
            <a:r>
              <a:rPr lang="en-US" altLang="zh-CN" sz="2800">
                <a:latin typeface="Palatino Linotype" pitchFamily="18" charset="0"/>
                <a:ea typeface="楷体" pitchFamily="49" charset="-122"/>
              </a:rPr>
              <a:t>jieba</a:t>
            </a:r>
            <a:r>
              <a:rPr lang="zh-CN" altLang="en-US" sz="2800">
                <a:latin typeface="Palatino Linotype" pitchFamily="18" charset="0"/>
                <a:ea typeface="楷体" pitchFamily="49" charset="-122"/>
              </a:rPr>
              <a:t>还提供增加自定义中文单词的功能。</a:t>
            </a:r>
          </a:p>
        </p:txBody>
      </p:sp>
      <p:sp>
        <p:nvSpPr>
          <p:cNvPr id="2867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jieba</a:t>
            </a:r>
            <a:r>
              <a:rPr lang="zh-CN" altLang="en-US" sz="4000">
                <a:solidFill>
                  <a:srgbClr val="262626"/>
                </a:solidFill>
                <a:latin typeface="微软雅黑" pitchFamily="34" charset="-122"/>
                <a:ea typeface="微软雅黑" pitchFamily="34" charset="-122"/>
              </a:rPr>
              <a:t>库概述</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TextBox 2"/>
          <p:cNvSpPr txBox="1">
            <a:spLocks noChangeArrowheads="1"/>
          </p:cNvSpPr>
          <p:nvPr/>
        </p:nvSpPr>
        <p:spPr bwMode="auto">
          <a:xfrm>
            <a:off x="538163" y="1839913"/>
            <a:ext cx="8137525"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jieba</a:t>
            </a:r>
            <a:r>
              <a:rPr lang="zh-CN" altLang="en-US" sz="2800">
                <a:latin typeface="Palatino Linotype" pitchFamily="18" charset="0"/>
                <a:ea typeface="楷体" pitchFamily="49" charset="-122"/>
              </a:rPr>
              <a:t>库支持三种分词模式：</a:t>
            </a:r>
            <a:r>
              <a:rPr lang="zh-CN" altLang="en-US" sz="2800" b="1">
                <a:solidFill>
                  <a:srgbClr val="C00000"/>
                </a:solidFill>
                <a:latin typeface="Palatino Linotype" pitchFamily="18" charset="0"/>
                <a:ea typeface="楷体" pitchFamily="49" charset="-122"/>
              </a:rPr>
              <a:t>精确模式</a:t>
            </a:r>
            <a:r>
              <a:rPr lang="zh-CN" altLang="en-US" sz="2800">
                <a:latin typeface="Palatino Linotype" pitchFamily="18" charset="0"/>
                <a:ea typeface="楷体" pitchFamily="49" charset="-122"/>
              </a:rPr>
              <a:t>，将句子最精确地切开，适合文本分析；</a:t>
            </a:r>
            <a:r>
              <a:rPr lang="zh-CN" altLang="en-US" sz="2800" b="1">
                <a:solidFill>
                  <a:srgbClr val="C00000"/>
                </a:solidFill>
                <a:latin typeface="Palatino Linotype" pitchFamily="18" charset="0"/>
                <a:ea typeface="楷体" pitchFamily="49" charset="-122"/>
              </a:rPr>
              <a:t>全模式</a:t>
            </a:r>
            <a:r>
              <a:rPr lang="zh-CN" altLang="en-US" sz="2800">
                <a:latin typeface="Palatino Linotype" pitchFamily="18" charset="0"/>
                <a:ea typeface="楷体" pitchFamily="49" charset="-122"/>
              </a:rPr>
              <a:t>，把句子中所有可以成词的词语都扫描出来，速度非常快，但是不能解决歧义；</a:t>
            </a:r>
            <a:r>
              <a:rPr lang="zh-CN" altLang="en-US" sz="2800" b="1">
                <a:solidFill>
                  <a:srgbClr val="C00000"/>
                </a:solidFill>
                <a:latin typeface="Palatino Linotype" pitchFamily="18" charset="0"/>
                <a:ea typeface="楷体" pitchFamily="49" charset="-122"/>
              </a:rPr>
              <a:t>搜索引擎模式</a:t>
            </a:r>
            <a:r>
              <a:rPr lang="zh-CN" altLang="en-US" sz="2800">
                <a:latin typeface="Palatino Linotype" pitchFamily="18" charset="0"/>
                <a:ea typeface="楷体" pitchFamily="49" charset="-122"/>
              </a:rPr>
              <a:t>，在精确模式基础上，对长词再次切分，提高召回率，适合用于搜索引擎分词。</a:t>
            </a:r>
          </a:p>
        </p:txBody>
      </p:sp>
      <p:sp>
        <p:nvSpPr>
          <p:cNvPr id="2970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jieba</a:t>
            </a:r>
            <a:r>
              <a:rPr lang="zh-CN" altLang="en-US" sz="4000">
                <a:solidFill>
                  <a:srgbClr val="262626"/>
                </a:solidFill>
                <a:latin typeface="微软雅黑" pitchFamily="34" charset="-122"/>
                <a:ea typeface="微软雅黑" pitchFamily="34" charset="-122"/>
              </a:rPr>
              <a:t>库概述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Box 2"/>
          <p:cNvSpPr txBox="1">
            <a:spLocks noChangeArrowheads="1"/>
          </p:cNvSpPr>
          <p:nvPr/>
        </p:nvSpPr>
        <p:spPr bwMode="auto">
          <a:xfrm>
            <a:off x="538163" y="1839913"/>
            <a:ext cx="81375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对中文分词来说，</a:t>
            </a:r>
            <a:r>
              <a:rPr lang="en-US" altLang="zh-CN" sz="2800">
                <a:latin typeface="Palatino Linotype" pitchFamily="18" charset="0"/>
                <a:ea typeface="楷体" pitchFamily="49" charset="-122"/>
              </a:rPr>
              <a:t>jieba</a:t>
            </a:r>
            <a:r>
              <a:rPr lang="zh-CN" altLang="en-US" sz="2800">
                <a:latin typeface="Palatino Linotype" pitchFamily="18" charset="0"/>
                <a:ea typeface="楷体" pitchFamily="49" charset="-122"/>
              </a:rPr>
              <a:t>库只需要一行代码即可。</a:t>
            </a:r>
          </a:p>
        </p:txBody>
      </p:sp>
      <p:sp>
        <p:nvSpPr>
          <p:cNvPr id="3072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jieba</a:t>
            </a:r>
            <a:r>
              <a:rPr lang="zh-CN" altLang="en-US" sz="4000">
                <a:solidFill>
                  <a:srgbClr val="262626"/>
                </a:solidFill>
                <a:latin typeface="微软雅黑" pitchFamily="34" charset="-122"/>
                <a:ea typeface="微软雅黑" pitchFamily="34" charset="-122"/>
              </a:rPr>
              <a:t>库概述</a:t>
            </a:r>
          </a:p>
        </p:txBody>
      </p:sp>
      <p:graphicFrame>
        <p:nvGraphicFramePr>
          <p:cNvPr id="3" name="表格 2"/>
          <p:cNvGraphicFramePr>
            <a:graphicFrameLocks noGrp="1"/>
          </p:cNvGraphicFramePr>
          <p:nvPr/>
        </p:nvGraphicFramePr>
        <p:xfrm>
          <a:off x="1089025" y="2879725"/>
          <a:ext cx="7370763" cy="2560638"/>
        </p:xfrm>
        <a:graphic>
          <a:graphicData uri="http://schemas.openxmlformats.org/drawingml/2006/table">
            <a:tbl>
              <a:tblPr firstRow="1" firstCol="1" bandRow="1"/>
              <a:tblGrid>
                <a:gridCol w="7370763">
                  <a:extLst>
                    <a:ext uri="{9D8B030D-6E8A-4147-A177-3AD203B41FA5}">
                      <a16:colId xmlns:a16="http://schemas.microsoft.com/office/drawing/2014/main" val="20000"/>
                    </a:ext>
                  </a:extLst>
                </a:gridCol>
              </a:tblGrid>
              <a:tr h="2560638">
                <a:tc>
                  <a:txBody>
                    <a:bodyPr/>
                    <a:lstStyle/>
                    <a:p>
                      <a:pPr algn="l" fontAlgn="auto">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&gt;&gt;&gt;import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jieba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jieba.lcut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全国计算机等级考试</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Building prefix </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dict</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from the default dictionary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Loading model from cache C:\AppData\Local\Temp\jieba.cache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Loading model cost 1.001 seconds.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Prefix </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dict</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has been built </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succesfully</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全国</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计算机</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等级</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考试</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5" marR="68585"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
          <p:cNvSpPr txBox="1">
            <a:spLocks noChangeArrowheads="1"/>
          </p:cNvSpPr>
          <p:nvPr/>
        </p:nvSpPr>
        <p:spPr bwMode="auto">
          <a:xfrm>
            <a:off x="558800" y="2955925"/>
            <a:ext cx="82026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5400">
                <a:solidFill>
                  <a:srgbClr val="262626"/>
                </a:solidFill>
                <a:latin typeface="微软雅黑" pitchFamily="34" charset="-122"/>
                <a:ea typeface="微软雅黑" pitchFamily="34" charset="-122"/>
              </a:rPr>
              <a:t>jieba</a:t>
            </a:r>
            <a:r>
              <a:rPr lang="zh-CN" altLang="en-US" sz="5400">
                <a:solidFill>
                  <a:srgbClr val="262626"/>
                </a:solidFill>
                <a:latin typeface="微软雅黑" pitchFamily="34" charset="-122"/>
                <a:ea typeface="微软雅黑" pitchFamily="34" charset="-122"/>
              </a:rPr>
              <a:t>库与中文分词</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Box 2"/>
          <p:cNvSpPr txBox="1">
            <a:spLocks noChangeArrowheads="1"/>
          </p:cNvSpPr>
          <p:nvPr/>
        </p:nvSpPr>
        <p:spPr bwMode="auto">
          <a:xfrm>
            <a:off x="538163" y="1839913"/>
            <a:ext cx="8137525"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dirty="0" err="1">
                <a:latin typeface="Palatino Linotype" pitchFamily="18" charset="0"/>
                <a:ea typeface="楷体" pitchFamily="49" charset="-122"/>
              </a:rPr>
              <a:t>jieba.lcut</a:t>
            </a:r>
            <a:r>
              <a:rPr lang="en-US" altLang="zh-CN" sz="2800" dirty="0">
                <a:latin typeface="Palatino Linotype" pitchFamily="18" charset="0"/>
                <a:ea typeface="楷体" pitchFamily="49" charset="-122"/>
              </a:rPr>
              <a:t>(s)</a:t>
            </a:r>
            <a:r>
              <a:rPr lang="zh-CN" altLang="en-US" sz="2800" dirty="0">
                <a:latin typeface="Palatino Linotype" pitchFamily="18" charset="0"/>
                <a:ea typeface="楷体" pitchFamily="49" charset="-122"/>
              </a:rPr>
              <a:t>是最常用的中文分词函数，用于精准模式，即将字符串分割成等量的中文词组，返回结果是列表类型。</a:t>
            </a:r>
          </a:p>
        </p:txBody>
      </p:sp>
      <p:sp>
        <p:nvSpPr>
          <p:cNvPr id="3277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jieba</a:t>
            </a:r>
            <a:r>
              <a:rPr lang="zh-CN" altLang="en-US" sz="4000">
                <a:solidFill>
                  <a:srgbClr val="262626"/>
                </a:solidFill>
                <a:latin typeface="微软雅黑" pitchFamily="34" charset="-122"/>
                <a:ea typeface="微软雅黑" pitchFamily="34" charset="-122"/>
              </a:rPr>
              <a:t>库与中文分词</a:t>
            </a:r>
          </a:p>
        </p:txBody>
      </p:sp>
      <p:graphicFrame>
        <p:nvGraphicFramePr>
          <p:cNvPr id="4" name="表格 3"/>
          <p:cNvGraphicFramePr>
            <a:graphicFrameLocks noGrp="1"/>
          </p:cNvGraphicFramePr>
          <p:nvPr/>
        </p:nvGraphicFramePr>
        <p:xfrm>
          <a:off x="1117600" y="4262438"/>
          <a:ext cx="7165975" cy="1417637"/>
        </p:xfrm>
        <a:graphic>
          <a:graphicData uri="http://schemas.openxmlformats.org/drawingml/2006/table">
            <a:tbl>
              <a:tblPr firstRow="1" firstCol="1" bandRow="1"/>
              <a:tblGrid>
                <a:gridCol w="7165975">
                  <a:extLst>
                    <a:ext uri="{9D8B030D-6E8A-4147-A177-3AD203B41FA5}">
                      <a16:colId xmlns:a16="http://schemas.microsoft.com/office/drawing/2014/main" val="20000"/>
                    </a:ext>
                  </a:extLst>
                </a:gridCol>
              </a:tblGrid>
              <a:tr h="1417637">
                <a:tc>
                  <a:txBody>
                    <a:bodyPr/>
                    <a:lstStyle/>
                    <a:p>
                      <a:pPr algn="l" fontAlgn="auto">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&gt;&gt;&gt;import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jieba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ls</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jieba.lcut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全国计算机等级考试</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Python</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科目</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&gt;&gt;&gt;print(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ls</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全国</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计算机</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等级</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考试</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'Python',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科目</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7" marR="68567"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知识导图</a:t>
            </a:r>
          </a:p>
        </p:txBody>
      </p:sp>
      <p:pic>
        <p:nvPicPr>
          <p:cNvPr id="6148"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3" y="1841500"/>
            <a:ext cx="5273675"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Box 2"/>
          <p:cNvSpPr txBox="1">
            <a:spLocks noChangeArrowheads="1"/>
          </p:cNvSpPr>
          <p:nvPr/>
        </p:nvSpPr>
        <p:spPr bwMode="auto">
          <a:xfrm>
            <a:off x="538163" y="1839913"/>
            <a:ext cx="8137525"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jieba.lcut(s, cut_all = True)</a:t>
            </a:r>
            <a:r>
              <a:rPr lang="zh-CN" altLang="en-US" sz="2800">
                <a:latin typeface="Palatino Linotype" pitchFamily="18" charset="0"/>
                <a:ea typeface="楷体" pitchFamily="49" charset="-122"/>
              </a:rPr>
              <a:t>用于全模式，即将字符串的所有分词可能均列出来，返回结果是列表类型，冗余性最大。</a:t>
            </a:r>
          </a:p>
        </p:txBody>
      </p:sp>
      <p:sp>
        <p:nvSpPr>
          <p:cNvPr id="3379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jieba</a:t>
            </a:r>
            <a:r>
              <a:rPr lang="zh-CN" altLang="en-US" sz="4000">
                <a:solidFill>
                  <a:srgbClr val="262626"/>
                </a:solidFill>
                <a:latin typeface="微软雅黑" pitchFamily="34" charset="-122"/>
                <a:ea typeface="微软雅黑" pitchFamily="34" charset="-122"/>
              </a:rPr>
              <a:t>库与中文分词</a:t>
            </a:r>
          </a:p>
        </p:txBody>
      </p:sp>
      <p:graphicFrame>
        <p:nvGraphicFramePr>
          <p:cNvPr id="3" name="表格 2"/>
          <p:cNvGraphicFramePr>
            <a:graphicFrameLocks noGrp="1"/>
          </p:cNvGraphicFramePr>
          <p:nvPr/>
        </p:nvGraphicFramePr>
        <p:xfrm>
          <a:off x="1144588" y="4165600"/>
          <a:ext cx="7315200" cy="1782763"/>
        </p:xfrm>
        <a:graphic>
          <a:graphicData uri="http://schemas.openxmlformats.org/drawingml/2006/table">
            <a:tbl>
              <a:tblPr firstRow="1" firstCol="1" bandRow="1"/>
              <a:tblGrid>
                <a:gridCol w="7315200">
                  <a:extLst>
                    <a:ext uri="{9D8B030D-6E8A-4147-A177-3AD203B41FA5}">
                      <a16:colId xmlns:a16="http://schemas.microsoft.com/office/drawing/2014/main" val="20000"/>
                    </a:ext>
                  </a:extLst>
                </a:gridCol>
              </a:tblGrid>
              <a:tr h="1782763">
                <a:tc>
                  <a:txBody>
                    <a:bodyPr/>
                    <a:lstStyle/>
                    <a:p>
                      <a:pPr algn="l" fontAlgn="auto">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&gt;&gt;&gt;import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jieba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&gt;&gt;&gt;ls =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jieba.lcut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全国计算机等级考试</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Python</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科目</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cut_all</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=True)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&gt;&gt;&gt;print(ls)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全国</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国计</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计算</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计算机</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算机</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等级</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考试</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'Python',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科目</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extBox 2"/>
          <p:cNvSpPr txBox="1">
            <a:spLocks noChangeArrowheads="1"/>
          </p:cNvSpPr>
          <p:nvPr/>
        </p:nvSpPr>
        <p:spPr bwMode="auto">
          <a:xfrm>
            <a:off x="538163" y="1839913"/>
            <a:ext cx="8137525"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jieba.lcut_for_search(s)</a:t>
            </a:r>
            <a:r>
              <a:rPr lang="zh-CN" altLang="en-US" sz="2800">
                <a:latin typeface="Palatino Linotype" pitchFamily="18" charset="0"/>
                <a:ea typeface="楷体" pitchFamily="49" charset="-122"/>
              </a:rPr>
              <a:t>返回搜索引擎模式，该模式首先执行精确模式，然后再对其中长词进一步切分获得最终结果。</a:t>
            </a:r>
          </a:p>
        </p:txBody>
      </p:sp>
      <p:sp>
        <p:nvSpPr>
          <p:cNvPr id="3482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jieba</a:t>
            </a:r>
            <a:r>
              <a:rPr lang="zh-CN" altLang="en-US" sz="4000">
                <a:solidFill>
                  <a:srgbClr val="262626"/>
                </a:solidFill>
                <a:latin typeface="微软雅黑" pitchFamily="34" charset="-122"/>
                <a:ea typeface="微软雅黑" pitchFamily="34" charset="-122"/>
              </a:rPr>
              <a:t>库与中文分词</a:t>
            </a:r>
          </a:p>
        </p:txBody>
      </p:sp>
      <p:graphicFrame>
        <p:nvGraphicFramePr>
          <p:cNvPr id="4" name="表格 3"/>
          <p:cNvGraphicFramePr>
            <a:graphicFrameLocks noGrp="1"/>
          </p:cNvGraphicFramePr>
          <p:nvPr/>
        </p:nvGraphicFramePr>
        <p:xfrm>
          <a:off x="1076325" y="4152900"/>
          <a:ext cx="7383463" cy="1784350"/>
        </p:xfrm>
        <a:graphic>
          <a:graphicData uri="http://schemas.openxmlformats.org/drawingml/2006/table">
            <a:tbl>
              <a:tblPr firstRow="1" firstCol="1" bandRow="1"/>
              <a:tblGrid>
                <a:gridCol w="7383463">
                  <a:extLst>
                    <a:ext uri="{9D8B030D-6E8A-4147-A177-3AD203B41FA5}">
                      <a16:colId xmlns:a16="http://schemas.microsoft.com/office/drawing/2014/main" val="20000"/>
                    </a:ext>
                  </a:extLst>
                </a:gridCol>
              </a:tblGrid>
              <a:tr h="1784350">
                <a:tc>
                  <a:txBody>
                    <a:bodyPr/>
                    <a:lstStyle/>
                    <a:p>
                      <a:pPr algn="l" fontAlgn="auto">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&gt;&gt;&gt;import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jieba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&gt;&gt;&gt;ls =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jieb</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a.lcut_for_search</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全国计算机等级考试</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Python</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科目</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&gt;&gt;&gt;print(ls)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全国</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计算</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算机</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计算机</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等级</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考试</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'Python',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科目</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Box 2"/>
          <p:cNvSpPr txBox="1">
            <a:spLocks noChangeArrowheads="1"/>
          </p:cNvSpPr>
          <p:nvPr/>
        </p:nvSpPr>
        <p:spPr bwMode="auto">
          <a:xfrm>
            <a:off x="538163" y="1839913"/>
            <a:ext cx="8137525"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搜索引擎模式更倾向于寻找短词语，这种方式具有一定冗余度，但冗余度相比全模式较少。</a:t>
            </a:r>
            <a:endParaRPr lang="en-US" altLang="zh-CN" sz="280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如果希望对文本准确分词，不产生冗余，只能选择</a:t>
            </a:r>
            <a:r>
              <a:rPr lang="en-US" altLang="zh-CN" sz="2800">
                <a:latin typeface="Palatino Linotype" pitchFamily="18" charset="0"/>
                <a:ea typeface="楷体" pitchFamily="49" charset="-122"/>
              </a:rPr>
              <a:t>jieba.lcut(s)</a:t>
            </a:r>
            <a:r>
              <a:rPr lang="zh-CN" altLang="en-US" sz="2800">
                <a:latin typeface="Palatino Linotype" pitchFamily="18" charset="0"/>
                <a:ea typeface="楷体" pitchFamily="49" charset="-122"/>
              </a:rPr>
              <a:t>函数，即精确模式。如果希望对文本分词更准确，不漏掉任何可能的分词结果，请选用全模式。如果没想好怎么用，可以使用搜索引擎模式。</a:t>
            </a:r>
          </a:p>
        </p:txBody>
      </p:sp>
      <p:sp>
        <p:nvSpPr>
          <p:cNvPr id="3584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jieba</a:t>
            </a:r>
            <a:r>
              <a:rPr lang="zh-CN" altLang="en-US" sz="4000">
                <a:solidFill>
                  <a:srgbClr val="262626"/>
                </a:solidFill>
                <a:latin typeface="微软雅黑" pitchFamily="34" charset="-122"/>
                <a:ea typeface="微软雅黑" pitchFamily="34" charset="-122"/>
              </a:rPr>
              <a:t>库与中文分词</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extBox 2"/>
          <p:cNvSpPr txBox="1">
            <a:spLocks noChangeArrowheads="1"/>
          </p:cNvSpPr>
          <p:nvPr/>
        </p:nvSpPr>
        <p:spPr bwMode="auto">
          <a:xfrm>
            <a:off x="538163" y="1839913"/>
            <a:ext cx="81375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dirty="0" err="1">
                <a:latin typeface="Palatino Linotype" pitchFamily="18" charset="0"/>
                <a:ea typeface="楷体" pitchFamily="49" charset="-122"/>
              </a:rPr>
              <a:t>jieba.add_word</a:t>
            </a:r>
            <a:r>
              <a:rPr lang="en-US" altLang="zh-CN" sz="2800" dirty="0">
                <a:latin typeface="Palatino Linotype" pitchFamily="18" charset="0"/>
                <a:ea typeface="楷体" pitchFamily="49" charset="-122"/>
              </a:rPr>
              <a:t>()</a:t>
            </a:r>
            <a:r>
              <a:rPr lang="zh-CN" altLang="en-US" sz="2800" dirty="0">
                <a:latin typeface="Palatino Linotype" pitchFamily="18" charset="0"/>
                <a:ea typeface="楷体" pitchFamily="49" charset="-122"/>
              </a:rPr>
              <a:t>函数，顾名思义，用来向</a:t>
            </a:r>
            <a:r>
              <a:rPr lang="en-US" altLang="zh-CN" sz="2800" dirty="0" err="1">
                <a:latin typeface="Palatino Linotype" pitchFamily="18" charset="0"/>
                <a:ea typeface="楷体" pitchFamily="49" charset="-122"/>
              </a:rPr>
              <a:t>jieba</a:t>
            </a:r>
            <a:r>
              <a:rPr lang="zh-CN" altLang="en-US" sz="2800" dirty="0">
                <a:latin typeface="Palatino Linotype" pitchFamily="18" charset="0"/>
                <a:ea typeface="楷体" pitchFamily="49" charset="-122"/>
              </a:rPr>
              <a:t>词库增加新的单词。</a:t>
            </a:r>
          </a:p>
        </p:txBody>
      </p:sp>
      <p:sp>
        <p:nvSpPr>
          <p:cNvPr id="3686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jieba</a:t>
            </a:r>
            <a:r>
              <a:rPr lang="zh-CN" altLang="en-US" sz="4000">
                <a:solidFill>
                  <a:srgbClr val="262626"/>
                </a:solidFill>
                <a:latin typeface="微软雅黑" pitchFamily="34" charset="-122"/>
                <a:ea typeface="微软雅黑" pitchFamily="34" charset="-122"/>
              </a:rPr>
              <a:t>库与中文分词</a:t>
            </a:r>
          </a:p>
        </p:txBody>
      </p:sp>
      <p:graphicFrame>
        <p:nvGraphicFramePr>
          <p:cNvPr id="3" name="表格 2"/>
          <p:cNvGraphicFramePr>
            <a:graphicFrameLocks noGrp="1"/>
          </p:cNvGraphicFramePr>
          <p:nvPr/>
        </p:nvGraphicFramePr>
        <p:xfrm>
          <a:off x="1089025" y="3362325"/>
          <a:ext cx="7113588" cy="1738313"/>
        </p:xfrm>
        <a:graphic>
          <a:graphicData uri="http://schemas.openxmlformats.org/drawingml/2006/table">
            <a:tbl>
              <a:tblPr firstRow="1" firstCol="1" bandRow="1"/>
              <a:tblGrid>
                <a:gridCol w="7113588">
                  <a:extLst>
                    <a:ext uri="{9D8B030D-6E8A-4147-A177-3AD203B41FA5}">
                      <a16:colId xmlns:a16="http://schemas.microsoft.com/office/drawing/2014/main" val="20000"/>
                    </a:ext>
                  </a:extLst>
                </a:gridCol>
              </a:tblGrid>
              <a:tr h="1738313">
                <a:tc>
                  <a:txBody>
                    <a:bodyPr/>
                    <a:lstStyle/>
                    <a:p>
                      <a:pPr algn="l" fontAlgn="auto">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&gt;&gt;&gt;import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jieba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jieb</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a.add_word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("Python</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科目</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&gt;&gt;&gt;ls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jieba.lcut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全国计算机等级考试</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Python</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科目</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&gt;&gt;&gt;print(ls)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50000"/>
                        </a:lnSpc>
                        <a:spcAft>
                          <a:spcPts val="0"/>
                        </a:spcAft>
                      </a:pPr>
                      <a:r>
                        <a:rPr lang="en-US" sz="16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全国</a:t>
                      </a:r>
                      <a:r>
                        <a:rPr lang="en-US" sz="16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计算机</a:t>
                      </a:r>
                      <a:r>
                        <a:rPr lang="en-US" sz="16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等级</a:t>
                      </a:r>
                      <a:r>
                        <a:rPr lang="en-US" sz="16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考试</a:t>
                      </a:r>
                      <a:r>
                        <a:rPr lang="en-US" sz="16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'Python</a:t>
                      </a:r>
                      <a:r>
                        <a:rPr lang="zh-CN" sz="1600" kern="0" dirty="0">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科目</a:t>
                      </a:r>
                      <a:r>
                        <a:rPr lang="en-US" sz="16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9" marR="68589"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p:cNvSpPr txBox="1">
            <a:spLocks noChangeArrowheads="1"/>
          </p:cNvSpPr>
          <p:nvPr/>
        </p:nvSpPr>
        <p:spPr bwMode="auto">
          <a:xfrm>
            <a:off x="558800" y="2955925"/>
            <a:ext cx="82026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5400">
                <a:solidFill>
                  <a:srgbClr val="262626"/>
                </a:solidFill>
                <a:latin typeface="微软雅黑" pitchFamily="34" charset="-122"/>
                <a:ea typeface="微软雅黑" pitchFamily="34" charset="-122"/>
              </a:rPr>
              <a:t>wordcloud</a:t>
            </a:r>
            <a:r>
              <a:rPr lang="zh-CN" altLang="en-US" sz="5400">
                <a:solidFill>
                  <a:srgbClr val="262626"/>
                </a:solidFill>
                <a:latin typeface="微软雅黑" pitchFamily="34" charset="-122"/>
                <a:ea typeface="微软雅黑" pitchFamily="34" charset="-122"/>
              </a:rPr>
              <a:t>库概述</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Box 2"/>
          <p:cNvSpPr txBox="1">
            <a:spLocks noChangeArrowheads="1"/>
          </p:cNvSpPr>
          <p:nvPr/>
        </p:nvSpPr>
        <p:spPr bwMode="auto">
          <a:xfrm>
            <a:off x="538163" y="1839913"/>
            <a:ext cx="8137525"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词云以词语为基本单元，根据其在文本中出现的频率设计不同大小以形成视觉上不同效果，形成“关键词云层”或“关键词渲染”，从而使读者只要“一瞥”即可领略文本的主旨。</a:t>
            </a:r>
          </a:p>
        </p:txBody>
      </p:sp>
      <p:sp>
        <p:nvSpPr>
          <p:cNvPr id="3891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wordcloud</a:t>
            </a:r>
            <a:r>
              <a:rPr lang="zh-CN" altLang="en-US" sz="4000">
                <a:solidFill>
                  <a:srgbClr val="262626"/>
                </a:solidFill>
                <a:latin typeface="微软雅黑" pitchFamily="34" charset="-122"/>
                <a:ea typeface="微软雅黑" pitchFamily="34" charset="-122"/>
              </a:rPr>
              <a:t>库概述</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extBox 2"/>
          <p:cNvSpPr txBox="1">
            <a:spLocks noChangeArrowheads="1"/>
          </p:cNvSpPr>
          <p:nvPr/>
        </p:nvSpPr>
        <p:spPr bwMode="auto">
          <a:xfrm>
            <a:off x="538163" y="1839913"/>
            <a:ext cx="81375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wordcloud</a:t>
            </a:r>
            <a:r>
              <a:rPr lang="zh-CN" altLang="en-US" sz="2800">
                <a:latin typeface="Palatino Linotype" pitchFamily="18" charset="0"/>
                <a:ea typeface="楷体" pitchFamily="49" charset="-122"/>
              </a:rPr>
              <a:t>库是专门用于根据文本生成词云的</a:t>
            </a:r>
            <a:r>
              <a:rPr lang="en-US" altLang="zh-CN" sz="2800">
                <a:latin typeface="Palatino Linotype" pitchFamily="18" charset="0"/>
                <a:ea typeface="楷体" pitchFamily="49" charset="-122"/>
              </a:rPr>
              <a:t>Python</a:t>
            </a:r>
            <a:r>
              <a:rPr lang="zh-CN" altLang="en-US" sz="2800">
                <a:latin typeface="Palatino Linotype" pitchFamily="18" charset="0"/>
                <a:ea typeface="楷体" pitchFamily="49" charset="-122"/>
              </a:rPr>
              <a:t>第三方库，十分常用且有趣。</a:t>
            </a:r>
            <a:endParaRPr lang="en-US" altLang="zh-CN" sz="280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装</a:t>
            </a:r>
            <a:r>
              <a:rPr lang="en-US" altLang="zh-CN" sz="2800">
                <a:latin typeface="Palatino Linotype" pitchFamily="18" charset="0"/>
                <a:ea typeface="楷体" pitchFamily="49" charset="-122"/>
              </a:rPr>
              <a:t>wordcloud</a:t>
            </a:r>
            <a:r>
              <a:rPr lang="zh-CN" altLang="en-US" sz="2800">
                <a:latin typeface="Palatino Linotype" pitchFamily="18" charset="0"/>
                <a:ea typeface="楷体" pitchFamily="49" charset="-122"/>
              </a:rPr>
              <a:t>库在</a:t>
            </a:r>
            <a:r>
              <a:rPr lang="en-US" altLang="zh-CN" sz="2800">
                <a:latin typeface="Palatino Linotype" pitchFamily="18" charset="0"/>
                <a:ea typeface="楷体" pitchFamily="49" charset="-122"/>
              </a:rPr>
              <a:t>Windows</a:t>
            </a:r>
            <a:r>
              <a:rPr lang="zh-CN" altLang="en-US" sz="2800">
                <a:latin typeface="Palatino Linotype" pitchFamily="18" charset="0"/>
                <a:ea typeface="楷体" pitchFamily="49" charset="-122"/>
              </a:rPr>
              <a:t>的</a:t>
            </a:r>
            <a:r>
              <a:rPr lang="en-US" altLang="zh-CN" sz="2800">
                <a:latin typeface="Palatino Linotype" pitchFamily="18" charset="0"/>
                <a:ea typeface="楷体" pitchFamily="49" charset="-122"/>
              </a:rPr>
              <a:t>cmd</a:t>
            </a:r>
            <a:r>
              <a:rPr lang="zh-CN" altLang="en-US" sz="2800">
                <a:latin typeface="Palatino Linotype" pitchFamily="18" charset="0"/>
                <a:ea typeface="楷体" pitchFamily="49" charset="-122"/>
              </a:rPr>
              <a:t>命令行使用如下命令：</a:t>
            </a:r>
          </a:p>
        </p:txBody>
      </p:sp>
      <p:sp>
        <p:nvSpPr>
          <p:cNvPr id="3994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wordcloud</a:t>
            </a:r>
            <a:r>
              <a:rPr lang="zh-CN" altLang="en-US" sz="4000">
                <a:solidFill>
                  <a:srgbClr val="262626"/>
                </a:solidFill>
                <a:latin typeface="微软雅黑" pitchFamily="34" charset="-122"/>
                <a:ea typeface="微软雅黑" pitchFamily="34" charset="-122"/>
              </a:rPr>
              <a:t>库概述</a:t>
            </a:r>
          </a:p>
        </p:txBody>
      </p:sp>
      <p:graphicFrame>
        <p:nvGraphicFramePr>
          <p:cNvPr id="3" name="表格 2"/>
          <p:cNvGraphicFramePr>
            <a:graphicFrameLocks noGrp="1"/>
          </p:cNvGraphicFramePr>
          <p:nvPr/>
        </p:nvGraphicFramePr>
        <p:xfrm>
          <a:off x="1176338" y="4678363"/>
          <a:ext cx="7283450" cy="411162"/>
        </p:xfrm>
        <a:graphic>
          <a:graphicData uri="http://schemas.openxmlformats.org/drawingml/2006/table">
            <a:tbl>
              <a:tblPr/>
              <a:tblGrid>
                <a:gridCol w="7283450">
                  <a:extLst>
                    <a:ext uri="{9D8B030D-6E8A-4147-A177-3AD203B41FA5}">
                      <a16:colId xmlns:a16="http://schemas.microsoft.com/office/drawing/2014/main" val="20000"/>
                    </a:ext>
                  </a:extLst>
                </a:gridCol>
              </a:tblGrid>
              <a:tr h="411162">
                <a:tc>
                  <a:txBody>
                    <a:bodyPr/>
                    <a:lstStyle/>
                    <a:p>
                      <a:pPr algn="just">
                        <a:lnSpc>
                          <a:spcPct val="150000"/>
                        </a:lnSpc>
                        <a:spcAft>
                          <a:spcPts val="0"/>
                        </a:spcAft>
                      </a:pPr>
                      <a:r>
                        <a:rPr lang="en-US" sz="1800" b="1" kern="100" dirty="0">
                          <a:effectLst/>
                          <a:latin typeface="Courier New" panose="02070309020205020404" pitchFamily="49" charset="0"/>
                          <a:ea typeface="宋体" panose="02010600030101010101" pitchFamily="2" charset="-122"/>
                          <a:cs typeface="Times New Roman" panose="02020603050405020304" pitchFamily="18" charset="0"/>
                        </a:rPr>
                        <a:t>:\&gt;pip install </a:t>
                      </a:r>
                      <a:r>
                        <a:rPr lang="en-US" sz="1800" b="1" kern="100" dirty="0" err="1">
                          <a:effectLst/>
                          <a:latin typeface="Courier New" panose="02070309020205020404" pitchFamily="49" charset="0"/>
                          <a:ea typeface="宋体" panose="02010600030101010101" pitchFamily="2" charset="-122"/>
                          <a:cs typeface="Times New Roman" panose="02020603050405020304" pitchFamily="18" charset="0"/>
                        </a:rPr>
                        <a:t>wordcloud</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solidFill>
                      <a:srgbClr val="E5E5E5"/>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extBox 2"/>
          <p:cNvSpPr txBox="1">
            <a:spLocks noChangeArrowheads="1"/>
          </p:cNvSpPr>
          <p:nvPr/>
        </p:nvSpPr>
        <p:spPr bwMode="auto">
          <a:xfrm>
            <a:off x="538163" y="1839913"/>
            <a:ext cx="81375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wordcloud</a:t>
            </a:r>
            <a:r>
              <a:rPr lang="zh-CN" altLang="en-US" sz="2800">
                <a:latin typeface="Palatino Linotype" pitchFamily="18" charset="0"/>
                <a:ea typeface="楷体" pitchFamily="49" charset="-122"/>
              </a:rPr>
              <a:t>库的使用十分简单，以一个字符串为例。其中，产生词云只需要一行语句，在第三行，并可以将词云保存为图片。</a:t>
            </a:r>
          </a:p>
        </p:txBody>
      </p:sp>
      <p:sp>
        <p:nvSpPr>
          <p:cNvPr id="4096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wordcloud</a:t>
            </a:r>
            <a:r>
              <a:rPr lang="zh-CN" altLang="en-US" sz="4000">
                <a:solidFill>
                  <a:srgbClr val="262626"/>
                </a:solidFill>
                <a:latin typeface="微软雅黑" pitchFamily="34" charset="-122"/>
                <a:ea typeface="微软雅黑" pitchFamily="34" charset="-122"/>
              </a:rPr>
              <a:t>库概述</a:t>
            </a:r>
          </a:p>
        </p:txBody>
      </p:sp>
      <p:graphicFrame>
        <p:nvGraphicFramePr>
          <p:cNvPr id="4" name="表格 3"/>
          <p:cNvGraphicFramePr>
            <a:graphicFrameLocks noGrp="1"/>
          </p:cNvGraphicFramePr>
          <p:nvPr/>
        </p:nvGraphicFramePr>
        <p:xfrm>
          <a:off x="1071563" y="4083050"/>
          <a:ext cx="7604125" cy="1798320"/>
        </p:xfrm>
        <a:graphic>
          <a:graphicData uri="http://schemas.openxmlformats.org/drawingml/2006/table">
            <a:tbl>
              <a:tblPr firstRow="1" firstCol="1" bandRow="1"/>
              <a:tblGrid>
                <a:gridCol w="7604125">
                  <a:extLst>
                    <a:ext uri="{9D8B030D-6E8A-4147-A177-3AD203B41FA5}">
                      <a16:colId xmlns:a16="http://schemas.microsoft.com/office/drawing/2014/main" val="20000"/>
                    </a:ext>
                  </a:extLst>
                </a:gridCol>
              </a:tblGrid>
              <a:tr h="285750">
                <a:tc>
                  <a:txBody>
                    <a:bodyPr/>
                    <a:lstStyle/>
                    <a:p>
                      <a:pPr algn="just"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&gt;&gt;&gt;from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wordcloud</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import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WordCloud</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&gt;&gt;&gt;txt='I like python. I am learning python'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b="1" kern="0" dirty="0">
                          <a:solidFill>
                            <a:srgbClr val="C00000"/>
                          </a:solidFill>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err="1">
                          <a:solidFill>
                            <a:srgbClr val="C00000"/>
                          </a:solidFill>
                          <a:effectLst/>
                          <a:latin typeface="Courier New" panose="02070309020205020404" pitchFamily="49" charset="0"/>
                          <a:ea typeface="宋体" panose="02010600030101010101" pitchFamily="2" charset="-122"/>
                          <a:cs typeface="Times New Roman" panose="02020603050405020304" pitchFamily="18" charset="0"/>
                        </a:rPr>
                        <a:t>wordcloud</a:t>
                      </a:r>
                      <a:r>
                        <a:rPr lang="en-US" sz="1600" b="1" kern="0" dirty="0">
                          <a:solidFill>
                            <a:srgbClr val="C00000"/>
                          </a:solidFill>
                          <a:effectLst/>
                          <a:latin typeface="Courier New" panose="02070309020205020404" pitchFamily="49" charset="0"/>
                          <a:ea typeface="宋体" panose="02010600030101010101" pitchFamily="2" charset="-122"/>
                          <a:cs typeface="Times New Roman" panose="02020603050405020304" pitchFamily="18" charset="0"/>
                        </a:rPr>
                        <a:t> = </a:t>
                      </a:r>
                      <a:r>
                        <a:rPr lang="en-US" sz="1600" b="1" kern="0" dirty="0" err="1">
                          <a:solidFill>
                            <a:srgbClr val="C00000"/>
                          </a:solidFill>
                          <a:effectLst/>
                          <a:latin typeface="Courier New" panose="02070309020205020404" pitchFamily="49" charset="0"/>
                          <a:ea typeface="宋体" panose="02010600030101010101" pitchFamily="2" charset="-122"/>
                          <a:cs typeface="Times New Roman" panose="02020603050405020304" pitchFamily="18" charset="0"/>
                        </a:rPr>
                        <a:t>WordCloud</a:t>
                      </a:r>
                      <a:r>
                        <a:rPr lang="en-US" sz="1600" b="1" kern="0" dirty="0">
                          <a:solidFill>
                            <a:srgbClr val="C00000"/>
                          </a:solidFill>
                          <a:effectLst/>
                          <a:latin typeface="Courier New" panose="02070309020205020404" pitchFamily="49" charset="0"/>
                          <a:ea typeface="宋体" panose="02010600030101010101" pitchFamily="2" charset="-122"/>
                          <a:cs typeface="Times New Roman" panose="02020603050405020304" pitchFamily="18" charset="0"/>
                        </a:rPr>
                        <a:t>().generate(txt)</a:t>
                      </a:r>
                      <a:endParaRPr lang="zh-CN" sz="18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wordcloud.to_file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('testcloud.png')</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&lt;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wordcloud.wordcloud.WordCloud</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object at 0x000001583E26D208&gt;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2"/>
          <p:cNvSpPr txBox="1">
            <a:spLocks noChangeArrowheads="1"/>
          </p:cNvSpPr>
          <p:nvPr/>
        </p:nvSpPr>
        <p:spPr bwMode="auto">
          <a:xfrm>
            <a:off x="603250" y="2998788"/>
            <a:ext cx="82026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4800">
                <a:solidFill>
                  <a:srgbClr val="262626"/>
                </a:solidFill>
                <a:latin typeface="微软雅黑" pitchFamily="34" charset="-122"/>
                <a:ea typeface="微软雅黑" pitchFamily="34" charset="-122"/>
              </a:rPr>
              <a:t>wordcloud</a:t>
            </a:r>
            <a:r>
              <a:rPr lang="zh-CN" altLang="en-US" sz="4800">
                <a:solidFill>
                  <a:srgbClr val="262626"/>
                </a:solidFill>
                <a:latin typeface="微软雅黑" pitchFamily="34" charset="-122"/>
                <a:ea typeface="微软雅黑" pitchFamily="34" charset="-122"/>
              </a:rPr>
              <a:t>库与可视化词云</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extBox 2"/>
          <p:cNvSpPr txBox="1">
            <a:spLocks noChangeArrowheads="1"/>
          </p:cNvSpPr>
          <p:nvPr/>
        </p:nvSpPr>
        <p:spPr bwMode="auto">
          <a:xfrm>
            <a:off x="538163" y="1839913"/>
            <a:ext cx="8137525"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在生成词云时，</a:t>
            </a:r>
            <a:r>
              <a:rPr lang="en-US" altLang="zh-CN" sz="2800" dirty="0" err="1">
                <a:latin typeface="Palatino Linotype" pitchFamily="18" charset="0"/>
                <a:ea typeface="楷体" pitchFamily="49" charset="-122"/>
              </a:rPr>
              <a:t>wordcloud</a:t>
            </a:r>
            <a:r>
              <a:rPr lang="zh-CN" altLang="en-US" sz="2800" dirty="0">
                <a:latin typeface="Palatino Linotype" pitchFamily="18" charset="0"/>
                <a:ea typeface="楷体" pitchFamily="49" charset="-122"/>
              </a:rPr>
              <a:t>默认会以空格或标点为分隔符对目标文本进行分词处理。对于中文文本，分词处理需要由用户来完成。一般步骤是先将文本分词处理，然后以空格拼接，再调用</a:t>
            </a:r>
            <a:r>
              <a:rPr lang="en-US" altLang="zh-CN" sz="2800" dirty="0" err="1">
                <a:latin typeface="Palatino Linotype" pitchFamily="18" charset="0"/>
                <a:ea typeface="楷体" pitchFamily="49" charset="-122"/>
              </a:rPr>
              <a:t>wordcloud</a:t>
            </a:r>
            <a:r>
              <a:rPr lang="zh-CN" altLang="en-US" sz="2800" dirty="0">
                <a:latin typeface="Palatino Linotype" pitchFamily="18" charset="0"/>
                <a:ea typeface="楷体" pitchFamily="49" charset="-122"/>
              </a:rPr>
              <a:t>库函数。</a:t>
            </a:r>
          </a:p>
        </p:txBody>
      </p:sp>
      <p:sp>
        <p:nvSpPr>
          <p:cNvPr id="4301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wordcloud</a:t>
            </a:r>
            <a:r>
              <a:rPr lang="zh-CN" altLang="en-US" sz="4000">
                <a:solidFill>
                  <a:srgbClr val="262626"/>
                </a:solidFill>
                <a:latin typeface="微软雅黑" pitchFamily="34" charset="-122"/>
                <a:ea typeface="微软雅黑" pitchFamily="34" charset="-122"/>
              </a:rPr>
              <a:t>库与可视化词云</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
          <p:cNvSpPr txBox="1">
            <a:spLocks noChangeArrowheads="1"/>
          </p:cNvSpPr>
          <p:nvPr/>
        </p:nvSpPr>
        <p:spPr bwMode="auto">
          <a:xfrm>
            <a:off x="-573088" y="2968625"/>
            <a:ext cx="10563226"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4800" dirty="0">
                <a:latin typeface="微软雅黑" pitchFamily="34" charset="-122"/>
                <a:ea typeface="微软雅黑" pitchFamily="34" charset="-122"/>
              </a:rPr>
              <a:t>Python</a:t>
            </a:r>
            <a:r>
              <a:rPr lang="zh-CN" altLang="en-US" sz="4800" dirty="0">
                <a:latin typeface="微软雅黑" pitchFamily="34" charset="-122"/>
                <a:ea typeface="微软雅黑" pitchFamily="34" charset="-122"/>
              </a:rPr>
              <a:t>第三方库的获取和安装</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wordcloud</a:t>
            </a:r>
            <a:r>
              <a:rPr lang="zh-CN" altLang="en-US" sz="4000">
                <a:solidFill>
                  <a:srgbClr val="262626"/>
                </a:solidFill>
                <a:latin typeface="微软雅黑" pitchFamily="34" charset="-122"/>
                <a:ea typeface="微软雅黑" pitchFamily="34" charset="-122"/>
              </a:rPr>
              <a:t>库与可视化词云</a:t>
            </a:r>
          </a:p>
        </p:txBody>
      </p:sp>
      <p:graphicFrame>
        <p:nvGraphicFramePr>
          <p:cNvPr id="3" name="表格 2"/>
          <p:cNvGraphicFramePr>
            <a:graphicFrameLocks noGrp="1"/>
          </p:cNvGraphicFramePr>
          <p:nvPr/>
        </p:nvGraphicFramePr>
        <p:xfrm>
          <a:off x="285750" y="2141538"/>
          <a:ext cx="8423275" cy="2949202"/>
        </p:xfrm>
        <a:graphic>
          <a:graphicData uri="http://schemas.openxmlformats.org/drawingml/2006/table">
            <a:tbl>
              <a:tblPr firstRow="1" firstCol="1" bandRow="1"/>
              <a:tblGrid>
                <a:gridCol w="573333">
                  <a:extLst>
                    <a:ext uri="{9D8B030D-6E8A-4147-A177-3AD203B41FA5}">
                      <a16:colId xmlns:a16="http://schemas.microsoft.com/office/drawing/2014/main" val="20000"/>
                    </a:ext>
                  </a:extLst>
                </a:gridCol>
                <a:gridCol w="7849942">
                  <a:extLst>
                    <a:ext uri="{9D8B030D-6E8A-4147-A177-3AD203B41FA5}">
                      <a16:colId xmlns:a16="http://schemas.microsoft.com/office/drawing/2014/main" val="20001"/>
                    </a:ext>
                  </a:extLst>
                </a:gridCol>
              </a:tblGrid>
              <a:tr h="63521">
                <a:tc>
                  <a:txBody>
                    <a:bodyPr/>
                    <a:lstStyle/>
                    <a:p>
                      <a:pPr algn="ctr" fontAlgn="base">
                        <a:lnSpc>
                          <a:spcPts val="5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2703457">
                <a:tc>
                  <a:txBody>
                    <a:bodyPr/>
                    <a:lstStyle/>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import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jieba</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from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wordcloud</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import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WordCloud</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txt =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程序设计语言是计算机能够理解和识别用户操作意图的一种交互体系，它按照特定规则组织计算机指令，使计算机能够自动进行各种运算处理。</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words =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jieba.lcut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(txt)        #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精确分词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newtxt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 ' '.join(words)       #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空格拼接</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wordcloud</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WordCloud</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font_path</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msyh.ttc</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").generate(</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newtxt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wordcloud.to_file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词云中文例子图</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png</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保存图片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101634">
                <a:tc>
                  <a:txBody>
                    <a:bodyPr/>
                    <a:lstStyle/>
                    <a:p>
                      <a:pPr algn="ctr" fontAlgn="base">
                        <a:lnSpc>
                          <a:spcPts val="8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extBox 2"/>
          <p:cNvSpPr txBox="1">
            <a:spLocks noChangeArrowheads="1"/>
          </p:cNvSpPr>
          <p:nvPr/>
        </p:nvSpPr>
        <p:spPr bwMode="auto">
          <a:xfrm>
            <a:off x="538163" y="1839913"/>
            <a:ext cx="8137525"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wordcloud</a:t>
            </a:r>
            <a:r>
              <a:rPr lang="zh-CN" altLang="en-US" sz="2800">
                <a:latin typeface="Palatino Linotype" pitchFamily="18" charset="0"/>
                <a:ea typeface="楷体" pitchFamily="49" charset="-122"/>
              </a:rPr>
              <a:t>库的核心是</a:t>
            </a:r>
            <a:r>
              <a:rPr lang="en-US" altLang="zh-CN" sz="2800">
                <a:latin typeface="Palatino Linotype" pitchFamily="18" charset="0"/>
                <a:ea typeface="楷体" pitchFamily="49" charset="-122"/>
              </a:rPr>
              <a:t>WordColoud</a:t>
            </a:r>
            <a:r>
              <a:rPr lang="zh-CN" altLang="en-US" sz="2800">
                <a:latin typeface="Palatino Linotype" pitchFamily="18" charset="0"/>
                <a:ea typeface="楷体" pitchFamily="49" charset="-122"/>
              </a:rPr>
              <a:t>类，所有的功能都封装在</a:t>
            </a:r>
            <a:r>
              <a:rPr lang="en-US" altLang="zh-CN" sz="2800">
                <a:latin typeface="Palatino Linotype" pitchFamily="18" charset="0"/>
                <a:ea typeface="楷体" pitchFamily="49" charset="-122"/>
              </a:rPr>
              <a:t>WordCloud</a:t>
            </a:r>
            <a:r>
              <a:rPr lang="zh-CN" altLang="en-US" sz="2800">
                <a:latin typeface="Palatino Linotype" pitchFamily="18" charset="0"/>
                <a:ea typeface="楷体" pitchFamily="49" charset="-122"/>
              </a:rPr>
              <a:t>类中。使用时需要实例化一个</a:t>
            </a:r>
            <a:r>
              <a:rPr lang="en-US" altLang="zh-CN" sz="2800">
                <a:latin typeface="Palatino Linotype" pitchFamily="18" charset="0"/>
                <a:ea typeface="楷体" pitchFamily="49" charset="-122"/>
              </a:rPr>
              <a:t>WordColoud</a:t>
            </a:r>
            <a:r>
              <a:rPr lang="zh-CN" altLang="en-US" sz="2800">
                <a:latin typeface="Palatino Linotype" pitchFamily="18" charset="0"/>
                <a:ea typeface="楷体" pitchFamily="49" charset="-122"/>
              </a:rPr>
              <a:t>类的对象，并调用其</a:t>
            </a:r>
            <a:r>
              <a:rPr lang="en-US" altLang="zh-CN" sz="2800">
                <a:latin typeface="Palatino Linotype" pitchFamily="18" charset="0"/>
                <a:ea typeface="楷体" pitchFamily="49" charset="-122"/>
              </a:rPr>
              <a:t>generate(text)</a:t>
            </a:r>
            <a:r>
              <a:rPr lang="zh-CN" altLang="en-US" sz="2800">
                <a:latin typeface="Palatino Linotype" pitchFamily="18" charset="0"/>
                <a:ea typeface="楷体" pitchFamily="49" charset="-122"/>
              </a:rPr>
              <a:t>方法将</a:t>
            </a:r>
            <a:r>
              <a:rPr lang="en-US" altLang="zh-CN" sz="2800">
                <a:latin typeface="Palatino Linotype" pitchFamily="18" charset="0"/>
                <a:ea typeface="楷体" pitchFamily="49" charset="-122"/>
              </a:rPr>
              <a:t>text</a:t>
            </a:r>
            <a:r>
              <a:rPr lang="zh-CN" altLang="en-US" sz="2800">
                <a:latin typeface="Palatino Linotype" pitchFamily="18" charset="0"/>
                <a:ea typeface="楷体" pitchFamily="49" charset="-122"/>
              </a:rPr>
              <a:t>文本转化为词云。</a:t>
            </a:r>
          </a:p>
        </p:txBody>
      </p:sp>
      <p:sp>
        <p:nvSpPr>
          <p:cNvPr id="4506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wordcloud</a:t>
            </a:r>
            <a:r>
              <a:rPr lang="zh-CN" altLang="en-US" sz="4000">
                <a:solidFill>
                  <a:srgbClr val="262626"/>
                </a:solidFill>
                <a:latin typeface="微软雅黑" pitchFamily="34" charset="-122"/>
                <a:ea typeface="微软雅黑" pitchFamily="34" charset="-122"/>
              </a:rPr>
              <a:t>库与可视化词云</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TextBox 2"/>
          <p:cNvSpPr txBox="1">
            <a:spLocks noChangeArrowheads="1"/>
          </p:cNvSpPr>
          <p:nvPr/>
        </p:nvSpPr>
        <p:spPr bwMode="auto">
          <a:xfrm>
            <a:off x="538163" y="1839913"/>
            <a:ext cx="81375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WordCloud</a:t>
            </a:r>
            <a:r>
              <a:rPr lang="zh-CN" altLang="en-US" sz="2800">
                <a:latin typeface="Palatino Linotype" pitchFamily="18" charset="0"/>
                <a:ea typeface="楷体" pitchFamily="49" charset="-122"/>
              </a:rPr>
              <a:t>对象创建的常用参数</a:t>
            </a:r>
          </a:p>
        </p:txBody>
      </p:sp>
      <p:sp>
        <p:nvSpPr>
          <p:cNvPr id="4608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wordcloud</a:t>
            </a:r>
            <a:r>
              <a:rPr lang="zh-CN" altLang="en-US" sz="4000">
                <a:solidFill>
                  <a:srgbClr val="262626"/>
                </a:solidFill>
                <a:latin typeface="微软雅黑" pitchFamily="34" charset="-122"/>
                <a:ea typeface="微软雅黑" pitchFamily="34" charset="-122"/>
              </a:rPr>
              <a:t>库与可视化词云</a:t>
            </a:r>
          </a:p>
        </p:txBody>
      </p:sp>
      <p:graphicFrame>
        <p:nvGraphicFramePr>
          <p:cNvPr id="3" name="表格 2"/>
          <p:cNvGraphicFramePr>
            <a:graphicFrameLocks noGrp="1"/>
          </p:cNvGraphicFramePr>
          <p:nvPr/>
        </p:nvGraphicFramePr>
        <p:xfrm>
          <a:off x="460375" y="2513013"/>
          <a:ext cx="8293100" cy="4022722"/>
        </p:xfrm>
        <a:graphic>
          <a:graphicData uri="http://schemas.openxmlformats.org/drawingml/2006/table">
            <a:tbl>
              <a:tblPr firstRow="1" firstCol="1" bandRow="1"/>
              <a:tblGrid>
                <a:gridCol w="3114889">
                  <a:extLst>
                    <a:ext uri="{9D8B030D-6E8A-4147-A177-3AD203B41FA5}">
                      <a16:colId xmlns:a16="http://schemas.microsoft.com/office/drawing/2014/main" val="20000"/>
                    </a:ext>
                  </a:extLst>
                </a:gridCol>
                <a:gridCol w="5178211">
                  <a:extLst>
                    <a:ext uri="{9D8B030D-6E8A-4147-A177-3AD203B41FA5}">
                      <a16:colId xmlns:a16="http://schemas.microsoft.com/office/drawing/2014/main" val="20001"/>
                    </a:ext>
                  </a:extLst>
                </a:gridCol>
              </a:tblGrid>
              <a:tr h="365702">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参数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功能</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65702">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font_path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指定字体文件的完整路径，默认</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5702">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width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生成图片宽度，默认</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400</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像素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5702">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height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生成图片高度，默认</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200</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像素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5702">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mask</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词云形状，默认</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None</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，即，方形图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5702">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min_font_size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词云中最小的字体字号，默认</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4</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5702">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font_step</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字号步进间隔，默认</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5702">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min_font_size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词云中最大的字体字号，默认</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None</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，根据高度自动调节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5702">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max_words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词云图中最大词数，默认</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5702">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stopwords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被排除词列表，排除词不在词云中显示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5702">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background_color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图片背景颜色，默认黑色</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extBox 2"/>
          <p:cNvSpPr txBox="1">
            <a:spLocks noChangeArrowheads="1"/>
          </p:cNvSpPr>
          <p:nvPr/>
        </p:nvSpPr>
        <p:spPr bwMode="auto">
          <a:xfrm>
            <a:off x="538163" y="1839913"/>
            <a:ext cx="81375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WordCloud</a:t>
            </a:r>
            <a:r>
              <a:rPr lang="zh-CN" altLang="en-US" sz="2800">
                <a:latin typeface="Palatino Linotype" pitchFamily="18" charset="0"/>
                <a:ea typeface="楷体" pitchFamily="49" charset="-122"/>
              </a:rPr>
              <a:t>类的常用方法</a:t>
            </a:r>
          </a:p>
        </p:txBody>
      </p:sp>
      <p:sp>
        <p:nvSpPr>
          <p:cNvPr id="4710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wordcloud</a:t>
            </a:r>
            <a:r>
              <a:rPr lang="zh-CN" altLang="en-US" sz="4000">
                <a:solidFill>
                  <a:srgbClr val="262626"/>
                </a:solidFill>
                <a:latin typeface="微软雅黑" pitchFamily="34" charset="-122"/>
                <a:ea typeface="微软雅黑" pitchFamily="34" charset="-122"/>
              </a:rPr>
              <a:t>库与可视化词云</a:t>
            </a:r>
          </a:p>
        </p:txBody>
      </p:sp>
      <p:graphicFrame>
        <p:nvGraphicFramePr>
          <p:cNvPr id="4" name="表格 3"/>
          <p:cNvGraphicFramePr>
            <a:graphicFrameLocks noGrp="1"/>
          </p:cNvGraphicFramePr>
          <p:nvPr/>
        </p:nvGraphicFramePr>
        <p:xfrm>
          <a:off x="538163" y="2879725"/>
          <a:ext cx="8229600" cy="1235076"/>
        </p:xfrm>
        <a:graphic>
          <a:graphicData uri="http://schemas.openxmlformats.org/drawingml/2006/table">
            <a:tbl>
              <a:tblPr firstRow="1" firstCol="1" bandRow="1"/>
              <a:tblGrid>
                <a:gridCol w="3091038">
                  <a:extLst>
                    <a:ext uri="{9D8B030D-6E8A-4147-A177-3AD203B41FA5}">
                      <a16:colId xmlns:a16="http://schemas.microsoft.com/office/drawing/2014/main" val="20000"/>
                    </a:ext>
                  </a:extLst>
                </a:gridCol>
                <a:gridCol w="5138562">
                  <a:extLst>
                    <a:ext uri="{9D8B030D-6E8A-4147-A177-3AD203B41FA5}">
                      <a16:colId xmlns:a16="http://schemas.microsoft.com/office/drawing/2014/main" val="20001"/>
                    </a:ext>
                  </a:extLst>
                </a:gridCol>
              </a:tblGrid>
              <a:tr h="411692">
                <a:tc>
                  <a:txBody>
                    <a:bodyPr/>
                    <a:lstStyle/>
                    <a:p>
                      <a:pPr algn="ctr" fontAlgn="base">
                        <a:lnSpc>
                          <a:spcPct val="150000"/>
                        </a:lnSpc>
                        <a:spcAft>
                          <a:spcPts val="0"/>
                        </a:spcAft>
                      </a:pPr>
                      <a:r>
                        <a:rPr lang="zh-CN" sz="1800" kern="0">
                          <a:effectLst/>
                          <a:latin typeface="Times New Roman" panose="02020603050405020304" pitchFamily="18" charset="0"/>
                          <a:ea typeface="宋体" panose="02010600030101010101" pitchFamily="2" charset="-122"/>
                          <a:cs typeface="Times New Roman" panose="02020603050405020304" pitchFamily="18" charset="0"/>
                        </a:rPr>
                        <a:t>方法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lnSpc>
                          <a:spcPct val="150000"/>
                        </a:lnSpc>
                        <a:spcAft>
                          <a:spcPts val="0"/>
                        </a:spcAft>
                      </a:pPr>
                      <a:r>
                        <a:rPr lang="zh-CN" sz="1800" kern="0">
                          <a:effectLst/>
                          <a:latin typeface="Times New Roman" panose="02020603050405020304" pitchFamily="18" charset="0"/>
                          <a:ea typeface="宋体" panose="02010600030101010101" pitchFamily="2" charset="-122"/>
                          <a:cs typeface="Times New Roman" panose="02020603050405020304" pitchFamily="18" charset="0"/>
                        </a:rPr>
                        <a:t>功能</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11692">
                <a:tc>
                  <a:txBody>
                    <a:bodyPr/>
                    <a:lstStyle/>
                    <a:p>
                      <a:pPr algn="ctr" fontAlgn="base">
                        <a:lnSpc>
                          <a:spcPct val="150000"/>
                        </a:lnSpc>
                        <a:spcAft>
                          <a:spcPts val="0"/>
                        </a:spcAft>
                      </a:pPr>
                      <a:r>
                        <a:rPr lang="en-US" sz="1800" kern="0">
                          <a:effectLst/>
                          <a:latin typeface="Times New Roman" panose="02020603050405020304" pitchFamily="18" charset="0"/>
                          <a:ea typeface="宋体" panose="02010600030101010101" pitchFamily="2" charset="-122"/>
                          <a:cs typeface="Times New Roman" panose="02020603050405020304" pitchFamily="18" charset="0"/>
                        </a:rPr>
                        <a:t>generate(text)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800" kern="0">
                          <a:effectLst/>
                          <a:latin typeface="Times New Roman" panose="02020603050405020304" pitchFamily="18" charset="0"/>
                          <a:ea typeface="宋体" panose="02010600030101010101" pitchFamily="2" charset="-122"/>
                          <a:cs typeface="Times New Roman" panose="02020603050405020304" pitchFamily="18" charset="0"/>
                        </a:rPr>
                        <a:t>由</a:t>
                      </a:r>
                      <a:r>
                        <a:rPr lang="en-US" sz="1800" kern="0">
                          <a:effectLst/>
                          <a:latin typeface="Times New Roman" panose="02020603050405020304" pitchFamily="18" charset="0"/>
                          <a:ea typeface="宋体" panose="02010600030101010101" pitchFamily="2" charset="-122"/>
                          <a:cs typeface="Times New Roman" panose="02020603050405020304" pitchFamily="18" charset="0"/>
                        </a:rPr>
                        <a:t>text</a:t>
                      </a:r>
                      <a:r>
                        <a:rPr lang="zh-CN" sz="1800" kern="0">
                          <a:effectLst/>
                          <a:latin typeface="Times New Roman" panose="02020603050405020304" pitchFamily="18" charset="0"/>
                          <a:ea typeface="宋体" panose="02010600030101010101" pitchFamily="2" charset="-122"/>
                          <a:cs typeface="Times New Roman" panose="02020603050405020304" pitchFamily="18" charset="0"/>
                        </a:rPr>
                        <a:t>文本生成词云</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1692">
                <a:tc>
                  <a:txBody>
                    <a:bodyPr/>
                    <a:lstStyle/>
                    <a:p>
                      <a:pPr algn="ctr" fontAlgn="base">
                        <a:lnSpc>
                          <a:spcPct val="150000"/>
                        </a:lnSpc>
                        <a:spcAft>
                          <a:spcPts val="0"/>
                        </a:spcAft>
                      </a:pPr>
                      <a:r>
                        <a:rPr lang="en-US" sz="1800" kern="0">
                          <a:effectLst/>
                          <a:latin typeface="Times New Roman" panose="02020603050405020304" pitchFamily="18" charset="0"/>
                          <a:ea typeface="宋体" panose="02010600030101010101" pitchFamily="2" charset="-122"/>
                          <a:cs typeface="Times New Roman" panose="02020603050405020304" pitchFamily="18" charset="0"/>
                        </a:rPr>
                        <a:t>to_file(filename)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将词云图保存为名为</a:t>
                      </a:r>
                      <a:r>
                        <a:rPr lang="en-US" sz="1800" kern="0" dirty="0">
                          <a:effectLst/>
                          <a:latin typeface="Times New Roman" panose="02020603050405020304" pitchFamily="18" charset="0"/>
                          <a:ea typeface="宋体" panose="02010600030101010101" pitchFamily="2" charset="-122"/>
                          <a:cs typeface="Times New Roman" panose="02020603050405020304" pitchFamily="18" charset="0"/>
                        </a:rPr>
                        <a:t>filename</a:t>
                      </a:r>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的文件</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TextBox 2"/>
          <p:cNvSpPr txBox="1">
            <a:spLocks noChangeArrowheads="1"/>
          </p:cNvSpPr>
          <p:nvPr/>
        </p:nvSpPr>
        <p:spPr bwMode="auto">
          <a:xfrm>
            <a:off x="538163" y="1839913"/>
            <a:ext cx="81375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下面以</a:t>
            </a:r>
            <a:r>
              <a:rPr lang="en-US" altLang="zh-CN" sz="2800">
                <a:latin typeface="Palatino Linotype" pitchFamily="18" charset="0"/>
                <a:ea typeface="楷体" pitchFamily="49" charset="-122"/>
              </a:rPr>
              <a:t>Alice</a:t>
            </a:r>
            <a:r>
              <a:rPr lang="zh-CN" altLang="en-US" sz="2800">
                <a:latin typeface="Palatino Linotype" pitchFamily="18" charset="0"/>
                <a:ea typeface="楷体" pitchFamily="49" charset="-122"/>
              </a:rPr>
              <a:t>梦游仙境为例，展示参数、方法的使用。</a:t>
            </a:r>
          </a:p>
        </p:txBody>
      </p:sp>
      <p:sp>
        <p:nvSpPr>
          <p:cNvPr id="4813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wordcloud</a:t>
            </a:r>
            <a:r>
              <a:rPr lang="zh-CN" altLang="en-US" sz="4000">
                <a:solidFill>
                  <a:srgbClr val="262626"/>
                </a:solidFill>
                <a:latin typeface="微软雅黑" pitchFamily="34" charset="-122"/>
                <a:ea typeface="微软雅黑" pitchFamily="34" charset="-122"/>
              </a:rPr>
              <a:t>库与可视化词云</a:t>
            </a:r>
          </a:p>
        </p:txBody>
      </p:sp>
      <p:pic>
        <p:nvPicPr>
          <p:cNvPr id="48133" name="图片 5"/>
          <p:cNvPicPr>
            <a:picLocks noChangeAspect="1" noChangeArrowheads="1"/>
          </p:cNvPicPr>
          <p:nvPr/>
        </p:nvPicPr>
        <p:blipFill>
          <a:blip r:embed="rId3">
            <a:extLst>
              <a:ext uri="{28A0092B-C50C-407E-A947-70E740481C1C}">
                <a14:useLocalDpi xmlns:a14="http://schemas.microsoft.com/office/drawing/2010/main" val="0"/>
              </a:ext>
            </a:extLst>
          </a:blip>
          <a:srcRect l="31833" r="30733"/>
          <a:stretch>
            <a:fillRect/>
          </a:stretch>
        </p:blipFill>
        <p:spPr bwMode="auto">
          <a:xfrm>
            <a:off x="2771775" y="2495550"/>
            <a:ext cx="1974850" cy="395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图片 6"/>
          <p:cNvPicPr>
            <a:picLocks noChangeAspect="1" noChangeArrowheads="1"/>
          </p:cNvPicPr>
          <p:nvPr/>
        </p:nvPicPr>
        <p:blipFill>
          <a:blip r:embed="rId4">
            <a:extLst>
              <a:ext uri="{28A0092B-C50C-407E-A947-70E740481C1C}">
                <a14:useLocalDpi xmlns:a14="http://schemas.microsoft.com/office/drawing/2010/main" val="0"/>
              </a:ext>
            </a:extLst>
          </a:blip>
          <a:srcRect l="32935" r="30457"/>
          <a:stretch>
            <a:fillRect/>
          </a:stretch>
        </p:blipFill>
        <p:spPr bwMode="auto">
          <a:xfrm>
            <a:off x="5049838" y="2495550"/>
            <a:ext cx="1930400" cy="395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wordcloud</a:t>
            </a:r>
            <a:r>
              <a:rPr lang="zh-CN" altLang="en-US" sz="4000">
                <a:solidFill>
                  <a:srgbClr val="262626"/>
                </a:solidFill>
                <a:latin typeface="微软雅黑" pitchFamily="34" charset="-122"/>
                <a:ea typeface="微软雅黑" pitchFamily="34" charset="-122"/>
              </a:rPr>
              <a:t>库与可视化词云</a:t>
            </a:r>
          </a:p>
        </p:txBody>
      </p:sp>
      <p:graphicFrame>
        <p:nvGraphicFramePr>
          <p:cNvPr id="3" name="表格 2"/>
          <p:cNvGraphicFramePr>
            <a:graphicFrameLocks noGrp="1"/>
          </p:cNvGraphicFramePr>
          <p:nvPr>
            <p:extLst>
              <p:ext uri="{D42A27DB-BD31-4B8C-83A1-F6EECF244321}">
                <p14:modId xmlns:p14="http://schemas.microsoft.com/office/powerpoint/2010/main" val="2732109416"/>
              </p:ext>
            </p:extLst>
          </p:nvPr>
        </p:nvGraphicFramePr>
        <p:xfrm>
          <a:off x="869244" y="1997075"/>
          <a:ext cx="6779331" cy="4664075"/>
        </p:xfrm>
        <a:graphic>
          <a:graphicData uri="http://schemas.openxmlformats.org/drawingml/2006/table">
            <a:tbl>
              <a:tblPr firstRow="1" firstCol="1" bandRow="1"/>
              <a:tblGrid>
                <a:gridCol w="6779331">
                  <a:extLst>
                    <a:ext uri="{9D8B030D-6E8A-4147-A177-3AD203B41FA5}">
                      <a16:colId xmlns:a16="http://schemas.microsoft.com/office/drawing/2014/main" val="20000"/>
                    </a:ext>
                  </a:extLst>
                </a:gridCol>
              </a:tblGrid>
              <a:tr h="4664075">
                <a:tc>
                  <a:txBody>
                    <a:bodyPr/>
                    <a:lstStyle/>
                    <a:p>
                      <a:pPr algn="just" fontAlgn="base">
                        <a:lnSpc>
                          <a:spcPct val="150000"/>
                        </a:lnSpc>
                        <a:spcAft>
                          <a:spcPts val="0"/>
                        </a:spcAft>
                      </a:pP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from </a:t>
                      </a:r>
                      <a:r>
                        <a:rPr lang="en-US" sz="1200" b="1" kern="0" dirty="0" err="1">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wordcloud</a:t>
                      </a: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import </a:t>
                      </a:r>
                      <a:r>
                        <a:rPr lang="en-US" sz="1200" b="1" kern="0" dirty="0" err="1">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WordCloud</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from </a:t>
                      </a:r>
                      <a:r>
                        <a:rPr lang="en-US" sz="1200" b="1" kern="0" dirty="0" err="1">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scipy.misc</a:t>
                      </a: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import </a:t>
                      </a:r>
                      <a:r>
                        <a:rPr lang="en-US" sz="1200" b="1" kern="0" dirty="0" err="1">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imread</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mask = </a:t>
                      </a:r>
                      <a:r>
                        <a:rPr lang="en-US" sz="1200" b="1" kern="0" dirty="0" err="1">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imread</a:t>
                      </a: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('AliceMask.png')</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with open('AliceInWonderland.txt', 'r', encoding='utf-8') as file:</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text = </a:t>
                      </a:r>
                      <a:r>
                        <a:rPr lang="en-US" sz="1200" b="1" kern="0" dirty="0" err="1">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file.read</a:t>
                      </a: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wordcloud</a:t>
                      </a: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r>
                        <a:rPr lang="en-US" sz="1200" b="1" kern="0" dirty="0" err="1">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WordCloud</a:t>
                      </a: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lang="en-US" sz="1200" b="1" kern="0" dirty="0" err="1">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background_color</a:t>
                      </a: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="white", \</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width=800, \</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height=600, \</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max_words</a:t>
                      </a: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=200, \</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max_font_size</a:t>
                      </a: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=80, \</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mask = mask, \</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).generate(text)</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lang="zh-CN" sz="1200" b="1" kern="0" dirty="0">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保存图片</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200" b="1" kern="0" dirty="0" err="1">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wordcloud.to_file</a:t>
                      </a:r>
                      <a:r>
                        <a:rPr lang="en-US" sz="1200" b="1" kern="0" dirty="0">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('AliceInWonderland.png')</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Box 2"/>
          <p:cNvSpPr txBox="1">
            <a:spLocks noChangeArrowheads="1"/>
          </p:cNvSpPr>
          <p:nvPr/>
        </p:nvSpPr>
        <p:spPr bwMode="auto">
          <a:xfrm>
            <a:off x="538163" y="1839913"/>
            <a:ext cx="81375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其中，</a:t>
            </a:r>
            <a:r>
              <a:rPr lang="en-US" altLang="zh-CN" sz="2800">
                <a:latin typeface="Palatino Linotype" pitchFamily="18" charset="0"/>
                <a:ea typeface="楷体" pitchFamily="49" charset="-122"/>
              </a:rPr>
              <a:t>from scipy.misc import imread</a:t>
            </a:r>
            <a:r>
              <a:rPr lang="zh-CN" altLang="en-US" sz="2800">
                <a:latin typeface="Palatino Linotype" pitchFamily="18" charset="0"/>
                <a:ea typeface="楷体" pitchFamily="49" charset="-122"/>
              </a:rPr>
              <a:t>一行用于将</a:t>
            </a:r>
            <a:r>
              <a:rPr lang="en-US" altLang="zh-CN" sz="2800">
                <a:latin typeface="Palatino Linotype" pitchFamily="18" charset="0"/>
                <a:ea typeface="楷体" pitchFamily="49" charset="-122"/>
              </a:rPr>
              <a:t>AliceMask.png</a:t>
            </a:r>
            <a:r>
              <a:rPr lang="zh-CN" altLang="en-US" sz="2800">
                <a:latin typeface="Palatino Linotype" pitchFamily="18" charset="0"/>
                <a:ea typeface="楷体" pitchFamily="49" charset="-122"/>
              </a:rPr>
              <a:t>读取为</a:t>
            </a:r>
            <a:r>
              <a:rPr lang="en-US" altLang="zh-CN" sz="2800">
                <a:latin typeface="Palatino Linotype" pitchFamily="18" charset="0"/>
                <a:ea typeface="楷体" pitchFamily="49" charset="-122"/>
              </a:rPr>
              <a:t>nd-array</a:t>
            </a:r>
            <a:r>
              <a:rPr lang="zh-CN" altLang="en-US" sz="2800">
                <a:latin typeface="Palatino Linotype" pitchFamily="18" charset="0"/>
                <a:ea typeface="楷体" pitchFamily="49" charset="-122"/>
              </a:rPr>
              <a:t>类型，用于后面传递给</a:t>
            </a:r>
            <a:r>
              <a:rPr lang="en-US" altLang="zh-CN" sz="2800">
                <a:latin typeface="Palatino Linotype" pitchFamily="18" charset="0"/>
                <a:ea typeface="楷体" pitchFamily="49" charset="-122"/>
              </a:rPr>
              <a:t>mask</a:t>
            </a:r>
            <a:r>
              <a:rPr lang="zh-CN" altLang="en-US" sz="2800">
                <a:latin typeface="Palatino Linotype" pitchFamily="18" charset="0"/>
                <a:ea typeface="楷体" pitchFamily="49" charset="-122"/>
              </a:rPr>
              <a:t>参数使用。（这个库函数隶属于</a:t>
            </a:r>
            <a:r>
              <a:rPr lang="en-US" altLang="zh-CN" sz="2800">
                <a:latin typeface="Palatino Linotype" pitchFamily="18" charset="0"/>
                <a:ea typeface="楷体" pitchFamily="49" charset="-122"/>
              </a:rPr>
              <a:t>scipy</a:t>
            </a:r>
            <a:r>
              <a:rPr lang="zh-CN" altLang="en-US" sz="2800">
                <a:latin typeface="Palatino Linotype" pitchFamily="18" charset="0"/>
                <a:ea typeface="楷体" pitchFamily="49" charset="-122"/>
              </a:rPr>
              <a:t>库，</a:t>
            </a:r>
            <a:r>
              <a:rPr lang="en-US" altLang="zh-CN" sz="2800">
                <a:latin typeface="Palatino Linotype" pitchFamily="18" charset="0"/>
                <a:ea typeface="楷体" pitchFamily="49" charset="-122"/>
              </a:rPr>
              <a:t>pip</a:t>
            </a:r>
            <a:r>
              <a:rPr lang="zh-CN" altLang="en-US" sz="2800">
                <a:latin typeface="Palatino Linotype" pitchFamily="18" charset="0"/>
                <a:ea typeface="楷体" pitchFamily="49" charset="-122"/>
              </a:rPr>
              <a:t>在安装</a:t>
            </a:r>
            <a:r>
              <a:rPr lang="en-US" altLang="zh-CN" sz="2800">
                <a:latin typeface="Palatino Linotype" pitchFamily="18" charset="0"/>
                <a:ea typeface="楷体" pitchFamily="49" charset="-122"/>
              </a:rPr>
              <a:t>wordcloud</a:t>
            </a:r>
            <a:r>
              <a:rPr lang="zh-CN" altLang="en-US" sz="2800">
                <a:latin typeface="Palatino Linotype" pitchFamily="18" charset="0"/>
                <a:ea typeface="楷体" pitchFamily="49" charset="-122"/>
              </a:rPr>
              <a:t>库时会自动安装依赖库。）</a:t>
            </a:r>
          </a:p>
        </p:txBody>
      </p:sp>
      <p:sp>
        <p:nvSpPr>
          <p:cNvPr id="5018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wordcloud</a:t>
            </a:r>
            <a:r>
              <a:rPr lang="zh-CN" altLang="en-US" sz="4000">
                <a:solidFill>
                  <a:srgbClr val="262626"/>
                </a:solidFill>
                <a:latin typeface="微软雅黑" pitchFamily="34" charset="-122"/>
                <a:ea typeface="微软雅黑" pitchFamily="34" charset="-122"/>
              </a:rPr>
              <a:t>库与可视化词云</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2"/>
          <p:cNvSpPr txBox="1">
            <a:spLocks noChangeArrowheads="1"/>
          </p:cNvSpPr>
          <p:nvPr/>
        </p:nvSpPr>
        <p:spPr bwMode="auto">
          <a:xfrm>
            <a:off x="0" y="3057525"/>
            <a:ext cx="89995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4000" dirty="0">
                <a:solidFill>
                  <a:srgbClr val="262626"/>
                </a:solidFill>
                <a:latin typeface="微软雅黑" pitchFamily="34" charset="-122"/>
                <a:ea typeface="微软雅黑" pitchFamily="34" charset="-122"/>
              </a:rPr>
              <a:t> 实例解析：</a:t>
            </a:r>
            <a:r>
              <a:rPr lang="en-US" altLang="zh-CN" sz="4000" dirty="0">
                <a:solidFill>
                  <a:srgbClr val="262626"/>
                </a:solidFill>
                <a:latin typeface="微软雅黑" pitchFamily="34" charset="-122"/>
                <a:ea typeface="微软雅黑" pitchFamily="34" charset="-122"/>
              </a:rPr>
              <a:t>《</a:t>
            </a:r>
            <a:r>
              <a:rPr lang="zh-CN" altLang="en-US" sz="4000" dirty="0">
                <a:solidFill>
                  <a:srgbClr val="262626"/>
                </a:solidFill>
                <a:latin typeface="微软雅黑" pitchFamily="34" charset="-122"/>
                <a:ea typeface="微软雅黑" pitchFamily="34" charset="-122"/>
              </a:rPr>
              <a:t>红楼梦</a:t>
            </a:r>
            <a:r>
              <a:rPr lang="en-US" altLang="zh-CN" sz="4000" dirty="0">
                <a:solidFill>
                  <a:srgbClr val="262626"/>
                </a:solidFill>
                <a:latin typeface="微软雅黑" pitchFamily="34" charset="-122"/>
                <a:ea typeface="微软雅黑" pitchFamily="34" charset="-122"/>
              </a:rPr>
              <a:t>》</a:t>
            </a:r>
            <a:r>
              <a:rPr lang="zh-CN" altLang="en-US" sz="4000" dirty="0">
                <a:solidFill>
                  <a:srgbClr val="262626"/>
                </a:solidFill>
                <a:latin typeface="微软雅黑" pitchFamily="34" charset="-122"/>
                <a:ea typeface="微软雅黑" pitchFamily="34" charset="-122"/>
              </a:rPr>
              <a:t>人物出场词云</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TextBox 2"/>
          <p:cNvSpPr txBox="1">
            <a:spLocks noChangeArrowheads="1"/>
          </p:cNvSpPr>
          <p:nvPr/>
        </p:nvSpPr>
        <p:spPr bwMode="auto">
          <a:xfrm>
            <a:off x="538163" y="1839913"/>
            <a:ext cx="81375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dirty="0">
                <a:latin typeface="Palatino Linotype" pitchFamily="18" charset="0"/>
                <a:ea typeface="楷体" pitchFamily="49" charset="-122"/>
              </a:rPr>
              <a:t>《</a:t>
            </a:r>
            <a:r>
              <a:rPr lang="zh-CN" altLang="en-US" sz="2800" dirty="0">
                <a:latin typeface="Palatino Linotype" pitchFamily="18" charset="0"/>
                <a:ea typeface="楷体" pitchFamily="49" charset="-122"/>
              </a:rPr>
              <a:t>红楼梦</a:t>
            </a:r>
            <a:r>
              <a:rPr lang="en-US" altLang="zh-CN" sz="2800" dirty="0">
                <a:latin typeface="Palatino Linotype" pitchFamily="18" charset="0"/>
                <a:ea typeface="楷体" pitchFamily="49" charset="-122"/>
              </a:rPr>
              <a:t>》</a:t>
            </a:r>
            <a:r>
              <a:rPr lang="zh-CN" altLang="en-US" sz="2800" dirty="0">
                <a:latin typeface="Palatino Linotype" pitchFamily="18" charset="0"/>
                <a:ea typeface="楷体" pitchFamily="49" charset="-122"/>
              </a:rPr>
              <a:t>是一本鸿篇巨著，里面出现了几百个各具特色的人物。每次读这本经典作品都会想一个问题，全书这些人物谁出场最多呢？一起来用</a:t>
            </a: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回答这个问题吧。</a:t>
            </a: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人物出场统计涉及对词汇的统计。中文文章需要分词才能进行词频统计，这需要用到</a:t>
            </a:r>
            <a:r>
              <a:rPr lang="en-US" altLang="zh-CN" sz="2800" dirty="0" err="1">
                <a:latin typeface="Palatino Linotype" pitchFamily="18" charset="0"/>
                <a:ea typeface="楷体" pitchFamily="49" charset="-122"/>
              </a:rPr>
              <a:t>jieba</a:t>
            </a:r>
            <a:r>
              <a:rPr lang="zh-CN" altLang="en-US" sz="2800" dirty="0">
                <a:latin typeface="Palatino Linotype" pitchFamily="18" charset="0"/>
                <a:ea typeface="楷体" pitchFamily="49" charset="-122"/>
              </a:rPr>
              <a:t>库。</a:t>
            </a:r>
          </a:p>
        </p:txBody>
      </p:sp>
      <p:sp>
        <p:nvSpPr>
          <p:cNvPr id="5222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dirty="0">
                <a:solidFill>
                  <a:srgbClr val="262626"/>
                </a:solidFill>
                <a:latin typeface="微软雅黑" pitchFamily="34" charset="-122"/>
                <a:ea typeface="微软雅黑" pitchFamily="34" charset="-122"/>
              </a:rPr>
              <a:t>《</a:t>
            </a:r>
            <a:r>
              <a:rPr lang="zh-CN" altLang="en-US" sz="4000" dirty="0">
                <a:solidFill>
                  <a:srgbClr val="262626"/>
                </a:solidFill>
                <a:latin typeface="微软雅黑" pitchFamily="34" charset="-122"/>
                <a:ea typeface="微软雅黑" pitchFamily="34" charset="-122"/>
              </a:rPr>
              <a:t>红楼梦</a:t>
            </a:r>
            <a:r>
              <a:rPr lang="en-US" altLang="zh-CN" sz="4000" dirty="0">
                <a:solidFill>
                  <a:srgbClr val="262626"/>
                </a:solidFill>
                <a:latin typeface="微软雅黑" pitchFamily="34" charset="-122"/>
                <a:ea typeface="微软雅黑" pitchFamily="34" charset="-122"/>
              </a:rPr>
              <a:t>》</a:t>
            </a:r>
            <a:r>
              <a:rPr lang="zh-CN" altLang="en-US" sz="4000" dirty="0">
                <a:solidFill>
                  <a:srgbClr val="262626"/>
                </a:solidFill>
                <a:latin typeface="微软雅黑" pitchFamily="34" charset="-122"/>
                <a:ea typeface="微软雅黑" pitchFamily="34" charset="-122"/>
              </a:rPr>
              <a:t>人物出场统计</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红楼梦</a:t>
            </a:r>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人物出场统计</a:t>
            </a:r>
          </a:p>
        </p:txBody>
      </p:sp>
      <p:graphicFrame>
        <p:nvGraphicFramePr>
          <p:cNvPr id="3" name="表格 2"/>
          <p:cNvGraphicFramePr>
            <a:graphicFrameLocks noGrp="1"/>
          </p:cNvGraphicFramePr>
          <p:nvPr/>
        </p:nvGraphicFramePr>
        <p:xfrm>
          <a:off x="815975" y="1338263"/>
          <a:ext cx="7354887" cy="4967593"/>
        </p:xfrm>
        <a:graphic>
          <a:graphicData uri="http://schemas.openxmlformats.org/drawingml/2006/table">
            <a:tbl>
              <a:tblPr firstRow="1" firstCol="1" bandRow="1"/>
              <a:tblGrid>
                <a:gridCol w="581239">
                  <a:extLst>
                    <a:ext uri="{9D8B030D-6E8A-4147-A177-3AD203B41FA5}">
                      <a16:colId xmlns:a16="http://schemas.microsoft.com/office/drawing/2014/main" val="20000"/>
                    </a:ext>
                  </a:extLst>
                </a:gridCol>
                <a:gridCol w="282969">
                  <a:extLst>
                    <a:ext uri="{9D8B030D-6E8A-4147-A177-3AD203B41FA5}">
                      <a16:colId xmlns:a16="http://schemas.microsoft.com/office/drawing/2014/main" val="20001"/>
                    </a:ext>
                  </a:extLst>
                </a:gridCol>
                <a:gridCol w="3072413">
                  <a:extLst>
                    <a:ext uri="{9D8B030D-6E8A-4147-A177-3AD203B41FA5}">
                      <a16:colId xmlns:a16="http://schemas.microsoft.com/office/drawing/2014/main" val="20002"/>
                    </a:ext>
                  </a:extLst>
                </a:gridCol>
                <a:gridCol w="3418266">
                  <a:extLst>
                    <a:ext uri="{9D8B030D-6E8A-4147-A177-3AD203B41FA5}">
                      <a16:colId xmlns:a16="http://schemas.microsoft.com/office/drawing/2014/main" val="20003"/>
                    </a:ext>
                  </a:extLst>
                </a:gridCol>
              </a:tblGrid>
              <a:tr h="418771">
                <a:tc gridSpan="2">
                  <a:txBody>
                    <a:bodyPr/>
                    <a:lstStyle/>
                    <a:p>
                      <a:pPr algn="l" fontAlgn="base">
                        <a:lnSpc>
                          <a:spcPts val="1800"/>
                        </a:lnSpc>
                        <a:spcBef>
                          <a:spcPts val="600"/>
                        </a:spcBef>
                        <a:spcAft>
                          <a:spcPts val="60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824" marR="62824" marT="0" marB="0">
                    <a:lnL>
                      <a:noFill/>
                    </a:lnL>
                    <a:lnR>
                      <a:noFill/>
                    </a:lnR>
                    <a:lnT>
                      <a:noFill/>
                    </a:lnT>
                    <a:lnB w="12700" cap="flat" cmpd="sng" algn="ctr">
                      <a:solidFill>
                        <a:srgbClr val="00B050"/>
                      </a:solidFill>
                      <a:prstDash val="solid"/>
                      <a:round/>
                      <a:headEnd type="none" w="med" len="med"/>
                      <a:tailEnd type="none" w="med" len="med"/>
                    </a:lnB>
                  </a:tcPr>
                </a:tc>
                <a:tc hMerge="1">
                  <a:txBody>
                    <a:bodyPr/>
                    <a:lstStyle/>
                    <a:p>
                      <a:endParaRPr lang="zh-CN" altLang="en-US"/>
                    </a:p>
                  </a:txBody>
                  <a:tcPr/>
                </a:tc>
                <a:tc>
                  <a:txBody>
                    <a:bodyPr/>
                    <a:lstStyle/>
                    <a:p>
                      <a:pPr algn="l" fontAlgn="base">
                        <a:lnSpc>
                          <a:spcPts val="1800"/>
                        </a:lnSpc>
                        <a:spcBef>
                          <a:spcPts val="600"/>
                        </a:spcBef>
                        <a:spcAft>
                          <a:spcPts val="60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824" marR="62824" marT="0" marB="0">
                    <a:lnL>
                      <a:noFill/>
                    </a:lnL>
                    <a:lnR>
                      <a:noFill/>
                    </a:lnR>
                    <a:lnT>
                      <a:noFill/>
                    </a:lnT>
                    <a:lnB w="12700" cap="flat" cmpd="sng" algn="ctr">
                      <a:solidFill>
                        <a:srgbClr val="00B050"/>
                      </a:solidFill>
                      <a:prstDash val="solid"/>
                      <a:round/>
                      <a:headEnd type="none" w="med" len="med"/>
                      <a:tailEnd type="none" w="med" len="med"/>
                    </a:lnB>
                  </a:tcPr>
                </a:tc>
                <a:tc>
                  <a:txBody>
                    <a:bodyPr/>
                    <a:lstStyle/>
                    <a:p>
                      <a:pPr algn="l" fontAlgn="base">
                        <a:lnSpc>
                          <a:spcPts val="1800"/>
                        </a:lnSpc>
                        <a:spcBef>
                          <a:spcPts val="600"/>
                        </a:spcBef>
                        <a:spcAft>
                          <a:spcPts val="600"/>
                        </a:spcAft>
                      </a:pPr>
                      <a:r>
                        <a:rPr lang="en-US" sz="1600" kern="0">
                          <a:effectLst/>
                          <a:latin typeface="Palatino Linotype" panose="02040502050505030304" pitchFamily="18" charset="0"/>
                          <a:ea typeface="宋体" panose="02010600030101010101" pitchFamily="2" charset="-122"/>
                          <a:cs typeface="Courier New" panose="02070309020205020404" pitchFamily="49"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824" marR="62824" marT="0" marB="0">
                    <a:lnL>
                      <a:noFill/>
                    </a:lnL>
                    <a:lnR>
                      <a:noFill/>
                    </a:lnR>
                    <a:lnT>
                      <a:noFill/>
                    </a:lnT>
                    <a:lnB>
                      <a:noFill/>
                    </a:lnB>
                  </a:tcPr>
                </a:tc>
                <a:extLst>
                  <a:ext uri="{0D108BD9-81ED-4DB2-BD59-A6C34878D82A}">
                    <a16:rowId xmlns:a16="http://schemas.microsoft.com/office/drawing/2014/main" val="10000"/>
                  </a:ext>
                </a:extLst>
              </a:tr>
              <a:tr h="63505">
                <a:tc>
                  <a:txBody>
                    <a:bodyPr/>
                    <a:lstStyle/>
                    <a:p>
                      <a:pPr algn="ctr" fontAlgn="base">
                        <a:lnSpc>
                          <a:spcPts val="5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824" marR="62824" marT="0" marB="0" anchor="ctr">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tcPr>
                </a:tc>
                <a:tc gridSpan="3">
                  <a:txBody>
                    <a:bodyPr/>
                    <a:lstStyle/>
                    <a:p>
                      <a:pPr algn="just" fontAlgn="base">
                        <a:lnSpc>
                          <a:spcPts val="5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824" marR="62824" marT="0" marB="0" anchor="ctr">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318317">
                <a:tc>
                  <a:txBody>
                    <a:bodyPr/>
                    <a:lstStyle/>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824" marR="62824" marT="0" marB="0" anchor="ctr">
                    <a:lnL>
                      <a:noFill/>
                    </a:lnL>
                    <a:lnR w="12700" cap="flat" cmpd="sng" algn="ctr">
                      <a:solidFill>
                        <a:srgbClr val="00B050"/>
                      </a:solidFill>
                      <a:prstDash val="solid"/>
                      <a:round/>
                      <a:headEnd type="none" w="med" len="med"/>
                      <a:tailEnd type="none" w="med" len="med"/>
                    </a:lnR>
                    <a:lnT>
                      <a:noFill/>
                    </a:lnT>
                    <a:lnB>
                      <a:noFill/>
                    </a:lnB>
                  </a:tcPr>
                </a:tc>
                <a:tc gridSpan="3">
                  <a:txBody>
                    <a:bodyPr/>
                    <a:lstStyle/>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kern="0" dirty="0">
                          <a:effectLst/>
                          <a:latin typeface="Palatino Linotype" panose="02040502050505030304" pitchFamily="18" charset="0"/>
                          <a:ea typeface="宋体" panose="02010600030101010101" pitchFamily="2" charset="-122"/>
                          <a:cs typeface="Courier New" panose="02070309020205020404" pitchFamily="49" charset="0"/>
                        </a:rPr>
                        <a:t> CalStoryOfStone.py</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import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jieba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f = open("</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红楼梦</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.txt", "r")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txt =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f.read</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f.close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words  =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jieba.lcut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counts =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for word in words: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if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len</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(word) == 1: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排除单个字符的分词结果</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continue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else: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counts[word] =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counts.get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(word,0) + 1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items = list(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counts.items</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items.sort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(key=lambda x:x[1], reverse=True)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for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i</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in range(15):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word, count = items[</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i</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print ("{0:&lt;10}{1:&gt;5}".format(word, count))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824" marR="62824" marT="0" marB="0" anchor="ctr">
                    <a:lnL w="12700" cap="flat" cmpd="sng" algn="ctr">
                      <a:solidFill>
                        <a:srgbClr val="00B050"/>
                      </a:solidFill>
                      <a:prstDash val="solid"/>
                      <a:round/>
                      <a:headEnd type="none" w="med" len="med"/>
                      <a:tailEnd type="none" w="med" len="med"/>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01607">
                <a:tc>
                  <a:txBody>
                    <a:bodyPr/>
                    <a:lstStyle/>
                    <a:p>
                      <a:pPr algn="ctr" fontAlgn="base">
                        <a:lnSpc>
                          <a:spcPts val="8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2824" marR="62824" marT="0" marB="0" anchor="ctr">
                    <a:lnL>
                      <a:noFill/>
                    </a:lnL>
                    <a:lnR w="12700" cap="flat" cmpd="sng" algn="ctr">
                      <a:solidFill>
                        <a:srgbClr val="00B050"/>
                      </a:solidFill>
                      <a:prstDash val="solid"/>
                      <a:round/>
                      <a:headEnd type="none" w="med" len="med"/>
                      <a:tailEnd type="none" w="med" len="med"/>
                    </a:lnR>
                    <a:lnT>
                      <a:noFill/>
                    </a:lnT>
                    <a:lnB>
                      <a:noFill/>
                    </a:lnB>
                  </a:tcPr>
                </a:tc>
                <a:tc gridSpan="3">
                  <a:txBody>
                    <a:bodyPr/>
                    <a:lstStyle/>
                    <a:p>
                      <a:pPr algn="just" fontAlgn="base">
                        <a:lnSpc>
                          <a:spcPts val="8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824" marR="62824" marT="0" marB="0" anchor="ctr">
                    <a:lnL w="12700" cap="flat" cmpd="sng" algn="ctr">
                      <a:solidFill>
                        <a:srgbClr val="00B050"/>
                      </a:solidFill>
                      <a:prstDash val="solid"/>
                      <a:round/>
                      <a:headEnd type="none" w="med" len="med"/>
                      <a:tailEnd type="none" w="med" len="med"/>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Box 2"/>
          <p:cNvSpPr txBox="1">
            <a:spLocks noChangeArrowheads="1"/>
          </p:cNvSpPr>
          <p:nvPr/>
        </p:nvSpPr>
        <p:spPr bwMode="auto">
          <a:xfrm>
            <a:off x="538163" y="1839913"/>
            <a:ext cx="81375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第三方库依照安装方式灵活性和难易程度有三个方法：</a:t>
            </a:r>
            <a:r>
              <a:rPr lang="en-US" altLang="zh-CN" sz="2800" b="1" dirty="0">
                <a:solidFill>
                  <a:srgbClr val="C00000"/>
                </a:solidFill>
                <a:latin typeface="Palatino Linotype" pitchFamily="18" charset="0"/>
                <a:ea typeface="楷体" pitchFamily="49" charset="-122"/>
              </a:rPr>
              <a:t>pip</a:t>
            </a:r>
            <a:r>
              <a:rPr lang="zh-CN" altLang="en-US" sz="2800" b="1" dirty="0">
                <a:solidFill>
                  <a:srgbClr val="C00000"/>
                </a:solidFill>
                <a:latin typeface="Palatino Linotype" pitchFamily="18" charset="0"/>
                <a:ea typeface="楷体" pitchFamily="49" charset="-122"/>
              </a:rPr>
              <a:t>工具安装、自定义安装和文件安装</a:t>
            </a:r>
            <a:r>
              <a:rPr lang="zh-CN" altLang="en-US" sz="2800" dirty="0">
                <a:latin typeface="Palatino Linotype" pitchFamily="18" charset="0"/>
                <a:ea typeface="楷体" pitchFamily="49" charset="-122"/>
              </a:rPr>
              <a:t>。</a:t>
            </a:r>
          </a:p>
        </p:txBody>
      </p:sp>
      <p:sp>
        <p:nvSpPr>
          <p:cNvPr id="819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Python</a:t>
            </a:r>
            <a:r>
              <a:rPr lang="zh-CN" altLang="en-US" sz="4000">
                <a:solidFill>
                  <a:srgbClr val="262626"/>
                </a:solidFill>
                <a:latin typeface="微软雅黑" pitchFamily="34" charset="-122"/>
                <a:ea typeface="微软雅黑" pitchFamily="34" charset="-122"/>
              </a:rPr>
              <a:t>第三方库的获取和安装</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TextBox 2"/>
          <p:cNvSpPr txBox="1">
            <a:spLocks noChangeArrowheads="1"/>
          </p:cNvSpPr>
          <p:nvPr/>
        </p:nvSpPr>
        <p:spPr bwMode="auto">
          <a:xfrm>
            <a:off x="538163" y="1839913"/>
            <a:ext cx="81375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先输出排序前</a:t>
            </a:r>
            <a:r>
              <a:rPr lang="en-US" altLang="zh-CN" sz="2800">
                <a:latin typeface="Palatino Linotype" pitchFamily="18" charset="0"/>
                <a:ea typeface="楷体" pitchFamily="49" charset="-122"/>
              </a:rPr>
              <a:t>15</a:t>
            </a:r>
            <a:r>
              <a:rPr lang="zh-CN" altLang="en-US" sz="2800">
                <a:latin typeface="Palatino Linotype" pitchFamily="18" charset="0"/>
                <a:ea typeface="楷体" pitchFamily="49" charset="-122"/>
              </a:rPr>
              <a:t>的单词，运行程序后，输出结果如下：</a:t>
            </a:r>
          </a:p>
        </p:txBody>
      </p:sp>
      <p:sp>
        <p:nvSpPr>
          <p:cNvPr id="5427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红楼梦</a:t>
            </a:r>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人物出场统计</a:t>
            </a:r>
          </a:p>
        </p:txBody>
      </p:sp>
      <p:graphicFrame>
        <p:nvGraphicFramePr>
          <p:cNvPr id="3" name="表格 2"/>
          <p:cNvGraphicFramePr>
            <a:graphicFrameLocks noGrp="1"/>
          </p:cNvGraphicFramePr>
          <p:nvPr/>
        </p:nvGraphicFramePr>
        <p:xfrm>
          <a:off x="2276475" y="2643188"/>
          <a:ext cx="5491163" cy="3902075"/>
        </p:xfrm>
        <a:graphic>
          <a:graphicData uri="http://schemas.openxmlformats.org/drawingml/2006/table">
            <a:tbl>
              <a:tblPr firstRow="1" firstCol="1" bandRow="1"/>
              <a:tblGrid>
                <a:gridCol w="5491163">
                  <a:extLst>
                    <a:ext uri="{9D8B030D-6E8A-4147-A177-3AD203B41FA5}">
                      <a16:colId xmlns:a16="http://schemas.microsoft.com/office/drawing/2014/main" val="20000"/>
                    </a:ext>
                  </a:extLst>
                </a:gridCol>
              </a:tblGrid>
              <a:tr h="3902075">
                <a:tc>
                  <a:txBody>
                    <a:bodyPr/>
                    <a:lstStyle/>
                    <a:p>
                      <a:pPr algn="l" fontAlgn="auto">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宝玉</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3748</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什么</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1613</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一个</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1451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贾母</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1228</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我们</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1221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那里</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1174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凤姐</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1100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王夫人</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1011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你们</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1009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如今</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999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说道</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973</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知道</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967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老太太</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966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起来</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949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姑娘</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941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TextBox 2"/>
          <p:cNvSpPr txBox="1">
            <a:spLocks noChangeArrowheads="1"/>
          </p:cNvSpPr>
          <p:nvPr/>
        </p:nvSpPr>
        <p:spPr bwMode="auto">
          <a:xfrm>
            <a:off x="538163" y="1839913"/>
            <a:ext cx="81375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与英文词频统计类似，需要排除一些人名无关词汇，如“什么”、“一个”等。</a:t>
            </a:r>
          </a:p>
        </p:txBody>
      </p:sp>
      <p:sp>
        <p:nvSpPr>
          <p:cNvPr id="5530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红楼梦</a:t>
            </a:r>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人物出场统计</a:t>
            </a:r>
          </a:p>
        </p:txBody>
      </p:sp>
      <p:graphicFrame>
        <p:nvGraphicFramePr>
          <p:cNvPr id="5" name="表格 4"/>
          <p:cNvGraphicFramePr>
            <a:graphicFrameLocks noGrp="1"/>
          </p:cNvGraphicFramePr>
          <p:nvPr/>
        </p:nvGraphicFramePr>
        <p:xfrm>
          <a:off x="885825" y="3151188"/>
          <a:ext cx="7983538" cy="2438400"/>
        </p:xfrm>
        <a:graphic>
          <a:graphicData uri="http://schemas.openxmlformats.org/drawingml/2006/table">
            <a:tbl>
              <a:tblPr firstRow="1" firstCol="1" bandRow="1"/>
              <a:tblGrid>
                <a:gridCol w="630920">
                  <a:extLst>
                    <a:ext uri="{9D8B030D-6E8A-4147-A177-3AD203B41FA5}">
                      <a16:colId xmlns:a16="http://schemas.microsoft.com/office/drawing/2014/main" val="20000"/>
                    </a:ext>
                  </a:extLst>
                </a:gridCol>
                <a:gridCol w="307156">
                  <a:extLst>
                    <a:ext uri="{9D8B030D-6E8A-4147-A177-3AD203B41FA5}">
                      <a16:colId xmlns:a16="http://schemas.microsoft.com/office/drawing/2014/main" val="20001"/>
                    </a:ext>
                  </a:extLst>
                </a:gridCol>
                <a:gridCol w="3335023">
                  <a:extLst>
                    <a:ext uri="{9D8B030D-6E8A-4147-A177-3AD203B41FA5}">
                      <a16:colId xmlns:a16="http://schemas.microsoft.com/office/drawing/2014/main" val="20002"/>
                    </a:ext>
                  </a:extLst>
                </a:gridCol>
                <a:gridCol w="3710439">
                  <a:extLst>
                    <a:ext uri="{9D8B030D-6E8A-4147-A177-3AD203B41FA5}">
                      <a16:colId xmlns:a16="http://schemas.microsoft.com/office/drawing/2014/main" val="20003"/>
                    </a:ext>
                  </a:extLst>
                </a:gridCol>
              </a:tblGrid>
              <a:tr h="182418">
                <a:tc gridSpan="2">
                  <a:txBody>
                    <a:bodyPr/>
                    <a:lstStyle/>
                    <a:p>
                      <a:pPr algn="l" fontAlgn="base">
                        <a:lnSpc>
                          <a:spcPct val="100000"/>
                        </a:lnSpc>
                        <a:spcBef>
                          <a:spcPts val="600"/>
                        </a:spcBef>
                        <a:spcAft>
                          <a:spcPts val="60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0132" marR="40132" marT="0" marB="0">
                    <a:lnL>
                      <a:noFill/>
                    </a:lnL>
                    <a:lnR>
                      <a:noFill/>
                    </a:lnR>
                    <a:lnT>
                      <a:noFill/>
                    </a:lnT>
                    <a:lnB w="12700" cap="flat" cmpd="sng" algn="ctr">
                      <a:solidFill>
                        <a:srgbClr val="00B050"/>
                      </a:solidFill>
                      <a:prstDash val="solid"/>
                      <a:round/>
                      <a:headEnd type="none" w="med" len="med"/>
                      <a:tailEnd type="none" w="med" len="med"/>
                    </a:lnB>
                  </a:tcPr>
                </a:tc>
                <a:tc hMerge="1">
                  <a:txBody>
                    <a:bodyPr/>
                    <a:lstStyle/>
                    <a:p>
                      <a:endParaRPr lang="zh-CN" altLang="en-US"/>
                    </a:p>
                  </a:txBody>
                  <a:tcPr/>
                </a:tc>
                <a:tc>
                  <a:txBody>
                    <a:bodyPr/>
                    <a:lstStyle/>
                    <a:p>
                      <a:pPr algn="l" fontAlgn="base">
                        <a:lnSpc>
                          <a:spcPct val="100000"/>
                        </a:lnSpc>
                        <a:spcBef>
                          <a:spcPts val="600"/>
                        </a:spcBef>
                        <a:spcAft>
                          <a:spcPts val="600"/>
                        </a:spcAft>
                      </a:pP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0132" marR="40132" marT="0" marB="0">
                    <a:lnL>
                      <a:noFill/>
                    </a:lnL>
                    <a:lnR>
                      <a:noFill/>
                    </a:lnR>
                    <a:lnT>
                      <a:noFill/>
                    </a:lnT>
                    <a:lnB w="12700" cap="flat" cmpd="sng" algn="ctr">
                      <a:solidFill>
                        <a:srgbClr val="00B050"/>
                      </a:solidFill>
                      <a:prstDash val="solid"/>
                      <a:round/>
                      <a:headEnd type="none" w="med" len="med"/>
                      <a:tailEnd type="none" w="med" len="med"/>
                    </a:lnB>
                  </a:tcPr>
                </a:tc>
                <a:tc>
                  <a:txBody>
                    <a:bodyPr/>
                    <a:lstStyle/>
                    <a:p>
                      <a:pPr algn="l" fontAlgn="base">
                        <a:lnSpc>
                          <a:spcPct val="100000"/>
                        </a:lnSpc>
                        <a:spcBef>
                          <a:spcPts val="600"/>
                        </a:spcBef>
                        <a:spcAft>
                          <a:spcPts val="600"/>
                        </a:spcAft>
                      </a:pPr>
                      <a:r>
                        <a:rPr lang="en-US" sz="1600" kern="0">
                          <a:effectLst/>
                          <a:latin typeface="Palatino Linotype" panose="02040502050505030304" pitchFamily="18" charset="0"/>
                          <a:ea typeface="宋体" panose="02010600030101010101" pitchFamily="2" charset="-122"/>
                          <a:cs typeface="Courier New" panose="02070309020205020404" pitchFamily="49"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0132" marR="40132" marT="0" marB="0">
                    <a:lnL>
                      <a:noFill/>
                    </a:lnL>
                    <a:lnR>
                      <a:noFill/>
                    </a:lnR>
                    <a:lnT>
                      <a:noFill/>
                    </a:lnT>
                    <a:lnB>
                      <a:noFill/>
                    </a:lnB>
                  </a:tcPr>
                </a:tc>
                <a:extLst>
                  <a:ext uri="{0D108BD9-81ED-4DB2-BD59-A6C34878D82A}">
                    <a16:rowId xmlns:a16="http://schemas.microsoft.com/office/drawing/2014/main" val="10000"/>
                  </a:ext>
                </a:extLst>
              </a:tr>
              <a:tr h="182418">
                <a:tc>
                  <a:txBody>
                    <a:bodyPr/>
                    <a:lstStyle/>
                    <a:p>
                      <a:pPr algn="ctr" fontAlgn="base">
                        <a:lnSpc>
                          <a:spcPct val="100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0132" marR="40132" marT="0" marB="0" anchor="ctr">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tcPr>
                </a:tc>
                <a:tc gridSpan="3">
                  <a:txBody>
                    <a:bodyPr/>
                    <a:lstStyle/>
                    <a:p>
                      <a:pPr algn="just" fontAlgn="base">
                        <a:lnSpc>
                          <a:spcPct val="100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0132" marR="40132" marT="0" marB="0" anchor="ctr">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1619803">
                <a:tc>
                  <a:txBody>
                    <a:bodyPr/>
                    <a:lstStyle/>
                    <a:p>
                      <a:pPr algn="ctr" fontAlgn="auto">
                        <a:lnSpc>
                          <a:spcPct val="100000"/>
                        </a:lnSpc>
                        <a:spcAft>
                          <a:spcPts val="0"/>
                        </a:spcAft>
                      </a:pPr>
                      <a:r>
                        <a:rPr lang="en-US" sz="16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6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6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6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6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6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6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0132" marR="40132" marT="0" marB="0" anchor="ctr">
                    <a:lnL>
                      <a:noFill/>
                    </a:lnL>
                    <a:lnR w="12700" cap="flat" cmpd="sng" algn="ctr">
                      <a:solidFill>
                        <a:srgbClr val="00B050"/>
                      </a:solidFill>
                      <a:prstDash val="solid"/>
                      <a:round/>
                      <a:headEnd type="none" w="med" len="med"/>
                      <a:tailEnd type="none" w="med" len="med"/>
                    </a:lnR>
                    <a:lnT>
                      <a:noFill/>
                    </a:lnT>
                    <a:lnB>
                      <a:noFill/>
                    </a:lnB>
                  </a:tcPr>
                </a:tc>
                <a:tc gridSpan="3">
                  <a:txBody>
                    <a:bodyPr/>
                    <a:lstStyle/>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kern="0" dirty="0">
                          <a:effectLst/>
                          <a:latin typeface="Palatino Linotype" panose="02040502050505030304" pitchFamily="18" charset="0"/>
                          <a:ea typeface="宋体" panose="02010600030101010101" pitchFamily="2" charset="-122"/>
                          <a:cs typeface="Courier New" panose="02070309020205020404" pitchFamily="49" charset="0"/>
                        </a:rPr>
                        <a:t> </a:t>
                      </a:r>
                      <a:r>
                        <a:rPr lang="en-US" sz="1600" kern="0" dirty="0" err="1">
                          <a:effectLst/>
                          <a:latin typeface="Palatino Linotype" panose="02040502050505030304" pitchFamily="18" charset="0"/>
                          <a:ea typeface="宋体" panose="02010600030101010101" pitchFamily="2" charset="-122"/>
                          <a:cs typeface="Courier New" panose="02070309020205020404" pitchFamily="49" charset="0"/>
                        </a:rPr>
                        <a:t>CalSto</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excludes</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什么</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一个</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我们</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那里</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你们</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如今</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说道</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知道</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老太太</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起来</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姑娘</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这里</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出来</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他们</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众人</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自己</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一面</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太太</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只见</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怎么</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奶奶</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两个</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没有</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不是</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不知</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这个</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听见</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for word in excludes: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del(counts[word])</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0132" marR="40132" marT="0" marB="0" anchor="ctr">
                    <a:lnL w="12700" cap="flat" cmpd="sng" algn="ctr">
                      <a:solidFill>
                        <a:srgbClr val="00B050"/>
                      </a:solidFill>
                      <a:prstDash val="solid"/>
                      <a:round/>
                      <a:headEnd type="none" w="med" len="med"/>
                      <a:tailEnd type="none" w="med" len="med"/>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82418">
                <a:tc>
                  <a:txBody>
                    <a:bodyPr/>
                    <a:lstStyle/>
                    <a:p>
                      <a:pPr algn="ctr" fontAlgn="base">
                        <a:lnSpc>
                          <a:spcPct val="100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0132" marR="40132" marT="0" marB="0" anchor="ctr">
                    <a:lnL>
                      <a:noFill/>
                    </a:lnL>
                    <a:lnR w="12700" cap="flat" cmpd="sng" algn="ctr">
                      <a:solidFill>
                        <a:srgbClr val="00B050"/>
                      </a:solidFill>
                      <a:prstDash val="solid"/>
                      <a:round/>
                      <a:headEnd type="none" w="med" len="med"/>
                      <a:tailEnd type="none" w="med" len="med"/>
                    </a:lnR>
                    <a:lnT>
                      <a:noFill/>
                    </a:lnT>
                    <a:lnB>
                      <a:noFill/>
                    </a:lnB>
                  </a:tcPr>
                </a:tc>
                <a:tc gridSpan="3">
                  <a:txBody>
                    <a:bodyPr/>
                    <a:lstStyle/>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0132" marR="40132" marT="0" marB="0" anchor="ctr">
                    <a:lnL w="12700" cap="flat" cmpd="sng" algn="ctr">
                      <a:solidFill>
                        <a:srgbClr val="00B050"/>
                      </a:solidFill>
                      <a:prstDash val="solid"/>
                      <a:round/>
                      <a:headEnd type="none" w="med" len="med"/>
                      <a:tailEnd type="none" w="med" len="med"/>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TextBox 2"/>
          <p:cNvSpPr txBox="1">
            <a:spLocks noChangeArrowheads="1"/>
          </p:cNvSpPr>
          <p:nvPr/>
        </p:nvSpPr>
        <p:spPr bwMode="auto">
          <a:xfrm>
            <a:off x="538163" y="1839913"/>
            <a:ext cx="81375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输出排序前</a:t>
            </a:r>
            <a:r>
              <a:rPr lang="en-US" altLang="zh-CN" sz="2800">
                <a:latin typeface="Palatino Linotype" pitchFamily="18" charset="0"/>
                <a:ea typeface="楷体" pitchFamily="49" charset="-122"/>
              </a:rPr>
              <a:t>5</a:t>
            </a:r>
            <a:r>
              <a:rPr lang="zh-CN" altLang="en-US" sz="2800">
                <a:latin typeface="Palatino Linotype" pitchFamily="18" charset="0"/>
                <a:ea typeface="楷体" pitchFamily="49" charset="-122"/>
              </a:rPr>
              <a:t>的单词，运行程序后，输出结果如下：</a:t>
            </a:r>
          </a:p>
        </p:txBody>
      </p:sp>
      <p:sp>
        <p:nvSpPr>
          <p:cNvPr id="5632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红楼梦</a:t>
            </a:r>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人物出场统计</a:t>
            </a:r>
          </a:p>
        </p:txBody>
      </p:sp>
      <p:graphicFrame>
        <p:nvGraphicFramePr>
          <p:cNvPr id="3" name="表格 2"/>
          <p:cNvGraphicFramePr>
            <a:graphicFrameLocks noGrp="1"/>
          </p:cNvGraphicFramePr>
          <p:nvPr/>
        </p:nvGraphicFramePr>
        <p:xfrm>
          <a:off x="1295400" y="3517900"/>
          <a:ext cx="6672263" cy="1525143"/>
        </p:xfrm>
        <a:graphic>
          <a:graphicData uri="http://schemas.openxmlformats.org/drawingml/2006/table">
            <a:tbl>
              <a:tblPr firstRow="1" firstCol="1" bandRow="1"/>
              <a:tblGrid>
                <a:gridCol w="6672263">
                  <a:extLst>
                    <a:ext uri="{9D8B030D-6E8A-4147-A177-3AD203B41FA5}">
                      <a16:colId xmlns:a16="http://schemas.microsoft.com/office/drawing/2014/main" val="20000"/>
                    </a:ext>
                  </a:extLst>
                </a:gridCol>
              </a:tblGrid>
              <a:tr h="0">
                <a:tc>
                  <a:txBody>
                    <a:bodyPr/>
                    <a:lstStyle/>
                    <a:p>
                      <a:pPr algn="l" fontAlgn="auto">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宝玉</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         3748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贾母</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         1228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凤姐</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         1100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王夫人</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       1011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贾琏</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          670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TextBox 2"/>
          <p:cNvSpPr txBox="1">
            <a:spLocks noChangeArrowheads="1"/>
          </p:cNvSpPr>
          <p:nvPr/>
        </p:nvSpPr>
        <p:spPr bwMode="auto">
          <a:xfrm>
            <a:off x="538163" y="1839913"/>
            <a:ext cx="81375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结合已经将结果的词云效果，利用</a:t>
            </a:r>
            <a:r>
              <a:rPr lang="en-US" altLang="zh-CN" sz="2800">
                <a:latin typeface="Palatino Linotype" pitchFamily="18" charset="0"/>
                <a:ea typeface="楷体" pitchFamily="49" charset="-122"/>
              </a:rPr>
              <a:t>wordcloud</a:t>
            </a:r>
            <a:r>
              <a:rPr lang="zh-CN" altLang="en-US" sz="2800">
                <a:latin typeface="Palatino Linotype" pitchFamily="18" charset="0"/>
                <a:ea typeface="楷体" pitchFamily="49" charset="-122"/>
              </a:rPr>
              <a:t>库，将人物出场统计以词云的方式展现出来</a:t>
            </a:r>
            <a:endParaRPr lang="en-US" altLang="zh-CN" sz="280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使用</a:t>
            </a:r>
            <a:r>
              <a:rPr lang="en-US" altLang="zh-CN" sz="2800">
                <a:latin typeface="Palatino Linotype" pitchFamily="18" charset="0"/>
                <a:ea typeface="楷体" pitchFamily="49" charset="-122"/>
              </a:rPr>
              <a:t>jieba</a:t>
            </a:r>
            <a:r>
              <a:rPr lang="zh-CN" altLang="en-US" sz="2800">
                <a:latin typeface="Palatino Linotype" pitchFamily="18" charset="0"/>
                <a:ea typeface="楷体" pitchFamily="49" charset="-122"/>
              </a:rPr>
              <a:t>库进行分词，所不同的是，分词后的结果以空格重新拼接为文本，并由</a:t>
            </a:r>
            <a:r>
              <a:rPr lang="en-US" altLang="zh-CN" sz="2800">
                <a:latin typeface="Palatino Linotype" pitchFamily="18" charset="0"/>
                <a:ea typeface="楷体" pitchFamily="49" charset="-122"/>
              </a:rPr>
              <a:t>wordcloud</a:t>
            </a:r>
            <a:r>
              <a:rPr lang="zh-CN" altLang="en-US" sz="2800">
                <a:latin typeface="Palatino Linotype" pitchFamily="18" charset="0"/>
                <a:ea typeface="楷体" pitchFamily="49" charset="-122"/>
              </a:rPr>
              <a:t>进一步处理。无关词汇的排除也也可以借助</a:t>
            </a:r>
            <a:r>
              <a:rPr lang="en-US" altLang="zh-CN" sz="2800">
                <a:latin typeface="Palatino Linotype" pitchFamily="18" charset="0"/>
                <a:ea typeface="楷体" pitchFamily="49" charset="-122"/>
              </a:rPr>
              <a:t>wordcloud</a:t>
            </a:r>
            <a:r>
              <a:rPr lang="zh-CN" altLang="en-US" sz="2800">
                <a:latin typeface="Palatino Linotype" pitchFamily="18" charset="0"/>
                <a:ea typeface="楷体" pitchFamily="49" charset="-122"/>
              </a:rPr>
              <a:t>中的</a:t>
            </a:r>
            <a:r>
              <a:rPr lang="en-US" altLang="zh-CN" sz="2800">
                <a:latin typeface="Palatino Linotype" pitchFamily="18" charset="0"/>
                <a:ea typeface="楷体" pitchFamily="49" charset="-122"/>
              </a:rPr>
              <a:t>stopwords</a:t>
            </a:r>
            <a:r>
              <a:rPr lang="zh-CN" altLang="en-US" sz="2800">
                <a:latin typeface="Palatino Linotype" pitchFamily="18" charset="0"/>
                <a:ea typeface="楷体" pitchFamily="49" charset="-122"/>
              </a:rPr>
              <a:t>参数完成。</a:t>
            </a:r>
          </a:p>
        </p:txBody>
      </p:sp>
      <p:sp>
        <p:nvSpPr>
          <p:cNvPr id="5734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红楼梦</a:t>
            </a:r>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人物出场词云</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红楼梦</a:t>
            </a:r>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人物出场词云</a:t>
            </a:r>
          </a:p>
        </p:txBody>
      </p:sp>
      <p:graphicFrame>
        <p:nvGraphicFramePr>
          <p:cNvPr id="3" name="表格 2"/>
          <p:cNvGraphicFramePr>
            <a:graphicFrameLocks noGrp="1"/>
          </p:cNvGraphicFramePr>
          <p:nvPr/>
        </p:nvGraphicFramePr>
        <p:xfrm>
          <a:off x="936625" y="1331913"/>
          <a:ext cx="7881939" cy="5467863"/>
        </p:xfrm>
        <a:graphic>
          <a:graphicData uri="http://schemas.openxmlformats.org/drawingml/2006/table">
            <a:tbl>
              <a:tblPr firstRow="1" firstCol="1" bandRow="1"/>
              <a:tblGrid>
                <a:gridCol w="622892">
                  <a:extLst>
                    <a:ext uri="{9D8B030D-6E8A-4147-A177-3AD203B41FA5}">
                      <a16:colId xmlns:a16="http://schemas.microsoft.com/office/drawing/2014/main" val="20000"/>
                    </a:ext>
                  </a:extLst>
                </a:gridCol>
                <a:gridCol w="303248">
                  <a:extLst>
                    <a:ext uri="{9D8B030D-6E8A-4147-A177-3AD203B41FA5}">
                      <a16:colId xmlns:a16="http://schemas.microsoft.com/office/drawing/2014/main" val="20001"/>
                    </a:ext>
                  </a:extLst>
                </a:gridCol>
                <a:gridCol w="3292581">
                  <a:extLst>
                    <a:ext uri="{9D8B030D-6E8A-4147-A177-3AD203B41FA5}">
                      <a16:colId xmlns:a16="http://schemas.microsoft.com/office/drawing/2014/main" val="20002"/>
                    </a:ext>
                  </a:extLst>
                </a:gridCol>
                <a:gridCol w="3663218">
                  <a:extLst>
                    <a:ext uri="{9D8B030D-6E8A-4147-A177-3AD203B41FA5}">
                      <a16:colId xmlns:a16="http://schemas.microsoft.com/office/drawing/2014/main" val="20003"/>
                    </a:ext>
                  </a:extLst>
                </a:gridCol>
              </a:tblGrid>
              <a:tr h="286263">
                <a:tc gridSpan="2">
                  <a:txBody>
                    <a:bodyPr/>
                    <a:lstStyle/>
                    <a:p>
                      <a:pPr algn="l" fontAlgn="base">
                        <a:lnSpc>
                          <a:spcPct val="100000"/>
                        </a:lnSpc>
                        <a:spcBef>
                          <a:spcPts val="600"/>
                        </a:spcBef>
                        <a:spcAft>
                          <a:spcPts val="60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2959" marR="42959" marT="0" marB="0">
                    <a:lnL>
                      <a:noFill/>
                    </a:lnL>
                    <a:lnR>
                      <a:noFill/>
                    </a:lnR>
                    <a:lnT>
                      <a:noFill/>
                    </a:lnT>
                    <a:lnB w="12700" cap="flat" cmpd="sng" algn="ctr">
                      <a:solidFill>
                        <a:srgbClr val="00B050"/>
                      </a:solidFill>
                      <a:prstDash val="solid"/>
                      <a:round/>
                      <a:headEnd type="none" w="med" len="med"/>
                      <a:tailEnd type="none" w="med" len="med"/>
                    </a:lnB>
                  </a:tcPr>
                </a:tc>
                <a:tc hMerge="1">
                  <a:txBody>
                    <a:bodyPr/>
                    <a:lstStyle/>
                    <a:p>
                      <a:endParaRPr lang="zh-CN" altLang="en-US"/>
                    </a:p>
                  </a:txBody>
                  <a:tcPr/>
                </a:tc>
                <a:tc>
                  <a:txBody>
                    <a:bodyPr/>
                    <a:lstStyle/>
                    <a:p>
                      <a:pPr algn="l" fontAlgn="base">
                        <a:lnSpc>
                          <a:spcPct val="100000"/>
                        </a:lnSpc>
                        <a:spcBef>
                          <a:spcPts val="600"/>
                        </a:spcBef>
                        <a:spcAft>
                          <a:spcPts val="60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2959" marR="42959" marT="0" marB="0">
                    <a:lnL>
                      <a:noFill/>
                    </a:lnL>
                    <a:lnR>
                      <a:noFill/>
                    </a:lnR>
                    <a:lnT>
                      <a:noFill/>
                    </a:lnT>
                    <a:lnB w="12700" cap="flat" cmpd="sng" algn="ctr">
                      <a:solidFill>
                        <a:srgbClr val="00B050"/>
                      </a:solidFill>
                      <a:prstDash val="solid"/>
                      <a:round/>
                      <a:headEnd type="none" w="med" len="med"/>
                      <a:tailEnd type="none" w="med" len="med"/>
                    </a:lnB>
                  </a:tcPr>
                </a:tc>
                <a:tc>
                  <a:txBody>
                    <a:bodyPr/>
                    <a:lstStyle/>
                    <a:p>
                      <a:pPr algn="l" fontAlgn="base">
                        <a:lnSpc>
                          <a:spcPct val="100000"/>
                        </a:lnSpc>
                        <a:spcBef>
                          <a:spcPts val="600"/>
                        </a:spcBef>
                        <a:spcAft>
                          <a:spcPts val="600"/>
                        </a:spcAft>
                      </a:pPr>
                      <a:r>
                        <a:rPr lang="en-US" sz="1400" kern="0">
                          <a:effectLst/>
                          <a:latin typeface="Palatino Linotype" panose="02040502050505030304" pitchFamily="18" charset="0"/>
                          <a:ea typeface="宋体" panose="02010600030101010101" pitchFamily="2" charset="-122"/>
                          <a:cs typeface="Courier New" panose="02070309020205020404" pitchFamily="49"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2959" marR="42959" marT="0" marB="0">
                    <a:lnL>
                      <a:noFill/>
                    </a:lnL>
                    <a:lnR>
                      <a:noFill/>
                    </a:lnR>
                    <a:lnT>
                      <a:noFill/>
                    </a:lnT>
                    <a:lnB>
                      <a:noFill/>
                    </a:lnB>
                  </a:tcPr>
                </a:tc>
                <a:extLst>
                  <a:ext uri="{0D108BD9-81ED-4DB2-BD59-A6C34878D82A}">
                    <a16:rowId xmlns:a16="http://schemas.microsoft.com/office/drawing/2014/main" val="10000"/>
                  </a:ext>
                </a:extLst>
              </a:tr>
              <a:tr h="182862">
                <a:tc>
                  <a:txBody>
                    <a:bodyPr/>
                    <a:lstStyle/>
                    <a:p>
                      <a:pPr algn="ctr" fontAlgn="base">
                        <a:lnSpc>
                          <a:spcPct val="100000"/>
                        </a:lnSpc>
                        <a:spcAft>
                          <a:spcPts val="0"/>
                        </a:spcAft>
                      </a:pPr>
                      <a:r>
                        <a:rPr lang="en-US" sz="12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2959" marR="42959" marT="0" marB="0" anchor="ctr">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tcPr>
                </a:tc>
                <a:tc gridSpan="3">
                  <a:txBody>
                    <a:bodyPr/>
                    <a:lstStyle/>
                    <a:p>
                      <a:pPr algn="just" fontAlgn="base">
                        <a:lnSpc>
                          <a:spcPct val="100000"/>
                        </a:lnSpc>
                        <a:spcAft>
                          <a:spcPts val="0"/>
                        </a:spcAft>
                      </a:pPr>
                      <a:r>
                        <a:rPr lang="en-US" sz="12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2959" marR="42959" marT="0" marB="0" anchor="ctr">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815364">
                <a:tc>
                  <a:txBody>
                    <a:bodyPr/>
                    <a:lstStyle/>
                    <a:p>
                      <a:pPr algn="ctr" fontAlgn="auto">
                        <a:lnSpc>
                          <a:spcPct val="100000"/>
                        </a:lnSpc>
                        <a:spcAft>
                          <a:spcPts val="0"/>
                        </a:spcAft>
                      </a:pPr>
                      <a:r>
                        <a:rPr lang="en-US" sz="16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6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6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6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13</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18</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2959" marR="42959" marT="0" marB="0" anchor="ctr">
                    <a:lnL>
                      <a:noFill/>
                    </a:lnL>
                    <a:lnR w="12700" cap="flat" cmpd="sng" algn="ctr">
                      <a:solidFill>
                        <a:srgbClr val="00B050"/>
                      </a:solidFill>
                      <a:prstDash val="solid"/>
                      <a:round/>
                      <a:headEnd type="none" w="med" len="med"/>
                      <a:tailEnd type="none" w="med" len="med"/>
                    </a:lnR>
                    <a:lnT>
                      <a:noFill/>
                    </a:lnT>
                    <a:lnB>
                      <a:noFill/>
                    </a:lnB>
                  </a:tcPr>
                </a:tc>
                <a:tc gridSpan="3">
                  <a:txBody>
                    <a:bodyPr/>
                    <a:lstStyle/>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import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jieba</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from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wordcloud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import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WordCloud</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excludes = {"</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什么</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一个</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我们</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那里</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你们</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如今</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说道</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知道</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老太太</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起来</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姑娘</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这里</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出来</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他们</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众人</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自己</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一面</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太太</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只见</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怎么</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奶奶</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两个</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没有</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不是</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不知</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这个</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听见</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f = open("</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红楼梦</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.txt", "r")</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txt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f.read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f.close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words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jieba.lcut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(txt)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newtxt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 ' '.join(words)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wordcloud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WordCloud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background_color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="white",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width=800,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height=600,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font_path</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msyh.ttc</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max_words</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=200,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max_font_size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=80,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stopwords</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 excludes,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).generate(</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newtxt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wordcloud.to_file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红楼梦基本词云</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png</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2959" marR="42959" marT="0" marB="0" anchor="ctr">
                    <a:lnL w="12700" cap="flat" cmpd="sng" algn="ctr">
                      <a:solidFill>
                        <a:srgbClr val="00B050"/>
                      </a:solidFill>
                      <a:prstDash val="solid"/>
                      <a:round/>
                      <a:headEnd type="none" w="med" len="med"/>
                      <a:tailEnd type="none" w="med" len="med"/>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82862">
                <a:tc>
                  <a:txBody>
                    <a:bodyPr/>
                    <a:lstStyle/>
                    <a:p>
                      <a:pPr algn="ctr" fontAlgn="base">
                        <a:lnSpc>
                          <a:spcPct val="100000"/>
                        </a:lnSpc>
                        <a:spcAft>
                          <a:spcPts val="0"/>
                        </a:spcAft>
                      </a:pPr>
                      <a:r>
                        <a:rPr lang="en-US" sz="12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2959" marR="42959" marT="0" marB="0" anchor="ctr">
                    <a:lnL>
                      <a:noFill/>
                    </a:lnL>
                    <a:lnR w="12700" cap="flat" cmpd="sng" algn="ctr">
                      <a:solidFill>
                        <a:srgbClr val="00B050"/>
                      </a:solidFill>
                      <a:prstDash val="solid"/>
                      <a:round/>
                      <a:headEnd type="none" w="med" len="med"/>
                      <a:tailEnd type="none" w="med" len="med"/>
                    </a:lnR>
                    <a:lnT>
                      <a:noFill/>
                    </a:lnT>
                    <a:lnB>
                      <a:noFill/>
                    </a:lnB>
                  </a:tcPr>
                </a:tc>
                <a:tc gridSpan="3">
                  <a:txBody>
                    <a:bodyPr/>
                    <a:lstStyle/>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2959" marR="42959" marT="0" marB="0" anchor="ctr">
                    <a:lnL w="12700" cap="flat" cmpd="sng" algn="ctr">
                      <a:solidFill>
                        <a:srgbClr val="00B050"/>
                      </a:solidFill>
                      <a:prstDash val="solid"/>
                      <a:round/>
                      <a:headEnd type="none" w="med" len="med"/>
                      <a:tailEnd type="none" w="med" len="med"/>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红楼梦</a:t>
            </a:r>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人物出场词云</a:t>
            </a:r>
          </a:p>
        </p:txBody>
      </p:sp>
      <p:pic>
        <p:nvPicPr>
          <p:cNvPr id="59396"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1739900"/>
            <a:ext cx="5729288"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TextBox 2"/>
          <p:cNvSpPr txBox="1">
            <a:spLocks noChangeArrowheads="1"/>
          </p:cNvSpPr>
          <p:nvPr/>
        </p:nvSpPr>
        <p:spPr bwMode="auto">
          <a:xfrm>
            <a:off x="538163" y="1839913"/>
            <a:ext cx="81375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可以看到，输出结果有很多无关词汇，人物出现并不明显。这说明直接采用分词方式并不能较好达到预期效果。</a:t>
            </a:r>
            <a:endParaRPr lang="en-US" altLang="zh-CN" sz="2800" dirty="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结合对人物出场的前期统计结果，可以将</a:t>
            </a:r>
            <a:r>
              <a:rPr lang="en-US" altLang="zh-CN" sz="2800" dirty="0" err="1">
                <a:latin typeface="Palatino Linotype" pitchFamily="18" charset="0"/>
                <a:ea typeface="楷体" pitchFamily="49" charset="-122"/>
              </a:rPr>
              <a:t>max_words</a:t>
            </a:r>
            <a:r>
              <a:rPr lang="en-US" altLang="zh-CN" sz="2800" dirty="0">
                <a:latin typeface="Palatino Linotype" pitchFamily="18" charset="0"/>
                <a:ea typeface="楷体" pitchFamily="49" charset="-122"/>
              </a:rPr>
              <a:t>=200</a:t>
            </a:r>
            <a:r>
              <a:rPr lang="zh-CN" altLang="en-US" sz="2800" dirty="0">
                <a:latin typeface="Palatino Linotype" pitchFamily="18" charset="0"/>
                <a:ea typeface="楷体" pitchFamily="49" charset="-122"/>
              </a:rPr>
              <a:t>参数改为</a:t>
            </a:r>
            <a:r>
              <a:rPr lang="en-US" altLang="zh-CN" sz="2800" dirty="0" err="1">
                <a:latin typeface="Palatino Linotype" pitchFamily="18" charset="0"/>
                <a:ea typeface="楷体" pitchFamily="49" charset="-122"/>
              </a:rPr>
              <a:t>max_words</a:t>
            </a:r>
            <a:r>
              <a:rPr lang="en-US" altLang="zh-CN" sz="2800" dirty="0">
                <a:latin typeface="Palatino Linotype" pitchFamily="18" charset="0"/>
                <a:ea typeface="楷体" pitchFamily="49" charset="-122"/>
              </a:rPr>
              <a:t>=5</a:t>
            </a:r>
            <a:r>
              <a:rPr lang="zh-CN" altLang="en-US" sz="2800" dirty="0">
                <a:latin typeface="Palatino Linotype" pitchFamily="18" charset="0"/>
                <a:ea typeface="楷体" pitchFamily="49" charset="-122"/>
              </a:rPr>
              <a:t>，获得前</a:t>
            </a:r>
            <a:r>
              <a:rPr lang="en-US" altLang="zh-CN" sz="2800" dirty="0">
                <a:latin typeface="Palatino Linotype" pitchFamily="18" charset="0"/>
                <a:ea typeface="楷体" pitchFamily="49" charset="-122"/>
              </a:rPr>
              <a:t>5</a:t>
            </a:r>
            <a:r>
              <a:rPr lang="zh-CN" altLang="en-US" sz="2800" dirty="0">
                <a:latin typeface="Palatino Linotype" pitchFamily="18" charset="0"/>
                <a:ea typeface="楷体" pitchFamily="49" charset="-122"/>
              </a:rPr>
              <a:t>个出场次数最多人物组成的词云。</a:t>
            </a:r>
          </a:p>
        </p:txBody>
      </p:sp>
      <p:sp>
        <p:nvSpPr>
          <p:cNvPr id="6042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红楼梦</a:t>
            </a:r>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人物出场词云</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红楼梦</a:t>
            </a:r>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人物出场词云</a:t>
            </a:r>
          </a:p>
        </p:txBody>
      </p:sp>
      <p:pic>
        <p:nvPicPr>
          <p:cNvPr id="61444"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625" y="2540000"/>
            <a:ext cx="2535238"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TextBox 2"/>
          <p:cNvSpPr txBox="1">
            <a:spLocks noChangeArrowheads="1"/>
          </p:cNvSpPr>
          <p:nvPr/>
        </p:nvSpPr>
        <p:spPr bwMode="auto">
          <a:xfrm>
            <a:off x="538163" y="1839913"/>
            <a:ext cx="8137525"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可以看到，</a:t>
            </a:r>
            <a:r>
              <a:rPr lang="en-US" altLang="zh-CN" sz="2800">
                <a:latin typeface="Palatino Linotype" pitchFamily="18" charset="0"/>
                <a:ea typeface="楷体" pitchFamily="49" charset="-122"/>
              </a:rPr>
              <a:t>wordcloud</a:t>
            </a:r>
            <a:r>
              <a:rPr lang="zh-CN" altLang="en-US" sz="2800">
                <a:latin typeface="Palatino Linotype" pitchFamily="18" charset="0"/>
                <a:ea typeface="楷体" pitchFamily="49" charset="-122"/>
              </a:rPr>
              <a:t>库具备基本的统计和排序功能，可以配合分词、整合、排除等功能，合理调整词云设置参数将产生不同的可视化效果，文字过多或过少都不会有太好效果。</a:t>
            </a:r>
          </a:p>
        </p:txBody>
      </p:sp>
      <p:sp>
        <p:nvSpPr>
          <p:cNvPr id="6246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红楼梦</a:t>
            </a:r>
            <a:r>
              <a:rPr lang="en-US" altLang="zh-CN" sz="4000">
                <a:solidFill>
                  <a:srgbClr val="262626"/>
                </a:solidFill>
                <a:latin typeface="微软雅黑" pitchFamily="34" charset="-122"/>
                <a:ea typeface="微软雅黑" pitchFamily="34" charset="-122"/>
              </a:rPr>
              <a:t>》</a:t>
            </a:r>
            <a:r>
              <a:rPr lang="zh-CN" altLang="en-US" sz="4000">
                <a:solidFill>
                  <a:srgbClr val="262626"/>
                </a:solidFill>
                <a:latin typeface="微软雅黑" pitchFamily="34" charset="-122"/>
                <a:ea typeface="微软雅黑" pitchFamily="34" charset="-122"/>
              </a:rPr>
              <a:t>人物出场词云</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本章小结</a:t>
            </a:r>
          </a:p>
        </p:txBody>
      </p:sp>
      <p:sp>
        <p:nvSpPr>
          <p:cNvPr id="63492" name="TextBox 2"/>
          <p:cNvSpPr txBox="1">
            <a:spLocks noChangeArrowheads="1"/>
          </p:cNvSpPr>
          <p:nvPr/>
        </p:nvSpPr>
        <p:spPr bwMode="auto">
          <a:xfrm>
            <a:off x="449263" y="1628775"/>
            <a:ext cx="80645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0066FF"/>
              </a:buClr>
            </a:pPr>
            <a:r>
              <a:rPr lang="en-US" altLang="zh-CN" sz="2000" dirty="0">
                <a:latin typeface="Palatino Linotype" pitchFamily="18" charset="0"/>
                <a:ea typeface="楷体" pitchFamily="49" charset="-122"/>
              </a:rPr>
              <a:t>	</a:t>
            </a:r>
            <a:r>
              <a:rPr lang="zh-CN" altLang="en-US" sz="2000" dirty="0">
                <a:latin typeface="Palatino Linotype" pitchFamily="18" charset="0"/>
                <a:ea typeface="楷体" pitchFamily="49" charset="-122"/>
              </a:rPr>
              <a:t>本章介绍了利用</a:t>
            </a:r>
            <a:r>
              <a:rPr lang="en-US" altLang="zh-CN" sz="2000" dirty="0">
                <a:latin typeface="Palatino Linotype" pitchFamily="18" charset="0"/>
                <a:ea typeface="楷体" pitchFamily="49" charset="-122"/>
              </a:rPr>
              <a:t>Python</a:t>
            </a:r>
            <a:r>
              <a:rPr lang="zh-CN" altLang="en-US" sz="2000" dirty="0">
                <a:latin typeface="Palatino Linotype" pitchFamily="18" charset="0"/>
                <a:ea typeface="楷体" pitchFamily="49" charset="-122"/>
              </a:rPr>
              <a:t>第三方库编程的模块编程思想和计算生态的理解和运用，并进一步讲解了如何使用</a:t>
            </a:r>
            <a:r>
              <a:rPr lang="en-US" altLang="zh-CN" sz="2000" dirty="0" err="1">
                <a:latin typeface="Palatino Linotype" pitchFamily="18" charset="0"/>
                <a:ea typeface="楷体" pitchFamily="49" charset="-122"/>
              </a:rPr>
              <a:t>jieba</a:t>
            </a:r>
            <a:r>
              <a:rPr lang="zh-CN" altLang="en-US" sz="2000" dirty="0">
                <a:latin typeface="Palatino Linotype" pitchFamily="18" charset="0"/>
                <a:ea typeface="楷体" pitchFamily="49" charset="-122"/>
              </a:rPr>
              <a:t>词库对中文文档进行分词并进一步统计文档词频。</a:t>
            </a:r>
          </a:p>
          <a:p>
            <a:pPr lvl="1" algn="just" eaLnBrk="1" hangingPunct="1">
              <a:lnSpc>
                <a:spcPct val="150000"/>
              </a:lnSpc>
              <a:buClr>
                <a:srgbClr val="0066FF"/>
              </a:buClr>
            </a:pPr>
            <a:r>
              <a:rPr lang="en-US" altLang="zh-CN" sz="2000" dirty="0">
                <a:latin typeface="Palatino Linotype" pitchFamily="18" charset="0"/>
                <a:ea typeface="楷体" pitchFamily="49" charset="-122"/>
              </a:rPr>
              <a:t>	</a:t>
            </a:r>
            <a:r>
              <a:rPr lang="zh-CN" altLang="en-US" sz="2000" dirty="0">
                <a:latin typeface="Palatino Linotype" pitchFamily="18" charset="0"/>
                <a:ea typeface="楷体" pitchFamily="49" charset="-122"/>
              </a:rPr>
              <a:t>本章主要围绕</a:t>
            </a:r>
            <a:r>
              <a:rPr lang="en-US" altLang="zh-CN" sz="2000" dirty="0">
                <a:latin typeface="Palatino Linotype" pitchFamily="18" charset="0"/>
                <a:ea typeface="楷体" pitchFamily="49" charset="-122"/>
              </a:rPr>
              <a:t>Python</a:t>
            </a:r>
            <a:r>
              <a:rPr lang="zh-CN" altLang="en-US" sz="2000" dirty="0">
                <a:latin typeface="Palatino Linotype" pitchFamily="18" charset="0"/>
                <a:ea typeface="楷体" pitchFamily="49" charset="-122"/>
              </a:rPr>
              <a:t>第三方库，讲解了第三方库获取和安装方法，并详细介绍了</a:t>
            </a:r>
            <a:r>
              <a:rPr lang="en-US" altLang="zh-CN" sz="2000" dirty="0" err="1">
                <a:latin typeface="Palatino Linotype" pitchFamily="18" charset="0"/>
                <a:ea typeface="楷体" pitchFamily="49" charset="-122"/>
              </a:rPr>
              <a:t>PyInstaller</a:t>
            </a:r>
            <a:r>
              <a:rPr lang="zh-CN" altLang="en-US" sz="2000" dirty="0">
                <a:latin typeface="Palatino Linotype" pitchFamily="18" charset="0"/>
                <a:ea typeface="楷体" pitchFamily="49" charset="-122"/>
              </a:rPr>
              <a:t>程序打包功能、</a:t>
            </a:r>
            <a:r>
              <a:rPr lang="en-US" altLang="zh-CN" sz="2000" dirty="0" err="1">
                <a:latin typeface="Palatino Linotype" pitchFamily="18" charset="0"/>
                <a:ea typeface="楷体" pitchFamily="49" charset="-122"/>
              </a:rPr>
              <a:t>jieba</a:t>
            </a:r>
            <a:r>
              <a:rPr lang="zh-CN" altLang="en-US" sz="2000" dirty="0">
                <a:latin typeface="Palatino Linotype" pitchFamily="18" charset="0"/>
                <a:ea typeface="楷体" pitchFamily="49" charset="-122"/>
              </a:rPr>
              <a:t>中文分词功能和</a:t>
            </a:r>
            <a:r>
              <a:rPr lang="en-US" altLang="zh-CN" sz="2000" dirty="0" err="1">
                <a:latin typeface="Palatino Linotype" pitchFamily="18" charset="0"/>
                <a:ea typeface="楷体" pitchFamily="49" charset="-122"/>
              </a:rPr>
              <a:t>wordcloud</a:t>
            </a:r>
            <a:r>
              <a:rPr lang="zh-CN" altLang="en-US" sz="2000" dirty="0">
                <a:latin typeface="Palatino Linotype" pitchFamily="18" charset="0"/>
                <a:ea typeface="楷体" pitchFamily="49" charset="-122"/>
              </a:rPr>
              <a:t>词云可视化功能等</a:t>
            </a:r>
            <a:r>
              <a:rPr lang="en-US" altLang="zh-CN" sz="2000" dirty="0">
                <a:latin typeface="Palatino Linotype" pitchFamily="18" charset="0"/>
                <a:ea typeface="楷体" pitchFamily="49" charset="-122"/>
              </a:rPr>
              <a:t>3</a:t>
            </a:r>
            <a:r>
              <a:rPr lang="zh-CN" altLang="en-US" sz="2000" dirty="0">
                <a:latin typeface="Palatino Linotype" pitchFamily="18" charset="0"/>
                <a:ea typeface="楷体" pitchFamily="49" charset="-122"/>
              </a:rPr>
              <a:t>个具体第三方库的使用。通过</a:t>
            </a:r>
            <a:r>
              <a:rPr lang="en-US" altLang="zh-CN" sz="2000" dirty="0">
                <a:latin typeface="Palatino Linotype" pitchFamily="18" charset="0"/>
                <a:ea typeface="楷体" pitchFamily="49" charset="-122"/>
              </a:rPr>
              <a:t>《</a:t>
            </a:r>
            <a:r>
              <a:rPr lang="zh-CN" altLang="en-US" sz="2000" dirty="0">
                <a:latin typeface="Palatino Linotype" pitchFamily="18" charset="0"/>
                <a:ea typeface="楷体" pitchFamily="49" charset="-122"/>
              </a:rPr>
              <a:t>红楼梦</a:t>
            </a:r>
            <a:r>
              <a:rPr lang="en-US" altLang="zh-CN" sz="2000" dirty="0">
                <a:latin typeface="Palatino Linotype" pitchFamily="18" charset="0"/>
                <a:ea typeface="楷体" pitchFamily="49" charset="-122"/>
              </a:rPr>
              <a:t>》</a:t>
            </a:r>
            <a:r>
              <a:rPr lang="zh-CN" altLang="en-US" sz="2000" dirty="0">
                <a:latin typeface="Palatino Linotype" pitchFamily="18" charset="0"/>
                <a:ea typeface="楷体" pitchFamily="49" charset="-122"/>
              </a:rPr>
              <a:t>人物出场统计和词云效果展示实例帮助读者熟练掌握这</a:t>
            </a:r>
            <a:r>
              <a:rPr lang="en-US" altLang="zh-CN" sz="2000" dirty="0">
                <a:latin typeface="Palatino Linotype" pitchFamily="18" charset="0"/>
                <a:ea typeface="楷体" pitchFamily="49" charset="-122"/>
              </a:rPr>
              <a:t>3</a:t>
            </a:r>
            <a:r>
              <a:rPr lang="zh-CN" altLang="en-US" sz="2000" dirty="0">
                <a:latin typeface="Palatino Linotype" pitchFamily="18" charset="0"/>
                <a:ea typeface="楷体" pitchFamily="49" charset="-122"/>
              </a:rPr>
              <a:t>个</a:t>
            </a:r>
            <a:r>
              <a:rPr lang="en-US" altLang="zh-CN" sz="2000" dirty="0">
                <a:latin typeface="Palatino Linotype" pitchFamily="18" charset="0"/>
                <a:ea typeface="楷体" pitchFamily="49" charset="-122"/>
              </a:rPr>
              <a:t>Python</a:t>
            </a:r>
            <a:r>
              <a:rPr lang="zh-CN" altLang="en-US" sz="2000" dirty="0">
                <a:latin typeface="Palatino Linotype" pitchFamily="18" charset="0"/>
                <a:ea typeface="楷体" pitchFamily="49" charset="-122"/>
              </a:rPr>
              <a:t>第三方库的具体使用方法。</a:t>
            </a:r>
          </a:p>
          <a:p>
            <a:pPr lvl="1" algn="just" eaLnBrk="1" hangingPunct="1">
              <a:lnSpc>
                <a:spcPct val="150000"/>
              </a:lnSpc>
              <a:buClr>
                <a:srgbClr val="0066FF"/>
              </a:buClr>
            </a:pPr>
            <a:r>
              <a:rPr lang="en-US" altLang="zh-CN" sz="2000" dirty="0">
                <a:latin typeface="Palatino Linotype" pitchFamily="18" charset="0"/>
                <a:ea typeface="楷体" pitchFamily="49" charset="-122"/>
              </a:rPr>
              <a:t>	</a:t>
            </a:r>
            <a:r>
              <a:rPr lang="zh-CN" altLang="en-US" sz="2000" dirty="0">
                <a:latin typeface="Palatino Linotype" pitchFamily="18" charset="0"/>
                <a:ea typeface="楷体" pitchFamily="49" charset="-122"/>
              </a:rPr>
              <a:t>古籍中外名著名篇甚多，除了</a:t>
            </a:r>
            <a:r>
              <a:rPr lang="en-US" altLang="zh-CN" sz="2000" dirty="0">
                <a:latin typeface="Palatino Linotype" pitchFamily="18" charset="0"/>
                <a:ea typeface="楷体" pitchFamily="49" charset="-122"/>
              </a:rPr>
              <a:t>《</a:t>
            </a:r>
            <a:r>
              <a:rPr lang="zh-CN" altLang="en-US" sz="2000" dirty="0">
                <a:latin typeface="Palatino Linotype" pitchFamily="18" charset="0"/>
                <a:ea typeface="楷体" pitchFamily="49" charset="-122"/>
              </a:rPr>
              <a:t>红楼梦</a:t>
            </a:r>
            <a:r>
              <a:rPr lang="en-US" altLang="zh-CN" sz="2000" dirty="0">
                <a:latin typeface="Palatino Linotype" pitchFamily="18" charset="0"/>
                <a:ea typeface="楷体" pitchFamily="49" charset="-122"/>
              </a:rPr>
              <a:t>》</a:t>
            </a:r>
            <a:r>
              <a:rPr lang="zh-CN" altLang="en-US" sz="2000" dirty="0">
                <a:latin typeface="Palatino Linotype" pitchFamily="18" charset="0"/>
                <a:ea typeface="楷体" pitchFamily="49" charset="-122"/>
              </a:rPr>
              <a:t>，还对哪些内容感兴趣？词频统计、人物统计、词云效果，来套组合拳吧！</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Box 2"/>
          <p:cNvSpPr txBox="1">
            <a:spLocks noChangeArrowheads="1"/>
          </p:cNvSpPr>
          <p:nvPr/>
        </p:nvSpPr>
        <p:spPr bwMode="auto">
          <a:xfrm>
            <a:off x="538163" y="1839913"/>
            <a:ext cx="81375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最常用且最高效的</a:t>
            </a:r>
            <a:r>
              <a:rPr lang="en-US" altLang="zh-CN" dirty="0">
                <a:latin typeface="Palatino Linotype" panose="02040502050505030304" pitchFamily="18" charset="0"/>
                <a:ea typeface="楷体" panose="02010609060101010101" pitchFamily="49" charset="-122"/>
              </a:rPr>
              <a:t>Python</a:t>
            </a:r>
            <a:r>
              <a:rPr lang="zh-CN" altLang="en-US" dirty="0">
                <a:latin typeface="Palatino Linotype" panose="02040502050505030304" pitchFamily="18" charset="0"/>
                <a:ea typeface="楷体" panose="02010609060101010101" pitchFamily="49" charset="-122"/>
              </a:rPr>
              <a:t>第三方库安装方式是采用</a:t>
            </a:r>
            <a:r>
              <a:rPr lang="en-US" altLang="zh-CN" dirty="0">
                <a:latin typeface="Palatino Linotype" panose="02040502050505030304" pitchFamily="18" charset="0"/>
                <a:ea typeface="楷体" panose="02010609060101010101" pitchFamily="49" charset="-122"/>
              </a:rPr>
              <a:t>pip</a:t>
            </a:r>
            <a:r>
              <a:rPr lang="zh-CN" altLang="en-US" dirty="0">
                <a:latin typeface="Palatino Linotype" panose="02040502050505030304" pitchFamily="18" charset="0"/>
                <a:ea typeface="楷体" panose="02010609060101010101" pitchFamily="49" charset="-122"/>
              </a:rPr>
              <a:t>工具安装。</a:t>
            </a:r>
            <a:r>
              <a:rPr lang="en-US" altLang="zh-CN" dirty="0">
                <a:latin typeface="Palatino Linotype" panose="02040502050505030304" pitchFamily="18" charset="0"/>
                <a:ea typeface="楷体" panose="02010609060101010101" pitchFamily="49" charset="-122"/>
              </a:rPr>
              <a:t>pip</a:t>
            </a:r>
            <a:r>
              <a:rPr lang="zh-CN" altLang="en-US" dirty="0">
                <a:latin typeface="Palatino Linotype" panose="02040502050505030304" pitchFamily="18" charset="0"/>
                <a:ea typeface="楷体" panose="02010609060101010101" pitchFamily="49" charset="-122"/>
              </a:rPr>
              <a:t>是</a:t>
            </a:r>
            <a:r>
              <a:rPr lang="en-US" altLang="zh-CN" dirty="0">
                <a:latin typeface="Palatino Linotype" panose="02040502050505030304" pitchFamily="18" charset="0"/>
                <a:ea typeface="楷体" panose="02010609060101010101" pitchFamily="49" charset="-122"/>
              </a:rPr>
              <a:t>Python</a:t>
            </a:r>
            <a:r>
              <a:rPr lang="zh-CN" altLang="en-US" dirty="0">
                <a:latin typeface="Palatino Linotype" panose="02040502050505030304" pitchFamily="18" charset="0"/>
                <a:ea typeface="楷体" panose="02010609060101010101" pitchFamily="49" charset="-122"/>
              </a:rPr>
              <a:t>官方提供并维护的在线第三方库安装工具。</a:t>
            </a:r>
            <a:endParaRPr lang="en-US" altLang="zh-CN" dirty="0">
              <a:latin typeface="Palatino Linotype" panose="02040502050505030304" pitchFamily="18" charset="0"/>
              <a:ea typeface="楷体" panose="02010609060101010101" pitchFamily="49" charset="-122"/>
            </a:endParaRPr>
          </a:p>
          <a:p>
            <a:pPr marL="0" lvl="1" indent="0" algn="ctr" eaLnBrk="1" fontAlgn="auto" hangingPunct="1">
              <a:lnSpc>
                <a:spcPct val="150000"/>
              </a:lnSpc>
              <a:spcBef>
                <a:spcPct val="0"/>
              </a:spcBef>
              <a:spcAft>
                <a:spcPts val="0"/>
              </a:spcAft>
              <a:buClr>
                <a:srgbClr val="C00000"/>
              </a:buClr>
              <a:buFontTx/>
              <a:buNone/>
              <a:defRPr/>
            </a:pPr>
            <a:r>
              <a:rPr lang="en-US" altLang="zh-CN" b="1" dirty="0">
                <a:solidFill>
                  <a:srgbClr val="C00000"/>
                </a:solidFill>
                <a:latin typeface="Palatino Linotype" panose="02040502050505030304" pitchFamily="18" charset="0"/>
                <a:ea typeface="楷体" panose="02010609060101010101" pitchFamily="49" charset="-122"/>
              </a:rPr>
              <a:t>pip install &lt;</a:t>
            </a:r>
            <a:r>
              <a:rPr lang="zh-CN" altLang="en-US" b="1" dirty="0">
                <a:solidFill>
                  <a:srgbClr val="C00000"/>
                </a:solidFill>
                <a:latin typeface="Palatino Linotype" panose="02040502050505030304" pitchFamily="18" charset="0"/>
                <a:ea typeface="楷体" panose="02010609060101010101" pitchFamily="49" charset="-122"/>
              </a:rPr>
              <a:t>拟安装库名</a:t>
            </a:r>
            <a:r>
              <a:rPr lang="en-US" altLang="zh-CN" b="1" dirty="0">
                <a:solidFill>
                  <a:srgbClr val="C00000"/>
                </a:solidFill>
                <a:latin typeface="Palatino Linotype" panose="02040502050505030304" pitchFamily="18" charset="0"/>
                <a:ea typeface="楷体" panose="02010609060101010101" pitchFamily="49" charset="-122"/>
              </a:rPr>
              <a:t>&gt;</a:t>
            </a:r>
            <a:endParaRPr lang="zh-CN" altLang="en-US" b="1" dirty="0">
              <a:solidFill>
                <a:srgbClr val="C00000"/>
              </a:solidFill>
              <a:latin typeface="Palatino Linotype" panose="02040502050505030304" pitchFamily="18" charset="0"/>
              <a:ea typeface="楷体" panose="02010609060101010101" pitchFamily="49" charset="-122"/>
            </a:endParaRPr>
          </a:p>
        </p:txBody>
      </p:sp>
      <p:sp>
        <p:nvSpPr>
          <p:cNvPr id="922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pip</a:t>
            </a:r>
            <a:r>
              <a:rPr lang="zh-CN" altLang="en-US" sz="4000">
                <a:solidFill>
                  <a:srgbClr val="262626"/>
                </a:solidFill>
                <a:latin typeface="微软雅黑" pitchFamily="34" charset="-122"/>
                <a:ea typeface="微软雅黑" pitchFamily="34" charset="-122"/>
              </a:rPr>
              <a:t>工具安装</a:t>
            </a:r>
          </a:p>
        </p:txBody>
      </p:sp>
      <p:graphicFrame>
        <p:nvGraphicFramePr>
          <p:cNvPr id="3" name="表格 2"/>
          <p:cNvGraphicFramePr>
            <a:graphicFrameLocks noGrp="1"/>
          </p:cNvGraphicFramePr>
          <p:nvPr/>
        </p:nvGraphicFramePr>
        <p:xfrm>
          <a:off x="1082675" y="4884738"/>
          <a:ext cx="7229475" cy="1463675"/>
        </p:xfrm>
        <a:graphic>
          <a:graphicData uri="http://schemas.openxmlformats.org/drawingml/2006/table">
            <a:tbl>
              <a:tblPr/>
              <a:tblGrid>
                <a:gridCol w="7229475">
                  <a:extLst>
                    <a:ext uri="{9D8B030D-6E8A-4147-A177-3AD203B41FA5}">
                      <a16:colId xmlns:a16="http://schemas.microsoft.com/office/drawing/2014/main" val="20000"/>
                    </a:ext>
                  </a:extLst>
                </a:gridCol>
              </a:tblGrid>
              <a:tr h="1463675">
                <a:tc>
                  <a:txBody>
                    <a:bodyPr/>
                    <a:lstStyle/>
                    <a:p>
                      <a:pPr algn="just">
                        <a:lnSpc>
                          <a:spcPct val="150000"/>
                        </a:lnSpc>
                        <a:spcAft>
                          <a:spcPts val="0"/>
                        </a:spcAft>
                      </a:pPr>
                      <a:r>
                        <a:rPr lang="en-US" sz="1600" b="1" kern="100" dirty="0">
                          <a:effectLst/>
                          <a:latin typeface="Courier New" panose="02070309020205020404" pitchFamily="49" charset="0"/>
                          <a:ea typeface="宋体" panose="02010600030101010101" pitchFamily="2" charset="-122"/>
                          <a:cs typeface="Times New Roman" panose="02020603050405020304" pitchFamily="18" charset="0"/>
                        </a:rPr>
                        <a:t>:\&gt;pip install </a:t>
                      </a:r>
                      <a:r>
                        <a:rPr lang="en-US" sz="1600" b="1" kern="100" dirty="0" err="1">
                          <a:effectLst/>
                          <a:latin typeface="Courier New" panose="02070309020205020404" pitchFamily="49" charset="0"/>
                          <a:ea typeface="宋体" panose="02010600030101010101" pitchFamily="2" charset="-122"/>
                          <a:cs typeface="Times New Roman" panose="02020603050405020304" pitchFamily="18" charset="0"/>
                        </a:rPr>
                        <a:t>pygame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sz="1600" kern="10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sz="1600" kern="100" dirty="0">
                          <a:effectLst/>
                          <a:latin typeface="Courier New" panose="02070309020205020404" pitchFamily="49" charset="0"/>
                          <a:ea typeface="宋体" panose="02010600030101010101" pitchFamily="2" charset="-122"/>
                          <a:cs typeface="Times New Roman" panose="02020603050405020304" pitchFamily="18" charset="0"/>
                        </a:rPr>
                        <a:t>Installing collected packages: </a:t>
                      </a:r>
                      <a:r>
                        <a:rPr lang="en-US" sz="1600" kern="100" dirty="0" err="1">
                          <a:effectLst/>
                          <a:latin typeface="Courier New" panose="02070309020205020404" pitchFamily="49" charset="0"/>
                          <a:ea typeface="宋体" panose="02010600030101010101" pitchFamily="2" charset="-122"/>
                          <a:cs typeface="Times New Roman" panose="02020603050405020304" pitchFamily="18" charset="0"/>
                        </a:rPr>
                        <a:t>pygame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sz="1600" kern="100" dirty="0">
                          <a:effectLst/>
                          <a:latin typeface="Courier New" panose="02070309020205020404" pitchFamily="49" charset="0"/>
                          <a:ea typeface="宋体" panose="02010600030101010101" pitchFamily="2" charset="-122"/>
                          <a:cs typeface="Times New Roman" panose="02020603050405020304" pitchFamily="18" charset="0"/>
                        </a:rPr>
                        <a:t>Successfully installed pygame-1.9.2b1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solidFill>
                      <a:srgbClr val="E5E5E5"/>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extBox 2"/>
          <p:cNvSpPr txBox="1">
            <a:spLocks noChangeArrowheads="1"/>
          </p:cNvSpPr>
          <p:nvPr/>
        </p:nvSpPr>
        <p:spPr bwMode="auto">
          <a:xfrm>
            <a:off x="538163" y="1839913"/>
            <a:ext cx="81375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400">
                <a:latin typeface="Palatino Linotype" pitchFamily="18" charset="0"/>
                <a:ea typeface="楷体" pitchFamily="49" charset="-122"/>
              </a:rPr>
              <a:t>pip</a:t>
            </a:r>
            <a:r>
              <a:rPr lang="zh-CN" altLang="en-US" sz="2400">
                <a:latin typeface="Palatino Linotype" pitchFamily="18" charset="0"/>
                <a:ea typeface="楷体" pitchFamily="49" charset="-122"/>
              </a:rPr>
              <a:t>是</a:t>
            </a:r>
            <a:r>
              <a:rPr lang="en-US" altLang="zh-CN" sz="2400">
                <a:latin typeface="Palatino Linotype" pitchFamily="18" charset="0"/>
                <a:ea typeface="楷体" pitchFamily="49" charset="-122"/>
              </a:rPr>
              <a:t>Python</a:t>
            </a:r>
            <a:r>
              <a:rPr lang="zh-CN" altLang="en-US" sz="2400">
                <a:latin typeface="Palatino Linotype" pitchFamily="18" charset="0"/>
                <a:ea typeface="楷体" pitchFamily="49" charset="-122"/>
              </a:rPr>
              <a:t>第三方库最主要的安装方式，可以安装超过</a:t>
            </a:r>
            <a:r>
              <a:rPr lang="en-US" altLang="zh-CN" sz="2400">
                <a:latin typeface="Palatino Linotype" pitchFamily="18" charset="0"/>
                <a:ea typeface="楷体" pitchFamily="49" charset="-122"/>
              </a:rPr>
              <a:t>90%</a:t>
            </a:r>
            <a:r>
              <a:rPr lang="zh-CN" altLang="en-US" sz="2400">
                <a:latin typeface="Palatino Linotype" pitchFamily="18" charset="0"/>
                <a:ea typeface="楷体" pitchFamily="49" charset="-122"/>
              </a:rPr>
              <a:t>以上的第三方库。然而，还有一些第三方库无法暂时用</a:t>
            </a:r>
            <a:r>
              <a:rPr lang="en-US" altLang="zh-CN" sz="2400">
                <a:latin typeface="Palatino Linotype" pitchFamily="18" charset="0"/>
                <a:ea typeface="楷体" pitchFamily="49" charset="-122"/>
              </a:rPr>
              <a:t>pip</a:t>
            </a:r>
            <a:r>
              <a:rPr lang="zh-CN" altLang="en-US" sz="2400">
                <a:latin typeface="Palatino Linotype" pitchFamily="18" charset="0"/>
                <a:ea typeface="楷体" pitchFamily="49" charset="-122"/>
              </a:rPr>
              <a:t>安装，此时，需要其他的安装方法。</a:t>
            </a:r>
            <a:endParaRPr lang="en-US" altLang="zh-CN" sz="240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en-US" altLang="zh-CN" sz="2400">
                <a:latin typeface="Palatino Linotype" pitchFamily="18" charset="0"/>
                <a:ea typeface="楷体" pitchFamily="49" charset="-122"/>
              </a:rPr>
              <a:t>pip</a:t>
            </a:r>
            <a:r>
              <a:rPr lang="zh-CN" altLang="en-US" sz="2400">
                <a:latin typeface="Palatino Linotype" pitchFamily="18" charset="0"/>
                <a:ea typeface="楷体" pitchFamily="49" charset="-122"/>
              </a:rPr>
              <a:t>工具与操作系统也有关系，在</a:t>
            </a:r>
            <a:r>
              <a:rPr lang="en-US" altLang="zh-CN" sz="2400">
                <a:latin typeface="Palatino Linotype" pitchFamily="18" charset="0"/>
                <a:ea typeface="楷体" pitchFamily="49" charset="-122"/>
              </a:rPr>
              <a:t>Mac OS X</a:t>
            </a:r>
            <a:r>
              <a:rPr lang="zh-CN" altLang="en-US" sz="2400">
                <a:latin typeface="Palatino Linotype" pitchFamily="18" charset="0"/>
                <a:ea typeface="楷体" pitchFamily="49" charset="-122"/>
              </a:rPr>
              <a:t>和</a:t>
            </a:r>
            <a:r>
              <a:rPr lang="en-US" altLang="zh-CN" sz="2400">
                <a:latin typeface="Palatino Linotype" pitchFamily="18" charset="0"/>
                <a:ea typeface="楷体" pitchFamily="49" charset="-122"/>
              </a:rPr>
              <a:t>Linux</a:t>
            </a:r>
            <a:r>
              <a:rPr lang="zh-CN" altLang="en-US" sz="2400">
                <a:latin typeface="Palatino Linotype" pitchFamily="18" charset="0"/>
                <a:ea typeface="楷体" pitchFamily="49" charset="-122"/>
              </a:rPr>
              <a:t>等操作系统中，</a:t>
            </a:r>
            <a:r>
              <a:rPr lang="en-US" altLang="zh-CN" sz="2400">
                <a:latin typeface="Palatino Linotype" pitchFamily="18" charset="0"/>
                <a:ea typeface="楷体" pitchFamily="49" charset="-122"/>
              </a:rPr>
              <a:t>pip</a:t>
            </a:r>
            <a:r>
              <a:rPr lang="zh-CN" altLang="en-US" sz="2400">
                <a:latin typeface="Palatino Linotype" pitchFamily="18" charset="0"/>
                <a:ea typeface="楷体" pitchFamily="49" charset="-122"/>
              </a:rPr>
              <a:t>工具几乎可以安装任何</a:t>
            </a:r>
            <a:r>
              <a:rPr lang="en-US" altLang="zh-CN" sz="2400">
                <a:latin typeface="Palatino Linotype" pitchFamily="18" charset="0"/>
                <a:ea typeface="楷体" pitchFamily="49" charset="-122"/>
              </a:rPr>
              <a:t>Python</a:t>
            </a:r>
            <a:r>
              <a:rPr lang="zh-CN" altLang="en-US" sz="2400">
                <a:latin typeface="Palatino Linotype" pitchFamily="18" charset="0"/>
                <a:ea typeface="楷体" pitchFamily="49" charset="-122"/>
              </a:rPr>
              <a:t>第三方库，在</a:t>
            </a:r>
            <a:r>
              <a:rPr lang="en-US" altLang="zh-CN" sz="2400">
                <a:latin typeface="Palatino Linotype" pitchFamily="18" charset="0"/>
                <a:ea typeface="楷体" pitchFamily="49" charset="-122"/>
              </a:rPr>
              <a:t>Windows</a:t>
            </a:r>
            <a:r>
              <a:rPr lang="zh-CN" altLang="en-US" sz="2400">
                <a:latin typeface="Palatino Linotype" pitchFamily="18" charset="0"/>
                <a:ea typeface="楷体" pitchFamily="49" charset="-122"/>
              </a:rPr>
              <a:t>操作系统中，有一些第三方库仍然需要用其他方式尝试安装。</a:t>
            </a:r>
          </a:p>
        </p:txBody>
      </p:sp>
      <p:sp>
        <p:nvSpPr>
          <p:cNvPr id="1024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pip</a:t>
            </a:r>
            <a:r>
              <a:rPr lang="zh-CN" altLang="en-US" sz="4000">
                <a:solidFill>
                  <a:srgbClr val="262626"/>
                </a:solidFill>
                <a:latin typeface="微软雅黑" pitchFamily="34" charset="-122"/>
                <a:ea typeface="微软雅黑" pitchFamily="34" charset="-122"/>
              </a:rPr>
              <a:t>工具安装</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Box 2"/>
          <p:cNvSpPr txBox="1">
            <a:spLocks noChangeArrowheads="1"/>
          </p:cNvSpPr>
          <p:nvPr/>
        </p:nvSpPr>
        <p:spPr bwMode="auto">
          <a:xfrm>
            <a:off x="538163" y="1839913"/>
            <a:ext cx="81375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sz="2400" dirty="0">
                <a:latin typeface="Palatino Linotype" panose="02040502050505030304" pitchFamily="18" charset="0"/>
                <a:ea typeface="楷体" panose="02010609060101010101" pitchFamily="49" charset="-122"/>
              </a:rPr>
              <a:t>自定义安装指按照第三方库提供的步骤和方式安装。第三方库都有主页用于维护库的代码和文档。以科学计算用的</a:t>
            </a:r>
            <a:r>
              <a:rPr lang="en-US" altLang="zh-CN" sz="2400" dirty="0" err="1">
                <a:latin typeface="Palatino Linotype" panose="02040502050505030304" pitchFamily="18" charset="0"/>
                <a:ea typeface="楷体" panose="02010609060101010101" pitchFamily="49" charset="-122"/>
              </a:rPr>
              <a:t>numpy</a:t>
            </a:r>
            <a:r>
              <a:rPr lang="zh-CN" altLang="en-US" sz="2400" dirty="0">
                <a:latin typeface="Palatino Linotype" panose="02040502050505030304" pitchFamily="18" charset="0"/>
                <a:ea typeface="楷体" panose="02010609060101010101" pitchFamily="49" charset="-122"/>
              </a:rPr>
              <a:t>为例，开发者维护的官方主页是：</a:t>
            </a:r>
            <a:endParaRPr lang="en-US" altLang="zh-CN" sz="2400" dirty="0">
              <a:latin typeface="Palatino Linotype" panose="02040502050505030304" pitchFamily="18" charset="0"/>
              <a:ea typeface="楷体" panose="02010609060101010101" pitchFamily="49" charset="-122"/>
            </a:endParaRPr>
          </a:p>
          <a:p>
            <a:pPr marL="0" lvl="1" indent="0" algn="ctr" eaLnBrk="1" fontAlgn="auto" hangingPunct="1">
              <a:lnSpc>
                <a:spcPct val="150000"/>
              </a:lnSpc>
              <a:spcBef>
                <a:spcPct val="0"/>
              </a:spcBef>
              <a:spcAft>
                <a:spcPts val="0"/>
              </a:spcAft>
              <a:buClr>
                <a:srgbClr val="C00000"/>
              </a:buClr>
              <a:buFontTx/>
              <a:buNone/>
              <a:defRPr/>
            </a:pPr>
            <a:r>
              <a:rPr lang="en-US" altLang="zh-CN" sz="2400" dirty="0">
                <a:latin typeface="Palatino Linotype" panose="02040502050505030304" pitchFamily="18" charset="0"/>
                <a:ea typeface="楷体" panose="02010609060101010101" pitchFamily="49" charset="-122"/>
              </a:rPr>
              <a:t>http://www.numpy.org/</a:t>
            </a:r>
          </a:p>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sz="2400" dirty="0">
                <a:latin typeface="Palatino Linotype" panose="02040502050505030304" pitchFamily="18" charset="0"/>
                <a:ea typeface="楷体" panose="02010609060101010101" pitchFamily="49" charset="-122"/>
              </a:rPr>
              <a:t>浏览该网页找到下载链接，如下：</a:t>
            </a:r>
          </a:p>
          <a:p>
            <a:pPr marL="0" lvl="1" indent="0" algn="ctr" eaLnBrk="1" fontAlgn="auto" hangingPunct="1">
              <a:lnSpc>
                <a:spcPct val="150000"/>
              </a:lnSpc>
              <a:spcBef>
                <a:spcPct val="0"/>
              </a:spcBef>
              <a:spcAft>
                <a:spcPts val="0"/>
              </a:spcAft>
              <a:buClr>
                <a:srgbClr val="C00000"/>
              </a:buClr>
              <a:buFontTx/>
              <a:buNone/>
              <a:defRPr/>
            </a:pPr>
            <a:r>
              <a:rPr lang="en-US" altLang="zh-CN" sz="2400" dirty="0">
                <a:latin typeface="Palatino Linotype" panose="02040502050505030304" pitchFamily="18" charset="0"/>
                <a:ea typeface="楷体" panose="02010609060101010101" pitchFamily="49" charset="-122"/>
              </a:rPr>
              <a:t>http://www.scipy.org/scipylib/download.html</a:t>
            </a:r>
          </a:p>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sz="2400" dirty="0">
                <a:latin typeface="Palatino Linotype" panose="02040502050505030304" pitchFamily="18" charset="0"/>
                <a:ea typeface="楷体" panose="02010609060101010101" pitchFamily="49" charset="-122"/>
              </a:rPr>
              <a:t>进而根据指示步骤安装。</a:t>
            </a:r>
          </a:p>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endParaRPr lang="zh-CN" altLang="en-US" sz="2400" dirty="0">
              <a:latin typeface="Palatino Linotype" panose="02040502050505030304" pitchFamily="18" charset="0"/>
              <a:ea typeface="楷体" panose="02010609060101010101" pitchFamily="49" charset="-122"/>
            </a:endParaRPr>
          </a:p>
        </p:txBody>
      </p:sp>
      <p:sp>
        <p:nvSpPr>
          <p:cNvPr id="1126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dirty="0">
                <a:solidFill>
                  <a:srgbClr val="262626"/>
                </a:solidFill>
                <a:latin typeface="微软雅黑" pitchFamily="34" charset="-122"/>
                <a:ea typeface="微软雅黑" pitchFamily="34" charset="-122"/>
              </a:rPr>
              <a:t>自定义安装</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Box 2"/>
          <p:cNvSpPr txBox="1">
            <a:spLocks noChangeArrowheads="1"/>
          </p:cNvSpPr>
          <p:nvPr/>
        </p:nvSpPr>
        <p:spPr bwMode="auto">
          <a:xfrm>
            <a:off x="538163" y="1839913"/>
            <a:ext cx="813752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fontAlgn="auto" hangingPunct="1">
              <a:lnSpc>
                <a:spcPct val="150000"/>
              </a:lnSpc>
              <a:spcBef>
                <a:spcPct val="0"/>
              </a:spcBef>
              <a:spcAft>
                <a:spcPts val="0"/>
              </a:spcAft>
              <a:buClr>
                <a:srgbClr val="C00000"/>
              </a:buClr>
              <a:buFont typeface="Wingdings" panose="05000000000000000000" pitchFamily="2" charset="2"/>
              <a:buChar char="n"/>
              <a:defRPr/>
            </a:pPr>
            <a:r>
              <a:rPr lang="zh-CN" altLang="en-US" sz="2400" dirty="0">
                <a:latin typeface="Palatino Linotype" panose="02040502050505030304" pitchFamily="18" charset="0"/>
                <a:ea typeface="楷体" panose="02010609060101010101" pitchFamily="49" charset="-122"/>
              </a:rPr>
              <a:t>为了解决这类第三方库安装问题，美国加州大学尔湾分校提供了一个页面，帮助</a:t>
            </a:r>
            <a:r>
              <a:rPr lang="en-US" altLang="zh-CN" sz="2400" dirty="0">
                <a:latin typeface="Palatino Linotype" panose="02040502050505030304" pitchFamily="18" charset="0"/>
                <a:ea typeface="楷体" panose="02010609060101010101" pitchFamily="49" charset="-122"/>
              </a:rPr>
              <a:t>Python</a:t>
            </a:r>
            <a:r>
              <a:rPr lang="zh-CN" altLang="en-US" sz="2400" dirty="0">
                <a:latin typeface="Palatino Linotype" panose="02040502050505030304" pitchFamily="18" charset="0"/>
                <a:ea typeface="楷体" panose="02010609060101010101" pitchFamily="49" charset="-122"/>
              </a:rPr>
              <a:t>用户获得</a:t>
            </a:r>
            <a:r>
              <a:rPr lang="en-US" altLang="zh-CN" sz="2400" dirty="0">
                <a:latin typeface="Palatino Linotype" panose="02040502050505030304" pitchFamily="18" charset="0"/>
                <a:ea typeface="楷体" panose="02010609060101010101" pitchFamily="49" charset="-122"/>
              </a:rPr>
              <a:t>Windows</a:t>
            </a:r>
            <a:r>
              <a:rPr lang="zh-CN" altLang="en-US" sz="2400" dirty="0">
                <a:latin typeface="Palatino Linotype" panose="02040502050505030304" pitchFamily="18" charset="0"/>
                <a:ea typeface="楷体" panose="02010609060101010101" pitchFamily="49" charset="-122"/>
              </a:rPr>
              <a:t>可直接安装的第三方库文件，链接地址如下：</a:t>
            </a:r>
          </a:p>
          <a:p>
            <a:pPr marL="0" lvl="1" indent="0" algn="ctr" eaLnBrk="1" fontAlgn="auto" hangingPunct="1">
              <a:lnSpc>
                <a:spcPct val="150000"/>
              </a:lnSpc>
              <a:spcBef>
                <a:spcPct val="0"/>
              </a:spcBef>
              <a:spcAft>
                <a:spcPts val="0"/>
              </a:spcAft>
              <a:buClr>
                <a:srgbClr val="C00000"/>
              </a:buClr>
              <a:buFontTx/>
              <a:buNone/>
              <a:defRPr/>
            </a:pPr>
            <a:r>
              <a:rPr lang="en-US" altLang="zh-CN" sz="2400" dirty="0">
                <a:latin typeface="Palatino Linotype" panose="02040502050505030304" pitchFamily="18" charset="0"/>
                <a:ea typeface="楷体" panose="02010609060101010101" pitchFamily="49" charset="-122"/>
              </a:rPr>
              <a:t>http://www.lfd.uci.edu/~gohlke/pythonlibs/</a:t>
            </a:r>
          </a:p>
        </p:txBody>
      </p:sp>
      <p:sp>
        <p:nvSpPr>
          <p:cNvPr id="1229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dirty="0">
                <a:solidFill>
                  <a:srgbClr val="262626"/>
                </a:solidFill>
                <a:latin typeface="微软雅黑" pitchFamily="34" charset="-122"/>
                <a:ea typeface="微软雅黑" pitchFamily="34" charset="-122"/>
              </a:rPr>
              <a:t>文件安装</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450</TotalTime>
  <Words>3651</Words>
  <Application>Microsoft Office PowerPoint</Application>
  <PresentationFormat>全屏显示(4:3)</PresentationFormat>
  <Paragraphs>406</Paragraphs>
  <Slides>59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微软雅黑</vt:lpstr>
      <vt:lpstr>Arial</vt:lpstr>
      <vt:lpstr>Calibri</vt:lpstr>
      <vt:lpstr>Courier New</vt:lpstr>
      <vt:lpstr>Palatino Linotype</vt:lpstr>
      <vt:lpstr>Times New Roman</vt:lpstr>
      <vt:lpstr>Wingdings</vt:lpstr>
      <vt:lpstr>默认设计模板</vt:lpstr>
      <vt:lpstr>【第10章】 Python第三方库概览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Python语言程序设计</dc:title>
  <dc:creator>杨雅婷</dc:creator>
  <cp:lastModifiedBy>Admin</cp:lastModifiedBy>
  <cp:revision>24</cp:revision>
  <dcterms:created xsi:type="dcterms:W3CDTF">2018-01-24T03:01:38Z</dcterms:created>
  <dcterms:modified xsi:type="dcterms:W3CDTF">2022-05-04T03:51:48Z</dcterms:modified>
</cp:coreProperties>
</file>