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sldIdLst>
    <p:sldId id="257" r:id="rId2"/>
    <p:sldId id="258" r:id="rId3"/>
    <p:sldId id="332" r:id="rId4"/>
    <p:sldId id="262" r:id="rId5"/>
    <p:sldId id="333" r:id="rId6"/>
    <p:sldId id="263" r:id="rId7"/>
    <p:sldId id="331" r:id="rId8"/>
    <p:sldId id="264" r:id="rId9"/>
    <p:sldId id="265" r:id="rId10"/>
    <p:sldId id="330" r:id="rId11"/>
    <p:sldId id="304" r:id="rId12"/>
    <p:sldId id="316" r:id="rId13"/>
    <p:sldId id="305" r:id="rId14"/>
    <p:sldId id="317" r:id="rId15"/>
    <p:sldId id="306" r:id="rId16"/>
    <p:sldId id="271" r:id="rId17"/>
    <p:sldId id="318" r:id="rId18"/>
    <p:sldId id="319" r:id="rId19"/>
    <p:sldId id="320" r:id="rId20"/>
    <p:sldId id="307" r:id="rId21"/>
    <p:sldId id="308" r:id="rId22"/>
    <p:sldId id="267" r:id="rId23"/>
    <p:sldId id="268" r:id="rId24"/>
    <p:sldId id="272" r:id="rId25"/>
    <p:sldId id="273" r:id="rId26"/>
    <p:sldId id="269" r:id="rId27"/>
    <p:sldId id="270" r:id="rId28"/>
    <p:sldId id="310" r:id="rId29"/>
    <p:sldId id="322" r:id="rId30"/>
    <p:sldId id="323" r:id="rId31"/>
    <p:sldId id="275" r:id="rId32"/>
    <p:sldId id="280" r:id="rId33"/>
    <p:sldId id="309" r:id="rId34"/>
    <p:sldId id="274" r:id="rId35"/>
    <p:sldId id="276" r:id="rId36"/>
    <p:sldId id="324" r:id="rId37"/>
    <p:sldId id="326" r:id="rId38"/>
    <p:sldId id="327" r:id="rId39"/>
    <p:sldId id="328" r:id="rId40"/>
    <p:sldId id="329" r:id="rId41"/>
    <p:sldId id="311" r:id="rId42"/>
    <p:sldId id="312" r:id="rId43"/>
    <p:sldId id="313" r:id="rId44"/>
    <p:sldId id="314" r:id="rId45"/>
    <p:sldId id="315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675250-988C-4FB2-BF92-CDA82E6939C3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6D62F405-A134-44A6-A0B6-595F5E7FD4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62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5EA22-07AD-428C-A7AB-6B61A715FF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43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DE48C-8FA9-4FA1-9205-08F7C6D2EA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59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2B9D3-396E-4246-906C-C90C1ECD58F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650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0"/>
            <a:ext cx="12557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243138"/>
            <a:ext cx="58356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9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0"/>
            <a:ext cx="1255712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6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2A0E9-A74F-442E-88E7-38D657F40F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66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37EBD-6B38-45C9-97A5-E1D42632C16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640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B8C75-640E-43A8-991C-6F5A47AC6D4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841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8AE36-06F3-4F6F-A0EE-55C8642D33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03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A19D2-2A22-4D83-86BA-F44D8D9E36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451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97124-939F-4B64-86B1-83622E8630D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909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8F449-E0B7-4AA3-9CE9-56A2FF726B3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588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D9D9D9"/>
            </a:gs>
            <a:gs pos="11000">
              <a:srgbClr val="FFFFFF"/>
            </a:gs>
            <a:gs pos="88000">
              <a:srgbClr val="F2F2F2"/>
            </a:gs>
            <a:gs pos="100000">
              <a:srgbClr val="D9D9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022B998-0596-4FF9-8065-62E3BDA10B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>
          <a:xfrm>
            <a:off x="0" y="1039813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章</a:t>
            </a: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】</a:t>
            </a:r>
            <a:b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</a:br>
            <a:r>
              <a:rPr lang="en-US" altLang="zh-CN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Python</a:t>
            </a:r>
            <a:r>
              <a:rPr lang="zh-CN" altLang="en-US" sz="4800" b="1" dirty="0">
                <a:latin typeface="Palatino Linotype" panose="02040502050505030304" pitchFamily="18" charset="0"/>
                <a:ea typeface="黑体" panose="02010609060101010101" pitchFamily="49" charset="-122"/>
              </a:rPr>
              <a:t>语言基本语法元素</a:t>
            </a:r>
            <a:endParaRPr lang="zh-CN" altLang="en-US" sz="5400" b="1" dirty="0">
              <a:latin typeface="Palatino Linotype" panose="02040502050505030304" pitchFamily="18" charset="0"/>
              <a:ea typeface="黑体" panose="02010609060101010101" pitchFamily="49" charset="-122"/>
            </a:endParaRPr>
          </a:p>
        </p:txBody>
      </p:sp>
      <p:pic>
        <p:nvPicPr>
          <p:cNvPr id="409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3700463"/>
            <a:ext cx="307022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12292" name="TextBox 2"/>
          <p:cNvSpPr txBox="1">
            <a:spLocks noChangeArrowheads="1"/>
          </p:cNvSpPr>
          <p:nvPr/>
        </p:nvSpPr>
        <p:spPr bwMode="auto">
          <a:xfrm>
            <a:off x="611188" y="1628775"/>
            <a:ext cx="8281987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程序中的非注释语句将按顺序执行，注释语句将被解释器过滤掉，不被执行。注释一般用于在代码中标明作者和版权信息，或解释代码原理及用途，或通过注释单行代码辅助程序调试。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55838" y="4595813"/>
          <a:ext cx="5205412" cy="1259205"/>
        </p:xfrm>
        <a:graphic>
          <a:graphicData uri="http://schemas.openxmlformats.org/drawingml/2006/table">
            <a:tbl>
              <a:tblPr firstRow="1" firstCol="1" bandRow="1"/>
              <a:tblGrid>
                <a:gridCol w="35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作者名称：著名的非著名相声演员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编写时间：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年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月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日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版权声明：按照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CC BY-NC-SA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方式开源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期待世界和平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"))  # 2018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年的良好祝愿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692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数据类型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数据类型概述</a:t>
            </a: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语言支持多种数据类型，最简单的包括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数字类型、字符串类型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，略微复杂的包括元组类型、集合类型、列表类型、字典类型等。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数字类型</a:t>
            </a: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表示数字或数值的数据类型称为数字类型，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语言提供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3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种数字类型：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整数、浮点数和复数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，分别对应数学中的整数、实数和复数。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数字类型</a:t>
            </a:r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一个整数值可以表示为十进制、十六进制、八进制和二进制等不同进制形式。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>
              <a:latin typeface="Palatino Linotype" pitchFamily="18" charset="0"/>
              <a:ea typeface="楷体" pitchFamily="49" charset="-122"/>
            </a:endParaRPr>
          </a:p>
        </p:txBody>
      </p:sp>
      <p:sp>
        <p:nvSpPr>
          <p:cNvPr id="21509" name="矩形 1"/>
          <p:cNvSpPr>
            <a:spLocks noChangeArrowheads="1"/>
          </p:cNvSpPr>
          <p:nvPr/>
        </p:nvSpPr>
        <p:spPr bwMode="auto">
          <a:xfrm>
            <a:off x="2538413" y="3325813"/>
            <a:ext cx="4572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9875" algn="just" eaLnBrk="1" hangingPunct="1">
              <a:lnSpc>
                <a:spcPct val="150000"/>
              </a:lnSpc>
            </a:pPr>
            <a:r>
              <a:rPr lang="zh-CN" altLang="zh-CN" sz="2400" dirty="0">
                <a:latin typeface="Palatino Linotype" pitchFamily="18" charset="0"/>
                <a:ea typeface="楷体" pitchFamily="49" charset="-122"/>
              </a:rPr>
              <a:t>十进制：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	1010</a:t>
            </a:r>
            <a:endParaRPr lang="zh-CN" altLang="zh-CN" sz="2400" dirty="0">
              <a:latin typeface="Palatino Linotype" pitchFamily="18" charset="0"/>
              <a:ea typeface="楷体" pitchFamily="49" charset="-122"/>
            </a:endParaRPr>
          </a:p>
          <a:p>
            <a:pPr indent="269875" algn="just" eaLnBrk="1" hangingPunct="1">
              <a:lnSpc>
                <a:spcPct val="150000"/>
              </a:lnSpc>
            </a:pPr>
            <a:r>
              <a:rPr lang="zh-CN" altLang="zh-CN" sz="2400" dirty="0">
                <a:latin typeface="Palatino Linotype" pitchFamily="18" charset="0"/>
                <a:ea typeface="楷体" pitchFamily="49" charset="-122"/>
              </a:rPr>
              <a:t>十六进制：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	0x3F2</a:t>
            </a:r>
            <a:endParaRPr lang="zh-CN" altLang="zh-CN" sz="2400" dirty="0">
              <a:latin typeface="Palatino Linotype" pitchFamily="18" charset="0"/>
              <a:ea typeface="楷体" pitchFamily="49" charset="-122"/>
            </a:endParaRPr>
          </a:p>
          <a:p>
            <a:pPr indent="269875" algn="just" eaLnBrk="1" hangingPunct="1">
              <a:lnSpc>
                <a:spcPct val="150000"/>
              </a:lnSpc>
            </a:pPr>
            <a:r>
              <a:rPr lang="zh-CN" altLang="zh-CN" sz="2400" dirty="0">
                <a:latin typeface="Palatino Linotype" pitchFamily="18" charset="0"/>
                <a:ea typeface="楷体" pitchFamily="49" charset="-122"/>
              </a:rPr>
              <a:t>八进制：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	0o1762</a:t>
            </a:r>
            <a:endParaRPr lang="zh-CN" altLang="zh-CN" sz="2400" dirty="0">
              <a:latin typeface="Palatino Linotype" pitchFamily="18" charset="0"/>
              <a:ea typeface="楷体" pitchFamily="49" charset="-122"/>
            </a:endParaRPr>
          </a:p>
          <a:p>
            <a:pPr indent="269875" algn="just" eaLnBrk="1" hangingPunct="1">
              <a:lnSpc>
                <a:spcPct val="150000"/>
              </a:lnSpc>
            </a:pPr>
            <a:r>
              <a:rPr lang="zh-CN" altLang="zh-CN" sz="2400" dirty="0">
                <a:latin typeface="Palatino Linotype" pitchFamily="18" charset="0"/>
                <a:ea typeface="楷体" pitchFamily="49" charset="-122"/>
              </a:rPr>
              <a:t>二进制：</a:t>
            </a:r>
            <a:r>
              <a:rPr lang="en-US" altLang="zh-CN" sz="2400" dirty="0">
                <a:latin typeface="Palatino Linotype" pitchFamily="18" charset="0"/>
                <a:ea typeface="楷体" pitchFamily="49" charset="-122"/>
              </a:rPr>
              <a:t>	0b001111110010</a:t>
            </a:r>
            <a:endParaRPr lang="zh-CN" altLang="zh-CN" sz="2400" dirty="0">
              <a:latin typeface="Palatino Linotype" pitchFamily="18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数字类型</a:t>
            </a: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lvl="2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lvl="4" indent="0">
              <a:spcBef>
                <a:spcPct val="20000"/>
              </a:spcBef>
              <a:buNone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一个浮点数可以表示为带有小数点的一般形式，也可以采用科学计数法表示。例如：浮点数</a:t>
            </a:r>
            <a:r>
              <a:rPr lang="en-US" altLang="zh-CN" dirty="0"/>
              <a:t>123.456</a:t>
            </a:r>
            <a:r>
              <a:rPr lang="zh-CN" altLang="en-US" dirty="0"/>
              <a:t>，两种表示方式如下：</a:t>
            </a:r>
          </a:p>
          <a:p>
            <a:pPr marL="0" lvl="1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</a:t>
            </a:r>
            <a:r>
              <a:rPr lang="zh-CN" altLang="en-US" dirty="0"/>
              <a:t>一般形式：		</a:t>
            </a:r>
            <a:r>
              <a:rPr lang="en-US" altLang="zh-CN" dirty="0"/>
              <a:t>123.456</a:t>
            </a:r>
          </a:p>
          <a:p>
            <a:pPr marL="0" lvl="1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	</a:t>
            </a:r>
            <a:r>
              <a:rPr lang="zh-CN" altLang="en-US" dirty="0"/>
              <a:t>科学计数法： 	</a:t>
            </a:r>
            <a:r>
              <a:rPr lang="en-US" altLang="zh-CN" dirty="0"/>
              <a:t>1.23456e2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复数类型与数学中的复数相一致，采用</a:t>
            </a:r>
            <a:r>
              <a:rPr lang="en-US" altLang="zh-CN" dirty="0" err="1"/>
              <a:t>a+bj</a:t>
            </a:r>
            <a:r>
              <a:rPr lang="zh-CN" altLang="en-US" dirty="0"/>
              <a:t>的形式表示，存在实部和虚部。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字符串</a:t>
            </a:r>
          </a:p>
        </p:txBody>
      </p:sp>
      <p:sp>
        <p:nvSpPr>
          <p:cNvPr id="23556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语言中，字符串是用两个双引号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“ ”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或者单引号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‘ ’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括起来的一个或多个字符。</a:t>
            </a: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字符串的两种序号体系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</p:txBody>
      </p:sp>
      <p:pic>
        <p:nvPicPr>
          <p:cNvPr id="23557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4076700"/>
            <a:ext cx="46958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字符串</a:t>
            </a: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如果字符串长度为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L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，正向递增需要以最左侧字符序号为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0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，向右依次递增，最右侧字符序号为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L-1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；反向递减序号以最右侧字符序号为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-1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，向左依次递减，最左侧字符序号为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-L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2165350" y="4668838"/>
            <a:ext cx="5327650" cy="12303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对酒当歌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人生几何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[1]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酒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对酒当歌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人生几何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?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[-1]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Courier New" panose="02070309020205020404" pitchFamily="49" charset="0"/>
              </a:rPr>
              <a:t>?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字符串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可以采用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[N: M]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格式获取字符串的子串，这个操作被形象地称为切片。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[N: M]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获取字符串中从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到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M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（但不包含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M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）间连续的子字符串。</a:t>
            </a:r>
          </a:p>
        </p:txBody>
      </p:sp>
      <p:sp>
        <p:nvSpPr>
          <p:cNvPr id="3" name="矩形 2"/>
          <p:cNvSpPr/>
          <p:nvPr/>
        </p:nvSpPr>
        <p:spPr>
          <a:xfrm>
            <a:off x="2049463" y="4164013"/>
            <a:ext cx="5572125" cy="12303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譬如朝露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去日苦多。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[2:4]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朝露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譬如朝露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去日苦多。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[5:-2]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去日苦多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字符串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可以通过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默认提供的</a:t>
            </a:r>
            <a:r>
              <a:rPr lang="en-US" altLang="zh-CN" sz="2800" dirty="0" err="1">
                <a:latin typeface="Palatino Linotype" pitchFamily="18" charset="0"/>
                <a:ea typeface="楷体" pitchFamily="49" charset="-122"/>
              </a:rPr>
              <a:t>len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()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函数获取字符串的长度，一个中文字符和西文字符的长度都记为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1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2171700" y="3432175"/>
            <a:ext cx="5143500" cy="12319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sz="2400" b="1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譬如朝露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zh-CN" altLang="zh-CN" sz="24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去日苦多。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&gt;&gt;&gt;</a:t>
            </a:r>
            <a:r>
              <a:rPr lang="en-US" altLang="zh-CN" sz="2400" b="1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Hello World</a:t>
            </a:r>
            <a:r>
              <a:rPr lang="en-US" altLang="zh-CN" sz="2400" b="1" kern="10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altLang="zh-CN" sz="2400" b="1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Courier New" panose="02070309020205020404" pitchFamily="49" charset="0"/>
              </a:rPr>
              <a:t>11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538163" y="1839913"/>
            <a:ext cx="813752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程序的基本语法元素：程序的格式框架、缩进、注释、变量、命名、保留字、数据类型、赋值语句、引用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基本输入输出函数：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input()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、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eval()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、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print()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源程序的书写风格</a:t>
            </a:r>
          </a:p>
        </p:txBody>
      </p:sp>
      <p:sp>
        <p:nvSpPr>
          <p:cNvPr id="5124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考纲考点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1692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程序的语句元素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28676" name="TextBox 2"/>
          <p:cNvSpPr txBox="1">
            <a:spLocks noChangeArrowheads="1"/>
          </p:cNvSpPr>
          <p:nvPr/>
        </p:nvSpPr>
        <p:spPr bwMode="auto">
          <a:xfrm>
            <a:off x="323850" y="1595438"/>
            <a:ext cx="85010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产生或计算新数据值的代码片段称为表达式。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表达式类似数学中的计算公式，以表达单一功能为目的，运算后产生运算结果，运算结果的类型由操作符或运算符决定。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 表达式一般由数据和操作符等构成，这是构成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语句的重要部分。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变量</a:t>
            </a:r>
          </a:p>
        </p:txBody>
      </p:sp>
      <p:sp>
        <p:nvSpPr>
          <p:cNvPr id="16388" name="TextBox 2"/>
          <p:cNvSpPr txBox="1">
            <a:spLocks noChangeArrowheads="1"/>
          </p:cNvSpPr>
          <p:nvPr/>
        </p:nvSpPr>
        <p:spPr bwMode="auto">
          <a:xfrm>
            <a:off x="681038" y="1741488"/>
            <a:ext cx="80645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lvl="2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lvl="4" indent="0">
              <a:spcBef>
                <a:spcPct val="20000"/>
              </a:spcBef>
              <a:buNone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变量是保存和表示数据值的一种语法元素，在程序中十分常见。顾名思义，变量的值是可以改变的，能够通过赋值（使用</a:t>
            </a:r>
            <a:r>
              <a:rPr lang="zh-CN" altLang="en-US" b="1" dirty="0">
                <a:solidFill>
                  <a:srgbClr val="C00000"/>
                </a:solidFill>
              </a:rPr>
              <a:t>等号</a:t>
            </a:r>
            <a:r>
              <a:rPr lang="en-US" altLang="zh-CN" b="1" dirty="0">
                <a:solidFill>
                  <a:srgbClr val="C00000"/>
                </a:solidFill>
              </a:rPr>
              <a:t>=</a:t>
            </a:r>
            <a:r>
              <a:rPr lang="zh-CN" altLang="en-US" b="1" dirty="0">
                <a:solidFill>
                  <a:srgbClr val="C00000"/>
                </a:solidFill>
              </a:rPr>
              <a:t>表达</a:t>
            </a:r>
            <a:r>
              <a:rPr lang="zh-CN" altLang="en-US" dirty="0"/>
              <a:t>）方式被修改，例如：</a:t>
            </a:r>
            <a:endParaRPr lang="en-US" altLang="zh-CN" dirty="0"/>
          </a:p>
          <a:p>
            <a:pPr marL="0" lvl="1" indent="0" algn="l"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zh-CN" dirty="0"/>
              <a:t>	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35129"/>
              </p:ext>
            </p:extLst>
          </p:nvPr>
        </p:nvGraphicFramePr>
        <p:xfrm>
          <a:off x="2398713" y="4633560"/>
          <a:ext cx="5491163" cy="1143000"/>
        </p:xfrm>
        <a:graphic>
          <a:graphicData uri="http://schemas.openxmlformats.org/drawingml/2006/table">
            <a:tbl>
              <a:tblPr firstRow="1" firstCol="1" bandRow="1"/>
              <a:tblGrid>
                <a:gridCol w="549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&gt;&gt;&gt;a = 99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&gt;&gt;&gt;a = a + 1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&gt;&gt;&gt;print(a)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命名</a:t>
            </a: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611188" y="1973263"/>
            <a:ext cx="80645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语言允许采用大写字母、小写字母、数字、下划线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(_)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和汉字等字符及其组合给变量命名，但名字的首字符不能是数字，中间不能出现空格，长度没有限制</a:t>
            </a: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注意：</a:t>
            </a:r>
            <a:r>
              <a:rPr lang="zh-CN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标识符对大小写敏感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，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和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是两个不同的名字 </a:t>
            </a:r>
            <a:endParaRPr lang="zh-CN" altLang="en-US" sz="2800" dirty="0">
              <a:latin typeface="Palatino Linotype" pitchFamily="18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323850" y="1595438"/>
            <a:ext cx="85010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lvl="2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lvl="4" indent="0">
              <a:spcBef>
                <a:spcPct val="20000"/>
              </a:spcBef>
              <a:buNone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zh-CN" dirty="0"/>
              <a:t>语言中，</a:t>
            </a:r>
            <a:r>
              <a:rPr lang="en-US" altLang="zh-CN" dirty="0"/>
              <a:t>= </a:t>
            </a:r>
            <a:r>
              <a:rPr lang="zh-CN" altLang="zh-CN" dirty="0"/>
              <a:t>表示“赋值”，即将等号右侧的值计算后将结果值赋给左侧变量，包含等号（</a:t>
            </a:r>
            <a:r>
              <a:rPr lang="en-US" altLang="zh-CN" dirty="0"/>
              <a:t>=</a:t>
            </a:r>
            <a:r>
              <a:rPr lang="zh-CN" altLang="zh-CN" dirty="0"/>
              <a:t>）的语句称为</a:t>
            </a:r>
            <a:r>
              <a:rPr lang="en-US" altLang="zh-CN" dirty="0"/>
              <a:t>“</a:t>
            </a:r>
            <a:r>
              <a:rPr lang="zh-CN" altLang="zh-CN" dirty="0"/>
              <a:t>赋值语句</a:t>
            </a:r>
            <a:r>
              <a:rPr lang="en-US" altLang="zh-CN" dirty="0"/>
              <a:t>”</a:t>
            </a:r>
          </a:p>
          <a:p>
            <a:pPr marL="0" lvl="1" indent="0"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&lt;</a:t>
            </a:r>
            <a:r>
              <a:rPr lang="zh-CN" altLang="en-US" b="1" dirty="0">
                <a:solidFill>
                  <a:srgbClr val="C00000"/>
                </a:solidFill>
              </a:rPr>
              <a:t>变量</a:t>
            </a:r>
            <a:r>
              <a:rPr lang="en-US" altLang="zh-CN" b="1" dirty="0">
                <a:solidFill>
                  <a:srgbClr val="C00000"/>
                </a:solidFill>
              </a:rPr>
              <a:t>&gt; = &lt;</a:t>
            </a:r>
            <a:r>
              <a:rPr lang="zh-CN" altLang="en-US" b="1" dirty="0">
                <a:solidFill>
                  <a:srgbClr val="C00000"/>
                </a:solidFill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</a:rPr>
              <a:t>&gt;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zh-CN" dirty="0"/>
              <a:t>同步赋值语句</a:t>
            </a:r>
            <a:r>
              <a:rPr lang="zh-CN" altLang="en-US" dirty="0"/>
              <a:t>：</a:t>
            </a:r>
            <a:r>
              <a:rPr lang="zh-CN" altLang="zh-CN" dirty="0"/>
              <a:t>同时给多个变量赋值</a:t>
            </a:r>
            <a:r>
              <a:rPr lang="zh-CN" altLang="en-US" dirty="0"/>
              <a:t> </a:t>
            </a:r>
          </a:p>
          <a:p>
            <a:pPr marL="0" lvl="1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  &lt;</a:t>
            </a:r>
            <a:r>
              <a:rPr lang="zh-CN" altLang="zh-CN" b="1" dirty="0">
                <a:solidFill>
                  <a:srgbClr val="C00000"/>
                </a:solidFill>
              </a:rPr>
              <a:t>变量</a:t>
            </a:r>
            <a:r>
              <a:rPr lang="en-US" altLang="zh-CN" b="1" dirty="0">
                <a:solidFill>
                  <a:srgbClr val="C00000"/>
                </a:solidFill>
              </a:rPr>
              <a:t>1&gt;, …, &lt;</a:t>
            </a:r>
            <a:r>
              <a:rPr lang="zh-CN" altLang="zh-CN" b="1" dirty="0">
                <a:solidFill>
                  <a:srgbClr val="C00000"/>
                </a:solidFill>
              </a:rPr>
              <a:t>变量</a:t>
            </a:r>
            <a:r>
              <a:rPr lang="en-US" altLang="zh-CN" b="1" dirty="0">
                <a:solidFill>
                  <a:srgbClr val="C00000"/>
                </a:solidFill>
              </a:rPr>
              <a:t>N&gt; = &lt;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</a:rPr>
              <a:t>1&gt;, …, &lt;</a:t>
            </a:r>
            <a:r>
              <a:rPr lang="zh-CN" altLang="zh-CN" b="1" dirty="0">
                <a:solidFill>
                  <a:srgbClr val="C00000"/>
                </a:solidFill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</a:rPr>
              <a:t>N&gt;</a:t>
            </a:r>
            <a:endParaRPr lang="zh-CN" altLang="zh-CN" b="1" dirty="0">
              <a:solidFill>
                <a:srgbClr val="C0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</p:txBody>
      </p:sp>
      <p:sp>
        <p:nvSpPr>
          <p:cNvPr id="30724" name="TextBox 2"/>
          <p:cNvSpPr txBox="1">
            <a:spLocks noChangeArrowheads="1"/>
          </p:cNvSpPr>
          <p:nvPr/>
        </p:nvSpPr>
        <p:spPr bwMode="auto">
          <a:xfrm>
            <a:off x="487363" y="1628775"/>
            <a:ext cx="8501062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例：将变量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x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和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y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交换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采用单个赋值，需要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3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行语句：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400"/>
              <a:t>即通过一个临时变量</a:t>
            </a:r>
            <a:r>
              <a:rPr lang="en-US" altLang="zh-CN" sz="2400"/>
              <a:t>t</a:t>
            </a:r>
            <a:r>
              <a:rPr lang="zh-CN" altLang="en-US" sz="2400"/>
              <a:t>缓存</a:t>
            </a:r>
            <a:r>
              <a:rPr lang="en-US" altLang="zh-CN" sz="2400"/>
              <a:t>x</a:t>
            </a:r>
            <a:r>
              <a:rPr lang="zh-CN" altLang="en-US" sz="2400"/>
              <a:t>的原始值，然后将</a:t>
            </a:r>
            <a:r>
              <a:rPr lang="en-US" altLang="zh-CN" sz="2400"/>
              <a:t>y</a:t>
            </a:r>
            <a:r>
              <a:rPr lang="zh-CN" altLang="en-US" sz="2400"/>
              <a:t>值赋给</a:t>
            </a:r>
            <a:r>
              <a:rPr lang="en-US" altLang="zh-CN" sz="2400"/>
              <a:t>x</a:t>
            </a:r>
            <a:r>
              <a:rPr lang="zh-CN" altLang="en-US" sz="2400"/>
              <a:t>，再将</a:t>
            </a:r>
            <a:r>
              <a:rPr lang="en-US" altLang="zh-CN" sz="2400"/>
              <a:t>x</a:t>
            </a:r>
            <a:r>
              <a:rPr lang="zh-CN" altLang="en-US" sz="2400"/>
              <a:t>的原始值通过</a:t>
            </a:r>
            <a:r>
              <a:rPr lang="en-US" altLang="zh-CN" sz="2400"/>
              <a:t>t</a:t>
            </a:r>
            <a:r>
              <a:rPr lang="zh-CN" altLang="en-US" sz="2400"/>
              <a:t>赋值给</a:t>
            </a:r>
            <a:r>
              <a:rPr lang="en-US" altLang="zh-CN" sz="2400"/>
              <a:t>y</a:t>
            </a:r>
            <a:r>
              <a:rPr lang="zh-CN" altLang="en-US" sz="2400"/>
              <a:t>。</a:t>
            </a:r>
            <a:endParaRPr lang="en-US" altLang="zh-CN" sz="2400"/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采用同步赋值语句，仅需要一行代码：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</p:txBody>
      </p:sp>
      <p:pic>
        <p:nvPicPr>
          <p:cNvPr id="3072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818063"/>
            <a:ext cx="51847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保留字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388" name="TextBox 2"/>
          <p:cNvSpPr txBox="1">
            <a:spLocks noChangeArrowheads="1"/>
          </p:cNvSpPr>
          <p:nvPr/>
        </p:nvSpPr>
        <p:spPr bwMode="auto">
          <a:xfrm>
            <a:off x="611188" y="1973263"/>
            <a:ext cx="8064500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zh-CN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保留字，也称为关键字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，指被编程语言内部定义并保留使用的标识符。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程序员编写程序不能定义与保留字相同的标识符。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每种程序设计语言都有一套保留字，保留字一般用来构成程序整体框架、表达关键值和具有结构性的复杂语义等。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掌握一门编程语言首先要熟记其所对应的保留字。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保留字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81038" y="1628775"/>
            <a:ext cx="8064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Python 3.x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保留字列表 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(33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个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58925" y="2447925"/>
          <a:ext cx="6310312" cy="353060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77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98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and</a:t>
                      </a:r>
                      <a:endParaRPr lang="zh-CN" altLang="en-US" sz="1800" b="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err="1"/>
                        <a:t>elif</a:t>
                      </a:r>
                      <a:endParaRPr lang="zh-CN" altLang="en-US" sz="1800" b="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import</a:t>
                      </a:r>
                      <a:endParaRPr lang="zh-CN" altLang="en-US" sz="1800" b="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raise</a:t>
                      </a:r>
                      <a:endParaRPr lang="zh-CN" altLang="en-US" sz="1800" b="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else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return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assert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except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is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try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break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finally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lambda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while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for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nonlocal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with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continue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from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not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yield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def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global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or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True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del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if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pass 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False 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None 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323850" y="1974850"/>
            <a:ext cx="85010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lvl="2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lvl="4" indent="0">
              <a:spcBef>
                <a:spcPct val="20000"/>
              </a:spcBef>
              <a:buNone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程序会经常使用当前程序之外已有的功能代码，这个过程叫“引用”。</a:t>
            </a:r>
            <a:r>
              <a:rPr lang="en-US" altLang="zh-CN" dirty="0"/>
              <a:t>Python</a:t>
            </a:r>
            <a:r>
              <a:rPr lang="zh-CN" altLang="en-US" dirty="0"/>
              <a:t>语言使用</a:t>
            </a:r>
            <a:r>
              <a:rPr lang="en-US" altLang="zh-CN" dirty="0"/>
              <a:t>import</a:t>
            </a:r>
            <a:r>
              <a:rPr lang="zh-CN" altLang="en-US" dirty="0"/>
              <a:t>保留字引用当前程序以外的功能库，使用方式如下：</a:t>
            </a:r>
          </a:p>
          <a:p>
            <a:pPr marL="0" lvl="1" indent="0"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	import &lt;</a:t>
            </a:r>
            <a:r>
              <a:rPr lang="zh-CN" altLang="en-US" b="1" dirty="0">
                <a:solidFill>
                  <a:srgbClr val="C00000"/>
                </a:solidFill>
              </a:rPr>
              <a:t>功能库名称</a:t>
            </a:r>
            <a:r>
              <a:rPr lang="en-US" altLang="zh-CN" b="1" dirty="0">
                <a:solidFill>
                  <a:srgbClr val="C0000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sp>
        <p:nvSpPr>
          <p:cNvPr id="32772" name="TextBox 2"/>
          <p:cNvSpPr txBox="1">
            <a:spLocks noChangeArrowheads="1"/>
          </p:cNvSpPr>
          <p:nvPr/>
        </p:nvSpPr>
        <p:spPr bwMode="auto">
          <a:xfrm>
            <a:off x="323850" y="1974850"/>
            <a:ext cx="85010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引用功能库之后，采用</a:t>
            </a:r>
            <a:r>
              <a:rPr lang="en-US" altLang="zh-CN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&lt;</a:t>
            </a:r>
            <a:r>
              <a:rPr lang="zh-CN" altLang="en-US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功能库名称</a:t>
            </a:r>
            <a:r>
              <a:rPr lang="en-US" altLang="zh-CN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&gt;.&lt;</a:t>
            </a:r>
            <a:r>
              <a:rPr lang="zh-CN" altLang="en-US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函数名称</a:t>
            </a:r>
            <a:r>
              <a:rPr lang="en-US" altLang="zh-CN" sz="2800" b="1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&gt;()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方式调用具体功能。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</p:txBody>
      </p:sp>
      <p:pic>
        <p:nvPicPr>
          <p:cNvPr id="3277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430588"/>
            <a:ext cx="68865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1295400" y="765175"/>
            <a:ext cx="7164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知识导图</a:t>
            </a:r>
          </a:p>
        </p:txBody>
      </p:sp>
      <p:pic>
        <p:nvPicPr>
          <p:cNvPr id="614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93825"/>
            <a:ext cx="7127875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其他语句</a:t>
            </a:r>
          </a:p>
        </p:txBody>
      </p:sp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323850" y="1974850"/>
            <a:ext cx="85010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除了赋值语句外，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程序还包括一些其他的语句类型，例如，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分支语句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循环语句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等。更多的分支和循环内容将在第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4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章介绍。这里仅简要介绍这两类语句的基本使用。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</p:txBody>
      </p:sp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525463" y="1841500"/>
            <a:ext cx="8501062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分支语句是控制程序运行的一种语句，它的作用是根据判断条件选择程序执行路径。分支语句包括：单分支、二分支和多分支。</a:t>
            </a:r>
          </a:p>
          <a:p>
            <a:pPr eaLnBrk="1" hangingPunct="1">
              <a:buClr>
                <a:srgbClr val="C00000"/>
              </a:buClr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单分支语句是最简单的分支语句，使用方式如下：</a:t>
            </a:r>
          </a:p>
          <a:p>
            <a:pPr marL="0" indent="0" algn="ctr" eaLnBrk="1" hangingPunct="1"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&lt;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&gt;:</a:t>
            </a:r>
          </a:p>
          <a:p>
            <a:pPr marL="0" indent="0" algn="ctr" eaLnBrk="1" hangingPunct="1"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&lt;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语句块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06638" y="4583113"/>
          <a:ext cx="5205412" cy="1231265"/>
        </p:xfrm>
        <a:graphic>
          <a:graphicData uri="http://schemas.openxmlformats.org/drawingml/2006/table">
            <a:tbl>
              <a:tblPr firstRow="1" firstCol="1" bandRow="1"/>
              <a:tblGrid>
                <a:gridCol w="35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判断输入整数是否在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[0,100]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之间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:"))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0 &lt;=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&lt;= 100:      # 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判断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[0,100]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8067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输入整数在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到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之间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)")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  <p:sp>
        <p:nvSpPr>
          <p:cNvPr id="34820" name="TextBox 2"/>
          <p:cNvSpPr txBox="1">
            <a:spLocks noChangeArrowheads="1"/>
          </p:cNvSpPr>
          <p:nvPr/>
        </p:nvSpPr>
        <p:spPr bwMode="auto">
          <a:xfrm>
            <a:off x="323850" y="1841500"/>
            <a:ext cx="850106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循环语句是控制程序运行的一类重要语句，与分支语句控制程序执行类似，它的作用是根据判断条件确定一段程序是否再次执行一次或者多次。循环语句包括遍历循环和条件循环。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lvl="1" indent="0" algn="ctr" eaLnBrk="1" hangingPunct="1">
              <a:spcBef>
                <a:spcPct val="0"/>
              </a:spcBef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while (&lt;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条件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&gt;):</a:t>
            </a:r>
          </a:p>
          <a:p>
            <a:pPr marL="0" lvl="1" indent="0" algn="ctr" eaLnBrk="1" hangingPunct="1">
              <a:spcBef>
                <a:spcPct val="0"/>
              </a:spcBef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语句块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1&gt;</a:t>
            </a:r>
          </a:p>
          <a:p>
            <a:pPr marL="0" lvl="1" indent="0" algn="ctr" eaLnBrk="1" hangingPunct="1">
              <a:spcBef>
                <a:spcPct val="0"/>
              </a:spcBef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</a:p>
          <a:p>
            <a:pPr lvl="1" algn="just" eaLnBrk="1" hangingPunct="1"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zh-CN" altLang="en-US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08250" y="5008563"/>
          <a:ext cx="5205413" cy="1482725"/>
        </p:xfrm>
        <a:graphic>
          <a:graphicData uri="http://schemas.openxmlformats.org/drawingml/2006/table">
            <a:tbl>
              <a:tblPr firstRow="1" firstCol="1" bandRow="1"/>
              <a:tblGrid>
                <a:gridCol w="35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输出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到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步长为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的全部整数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= 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 n &lt; 100: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80670"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print(n, end=</a:t>
                      </a: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")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80670"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= n + 3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1692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基本输入输出函数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838450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539750" y="1997075"/>
            <a:ext cx="8501063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获得用户输入之前，</a:t>
            </a:r>
            <a:r>
              <a:rPr lang="en-US" altLang="zh-CN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input()</a:t>
            </a:r>
            <a:r>
              <a:rPr lang="zh-CN" altLang="zh-CN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函数可以包含一些提示性文字</a:t>
            </a: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endParaRPr lang="zh-CN" altLang="zh-CN" sz="28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           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&lt;</a:t>
            </a:r>
            <a:r>
              <a:rPr lang="zh-CN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变量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 = input(&lt;</a:t>
            </a:r>
            <a:r>
              <a:rPr lang="zh-CN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提示性文字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&gt;)</a:t>
            </a:r>
            <a:endParaRPr lang="zh-CN" altLang="zh-CN" sz="2800" b="1" dirty="0">
              <a:solidFill>
                <a:srgbClr val="C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2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62652"/>
              </p:ext>
            </p:extLst>
          </p:nvPr>
        </p:nvGraphicFramePr>
        <p:xfrm>
          <a:off x="1558925" y="3733801"/>
          <a:ext cx="5491163" cy="2070100"/>
        </p:xfrm>
        <a:graphic>
          <a:graphicData uri="http://schemas.openxmlformats.org/drawingml/2006/table">
            <a:tbl>
              <a:tblPr/>
              <a:tblGrid>
                <a:gridCol w="549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&gt;&gt;&gt;a = input("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请输入一个小数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")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请输入一个小数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123.456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&gt;&gt;&gt;print(a)  #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此时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是字符串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"123.456"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123.456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6765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err="1">
                <a:solidFill>
                  <a:srgbClr val="262626"/>
                </a:solidFill>
                <a:latin typeface="微软雅黑" charset="0"/>
                <a:ea typeface="微软雅黑" charset="0"/>
              </a:rPr>
              <a:t>eval</a:t>
            </a:r>
            <a:r>
              <a:rPr lang="en-US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() </a:t>
            </a: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函数</a:t>
            </a:r>
          </a:p>
        </p:txBody>
      </p:sp>
      <p:sp>
        <p:nvSpPr>
          <p:cNvPr id="38916" name="TextBox 2"/>
          <p:cNvSpPr txBox="1">
            <a:spLocks noChangeArrowheads="1"/>
          </p:cNvSpPr>
          <p:nvPr/>
        </p:nvSpPr>
        <p:spPr bwMode="auto">
          <a:xfrm>
            <a:off x="539750" y="1997075"/>
            <a:ext cx="82089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eval(&lt;</a:t>
            </a:r>
            <a:r>
              <a:rPr lang="zh-CN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字符串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&gt;)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函数是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语言中一个十分重要的函数，它能够以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表达式的方式解析并执行字符串，将返回结果输出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5450" y="3749675"/>
          <a:ext cx="5489575" cy="1204894"/>
        </p:xfrm>
        <a:graphic>
          <a:graphicData uri="http://schemas.openxmlformats.org/drawingml/2006/table">
            <a:tbl>
              <a:tblPr firstRow="1" firstCol="1" bandRow="1"/>
              <a:tblGrid>
                <a:gridCol w="548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0594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&gt;&gt;&gt;a = </a:t>
                      </a:r>
                      <a:r>
                        <a:rPr lang="en-US" sz="18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eval</a:t>
                      </a:r>
                      <a:r>
                        <a:rPr lang="en-US" sz="18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("1.2 + 3.4")</a:t>
                      </a: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&gt;&gt;&gt;print(a)</a:t>
                      </a: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4.6</a:t>
                      </a: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19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6765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 err="1">
                <a:solidFill>
                  <a:srgbClr val="262626"/>
                </a:solidFill>
                <a:latin typeface="微软雅黑" charset="0"/>
                <a:ea typeface="微软雅黑" charset="0"/>
              </a:rPr>
              <a:t>eval</a:t>
            </a:r>
            <a:r>
              <a:rPr lang="en-US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() </a:t>
            </a: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函数</a:t>
            </a: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539750" y="1997075"/>
            <a:ext cx="8208963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eval</a:t>
            </a:r>
            <a:r>
              <a:rPr lang="en-US" altLang="zh-CN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()</a:t>
            </a: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函数经常和</a:t>
            </a:r>
            <a:r>
              <a:rPr lang="en-US" altLang="zh-CN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input()</a:t>
            </a:r>
            <a:r>
              <a:rPr lang="zh-CN" altLang="en-US" sz="2800" dirty="0">
                <a:latin typeface="Palatino Linotype" panose="02040502050505030304" pitchFamily="18" charset="0"/>
                <a:ea typeface="楷体" panose="02010609060101010101" pitchFamily="49" charset="-122"/>
              </a:rPr>
              <a:t>函数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一起使用，用来获取用户输入的数字，使用方式如下：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&lt;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变量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 = </a:t>
            </a:r>
            <a:r>
              <a:rPr lang="en-US" altLang="zh-CN" sz="2800" b="1" dirty="0" err="1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eval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(input(&lt;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提示性文字</a:t>
            </a:r>
            <a:r>
              <a:rPr lang="en-US" altLang="zh-CN" sz="28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&gt;))</a:t>
            </a:r>
          </a:p>
          <a:p>
            <a:pPr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2400" y="3714750"/>
          <a:ext cx="6629400" cy="1539875"/>
        </p:xfrm>
        <a:graphic>
          <a:graphicData uri="http://schemas.openxmlformats.org/drawingml/2006/table">
            <a:tbl>
              <a:tblPr firstRow="1" firstCol="1" bandRow="1"/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8623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&gt;&gt;&gt;value = </a:t>
                      </a:r>
                      <a:r>
                        <a:rPr lang="en-US" sz="20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eval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(input("</a:t>
                      </a:r>
                      <a:r>
                        <a:rPr lang="zh-CN" alt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请输入要计算的数值</a:t>
                      </a:r>
                      <a:r>
                        <a:rPr lang="en-US" altLang="zh-CN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: "))</a:t>
                      </a: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请输入要计算的数值</a:t>
                      </a:r>
                      <a:r>
                        <a:rPr lang="en-US" altLang="zh-CN" sz="2000" b="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: 1024.256</a:t>
                      </a: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print(value*2)</a:t>
                      </a: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2047.512</a:t>
                      </a: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52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4" marR="6855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0607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323850" y="1974850"/>
            <a:ext cx="8501063" cy="195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lvl="2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lvl="4" indent="0">
              <a:spcBef>
                <a:spcPct val="20000"/>
              </a:spcBef>
              <a:buNone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 </a:t>
            </a:r>
            <a:r>
              <a:rPr lang="en-US" altLang="zh-CN" dirty="0"/>
              <a:t>print()</a:t>
            </a:r>
            <a:r>
              <a:rPr lang="zh-CN" altLang="en-US" dirty="0"/>
              <a:t>函数用于输出运算结果，根据输出内容的不同，有三种用法。</a:t>
            </a:r>
            <a:endParaRPr lang="en-US" altLang="zh-CN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第一种，仅用于输出字符串，使用方式如下：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03363" y="4819650"/>
          <a:ext cx="6180137" cy="1140396"/>
        </p:xfrm>
        <a:graphic>
          <a:graphicData uri="http://schemas.openxmlformats.org/drawingml/2006/table">
            <a:tbl>
              <a:tblPr firstRow="1" firstCol="1" bandRow="1"/>
              <a:tblGrid>
                <a:gridCol w="618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2286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&gt;&gt;&gt;print("</a:t>
                      </a:r>
                      <a:r>
                        <a:rPr lang="zh-CN" altLang="en-US" sz="2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世界和平</a:t>
                      </a:r>
                      <a:r>
                        <a:rPr lang="en-US" altLang="zh-CN" sz="2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")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世界和平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4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0607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642937" y="1841500"/>
            <a:ext cx="85010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lvl="2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lvl="4" indent="0">
              <a:spcBef>
                <a:spcPct val="20000"/>
              </a:spcBef>
              <a:buNone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第二种，仅用于输出一个或多个变量，使用方式如下：</a:t>
            </a:r>
            <a:endParaRPr lang="en-US" altLang="zh-CN" dirty="0"/>
          </a:p>
          <a:p>
            <a:pPr marL="0" lvl="1" indent="0" algn="ctr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print(&lt;</a:t>
            </a:r>
            <a:r>
              <a:rPr lang="zh-CN" altLang="en-US" b="1" dirty="0">
                <a:solidFill>
                  <a:srgbClr val="C00000"/>
                </a:solidFill>
              </a:rPr>
              <a:t>变量</a:t>
            </a:r>
            <a:r>
              <a:rPr lang="en-US" altLang="zh-CN" b="1" dirty="0">
                <a:solidFill>
                  <a:srgbClr val="C00000"/>
                </a:solidFill>
              </a:rPr>
              <a:t>1&gt;, &lt;</a:t>
            </a:r>
            <a:r>
              <a:rPr lang="zh-CN" altLang="en-US" b="1" dirty="0">
                <a:solidFill>
                  <a:srgbClr val="C00000"/>
                </a:solidFill>
              </a:rPr>
              <a:t>变量</a:t>
            </a:r>
            <a:r>
              <a:rPr lang="en-US" altLang="zh-CN" b="1" dirty="0">
                <a:solidFill>
                  <a:srgbClr val="C00000"/>
                </a:solidFill>
              </a:rPr>
              <a:t>2&gt;,…, &lt;</a:t>
            </a:r>
            <a:r>
              <a:rPr lang="zh-CN" altLang="en-US" b="1" dirty="0">
                <a:solidFill>
                  <a:srgbClr val="C00000"/>
                </a:solidFill>
              </a:rPr>
              <a:t>变量</a:t>
            </a:r>
            <a:r>
              <a:rPr lang="en-US" altLang="zh-CN" b="1" dirty="0">
                <a:solidFill>
                  <a:srgbClr val="C00000"/>
                </a:solidFill>
              </a:rPr>
              <a:t>n&gt;)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2900" y="4352925"/>
          <a:ext cx="6180138" cy="1211580"/>
        </p:xfrm>
        <a:graphic>
          <a:graphicData uri="http://schemas.openxmlformats.org/drawingml/2006/table">
            <a:tbl>
              <a:tblPr firstRow="1" firstCol="1" bandRow="1"/>
              <a:tblGrid>
                <a:gridCol w="618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6990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&gt;&gt;&gt;value = 123.456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&gt;&gt;&gt;print(value, value, value)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123.456 123.456 123.456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73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0607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323850" y="1974850"/>
            <a:ext cx="850106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lvl="2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lvl="4" indent="0">
              <a:spcBef>
                <a:spcPct val="20000"/>
              </a:spcBef>
              <a:buNone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第三种，用于混合输出字符串与变量值，使用方式如下：</a:t>
            </a:r>
          </a:p>
          <a:p>
            <a:pPr marL="0" lvl="1" indent="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print(&lt;</a:t>
            </a:r>
            <a:r>
              <a:rPr lang="zh-CN" altLang="en-US" sz="2400" dirty="0">
                <a:solidFill>
                  <a:srgbClr val="C00000"/>
                </a:solidFill>
              </a:rPr>
              <a:t>输出字符串模板</a:t>
            </a:r>
            <a:r>
              <a:rPr lang="en-US" altLang="zh-CN" sz="2400" dirty="0">
                <a:solidFill>
                  <a:srgbClr val="C00000"/>
                </a:solidFill>
              </a:rPr>
              <a:t>&gt;.format(&lt;</a:t>
            </a:r>
            <a:r>
              <a:rPr lang="zh-CN" altLang="en-US" sz="2400" dirty="0">
                <a:solidFill>
                  <a:srgbClr val="C00000"/>
                </a:solidFill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</a:rPr>
              <a:t>1&gt;, &lt;</a:t>
            </a:r>
            <a:r>
              <a:rPr lang="zh-CN" altLang="en-US" sz="2400" dirty="0">
                <a:solidFill>
                  <a:srgbClr val="C00000"/>
                </a:solidFill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</a:rPr>
              <a:t>2&gt;,…, &lt;</a:t>
            </a:r>
            <a:r>
              <a:rPr lang="zh-CN" altLang="en-US" sz="2400" dirty="0">
                <a:solidFill>
                  <a:srgbClr val="C00000"/>
                </a:solidFill>
              </a:rPr>
              <a:t>变量</a:t>
            </a:r>
            <a:r>
              <a:rPr lang="en-US" altLang="zh-CN" sz="2400" dirty="0">
                <a:solidFill>
                  <a:srgbClr val="C00000"/>
                </a:solidFill>
              </a:rPr>
              <a:t>n&gt;))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850" y="4294188"/>
          <a:ext cx="8669338" cy="1140396"/>
        </p:xfrm>
        <a:graphic>
          <a:graphicData uri="http://schemas.openxmlformats.org/drawingml/2006/table">
            <a:tbl>
              <a:tblPr firstRow="1" firstCol="1" bandRow="1"/>
              <a:tblGrid>
                <a:gridCol w="866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2286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&gt;&gt;&gt;a, b = 123.456, 1024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&gt;&gt;&gt;print("</a:t>
                      </a:r>
                      <a:r>
                        <a:rPr lang="zh-CN" alt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数字</a:t>
                      </a:r>
                      <a:r>
                        <a:rPr lang="en-US" altLang="zh-CN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{}</a:t>
                      </a:r>
                      <a:r>
                        <a:rPr lang="zh-CN" alt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和数字</a:t>
                      </a:r>
                      <a:r>
                        <a:rPr lang="en-US" altLang="zh-CN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{}</a:t>
                      </a:r>
                      <a:r>
                        <a:rPr lang="zh-CN" alt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的乘积是</a:t>
                      </a:r>
                      <a:r>
                        <a:rPr lang="en-US" altLang="zh-CN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{}".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format(a, b, a*b))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数字</a:t>
                      </a:r>
                      <a:r>
                        <a:rPr lang="en-US" altLang="zh-CN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123.456</a:t>
                      </a:r>
                      <a:r>
                        <a:rPr lang="zh-CN" alt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和数字</a:t>
                      </a:r>
                      <a:r>
                        <a:rPr lang="en-US" altLang="zh-CN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1024</a:t>
                      </a:r>
                      <a:r>
                        <a:rPr lang="zh-CN" alt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的乘积是</a:t>
                      </a:r>
                      <a:r>
                        <a:rPr lang="en-US" altLang="zh-CN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126417.944</a:t>
                      </a: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4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2"/>
          <p:cNvSpPr txBox="1">
            <a:spLocks noChangeArrowheads="1"/>
          </p:cNvSpPr>
          <p:nvPr/>
        </p:nvSpPr>
        <p:spPr bwMode="auto">
          <a:xfrm>
            <a:off x="1692275" y="2955925"/>
            <a:ext cx="59753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程序的格式框架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0607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）函数</a:t>
            </a:r>
          </a:p>
        </p:txBody>
      </p: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323850" y="1974850"/>
            <a:ext cx="85010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342900" indent="-342900">
              <a:spcBef>
                <a:spcPct val="20000"/>
              </a:spcBef>
              <a:buChar char="•"/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lvl="1" indent="-457200" algn="just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2800">
                <a:latin typeface="Palatino Linotype" panose="02040502050505030304" pitchFamily="18" charset="0"/>
                <a:ea typeface="楷体" panose="02010609060101010101" pitchFamily="49" charset="-122"/>
              </a:defRPr>
            </a:lvl2pPr>
            <a:lvl3pPr marL="1143000" lvl="2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lvl="4" indent="0">
              <a:spcBef>
                <a:spcPct val="20000"/>
              </a:spcBef>
              <a:buNone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对</a:t>
            </a:r>
            <a:r>
              <a:rPr lang="en-US" altLang="zh-CN" dirty="0"/>
              <a:t>print()</a:t>
            </a:r>
            <a:r>
              <a:rPr lang="zh-CN" altLang="en-US" dirty="0"/>
              <a:t>函数的</a:t>
            </a:r>
            <a:r>
              <a:rPr lang="en-US" altLang="zh-CN" dirty="0"/>
              <a:t>end</a:t>
            </a:r>
            <a:r>
              <a:rPr lang="zh-CN" altLang="en-US" dirty="0"/>
              <a:t>参数进行赋值</a:t>
            </a:r>
            <a:endParaRPr lang="en-US" altLang="zh-CN" dirty="0"/>
          </a:p>
          <a:p>
            <a:pPr marL="0" lvl="1" indent="0" algn="ctr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print(&lt;</a:t>
            </a:r>
            <a:r>
              <a:rPr lang="zh-CN" altLang="en-US" dirty="0"/>
              <a:t>待输出内容</a:t>
            </a:r>
            <a:r>
              <a:rPr lang="en-US" altLang="zh-CN" dirty="0"/>
              <a:t>&gt;, end="&lt;</a:t>
            </a:r>
            <a:r>
              <a:rPr lang="zh-CN" altLang="en-US" dirty="0"/>
              <a:t>增加的输出结尾</a:t>
            </a:r>
            <a:r>
              <a:rPr lang="en-US" altLang="zh-CN" dirty="0"/>
              <a:t>&gt;")</a:t>
            </a: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1038" y="3787775"/>
          <a:ext cx="7670800" cy="1640205"/>
        </p:xfrm>
        <a:graphic>
          <a:graphicData uri="http://schemas.openxmlformats.org/drawingml/2006/table">
            <a:tbl>
              <a:tblPr firstRow="1" firstCol="1" bandRow="1"/>
              <a:tblGrid>
                <a:gridCol w="76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1645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&gt;&gt;&gt;a = 24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&gt;&gt;&gt;print(a, end=".")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24.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&gt;&gt;&gt;print(a, end="%")</a:t>
                      </a: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24%</a:t>
                      </a: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94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1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9" marR="6855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1101725" y="2917825"/>
            <a:ext cx="70897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微软雅黑" pitchFamily="34" charset="-122"/>
                <a:ea typeface="微软雅黑" pitchFamily="34" charset="-122"/>
              </a:rPr>
              <a:t>实例解析：倒背如流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</a:p>
        </p:txBody>
      </p:sp>
      <p:sp>
        <p:nvSpPr>
          <p:cNvPr id="46084" name="TextBox 2"/>
          <p:cNvSpPr txBox="1">
            <a:spLocks noChangeArrowheads="1"/>
          </p:cNvSpPr>
          <p:nvPr/>
        </p:nvSpPr>
        <p:spPr bwMode="auto">
          <a:xfrm>
            <a:off x="171450" y="1628775"/>
            <a:ext cx="8501063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  计算机程序是机械记忆的高手，下面将编写一段程序，获得用户输入，采用倒叙方式将输入内容输出出来。该程序的输入和输出实例如下：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 输入：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To be or not to be, that’s a question. ——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莎士比亚</a:t>
            </a: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 输出：亚比士莎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—— .</a:t>
            </a:r>
            <a:r>
              <a:rPr lang="en-US" altLang="zh-CN" sz="2800" dirty="0" err="1">
                <a:latin typeface="Palatino Linotype" pitchFamily="18" charset="0"/>
                <a:ea typeface="楷体" pitchFamily="49" charset="-122"/>
              </a:rPr>
              <a:t>noitseuq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 a </a:t>
            </a:r>
            <a:r>
              <a:rPr lang="en-US" altLang="zh-CN" sz="2800" dirty="0" err="1">
                <a:latin typeface="Palatino Linotype" pitchFamily="18" charset="0"/>
                <a:ea typeface="楷体" pitchFamily="49" charset="-122"/>
              </a:rPr>
              <a:t>s’taht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 ,eb </a:t>
            </a:r>
            <a:r>
              <a:rPr lang="en-US" altLang="zh-CN" sz="2800" dirty="0" err="1">
                <a:latin typeface="Palatino Linotype" pitchFamily="18" charset="0"/>
                <a:ea typeface="楷体" pitchFamily="49" charset="-122"/>
              </a:rPr>
              <a:t>ot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 ton </a:t>
            </a:r>
            <a:r>
              <a:rPr lang="en-US" altLang="zh-CN" sz="2800" dirty="0" err="1">
                <a:latin typeface="Palatino Linotype" pitchFamily="18" charset="0"/>
                <a:ea typeface="楷体" pitchFamily="49" charset="-122"/>
              </a:rPr>
              <a:t>ro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 eb </a:t>
            </a:r>
            <a:r>
              <a:rPr lang="en-US" altLang="zh-CN" sz="2800" dirty="0" err="1">
                <a:latin typeface="Palatino Linotype" pitchFamily="18" charset="0"/>
                <a:ea typeface="楷体" pitchFamily="49" charset="-122"/>
              </a:rPr>
              <a:t>oT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</a:p>
        </p:txBody>
      </p:sp>
      <p:sp>
        <p:nvSpPr>
          <p:cNvPr id="47108" name="TextBox 2"/>
          <p:cNvSpPr txBox="1">
            <a:spLocks noChangeArrowheads="1"/>
          </p:cNvSpPr>
          <p:nvPr/>
        </p:nvSpPr>
        <p:spPr bwMode="auto">
          <a:xfrm>
            <a:off x="171450" y="1628775"/>
            <a:ext cx="85010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 以下给出了一种实现，采用正向递增序号，利用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len()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函数将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i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设为最后一个字符的索引序号，然后逐次输出至第一个字符。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</p:txBody>
      </p:sp>
      <p:pic>
        <p:nvPicPr>
          <p:cNvPr id="4710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740150"/>
            <a:ext cx="6738938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实例解析</a:t>
            </a:r>
          </a:p>
        </p:txBody>
      </p:sp>
      <p:sp>
        <p:nvSpPr>
          <p:cNvPr id="48132" name="TextBox 2"/>
          <p:cNvSpPr txBox="1">
            <a:spLocks noChangeArrowheads="1"/>
          </p:cNvSpPr>
          <p:nvPr/>
        </p:nvSpPr>
        <p:spPr bwMode="auto">
          <a:xfrm>
            <a:off x="171450" y="1628775"/>
            <a:ext cx="85010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 给出另一种实现，采用反向递减序号，将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i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首先设置为</a:t>
            </a:r>
            <a:r>
              <a:rPr lang="en-US" altLang="zh-CN" sz="2800">
                <a:latin typeface="Palatino Linotype" pitchFamily="18" charset="0"/>
                <a:ea typeface="楷体" pitchFamily="49" charset="-122"/>
              </a:rPr>
              <a:t>-1</a:t>
            </a:r>
            <a:r>
              <a:rPr lang="zh-CN" altLang="en-US" sz="2800">
                <a:latin typeface="Palatino Linotype" pitchFamily="18" charset="0"/>
                <a:ea typeface="楷体" pitchFamily="49" charset="-122"/>
              </a:rPr>
              <a:t>，直接索引最后一个字符，然后逐次输出至第一个字符。</a:t>
            </a:r>
            <a:endParaRPr lang="en-US" altLang="zh-CN" sz="2800">
              <a:latin typeface="Palatino Linotype" pitchFamily="18" charset="0"/>
              <a:ea typeface="楷体" pitchFamily="49" charset="-122"/>
            </a:endParaRPr>
          </a:p>
        </p:txBody>
      </p:sp>
      <p:pic>
        <p:nvPicPr>
          <p:cNvPr id="4813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3846513"/>
            <a:ext cx="63023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49156" name="TextBox 2"/>
          <p:cNvSpPr txBox="1">
            <a:spLocks noChangeArrowheads="1"/>
          </p:cNvSpPr>
          <p:nvPr/>
        </p:nvSpPr>
        <p:spPr bwMode="auto">
          <a:xfrm>
            <a:off x="463550" y="1916113"/>
            <a:ext cx="80645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buClr>
                <a:srgbClr val="0066FF"/>
              </a:buClr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    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本章具体讲解了初学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需要知道的一些基本概念，初步介绍了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基本语法元素，讲解了程序的格式框架、语法元素的名称、数据类型、程序的语句元素、基本输入输出函数等内容，进一步给出了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源程序书写风格的思考和建议，帮助读者初步建立编写优美程序的基本观念。最后，讲解了“倒背如流”实例，通过完成将一段输入文本倒序输出的功能理解并实践</a:t>
            </a: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基本语法元素。</a:t>
            </a:r>
          </a:p>
          <a:p>
            <a:pPr lvl="1" algn="just" eaLnBrk="1" hangingPunct="1">
              <a:buClr>
                <a:srgbClr val="0066FF"/>
              </a:buClr>
            </a:pPr>
            <a:r>
              <a:rPr lang="en-US" altLang="zh-CN" sz="2400">
                <a:latin typeface="Palatino Linotype" pitchFamily="18" charset="0"/>
                <a:ea typeface="楷体" pitchFamily="49" charset="-122"/>
              </a:rPr>
              <a:t>    Python</a:t>
            </a:r>
            <a:r>
              <a:rPr lang="zh-CN" altLang="en-US" sz="2400">
                <a:latin typeface="Palatino Linotype" pitchFamily="18" charset="0"/>
                <a:ea typeface="楷体" pitchFamily="49" charset="-122"/>
              </a:rPr>
              <a:t>程序说它可以倒背如流，人类的你要不要默写一下保留字来试试？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266" y="1263192"/>
            <a:ext cx="709838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代码胜于雄辩。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/>
          </a:p>
          <a:p>
            <a:r>
              <a:rPr lang="en-US" altLang="zh-CN" dirty="0">
                <a:latin typeface="SimSun-ExtB" pitchFamily="49" charset="-122"/>
                <a:ea typeface="SimSun-ExtB" pitchFamily="49" charset="-122"/>
              </a:rPr>
              <a:t>Talk is </a:t>
            </a:r>
            <a:r>
              <a:rPr lang="en-US" altLang="zh-CN" dirty="0" err="1">
                <a:latin typeface="SimSun-ExtB" pitchFamily="49" charset="-122"/>
                <a:ea typeface="SimSun-ExtB" pitchFamily="49" charset="-122"/>
              </a:rPr>
              <a:t>cheap.Show</a:t>
            </a:r>
            <a:r>
              <a:rPr lang="en-US" altLang="zh-CN" dirty="0">
                <a:latin typeface="SimSun-ExtB" pitchFamily="49" charset="-122"/>
                <a:ea typeface="SimSun-ExtB" pitchFamily="49" charset="-122"/>
              </a:rPr>
              <a:t> me the code.</a:t>
            </a:r>
          </a:p>
          <a:p>
            <a:endParaRPr lang="en-US" altLang="zh-CN" dirty="0">
              <a:latin typeface="SimSun-ExtB" pitchFamily="49" charset="-122"/>
              <a:ea typeface="SimSun-ExtB" pitchFamily="49" charset="-122"/>
            </a:endParaRPr>
          </a:p>
          <a:p>
            <a:endParaRPr lang="en-US" altLang="zh-CN" dirty="0">
              <a:latin typeface="SimSun-ExtB" pitchFamily="49" charset="-122"/>
              <a:ea typeface="SimSun-ExtB" pitchFamily="49" charset="-122"/>
            </a:endParaRPr>
          </a:p>
          <a:p>
            <a:r>
              <a:rPr lang="en-US" altLang="zh-CN" dirty="0">
                <a:latin typeface="SimSun-ExtB" pitchFamily="49" charset="-122"/>
                <a:ea typeface="SimSun-ExtB" pitchFamily="49" charset="-122"/>
              </a:rPr>
              <a:t>                     ——</a:t>
            </a:r>
            <a:r>
              <a:rPr lang="zh-CN" altLang="en-US" dirty="0">
                <a:latin typeface="SimSun-ExtB" pitchFamily="49" charset="-122"/>
                <a:ea typeface="SimSun-ExtB" pitchFamily="49" charset="-122"/>
              </a:rPr>
              <a:t>林纳斯。托瓦兹（</a:t>
            </a:r>
            <a:r>
              <a:rPr lang="en-US" altLang="zh-CN" dirty="0">
                <a:latin typeface="SimSun-ExtB" pitchFamily="49" charset="-122"/>
                <a:ea typeface="SimSun-ExtB" pitchFamily="49" charset="-122"/>
              </a:rPr>
              <a:t>Linus 	Torvalds</a:t>
            </a:r>
            <a:r>
              <a:rPr lang="zh-CN" altLang="en-US" dirty="0">
                <a:latin typeface="SimSun-ExtB" pitchFamily="49" charset="-122"/>
                <a:ea typeface="SimSun-ExtB" pitchFamily="49" charset="-122"/>
              </a:rPr>
              <a:t>）</a:t>
            </a:r>
            <a:endParaRPr lang="en-US" altLang="zh-CN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9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539750" y="1782763"/>
            <a:ext cx="80645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语言采用严格的“缩进”来表明程序的格式框架。缩进指每一行代码开始前的空白区域，用来表示代码之间的</a:t>
            </a:r>
            <a:r>
              <a:rPr lang="zh-CN" altLang="zh-CN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包含和层次关系</a:t>
            </a:r>
            <a:r>
              <a:rPr lang="zh-CN" altLang="zh-CN" sz="2800" dirty="0">
                <a:latin typeface="Palatino Linotype" pitchFamily="18" charset="0"/>
                <a:ea typeface="楷体" pitchFamily="49" charset="-122"/>
              </a:rPr>
              <a:t>。 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 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1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个缩进 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= 4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个空格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缩进是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语言中表明程序框架的</a:t>
            </a:r>
            <a:r>
              <a:rPr lang="zh-CN" altLang="en-US" sz="2800" b="1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唯一手段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539750" y="1782763"/>
            <a:ext cx="80645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当表达分支、循环、函数、类等程序含义时，在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if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、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while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、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for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、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def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、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class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等保留字所在完整语句后通过英文冒号（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: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）结尾并在之后进行缩进，表明后续代码与紧邻无缩进语句的所属关系。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程序的格式框架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1001713" y="1841500"/>
            <a:ext cx="8064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buClr>
                <a:srgbClr val="0066FF"/>
              </a:buClr>
            </a:pP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单层缩进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zh-CN" sz="2400">
                <a:latin typeface="微软雅黑" pitchFamily="34" charset="-122"/>
                <a:ea typeface="微软雅黑" pitchFamily="34" charset="-122"/>
              </a:rPr>
              <a:t>多层缩进 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705100"/>
            <a:ext cx="258762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705100"/>
            <a:ext cx="253047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611188" y="1628775"/>
            <a:ext cx="828198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注释是代码中的辅助性文字，会被编译或解释器略去，不被计算机执行，一般用于程序员对代码的说明。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Python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语言采用</a:t>
            </a: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楷体" pitchFamily="49" charset="-122"/>
              </a:rPr>
              <a:t>#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表示一行注释的开始，多行注释需要在每行开始都使用</a:t>
            </a:r>
            <a:r>
              <a:rPr lang="en-US" altLang="zh-CN" sz="2800" dirty="0">
                <a:latin typeface="Palatino Linotype" pitchFamily="18" charset="0"/>
                <a:ea typeface="楷体" pitchFamily="49" charset="-122"/>
              </a:rPr>
              <a:t>#</a:t>
            </a:r>
            <a:r>
              <a:rPr lang="zh-CN" altLang="en-US" sz="2800" dirty="0">
                <a:latin typeface="Palatino Linotype" pitchFamily="18" charset="0"/>
                <a:ea typeface="楷体" pitchFamily="49" charset="-122"/>
              </a:rPr>
              <a:t>。</a:t>
            </a:r>
            <a:endParaRPr lang="en-US" altLang="zh-CN" sz="2800" dirty="0">
              <a:latin typeface="Palatino Linotype" pitchFamily="18" charset="0"/>
              <a:ea typeface="楷体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49650" y="4922838"/>
          <a:ext cx="5343525" cy="978535"/>
        </p:xfrm>
        <a:graphic>
          <a:graphicData uri="http://schemas.openxmlformats.org/drawingml/2006/table">
            <a:tbl>
              <a:tblPr firstRow="1" firstCol="1" bandRow="1"/>
              <a:tblGrid>
                <a:gridCol w="35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3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注释的第一行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注释的第二行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sz="2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注释的第三行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4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2225</Words>
  <Application>Microsoft Office PowerPoint</Application>
  <PresentationFormat>全屏显示(4:3)</PresentationFormat>
  <Paragraphs>256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SimSun-ExtB</vt:lpstr>
      <vt:lpstr>等线</vt:lpstr>
      <vt:lpstr>华文新魏</vt:lpstr>
      <vt:lpstr>楷体</vt:lpstr>
      <vt:lpstr>微软雅黑</vt:lpstr>
      <vt:lpstr>Arial</vt:lpstr>
      <vt:lpstr>Calibri</vt:lpstr>
      <vt:lpstr>Courier New</vt:lpstr>
      <vt:lpstr>Palatino Linotype</vt:lpstr>
      <vt:lpstr>Wingdings</vt:lpstr>
      <vt:lpstr>默认设计模板</vt:lpstr>
      <vt:lpstr>【第2章】 Python语言基本语法元素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杨雅婷</dc:creator>
  <cp:lastModifiedBy>Admin</cp:lastModifiedBy>
  <cp:revision>29</cp:revision>
  <dcterms:created xsi:type="dcterms:W3CDTF">2018-01-24T03:01:38Z</dcterms:created>
  <dcterms:modified xsi:type="dcterms:W3CDTF">2022-09-13T01:02:56Z</dcterms:modified>
</cp:coreProperties>
</file>