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418" r:id="rId4"/>
    <p:sldId id="259" r:id="rId5"/>
    <p:sldId id="421" r:id="rId6"/>
    <p:sldId id="318" r:id="rId7"/>
    <p:sldId id="319" r:id="rId8"/>
    <p:sldId id="387" r:id="rId9"/>
    <p:sldId id="419" r:id="rId10"/>
    <p:sldId id="388" r:id="rId11"/>
    <p:sldId id="389" r:id="rId12"/>
    <p:sldId id="412" r:id="rId13"/>
    <p:sldId id="413" r:id="rId14"/>
    <p:sldId id="414" r:id="rId15"/>
    <p:sldId id="415" r:id="rId16"/>
    <p:sldId id="390" r:id="rId17"/>
    <p:sldId id="416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420" r:id="rId27"/>
    <p:sldId id="399" r:id="rId28"/>
    <p:sldId id="401" r:id="rId29"/>
    <p:sldId id="400" r:id="rId30"/>
    <p:sldId id="402" r:id="rId31"/>
    <p:sldId id="403" r:id="rId32"/>
    <p:sldId id="417" r:id="rId33"/>
    <p:sldId id="404" r:id="rId34"/>
    <p:sldId id="405" r:id="rId35"/>
    <p:sldId id="406" r:id="rId36"/>
    <p:sldId id="407" r:id="rId37"/>
    <p:sldId id="409" r:id="rId38"/>
    <p:sldId id="411" r:id="rId39"/>
    <p:sldId id="408" r:id="rId40"/>
    <p:sldId id="386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7D8A6-F9BD-40F7-94EC-9AA26823297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055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D6CD-1EFD-4DBC-AB1A-129CB8407CE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613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F6BB8-76D7-4306-836D-F2C9CD2E6E8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827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0"/>
            <a:ext cx="1255712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2243138"/>
            <a:ext cx="58356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7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0"/>
            <a:ext cx="1255712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1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C035-18C2-4568-922C-B7F4A76E17E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658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532E1-709E-4EDF-B79E-EF8461A28DA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12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13A9E-60FB-444A-B657-98D5AB736F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524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C61B4-F73C-4B59-A2BD-666DF4E23AF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671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1D406-A979-4E51-98EC-21E6E842E40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55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2399F-DA03-443A-84AA-77EECE31E66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617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A6E80-CB01-4DC5-8154-4CA32799E3A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459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D9D9D9"/>
            </a:gs>
            <a:gs pos="11000">
              <a:srgbClr val="FFFFFF"/>
            </a:gs>
            <a:gs pos="88000">
              <a:srgbClr val="F2F2F2"/>
            </a:gs>
            <a:gs pos="100000">
              <a:srgbClr val="D9D9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FB748DA-9B2A-4B6E-8B40-179523BBE51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/>
          </p:nvPr>
        </p:nvSpPr>
        <p:spPr>
          <a:xfrm>
            <a:off x="0" y="1039813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【</a:t>
            </a:r>
            <a:r>
              <a:rPr lang="zh-CN" altLang="en-US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章</a:t>
            </a:r>
            <a:r>
              <a:rPr lang="en-US" altLang="zh-CN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】</a:t>
            </a:r>
            <a:br>
              <a:rPr lang="en-US" altLang="zh-CN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</a:br>
            <a:r>
              <a:rPr lang="zh-CN" altLang="en-US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函数和代码复用</a:t>
            </a:r>
            <a:endParaRPr lang="zh-CN" altLang="en-US" sz="5400" b="1" dirty="0">
              <a:latin typeface="Palatino Linotype" panose="02040502050505030304" pitchFamily="18" charset="0"/>
              <a:ea typeface="黑体" panose="02010609060101010101" pitchFamily="49" charset="-122"/>
            </a:endParaRPr>
          </a:p>
        </p:txBody>
      </p:sp>
      <p:pic>
        <p:nvPicPr>
          <p:cNvPr id="409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3513138"/>
            <a:ext cx="30702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定义后的函数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不能直接运行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，需要经过“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调用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”才能运行。调用函数的基本方法如下：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	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函数名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&gt;(&lt;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实际赋值参数列表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&gt;)</a:t>
            </a:r>
            <a:endParaRPr lang="zh-CN" altLang="en-US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1229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函数的使用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01913" y="3741738"/>
          <a:ext cx="5205412" cy="2378075"/>
        </p:xfrm>
        <a:graphic>
          <a:graphicData uri="http://schemas.openxmlformats.org/drawingml/2006/table">
            <a:tbl>
              <a:tblPr firstRow="1" firstCol="1" bandRow="1"/>
              <a:tblGrid>
                <a:gridCol w="35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1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1241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定义一个对整数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求阶乘的函数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fact(n):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= 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range(1, n+1):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s *=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调用整数阶乘的函数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print(fact(100))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1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具体来说，函数的使用一共分为四个步骤：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514350" lvl="1" indent="-51435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函数定义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514350" lvl="1" indent="-51435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函数调用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514350" lvl="1" indent="-51435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函数执行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514350" lvl="1" indent="-51435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函数返回</a:t>
            </a:r>
          </a:p>
        </p:txBody>
      </p:sp>
      <p:sp>
        <p:nvSpPr>
          <p:cNvPr id="1331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algn="just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8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1. </a:t>
            </a:r>
            <a:r>
              <a:rPr lang="zh-CN" altLang="en-US" sz="28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函数定义</a:t>
            </a:r>
            <a:endParaRPr lang="en-US" altLang="zh-CN" sz="2800" b="1">
              <a:solidFill>
                <a:srgbClr val="C00000"/>
              </a:solidFill>
              <a:latin typeface="Palatino Linotype" pitchFamily="18" charset="0"/>
              <a:ea typeface="楷体" pitchFamily="49" charset="-122"/>
            </a:endParaRPr>
          </a:p>
          <a:p>
            <a:pPr marL="0" lvl="1" algn="just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	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使用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def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保留字将一段代码定义为函数，需要确定函数的名字、参数的名字、参数的个数，使用参数名称作为形式参数（占位符）编写函数内部的功能代码。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1434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algn="just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2. 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函数调用</a:t>
            </a:r>
          </a:p>
          <a:p>
            <a:pPr marL="0" lvl="1" algn="just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	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通过函数名调用函数功能，对函数的各个参数赋予实际值，实际值可以是实际数据，也可以是在调用函数前已经定义过的变量。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1536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algn="just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3.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函数执行</a:t>
            </a:r>
            <a:endParaRPr lang="en-US" altLang="zh-CN" sz="2800" b="1" dirty="0">
              <a:solidFill>
                <a:srgbClr val="C00000"/>
              </a:solidFill>
              <a:latin typeface="Palatino Linotype" pitchFamily="18" charset="0"/>
              <a:ea typeface="楷体" pitchFamily="49" charset="-122"/>
            </a:endParaRPr>
          </a:p>
          <a:p>
            <a:pPr marL="0" lvl="1" algn="just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	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函数被调用后，使用实际参数（赋予形式参数的实际值）参与函数内部代码的运行，如果有结果则进行输出。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1638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algn="just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4.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函数返回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marL="0" lvl="1" algn="just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	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函数执行结束后，根据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return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保留字的指示决定是否返回结果，如果返回结果，则结果将被放置到函数被调用的位置，函数使用完毕，程序继续运行。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1741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692275" y="2955925"/>
            <a:ext cx="597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函数的参数传递</a:t>
            </a:r>
            <a:endParaRPr lang="zh-CN" altLang="en-US" sz="5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函数的参数在定义时可以指定默认值，当函数被调用时，如果没有传入对应的参数值，则使用函数定义时的默认值替代，函数定义时的语法形式如下：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def</a:t>
            </a:r>
            <a:r>
              <a:rPr lang="en-US" altLang="zh-CN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  &lt;</a:t>
            </a:r>
            <a:r>
              <a:rPr lang="zh-CN" altLang="en-US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函数名</a:t>
            </a:r>
            <a:r>
              <a:rPr lang="en-US" altLang="zh-CN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&gt;(&lt;</a:t>
            </a:r>
            <a:r>
              <a:rPr lang="zh-CN" altLang="en-US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非可选参数列表</a:t>
            </a:r>
            <a:r>
              <a:rPr lang="en-US" altLang="zh-CN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&gt;, &lt;</a:t>
            </a:r>
            <a:r>
              <a:rPr lang="zh-CN" altLang="en-US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可选参数</a:t>
            </a:r>
            <a:r>
              <a:rPr lang="en-US" altLang="zh-CN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 = &lt;</a:t>
            </a:r>
            <a:r>
              <a:rPr lang="zh-CN" altLang="en-US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默认值</a:t>
            </a:r>
            <a:r>
              <a:rPr lang="en-US" altLang="zh-CN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&gt;):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   		&lt;</a:t>
            </a:r>
            <a:r>
              <a:rPr lang="zh-CN" altLang="en-US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函数体</a:t>
            </a:r>
            <a:r>
              <a:rPr lang="en-US" altLang="zh-CN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 		return &lt;</a:t>
            </a:r>
            <a:r>
              <a:rPr lang="zh-CN" altLang="en-US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返回值列表</a:t>
            </a:r>
            <a:r>
              <a:rPr lang="en-US" altLang="zh-CN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</a:t>
            </a:r>
          </a:p>
        </p:txBody>
      </p:sp>
      <p:sp>
        <p:nvSpPr>
          <p:cNvPr id="1946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可选参数传递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需要注意，可选参数一般都放置在非可选参数的后面，即定义函数时，先给出所有非可选参数，然后再分别列出每个可选参数及对应的默认值。</a:t>
            </a:r>
            <a:endParaRPr lang="en-US" altLang="zh-CN" sz="2400" b="1">
              <a:solidFill>
                <a:srgbClr val="C00000"/>
              </a:solidFill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2048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可选参数传递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55675" y="4056063"/>
          <a:ext cx="7504113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750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multiply(x, y = 10):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print(x*y)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&gt;&gt;&gt;multiply(99)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&gt;&gt;&gt;multiply(99, 2)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语言同时支持函数按照参数名称方式传递参数，语法形式如下：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	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函数名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&gt;(&lt;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参数名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 = 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实际值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&gt;)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150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参数名称传递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57288" y="4029075"/>
          <a:ext cx="7427912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742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multiply(x, y = 10):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print(x*y)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&gt;&gt;&gt;multiply(x = 99)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&gt;&gt;&gt;multiply(y = 2, x = 99)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函数的定义和使用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函数的参数传递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: 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可选参数传递、参数名称传递、函数的返回值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变量的作用域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: 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局部变量和全局变量</a:t>
            </a:r>
          </a:p>
        </p:txBody>
      </p:sp>
      <p:sp>
        <p:nvSpPr>
          <p:cNvPr id="512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考纲考点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return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语句用来结束函数并将程序返回到函数被调用的位置继续执行。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return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语句</a:t>
            </a:r>
            <a:r>
              <a:rPr lang="zh-CN" altLang="en-US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可以出现在函数中的任何部分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，同时可以将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个、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个或多个函数运算的结果返回给函数被调用处的变量。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253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函数的返回值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71575" y="5113338"/>
          <a:ext cx="7412038" cy="1270000"/>
        </p:xfrm>
        <a:graphic>
          <a:graphicData uri="http://schemas.openxmlformats.org/drawingml/2006/table">
            <a:tbl>
              <a:tblPr firstRow="1" firstCol="1" bandRow="1"/>
              <a:tblGrid>
                <a:gridCol w="741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multiply(x, y = 10):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x*y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multiply(99, 2)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&gt;&gt;&gt;print(s)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可以没有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return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，此时函数并不返回值。当函数使用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return</a:t>
            </a:r>
            <a:r>
              <a:rPr lang="zh-CN" altLang="en-US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返回多个值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，可以使用一个变量或多个变量保存结果。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355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函数的返回值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52850"/>
          <a:ext cx="7343775" cy="2540000"/>
        </p:xfrm>
        <a:graphic>
          <a:graphicData uri="http://schemas.openxmlformats.org/drawingml/2006/table">
            <a:tbl>
              <a:tblPr firstRow="1" firstCol="1" bandRow="1"/>
              <a:tblGrid>
                <a:gridCol w="7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multiply(x, y = 10):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x*y,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x+y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multiply(99, 2)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&gt;&gt;&gt;print(s)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(198, 101)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multiply(99, 2)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&gt;&gt;&gt;print(a)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&gt;&gt;&gt;print(b)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1692275" y="2955925"/>
            <a:ext cx="597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变量的作用域</a:t>
            </a:r>
            <a:endParaRPr lang="zh-CN" altLang="en-US" sz="5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根据程序中变量所在的位置和作用范围，变量分为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局部变量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全局变量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局部变量仅在函数内部，且作用域也在函数内部，全局变量的作用域跨越多个函数。</a:t>
            </a: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560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函数的返回值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66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局部变量指在函数内部使用的变量，仅在函数内部有效，当函数退出时变量将不再存在。</a:t>
            </a: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变量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是函数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multiple()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内部使用的变量，当函数调用后，变量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将不存在。</a:t>
            </a: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0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662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90613" y="2982913"/>
          <a:ext cx="7599362" cy="2347912"/>
        </p:xfrm>
        <a:graphic>
          <a:graphicData uri="http://schemas.openxmlformats.org/drawingml/2006/table">
            <a:tbl>
              <a:tblPr firstRow="1" firstCol="1" bandRow="1"/>
              <a:tblGrid>
                <a:gridCol w="759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791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multiply(x, y = 10):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z = x*y    # z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是函数内部的局部变量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z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multiply(99, 2)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&gt;&gt;&gt;print(z)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(most recent call last):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"&lt;pyshell#11&gt;", line 1, in &lt;module&gt;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print(z)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name 'z' is not defined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14350" y="1628775"/>
            <a:ext cx="813752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全局变量指在函数之外定义的变量，在程序执行全过程有效。全部变量在函数内部使用时，需要提前使用保留字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global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声明，语法形式如下：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global 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全局变量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765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全局变量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501650" y="3733800"/>
            <a:ext cx="81375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上例中，变量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n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是全局变量，在函数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multiply()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中使用时需要在函数内部使用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global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声明，定义后即可使用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。</a:t>
            </a:r>
            <a:endParaRPr lang="en-US" altLang="zh-CN" sz="2000" b="1">
              <a:solidFill>
                <a:srgbClr val="C00000"/>
              </a:solidFill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2867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全局变量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65213" y="1784350"/>
          <a:ext cx="7394575" cy="1778000"/>
        </p:xfrm>
        <a:graphic>
          <a:graphicData uri="http://schemas.openxmlformats.org/drawingml/2006/table">
            <a:tbl>
              <a:tblPr firstRow="1" firstCol="1" bandRow="1"/>
              <a:tblGrid>
                <a:gridCol w="739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&gt;&gt;&gt;n = 2    #n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是全局变量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multiply(x, y = 10):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global 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x*y*n     # 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使用全局变量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multiply(99, 2)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如果未使用保留字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global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声明，即使名称相同，也不是全局变量。</a:t>
            </a:r>
            <a:endParaRPr lang="en-US" altLang="zh-CN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970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全局变量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63638" y="3270250"/>
          <a:ext cx="7526337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752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&gt;&gt;&gt;n = 2    #n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是全局变量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multiply(x, y = 10):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n = x*y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n     # 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此处的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不是全局变量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multiply(99, 2)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&gt;&gt;&gt;print(n)   #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不改变外部全局变量的值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1692275" y="2955925"/>
            <a:ext cx="597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代码复用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函数是程序的一种基本抽象方式，它将一系列代码组织起来通过命名供其他程序使用。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函数封装的直接好处是</a:t>
            </a:r>
            <a:r>
              <a:rPr lang="zh-CN" altLang="en-US" sz="28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代码复用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，任何其他代码只要输入参数即可调用函数，从而避免相同功能代码在被调用处重复编写。代码复用产生了另一个好处，当更新函数功能时，所有被调用处的功能都被更新。</a:t>
            </a:r>
            <a:endParaRPr lang="en-US" altLang="zh-CN" sz="2400" b="1">
              <a:solidFill>
                <a:srgbClr val="C00000"/>
              </a:solidFill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3174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代码复用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知识导图</a:t>
            </a:r>
          </a:p>
        </p:txBody>
      </p:sp>
      <p:pic>
        <p:nvPicPr>
          <p:cNvPr id="614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28775"/>
            <a:ext cx="6799263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模块化设计指通过函数的封装功能将程序划分成主程序、子程序和子程序间关系的表达。模块化设计是使用函数设计程序的思考方法，以功能块为基本单位，一般有两个基本要求：</a:t>
            </a:r>
          </a:p>
          <a:p>
            <a:pPr lvl="2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紧耦合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：尽可能合理划分功能块，功能块内部耦合紧密；</a:t>
            </a:r>
          </a:p>
          <a:p>
            <a:pPr lvl="2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 松耦合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：模块间关系尽可能简单，功能块之间耦合度低。</a:t>
            </a:r>
          </a:p>
        </p:txBody>
      </p:sp>
      <p:sp>
        <p:nvSpPr>
          <p:cNvPr id="3277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代码复用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耦合性指程序结构中各模块之间相互关联的程度，它取决于各模块间接口的复杂程度和调用方式。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紧耦合指模块或系统间关系紧密，存在较多或复杂的相互调用。紧耦合的缺点在于更新一个模块可能导致其它模块变化，复用较困难。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松耦合一般基于消息或协议实现，系统间交互简单。</a:t>
            </a:r>
            <a:endParaRPr lang="zh-CN" altLang="en-US" sz="32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3379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代码复用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使用函数只是模块化设计的必要非充分条件，根据计算需求合理划分函数十分重要。一般来说，完成特定功能或被经常复用的一组语句应该采用函数来封装，并尽可能</a:t>
            </a:r>
            <a:r>
              <a:rPr lang="zh-CN" altLang="en-US" sz="28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减少函数间参数和返回值的数量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。</a:t>
            </a:r>
            <a:endParaRPr lang="zh-CN" altLang="en-US" sz="32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3482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代码复用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517525" y="2928938"/>
            <a:ext cx="84216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实例解析：软文的诗词风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软文的诗词风将原有文章根据标点符号重新切分成短句并居中排版，对小屏幕阅读十分有利。使用程序将普通文章变成软文的诗词风十分有趣</a:t>
            </a:r>
            <a:endParaRPr lang="zh-CN" altLang="en-US" sz="32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3686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软文的诗词风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软文的诗词风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30275" y="1230313"/>
          <a:ext cx="7529512" cy="5253037"/>
        </p:xfrm>
        <a:graphic>
          <a:graphicData uri="http://schemas.openxmlformats.org/drawingml/2006/table">
            <a:tbl>
              <a:tblPr firstRow="1" firstCol="1" bandRow="1"/>
              <a:tblGrid>
                <a:gridCol w="552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871"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35" marR="583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0" dirty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35" marR="583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35" marR="583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35" marR="58335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base">
                        <a:lnSpc>
                          <a:spcPts val="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35" marR="58335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65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35" marR="58335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txt = '''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人生得意须尽欢，莫使金樽空对月。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天生我材必有用，千金散尽还复来。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'''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linewidth = 30  # 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预定的输出宽度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lineSplit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(line):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plist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[',', '!', '?', '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。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！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？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for p in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plist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line =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line.replace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(p, '\n')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return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line.split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('\n')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linePrint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(line):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global linewidth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line.center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(linewidth,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chr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(12288)))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newlines =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lineSplit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(txt)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newline in newlines: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linePrint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(newline)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35" marR="58335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原始文本使用变量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txt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保存，程序运行效果如下。</a:t>
            </a:r>
            <a:endParaRPr lang="zh-CN" altLang="en-US" sz="32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3891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软文的诗词风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36725" y="2647950"/>
          <a:ext cx="5343525" cy="2074863"/>
        </p:xfrm>
        <a:graphic>
          <a:graphicData uri="http://schemas.openxmlformats.org/drawingml/2006/table">
            <a:tbl>
              <a:tblPr firstRow="1" firstCol="1" bandRow="1"/>
              <a:tblGrid>
                <a:gridCol w="534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4863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　　　　　　　　　　　　　　　　　　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人生得意须尽欢　　　　　　　　　　　　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莫使金樽空对月　　　　　　　　　　　　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　　　　　　　　　　　　　　　　　　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天生我材必有用　　　　　　　　　　　　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千金散尽还复来　　　　　　　　　　　　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原始文本使用变量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txt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保存，程序运行效果如下。</a:t>
            </a:r>
            <a:endParaRPr lang="zh-CN" altLang="en-US" sz="32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3994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软文的诗词风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5400" y="2379663"/>
          <a:ext cx="7050087" cy="3455662"/>
        </p:xfrm>
        <a:graphic>
          <a:graphicData uri="http://schemas.openxmlformats.org/drawingml/2006/table">
            <a:tbl>
              <a:tblPr firstRow="1" firstCol="1" bandRow="1"/>
              <a:tblGrid>
                <a:gridCol w="517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3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718"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base">
                        <a:lnSpc>
                          <a:spcPts val="3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64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txt = '''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三国演义</a:t>
                      </a:r>
                      <a:r>
                        <a:rPr lang="zh-CN" sz="1400" b="1" kern="0" dirty="0">
                          <a:effectLst/>
                          <a:latin typeface="Calibri" panose="020F0502020204030204" pitchFamily="34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上卷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罗贯中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滚滚长江东逝水，浪花淘尽英雄。是非成败转头空。青山依旧在，几度夕阳红。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白发渔樵江渚上，惯看秋月春风。一壶浊酒喜相逢。古今多少事，都付笑谈中。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调寄《临江仙》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第一回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宴桃园豪杰三结义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斩黄巾英雄首立功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话说天下大势，分久必合，合久必分。周末七国分争，并入于秦。及秦灭之后，楚、汉分争，又并入于汉。汉朝自高祖斩白蛇而起义，一统天下，后来光武中兴，传至献帝，遂分为三国。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'''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软文的诗词风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863" y="1463675"/>
          <a:ext cx="4394200" cy="4799775"/>
        </p:xfrm>
        <a:graphic>
          <a:graphicData uri="http://schemas.openxmlformats.org/drawingml/2006/table">
            <a:tbl>
              <a:tblPr firstRow="1" firstCol="1" bandRow="1"/>
              <a:tblGrid>
                <a:gridCol w="43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5963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　　　　　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三国演义</a:t>
                      </a:r>
                      <a:r>
                        <a:rPr lang="zh-CN" sz="1200" b="1" kern="0" dirty="0">
                          <a:effectLst/>
                          <a:latin typeface="Calibri" panose="020F0502020204030204" pitchFamily="34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上卷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　罗贯中　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　　　　　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滚滚长江东逝水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浪花淘尽英雄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是非成败转头空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青山依旧在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几度夕阳红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　　　　　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白发渔樵江渚上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惯看秋月春风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一壶浊酒喜相逢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古今多少事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都付笑谈中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　　　　　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</a:t>
                      </a:r>
                      <a:r>
                        <a:rPr lang="en-US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调寄《临江仙》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85" marR="3818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64063" y="1463675"/>
          <a:ext cx="4394200" cy="4799013"/>
        </p:xfrm>
        <a:graphic>
          <a:graphicData uri="http://schemas.openxmlformats.org/drawingml/2006/table">
            <a:tbl>
              <a:tblPr firstRow="1" firstCol="1" bandRow="1"/>
              <a:tblGrid>
                <a:gridCol w="43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9013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第一回</a:t>
                      </a:r>
                      <a:r>
                        <a:rPr lang="en-US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宴桃园豪杰三结义</a:t>
                      </a:r>
                      <a:r>
                        <a:rPr lang="en-US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斩黄巾英雄首立功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话说天下大势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　分久必合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　合久必分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周末七国分争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　并入于秦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及秦灭之后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楚、汉分争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又并入于汉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汉朝自高祖斩白蛇而起义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　一统天下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后来光武中兴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　传至献帝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　　　　　　　　　　　　遂分为三国　　　　　　　　　　　　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85" marR="3818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552450" y="1628775"/>
            <a:ext cx="8137525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当每句长度超过变量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linewdith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后，显示效果并不好。这需要修改函数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linePrint()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，当一个短句行数超过限制时，分行居中显示。</a:t>
            </a:r>
            <a:endParaRPr lang="zh-CN" altLang="en-US" sz="32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4198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软文的诗词风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58875" y="3741738"/>
          <a:ext cx="6307139" cy="1939277"/>
        </p:xfrm>
        <a:graphic>
          <a:graphicData uri="http://schemas.openxmlformats.org/drawingml/2006/table">
            <a:tbl>
              <a:tblPr firstRow="1" firstCol="1" bandRow="1"/>
              <a:tblGrid>
                <a:gridCol w="46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852"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base">
                        <a:lnSpc>
                          <a:spcPts val="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510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linePrint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(line):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global linewidth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while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(line) &gt; linewidth: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print(line[0:linewidth])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line = line[linewidth:]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line.center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(linewidth,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chr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(12288)))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1692275" y="2955925"/>
            <a:ext cx="597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函数的基本使用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43012" name="TextBox 2"/>
          <p:cNvSpPr txBox="1">
            <a:spLocks noChangeArrowheads="1"/>
          </p:cNvSpPr>
          <p:nvPr/>
        </p:nvSpPr>
        <p:spPr bwMode="auto">
          <a:xfrm>
            <a:off x="463550" y="1916113"/>
            <a:ext cx="80645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本章讲解了函数的基本使用方法，包括函数的定义和调用。进一步具体讲解了函数的参数传递方法和变量的作用域，包括可选参数传递、参数名称传递和函数的返回值，初步介绍了函数的作用和代码复用。通过软文的诗词风实例帮助读者理解函数的定义和使用。</a:t>
            </a:r>
          </a:p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古代的诗词歌赋是填词怡情，当代的诗词歌赋则是风格怡情，快来造个自己风格吧？！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571" y="1253765"/>
            <a:ext cx="781482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以代码行数来衡量程序设计的进度，就好比以重量来衡量飞机的制造进度。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/>
          </a:p>
          <a:p>
            <a:r>
              <a:rPr lang="en-US" altLang="zh-CN" dirty="0">
                <a:latin typeface="SimSun-ExtB" pitchFamily="49" charset="-122"/>
                <a:ea typeface="SimSun-ExtB" pitchFamily="49" charset="-122"/>
              </a:rPr>
              <a:t>Measuring programming progress by lines of code is like measuring aircraft building progress by weight.</a:t>
            </a:r>
          </a:p>
          <a:p>
            <a:endParaRPr lang="en-US" altLang="zh-CN" dirty="0">
              <a:latin typeface="SimSun-ExtB" pitchFamily="49" charset="-122"/>
              <a:ea typeface="SimSun-ExtB" pitchFamily="49" charset="-122"/>
            </a:endParaRPr>
          </a:p>
          <a:p>
            <a:endParaRPr lang="en-US" altLang="zh-CN" dirty="0">
              <a:latin typeface="SimSun-ExtB" pitchFamily="49" charset="-122"/>
              <a:ea typeface="SimSun-ExtB" pitchFamily="49" charset="-122"/>
            </a:endParaRPr>
          </a:p>
          <a:p>
            <a:r>
              <a:rPr lang="en-US" altLang="zh-CN" dirty="0">
                <a:latin typeface="SimSun-ExtB" pitchFamily="49" charset="-122"/>
                <a:ea typeface="SimSun-ExtB" pitchFamily="49" charset="-122"/>
              </a:rPr>
              <a:t>                               ——</a:t>
            </a:r>
            <a:r>
              <a:rPr lang="zh-CN" altLang="en-US" dirty="0">
                <a:latin typeface="SimSun-ExtB" pitchFamily="49" charset="-122"/>
                <a:ea typeface="SimSun-ExtB" pitchFamily="49" charset="-122"/>
              </a:rPr>
              <a:t>比尔。盖茨（</a:t>
            </a:r>
            <a:r>
              <a:rPr lang="en-US" altLang="zh-CN" dirty="0">
                <a:latin typeface="SimSun-ExtB" pitchFamily="49" charset="-122"/>
                <a:ea typeface="SimSun-ExtB" pitchFamily="49" charset="-122"/>
              </a:rPr>
              <a:t>Bill Gates</a:t>
            </a:r>
            <a:r>
              <a:rPr lang="zh-CN" altLang="en-US" dirty="0">
                <a:latin typeface="SimSun-ExtB" pitchFamily="49" charset="-122"/>
                <a:ea typeface="SimSun-ExtB" pitchFamily="49" charset="-122"/>
              </a:rPr>
              <a:t>）</a:t>
            </a:r>
            <a:endParaRPr lang="en-US" altLang="zh-CN" dirty="0">
              <a:latin typeface="SimSun-ExtB" pitchFamily="49" charset="-122"/>
              <a:ea typeface="SimSun-ExtB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4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09563" y="1693863"/>
            <a:ext cx="849630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indent="-45720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函数是一段具有特定功能的、可</a:t>
            </a:r>
            <a:r>
              <a:rPr lang="zh-CN" altLang="en-US" sz="2800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重用的语句组</a:t>
            </a:r>
            <a:r>
              <a:rPr lang="zh-CN" altLang="en-US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，通过</a:t>
            </a:r>
            <a:r>
              <a:rPr lang="zh-CN" altLang="en-US" sz="2800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函数名</a:t>
            </a:r>
            <a:r>
              <a:rPr lang="zh-CN" altLang="en-US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来表示和调用。经过定义，一组语句等价于一个函数，在需要使用这组语句的地方，直接调用函数名称即可。</a:t>
            </a:r>
            <a:endParaRPr lang="en-US" altLang="zh-CN" sz="28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indent="-45720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因此，函数的使用包括两部分：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函数的定义</a:t>
            </a:r>
            <a:r>
              <a:rPr lang="zh-CN" altLang="en-US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函数的使用</a:t>
            </a:r>
            <a:r>
              <a:rPr lang="zh-CN" altLang="en-US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。</a:t>
            </a:r>
            <a:endParaRPr lang="en-US" altLang="zh-CN" sz="28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indent="-45720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函数是一种功能抽象。</a:t>
            </a: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函数的定义</a:t>
            </a:r>
            <a:endParaRPr lang="zh-CN" altLang="zh-CN" sz="40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矩形 1"/>
          <p:cNvSpPr>
            <a:spLocks noChangeArrowheads="1"/>
          </p:cNvSpPr>
          <p:nvPr/>
        </p:nvSpPr>
        <p:spPr bwMode="auto">
          <a:xfrm>
            <a:off x="531813" y="1628775"/>
            <a:ext cx="806450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indent="-45720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zh-CN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定义一个函数使用</a:t>
            </a:r>
            <a:r>
              <a:rPr lang="en-US" altLang="zh-CN" sz="2800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def</a:t>
            </a:r>
            <a:r>
              <a:rPr lang="zh-CN" altLang="zh-CN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保留字，语法形式如下</a:t>
            </a:r>
            <a:r>
              <a:rPr lang="zh-CN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：</a:t>
            </a:r>
          </a:p>
          <a:p>
            <a:pPr marL="0" lvl="1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	</a:t>
            </a:r>
            <a:r>
              <a:rPr lang="en-US" altLang="zh-CN" sz="2400" b="1" dirty="0" err="1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def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 &lt;</a:t>
            </a:r>
            <a:r>
              <a:rPr lang="zh-CN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函数名</a:t>
            </a:r>
            <a:r>
              <a:rPr lang="en-US" altLang="zh-CN" sz="24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&gt;([&lt;</a:t>
            </a:r>
            <a:r>
              <a:rPr lang="zh-CN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参数列表</a:t>
            </a:r>
            <a:r>
              <a:rPr lang="en-US" altLang="zh-CN" sz="24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&gt;]):</a:t>
            </a:r>
            <a:endParaRPr lang="zh-CN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  			 &lt;</a:t>
            </a:r>
            <a:r>
              <a:rPr lang="zh-CN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函数体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</a:t>
            </a:r>
            <a:endParaRPr lang="zh-CN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 		     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[return 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&lt;</a:t>
            </a:r>
            <a:r>
              <a:rPr lang="zh-CN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返回值列表</a:t>
            </a:r>
            <a:r>
              <a:rPr lang="en-US" altLang="zh-CN" sz="24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&gt;]</a:t>
            </a: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函数的定义</a:t>
            </a:r>
            <a:endParaRPr lang="zh-CN" altLang="zh-CN" sz="40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538163" y="1673225"/>
            <a:ext cx="8137525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函数名可以是任何有效的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标识符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参数列表是调用该函数时传递给它的值，可以有零个、一个或多个，当传递多个参数时各参数由逗号分隔，当没有参数时也要保留圆括号。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函数体是函数每次被调用时执行的代码，由一行或多行语句组成。</a:t>
            </a:r>
          </a:p>
        </p:txBody>
      </p:sp>
      <p:sp>
        <p:nvSpPr>
          <p:cNvPr id="1024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函数的定义</a:t>
            </a:r>
            <a:endParaRPr lang="zh-CN" altLang="zh-CN" sz="40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函数的定义</a:t>
            </a:r>
            <a:endParaRPr lang="zh-CN" altLang="zh-CN" sz="40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73117"/>
              </p:ext>
            </p:extLst>
          </p:nvPr>
        </p:nvGraphicFramePr>
        <p:xfrm>
          <a:off x="2592388" y="1979613"/>
          <a:ext cx="5205412" cy="1689100"/>
        </p:xfrm>
        <a:graphic>
          <a:graphicData uri="http://schemas.openxmlformats.org/drawingml/2006/table">
            <a:tbl>
              <a:tblPr firstRow="1" firstCol="1" bandRow="1"/>
              <a:tblGrid>
                <a:gridCol w="35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定义一个对整数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求阶乘的函数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fact(n):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= 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range(1, n+1):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s *=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return 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76" name="矩形 3"/>
          <p:cNvSpPr>
            <a:spLocks noChangeArrowheads="1"/>
          </p:cNvSpPr>
          <p:nvPr/>
        </p:nvSpPr>
        <p:spPr bwMode="auto">
          <a:xfrm>
            <a:off x="682625" y="3913188"/>
            <a:ext cx="76295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lvl="1" indent="-342900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如果需要返回值，使用保留字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return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和返回值列表。函数可以没有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return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语句，函数体结束后会将控制权返回给调用者。</a:t>
            </a:r>
            <a:endParaRPr lang="zh-CN" altLang="zh-CN" sz="2800">
              <a:latin typeface="Palatino Linotype" pitchFamily="18" charset="0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1640</Words>
  <Application>Microsoft Office PowerPoint</Application>
  <PresentationFormat>全屏显示(4:3)</PresentationFormat>
  <Paragraphs>337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SimSun-ExtB</vt:lpstr>
      <vt:lpstr>黑体</vt:lpstr>
      <vt:lpstr>华文新魏</vt:lpstr>
      <vt:lpstr>楷体</vt:lpstr>
      <vt:lpstr>宋体</vt:lpstr>
      <vt:lpstr>微软雅黑</vt:lpstr>
      <vt:lpstr>Arial</vt:lpstr>
      <vt:lpstr>Calibri</vt:lpstr>
      <vt:lpstr>Courier New</vt:lpstr>
      <vt:lpstr>Palatino Linotype</vt:lpstr>
      <vt:lpstr>Times New Roman</vt:lpstr>
      <vt:lpstr>Wingdings</vt:lpstr>
      <vt:lpstr>默认设计模板</vt:lpstr>
      <vt:lpstr>【第5章】 函数和代码复用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杨雅婷</dc:creator>
  <cp:lastModifiedBy>微软用户</cp:lastModifiedBy>
  <cp:revision>27</cp:revision>
  <dcterms:created xsi:type="dcterms:W3CDTF">2018-01-24T03:01:38Z</dcterms:created>
  <dcterms:modified xsi:type="dcterms:W3CDTF">2022-12-15T07:42:13Z</dcterms:modified>
</cp:coreProperties>
</file>