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2" r:id="rId1"/>
  </p:sldMasterIdLst>
  <p:notesMasterIdLst>
    <p:notesMasterId r:id="rId35"/>
  </p:notesMasterIdLst>
  <p:sldIdLst>
    <p:sldId id="256" r:id="rId2"/>
    <p:sldId id="267" r:id="rId3"/>
    <p:sldId id="268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89" r:id="rId17"/>
    <p:sldId id="290" r:id="rId18"/>
    <p:sldId id="272" r:id="rId19"/>
    <p:sldId id="291" r:id="rId20"/>
    <p:sldId id="277" r:id="rId21"/>
    <p:sldId id="273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7" r:id="rId32"/>
    <p:sldId id="288" r:id="rId33"/>
    <p:sldId id="25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E7ED27-37E3-D749-9A2E-B44066872BDC}">
          <p14:sldIdLst>
            <p14:sldId id="256"/>
            <p14:sldId id="267"/>
            <p14:sldId id="268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9"/>
            <p14:sldId id="270"/>
            <p14:sldId id="271"/>
            <p14:sldId id="289"/>
            <p14:sldId id="290"/>
            <p14:sldId id="272"/>
            <p14:sldId id="291"/>
          </p14:sldIdLst>
        </p14:section>
        <p14:section name="Lecture Content" id="{2750D603-FFAE-7745-9326-F2368B7FC163}">
          <p14:sldIdLst>
            <p14:sldId id="277"/>
            <p14:sldId id="273"/>
            <p14:sldId id="275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7"/>
            <p14:sldId id="28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67"/>
    <p:restoredTop sz="82550"/>
  </p:normalViewPr>
  <p:slideViewPr>
    <p:cSldViewPr snapToGrid="0" snapToObjects="1">
      <p:cViewPr>
        <p:scale>
          <a:sx n="105" d="100"/>
          <a:sy n="105" d="100"/>
        </p:scale>
        <p:origin x="360" y="-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29B4A-E196-FB47-B477-DBD00F1F9AD0}" type="datetimeFigureOut">
              <a:rPr lang="en-US" smtClean="0"/>
              <a:t>1/9/17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BF0BB-331A-6945-AC72-1FE003CF3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2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BF0BB-331A-6945-AC72-1FE003CF34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BF0BB-331A-6945-AC72-1FE003CF342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08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BF0BB-331A-6945-AC72-1FE003CF34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2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BF0BB-331A-6945-AC72-1FE003CF34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82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BF0BB-331A-6945-AC72-1FE003CF34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6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BF0BB-331A-6945-AC72-1FE003CF34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44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BF0BB-331A-6945-AC72-1FE003CF34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42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BF0BB-331A-6945-AC72-1FE003CF34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BF0BB-331A-6945-AC72-1FE003CF342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60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BF0BB-331A-6945-AC72-1FE003CF342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6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9B8D02-F8AD-C842-AEFF-4D49E3222A77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B5A0DE-BD38-3C44-9D7F-DE87FFF0AD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D02-F8AD-C842-AEFF-4D49E3222A77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A0DE-BD38-3C44-9D7F-DE87FFF0A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D02-F8AD-C842-AEFF-4D49E3222A77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A0DE-BD38-3C44-9D7F-DE87FFF0A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D02-F8AD-C842-AEFF-4D49E3222A77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A0DE-BD38-3C44-9D7F-DE87FFF0A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9B8D02-F8AD-C842-AEFF-4D49E3222A77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B5A0DE-BD38-3C44-9D7F-DE87FFF0AD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D02-F8AD-C842-AEFF-4D49E3222A77}" type="datetimeFigureOut">
              <a:rPr lang="en-US" smtClean="0"/>
              <a:t>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A0DE-BD38-3C44-9D7F-DE87FFF0A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D02-F8AD-C842-AEFF-4D49E3222A77}" type="datetimeFigureOut">
              <a:rPr lang="en-US" smtClean="0"/>
              <a:t>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A0DE-BD38-3C44-9D7F-DE87FFF0A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D02-F8AD-C842-AEFF-4D49E3222A77}" type="datetimeFigureOut">
              <a:rPr lang="en-US" smtClean="0"/>
              <a:t>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A0DE-BD38-3C44-9D7F-DE87FFF0A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D02-F8AD-C842-AEFF-4D49E3222A77}" type="datetimeFigureOut">
              <a:rPr lang="en-US" smtClean="0"/>
              <a:t>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A0DE-BD38-3C44-9D7F-DE87FFF0A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9B8D02-F8AD-C842-AEFF-4D49E3222A77}" type="datetimeFigureOut">
              <a:rPr lang="en-US" smtClean="0"/>
              <a:t>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B5A0DE-BD38-3C44-9D7F-DE87FFF0AD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9B8D02-F8AD-C842-AEFF-4D49E3222A77}" type="datetimeFigureOut">
              <a:rPr lang="en-US" smtClean="0"/>
              <a:t>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B5A0DE-BD38-3C44-9D7F-DE87FFF0AD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A9B8D02-F8AD-C842-AEFF-4D49E3222A77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9B5A0DE-BD38-3C44-9D7F-DE87FFF0AD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416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tif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hyperlink" Target="https://portal.utoronto.ca/webapps/portal/execute/tabs/tabAction?tab_tab_group_id=_12_1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SOC 102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Lecture 1</a:t>
            </a:r>
          </a:p>
          <a:p>
            <a:r>
              <a:rPr lang="en-US" dirty="0" smtClean="0"/>
              <a:t>Introduction to Inequality</a:t>
            </a:r>
          </a:p>
          <a:p>
            <a:r>
              <a:rPr lang="en-US" dirty="0" smtClean="0"/>
              <a:t>Professor Rachel La Touche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9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sp>
        <p:nvSpPr>
          <p:cNvPr id="9" name="Rectangle 8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09" y="645106"/>
            <a:ext cx="4106361" cy="52477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Required Readings: 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9914" y="2286000"/>
            <a:ext cx="5127172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SOC102: Introduction to Sociology – Social Inequality</a:t>
            </a:r>
          </a:p>
          <a:p>
            <a:r>
              <a:rPr lang="en-US" dirty="0"/>
              <a:t>A collaborative course text with excerpts from classical texts (Marx, Weber, Durkheim) and contemporary scholars (Grabb, Brym, Brock etc.)</a:t>
            </a:r>
          </a:p>
          <a:p>
            <a:r>
              <a:rPr lang="en-US" dirty="0"/>
              <a:t>Available at the UofT Bookstore and Robarts Library (on reserve)</a:t>
            </a:r>
          </a:p>
        </p:txBody>
      </p:sp>
    </p:spTree>
    <p:extLst>
      <p:ext uri="{BB962C8B-B14F-4D97-AF65-F5344CB8AC3E}">
        <p14:creationId xmlns:p14="http://schemas.microsoft.com/office/powerpoint/2010/main" val="86621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+ Lectures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Readings </a:t>
            </a:r>
            <a:r>
              <a:rPr lang="en-US" b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/>
              <a:t> be completed before class</a:t>
            </a:r>
          </a:p>
          <a:p>
            <a:r>
              <a:rPr lang="en-US" dirty="0" smtClean="0"/>
              <a:t>The readings and lectures are designed to be complementary</a:t>
            </a:r>
          </a:p>
          <a:p>
            <a:pPr lvl="1"/>
            <a:r>
              <a:rPr lang="en-US" dirty="0" smtClean="0"/>
              <a:t>In lecture, we will review central concepts AND expand on core ideas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6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14525"/>
            <a:ext cx="9601200" cy="46148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Outline slides will be posted Monday morning for students to print or use electronically during class</a:t>
            </a:r>
          </a:p>
          <a:p>
            <a:r>
              <a:rPr lang="en-US" sz="2400" dirty="0" smtClean="0"/>
              <a:t>Slides will provide a roadmap for each class, including definitions, examples of central concepts, and discussion questions</a:t>
            </a:r>
          </a:p>
          <a:p>
            <a:r>
              <a:rPr lang="en-US" sz="2400" dirty="0" smtClean="0"/>
              <a:t>Students are expected to add to the lecture slides with their own notes</a:t>
            </a:r>
          </a:p>
          <a:p>
            <a:endParaRPr lang="en-US" sz="2400" dirty="0" smtClean="0"/>
          </a:p>
          <a:p>
            <a:r>
              <a:rPr lang="en-US" sz="2400" dirty="0"/>
              <a:t>Note</a:t>
            </a:r>
            <a:r>
              <a:rPr lang="en-US" sz="2400" dirty="0" smtClean="0"/>
              <a:t>: Only outline slides will be posted so ask someone to take notes for you if you’re going to miss class.</a:t>
            </a:r>
          </a:p>
          <a:p>
            <a:r>
              <a:rPr lang="en-US" sz="2400" dirty="0" smtClean="0"/>
              <a:t>Note: Unless you provide documentation from the accessibility office, please do not record lectures without my consent.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584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684" y="1778834"/>
            <a:ext cx="4036390" cy="3299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>
            <a:normAutofit/>
          </a:bodyPr>
          <a:lstStyle/>
          <a:p>
            <a:r>
              <a:rPr lang="en-US" dirty="0"/>
              <a:t>Lectures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743" y="2286000"/>
            <a:ext cx="5958837" cy="3581400"/>
          </a:xfrm>
        </p:spPr>
        <p:txBody>
          <a:bodyPr>
            <a:normAutofit/>
          </a:bodyPr>
          <a:lstStyle/>
          <a:p>
            <a:r>
              <a:rPr lang="en-US" dirty="0"/>
              <a:t>During lecture, we will clarify points of confusion about the readings, develop new perspectives about inequality and create links between authors</a:t>
            </a:r>
          </a:p>
          <a:p>
            <a:r>
              <a:rPr lang="en-US" dirty="0"/>
              <a:t>In addition, questions from the previous class about course content will be addressed during lecture (using the question box up front)</a:t>
            </a:r>
          </a:p>
        </p:txBody>
      </p:sp>
    </p:spTree>
    <p:extLst>
      <p:ext uri="{BB962C8B-B14F-4D97-AF65-F5344CB8AC3E}">
        <p14:creationId xmlns:p14="http://schemas.microsoft.com/office/powerpoint/2010/main" val="37576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6000"/>
            <a:ext cx="10820401" cy="3581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There are four (4) tutorials over the course of this semester. While they are optional, students are STRONGLY </a:t>
            </a:r>
            <a:r>
              <a:rPr lang="en-US" sz="2400" dirty="0"/>
              <a:t>encouraged </a:t>
            </a:r>
            <a:r>
              <a:rPr lang="en-US" sz="2400" dirty="0" smtClean="0"/>
              <a:t>to attend.</a:t>
            </a:r>
            <a:endParaRPr lang="en-US" sz="2400" dirty="0"/>
          </a:p>
          <a:p>
            <a:pPr lvl="1"/>
            <a:r>
              <a:rPr lang="en-US" sz="2200" dirty="0" smtClean="0"/>
              <a:t>January </a:t>
            </a:r>
            <a:r>
              <a:rPr lang="en-US" sz="2200" dirty="0"/>
              <a:t>16th </a:t>
            </a:r>
            <a:r>
              <a:rPr lang="en-US" sz="2200" dirty="0" smtClean="0"/>
              <a:t>(SOC102 success strategies)	</a:t>
            </a:r>
          </a:p>
          <a:p>
            <a:pPr lvl="1"/>
            <a:r>
              <a:rPr lang="en-US" sz="2200" dirty="0" smtClean="0"/>
              <a:t>January </a:t>
            </a:r>
            <a:r>
              <a:rPr lang="en-US" sz="2200" dirty="0"/>
              <a:t>30th (test </a:t>
            </a:r>
            <a:r>
              <a:rPr lang="en-US" sz="2200" dirty="0" smtClean="0"/>
              <a:t>prep)</a:t>
            </a:r>
          </a:p>
          <a:p>
            <a:pPr lvl="3"/>
            <a:r>
              <a:rPr lang="en-US" sz="2200" dirty="0" smtClean="0"/>
              <a:t>March </a:t>
            </a:r>
            <a:r>
              <a:rPr lang="en-US" sz="2200" dirty="0"/>
              <a:t>6th (test prep)</a:t>
            </a:r>
          </a:p>
          <a:p>
            <a:pPr lvl="1"/>
            <a:r>
              <a:rPr lang="en-US" sz="2200" dirty="0" smtClean="0"/>
              <a:t>March </a:t>
            </a:r>
            <a:r>
              <a:rPr lang="en-US" sz="2200" dirty="0"/>
              <a:t>12th (exam </a:t>
            </a:r>
            <a:r>
              <a:rPr lang="en-US" sz="2200" dirty="0" smtClean="0"/>
              <a:t>prep)</a:t>
            </a:r>
          </a:p>
          <a:p>
            <a:pPr lvl="1"/>
            <a:endParaRPr lang="en-US" sz="2200" dirty="0"/>
          </a:p>
          <a:p>
            <a:r>
              <a:rPr lang="en-US" sz="2200" dirty="0" smtClean="0"/>
              <a:t>Note: All the information you require to sign up for tutorials is available on Blackboard.</a:t>
            </a:r>
            <a:endParaRPr lang="en-US" sz="2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6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to business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Your grade is comprised of:</a:t>
            </a:r>
          </a:p>
          <a:p>
            <a:r>
              <a:rPr lang="en-US" dirty="0" smtClean="0"/>
              <a:t>Test 1  </a:t>
            </a:r>
            <a:r>
              <a:rPr lang="en-US" dirty="0"/>
              <a:t>	</a:t>
            </a:r>
            <a:r>
              <a:rPr lang="en-US" dirty="0" smtClean="0"/>
              <a:t>		25%</a:t>
            </a:r>
          </a:p>
          <a:p>
            <a:endParaRPr lang="en-US" dirty="0"/>
          </a:p>
          <a:p>
            <a:r>
              <a:rPr lang="en-US" dirty="0"/>
              <a:t>Test </a:t>
            </a:r>
            <a:r>
              <a:rPr lang="en-US" dirty="0" smtClean="0"/>
              <a:t>2  </a:t>
            </a:r>
            <a:r>
              <a:rPr lang="en-US" dirty="0"/>
              <a:t>	</a:t>
            </a:r>
            <a:r>
              <a:rPr lang="en-US" dirty="0" smtClean="0"/>
              <a:t>		25</a:t>
            </a:r>
            <a:r>
              <a:rPr lang="en-US" dirty="0"/>
              <a:t>%</a:t>
            </a:r>
          </a:p>
          <a:p>
            <a:endParaRPr lang="en-US" dirty="0"/>
          </a:p>
          <a:p>
            <a:r>
              <a:rPr lang="en-US" dirty="0"/>
              <a:t>Final Exam </a:t>
            </a:r>
            <a:r>
              <a:rPr lang="en-US" dirty="0" smtClean="0"/>
              <a:t>(TBD)</a:t>
            </a:r>
            <a:r>
              <a:rPr lang="en-US" dirty="0"/>
              <a:t>	</a:t>
            </a:r>
            <a:r>
              <a:rPr lang="en-US" dirty="0" smtClean="0"/>
              <a:t>	30%</a:t>
            </a:r>
          </a:p>
          <a:p>
            <a:endParaRPr lang="en-US" dirty="0"/>
          </a:p>
          <a:p>
            <a:r>
              <a:rPr lang="en-US" dirty="0" err="1"/>
              <a:t>MindTap</a:t>
            </a:r>
            <a:r>
              <a:rPr lang="en-US" dirty="0"/>
              <a:t> Participation </a:t>
            </a:r>
            <a:r>
              <a:rPr lang="en-US" dirty="0" smtClean="0"/>
              <a:t>(4)</a:t>
            </a:r>
            <a:r>
              <a:rPr lang="en-US" dirty="0"/>
              <a:t>	</a:t>
            </a:r>
            <a:r>
              <a:rPr lang="en-US" dirty="0" smtClean="0"/>
              <a:t>20</a:t>
            </a:r>
            <a:r>
              <a:rPr lang="en-US" dirty="0"/>
              <a:t>%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5276072" cy="35814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Important Due Dates:</a:t>
            </a:r>
          </a:p>
          <a:p>
            <a:pPr lvl="1"/>
            <a:r>
              <a:rPr lang="en-US" dirty="0" smtClean="0"/>
              <a:t>TEST 1 Monday </a:t>
            </a:r>
            <a:r>
              <a:rPr lang="en-US" dirty="0"/>
              <a:t>February </a:t>
            </a:r>
            <a:r>
              <a:rPr lang="en-US" dirty="0" smtClean="0"/>
              <a:t>6</a:t>
            </a:r>
            <a:r>
              <a:rPr lang="en-US" baseline="30000" dirty="0" smtClean="0"/>
              <a:t>th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TEST 2 </a:t>
            </a:r>
            <a:r>
              <a:rPr lang="en-US" dirty="0"/>
              <a:t>Monday March </a:t>
            </a:r>
            <a:r>
              <a:rPr lang="en-US" dirty="0" smtClean="0"/>
              <a:t>13</a:t>
            </a:r>
            <a:r>
              <a:rPr lang="en-US" baseline="30000" dirty="0" smtClean="0"/>
              <a:t>th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MindTAP</a:t>
            </a:r>
            <a:r>
              <a:rPr lang="en-US" dirty="0" smtClean="0"/>
              <a:t> 1 Monday January 23</a:t>
            </a:r>
            <a:r>
              <a:rPr lang="en-US" baseline="30000" dirty="0" smtClean="0"/>
              <a:t>rd</a:t>
            </a:r>
            <a:r>
              <a:rPr lang="en-US" dirty="0" smtClean="0"/>
              <a:t> @ 3pm</a:t>
            </a:r>
          </a:p>
          <a:p>
            <a:pPr lvl="1"/>
            <a:r>
              <a:rPr lang="en-US" dirty="0" err="1" smtClean="0"/>
              <a:t>MindTAP</a:t>
            </a:r>
            <a:r>
              <a:rPr lang="en-US" dirty="0" smtClean="0"/>
              <a:t> 2 Monday February 13</a:t>
            </a:r>
            <a:r>
              <a:rPr lang="en-US" baseline="30000" dirty="0" smtClean="0"/>
              <a:t>th</a:t>
            </a:r>
            <a:r>
              <a:rPr lang="en-US" dirty="0" smtClean="0"/>
              <a:t> @ 3pm</a:t>
            </a:r>
          </a:p>
          <a:p>
            <a:pPr lvl="1"/>
            <a:r>
              <a:rPr lang="en-US" dirty="0" err="1" smtClean="0"/>
              <a:t>MindTAP</a:t>
            </a:r>
            <a:r>
              <a:rPr lang="en-US" dirty="0" smtClean="0"/>
              <a:t> 3 Monday February 27</a:t>
            </a:r>
            <a:r>
              <a:rPr lang="en-US" baseline="30000" dirty="0" smtClean="0"/>
              <a:t>th</a:t>
            </a:r>
            <a:r>
              <a:rPr lang="en-US" dirty="0" smtClean="0"/>
              <a:t> @ 3pm</a:t>
            </a:r>
          </a:p>
          <a:p>
            <a:pPr lvl="1"/>
            <a:r>
              <a:rPr lang="en-US" dirty="0" err="1" smtClean="0"/>
              <a:t>MindTAP</a:t>
            </a:r>
            <a:r>
              <a:rPr lang="en-US" dirty="0" smtClean="0"/>
              <a:t> 4 Monday March 27</a:t>
            </a:r>
            <a:r>
              <a:rPr lang="en-US" baseline="30000" dirty="0" smtClean="0"/>
              <a:t>th</a:t>
            </a:r>
            <a:r>
              <a:rPr lang="en-US" dirty="0" smtClean="0"/>
              <a:t> @ 3pm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0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1 and Test 2 are NOT cumulative (2 hours each)</a:t>
            </a:r>
          </a:p>
          <a:p>
            <a:r>
              <a:rPr lang="en-US" dirty="0" smtClean="0"/>
              <a:t>The final exam IS cumulative (3 hours)</a:t>
            </a:r>
          </a:p>
          <a:p>
            <a:r>
              <a:rPr lang="en-US" dirty="0" smtClean="0"/>
              <a:t>All tests and the exam are multiple choice and true/false</a:t>
            </a:r>
          </a:p>
          <a:p>
            <a:pPr lvl="1"/>
            <a:r>
              <a:rPr lang="en-US" dirty="0" smtClean="0"/>
              <a:t>Locations and times will be announced when they become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MindTAP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Katherine Baker-Ross </a:t>
            </a:r>
            <a:r>
              <a:rPr lang="mr-IN" dirty="0" smtClean="0"/>
              <a:t>–</a:t>
            </a:r>
            <a:r>
              <a:rPr lang="en-US" dirty="0" smtClean="0"/>
              <a:t> Nelson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MindTAP</a:t>
            </a:r>
            <a:r>
              <a:rPr lang="en-US" dirty="0" smtClean="0"/>
              <a:t> &amp; Participation Exercises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528763"/>
            <a:ext cx="9601200" cy="5000625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MindTAP</a:t>
            </a:r>
            <a:r>
              <a:rPr lang="en-US" sz="2400" dirty="0" smtClean="0"/>
              <a:t>, on its own, is helpful for students wanting additional practice with core concepts and ideas in this course.</a:t>
            </a:r>
          </a:p>
          <a:p>
            <a:r>
              <a:rPr lang="en-US" sz="2400" dirty="0" smtClean="0"/>
              <a:t>However, you will also be using </a:t>
            </a:r>
            <a:r>
              <a:rPr lang="en-US" sz="2400" dirty="0" err="1" smtClean="0"/>
              <a:t>MindTAP</a:t>
            </a:r>
            <a:r>
              <a:rPr lang="en-US" sz="2400" dirty="0" smtClean="0"/>
              <a:t> to complete 4 participation exercises throughout the course:</a:t>
            </a:r>
          </a:p>
          <a:p>
            <a:endParaRPr lang="en-US" dirty="0" smtClean="0"/>
          </a:p>
          <a:p>
            <a:pPr lvl="1"/>
            <a:r>
              <a:rPr lang="en-US" sz="2200" b="1" dirty="0" smtClean="0">
                <a:solidFill>
                  <a:srgbClr val="FF0000"/>
                </a:solidFill>
              </a:rPr>
              <a:t>One </a:t>
            </a:r>
            <a:r>
              <a:rPr lang="en-US" sz="2200" b="1" dirty="0">
                <a:solidFill>
                  <a:srgbClr val="FF0000"/>
                </a:solidFill>
              </a:rPr>
              <a:t>week before each due date</a:t>
            </a:r>
            <a:r>
              <a:rPr lang="en-US" sz="2200" dirty="0">
                <a:solidFill>
                  <a:srgbClr val="FF0000"/>
                </a:solidFill>
              </a:rPr>
              <a:t>, </a:t>
            </a:r>
            <a:r>
              <a:rPr lang="en-US" sz="2200" dirty="0"/>
              <a:t>a short participation exercise consisting of questions about the readings and lecture material will appear on </a:t>
            </a:r>
            <a:r>
              <a:rPr lang="en-US" sz="2200" dirty="0" err="1"/>
              <a:t>MindTAP</a:t>
            </a:r>
            <a:r>
              <a:rPr lang="en-US" sz="2200" dirty="0"/>
              <a:t>. </a:t>
            </a:r>
            <a:endParaRPr lang="en-US" sz="2200" dirty="0" smtClean="0"/>
          </a:p>
          <a:p>
            <a:pPr lvl="3"/>
            <a:r>
              <a:rPr lang="en-US" sz="2200" dirty="0" smtClean="0"/>
              <a:t>Each </a:t>
            </a:r>
            <a:r>
              <a:rPr lang="en-US" sz="2200" dirty="0"/>
              <a:t>participation exercise is worth 5% </a:t>
            </a:r>
            <a:endParaRPr lang="en-US" sz="2200" dirty="0" smtClean="0"/>
          </a:p>
          <a:p>
            <a:pPr lvl="3"/>
            <a:r>
              <a:rPr lang="en-US" sz="2200" dirty="0"/>
              <a:t>T</a:t>
            </a:r>
            <a:r>
              <a:rPr lang="en-US" sz="2200" dirty="0" smtClean="0"/>
              <a:t>he </a:t>
            </a:r>
            <a:r>
              <a:rPr lang="en-US" sz="2200" dirty="0"/>
              <a:t>dates when participation exercises </a:t>
            </a:r>
            <a:r>
              <a:rPr lang="en-US" sz="2200" b="1" dirty="0">
                <a:solidFill>
                  <a:srgbClr val="FF0000"/>
                </a:solidFill>
              </a:rPr>
              <a:t>will be posted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smtClean="0"/>
              <a:t>are </a:t>
            </a:r>
            <a:r>
              <a:rPr lang="en-US" sz="2200" dirty="0"/>
              <a:t>as follows: Monday January 16</a:t>
            </a:r>
            <a:r>
              <a:rPr lang="en-US" sz="2200" baseline="30000" dirty="0"/>
              <a:t>th</a:t>
            </a:r>
            <a:r>
              <a:rPr lang="en-US" sz="2200" dirty="0"/>
              <a:t>, Monday February 6</a:t>
            </a:r>
            <a:r>
              <a:rPr lang="en-US" sz="2200" baseline="30000" dirty="0"/>
              <a:t>th</a:t>
            </a:r>
            <a:r>
              <a:rPr lang="en-US" sz="2200" dirty="0"/>
              <a:t>, Monday February 20</a:t>
            </a:r>
            <a:r>
              <a:rPr lang="en-US" sz="2200" baseline="30000" dirty="0"/>
              <a:t>th</a:t>
            </a:r>
            <a:r>
              <a:rPr lang="en-US" sz="2200" dirty="0"/>
              <a:t> and Monday March 20</a:t>
            </a:r>
            <a:r>
              <a:rPr lang="en-US" sz="2200" baseline="30000" dirty="0"/>
              <a:t>th</a:t>
            </a:r>
            <a:r>
              <a:rPr lang="en-US" sz="2200" dirty="0"/>
              <a:t>. No late submissions will be allowed. </a:t>
            </a:r>
            <a:endParaRPr lang="en-US" sz="2200" dirty="0" smtClean="0"/>
          </a:p>
          <a:p>
            <a:pPr lvl="2"/>
            <a:r>
              <a:rPr lang="en-US" sz="2200" dirty="0" smtClean="0"/>
              <a:t>Note: Reminders and instructions for where to access the participation exercises will be sent via Blackboard!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Each of the following are detailed on the syllabus:</a:t>
            </a:r>
          </a:p>
          <a:p>
            <a:r>
              <a:rPr lang="en-US" dirty="0" smtClean="0"/>
              <a:t>Accessibility </a:t>
            </a:r>
          </a:p>
          <a:p>
            <a:r>
              <a:rPr lang="en-US" dirty="0" smtClean="0"/>
              <a:t>Late Assignments/Missed Tests</a:t>
            </a:r>
          </a:p>
          <a:p>
            <a:r>
              <a:rPr lang="en-US" dirty="0" smtClean="0"/>
              <a:t>Writing Centres</a:t>
            </a:r>
          </a:p>
          <a:p>
            <a:r>
              <a:rPr lang="en-US" dirty="0" smtClean="0"/>
              <a:t>Email Protocol</a:t>
            </a:r>
          </a:p>
          <a:p>
            <a:r>
              <a:rPr lang="en-US" dirty="0" smtClean="0"/>
              <a:t>Academic Integrity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1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599" y="2285999"/>
            <a:ext cx="6773593" cy="358140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 have ____ pet(s)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I’ve visited _____ countries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 have </a:t>
            </a:r>
            <a:r>
              <a:rPr lang="en-US" dirty="0" smtClean="0"/>
              <a:t>owned ____ </a:t>
            </a:r>
            <a:r>
              <a:rPr lang="en-US" dirty="0"/>
              <a:t>car(s</a:t>
            </a:r>
            <a:r>
              <a:rPr lang="en-US" dirty="0" smtClean="0"/>
              <a:t>) in my lifetime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 have spoken ____ language(s) in my lifetime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 have taught for _____ semester(s) at the university-level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 have ____ kid(s)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 have ____ sibling(s)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43667" y="185739"/>
            <a:ext cx="3948333" cy="625792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3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4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5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6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7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8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9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10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11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12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13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14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15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16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17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18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19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5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gets what, and why?!!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learn from capuchin monkeys about social inequality in humans?</a:t>
            </a:r>
            <a:endParaRPr lang="en-US" dirty="0" smtClean="0"/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youtu.be</a:t>
            </a:r>
            <a:r>
              <a:rPr lang="en-US" dirty="0"/>
              <a:t>/lKhAd0Tyny0</a:t>
            </a:r>
          </a:p>
          <a:p>
            <a:endParaRPr lang="en-US" dirty="0"/>
          </a:p>
          <a:p>
            <a:r>
              <a:rPr lang="en-US" dirty="0"/>
              <a:t>________________</a:t>
            </a:r>
          </a:p>
          <a:p>
            <a:r>
              <a:rPr lang="en-US" dirty="0"/>
              <a:t>________________</a:t>
            </a:r>
          </a:p>
          <a:p>
            <a:r>
              <a:rPr lang="en-US" dirty="0"/>
              <a:t>________________</a:t>
            </a:r>
          </a:p>
          <a:p>
            <a:r>
              <a:rPr lang="en-US" dirty="0"/>
              <a:t>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210146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gets what, and why?!!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≠ Inequality</a:t>
            </a:r>
          </a:p>
          <a:p>
            <a:pPr lvl="1"/>
            <a:r>
              <a:rPr lang="en-US" dirty="0" smtClean="0"/>
              <a:t>We are different in numerous ways (e.g. height, family size, food preference)</a:t>
            </a:r>
          </a:p>
          <a:p>
            <a:pPr lvl="1"/>
            <a:r>
              <a:rPr lang="en-US" dirty="0" smtClean="0"/>
              <a:t>Differences don’t always manifest themselves as inequality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3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</a:t>
            </a:r>
            <a:r>
              <a:rPr lang="en-US" dirty="0"/>
              <a:t>≠ Inequality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speak </a:t>
            </a:r>
            <a:r>
              <a:rPr lang="en-US" dirty="0"/>
              <a:t>of</a:t>
            </a:r>
            <a:r>
              <a:rPr lang="en-US" dirty="0" smtClean="0"/>
              <a:t>________________</a:t>
            </a:r>
            <a:r>
              <a:rPr lang="en-US" dirty="0" smtClean="0"/>
              <a:t>, </a:t>
            </a:r>
            <a:r>
              <a:rPr lang="en-US" dirty="0" smtClean="0"/>
              <a:t>we are typically referring to </a:t>
            </a:r>
            <a:r>
              <a:rPr lang="en-US" dirty="0" smtClean="0"/>
              <a:t>________________________________</a:t>
            </a:r>
            <a:r>
              <a:rPr lang="en-US" dirty="0" smtClean="0"/>
              <a:t> </a:t>
            </a:r>
            <a:r>
              <a:rPr lang="en-US" dirty="0" smtClean="0"/>
              <a:t>(Weber)</a:t>
            </a:r>
          </a:p>
          <a:p>
            <a:r>
              <a:rPr lang="en-US" dirty="0" smtClean="0"/>
              <a:t>I.e. different </a:t>
            </a:r>
            <a:r>
              <a:rPr lang="en-US" dirty="0" smtClean="0"/>
              <a:t>________________</a:t>
            </a:r>
            <a:r>
              <a:rPr lang="en-US" dirty="0" smtClean="0"/>
              <a:t>because </a:t>
            </a:r>
            <a:r>
              <a:rPr lang="en-US" dirty="0" smtClean="0"/>
              <a:t>of unequal </a:t>
            </a:r>
            <a:r>
              <a:rPr lang="en-US" sz="2400" dirty="0"/>
              <a:t>________________</a:t>
            </a:r>
          </a:p>
          <a:p>
            <a:pPr lvl="1"/>
            <a:endParaRPr lang="en-US" dirty="0"/>
          </a:p>
          <a:p>
            <a:r>
              <a:rPr lang="en-US" dirty="0" smtClean="0"/>
              <a:t>Sociologists are </a:t>
            </a:r>
            <a:r>
              <a:rPr lang="en-US" dirty="0" smtClean="0"/>
              <a:t>interested </a:t>
            </a:r>
            <a:r>
              <a:rPr lang="en-US" dirty="0" smtClean="0"/>
              <a:t>in:</a:t>
            </a:r>
          </a:p>
          <a:p>
            <a:pPr lvl="1"/>
            <a:r>
              <a:rPr lang="en-US" dirty="0" smtClean="0"/>
              <a:t>How social inequalities come about (i.e. the </a:t>
            </a:r>
            <a:r>
              <a:rPr lang="en-US" dirty="0" smtClean="0"/>
              <a:t>_______________________________</a:t>
            </a:r>
            <a:r>
              <a:rPr lang="en-US" dirty="0" smtClean="0">
                <a:sym typeface="Wingdings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________________ </a:t>
            </a:r>
            <a:r>
              <a:rPr lang="en-US" dirty="0" smtClean="0"/>
              <a:t>of </a:t>
            </a:r>
            <a:r>
              <a:rPr lang="en-US" dirty="0" smtClean="0"/>
              <a:t>social inequalities (inequality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______________</a:t>
            </a:r>
            <a:r>
              <a:rPr lang="en-US" dirty="0" smtClean="0">
                <a:sym typeface="Wingdings"/>
              </a:rPr>
              <a:t>)</a:t>
            </a: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64020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Chances are Intersectional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017008" cy="3581400"/>
          </a:xfrm>
        </p:spPr>
        <p:txBody>
          <a:bodyPr/>
          <a:lstStyle/>
          <a:p>
            <a:r>
              <a:rPr lang="en-US" dirty="0" smtClean="0"/>
              <a:t>Disadvantages </a:t>
            </a:r>
            <a:r>
              <a:rPr lang="en-US" dirty="0" smtClean="0"/>
              <a:t>are ________________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_______________ </a:t>
            </a:r>
            <a:r>
              <a:rPr lang="en-US" dirty="0" smtClean="0"/>
              <a:t>under </a:t>
            </a:r>
            <a:r>
              <a:rPr lang="en-US" dirty="0" smtClean="0"/>
              <a:t>which particular characteristics combine (e.g. gender and race), produce </a:t>
            </a:r>
            <a:r>
              <a:rPr lang="en-US" sz="2400" dirty="0"/>
              <a:t>________________</a:t>
            </a:r>
          </a:p>
        </p:txBody>
      </p:sp>
      <p:pic>
        <p:nvPicPr>
          <p:cNvPr id="5" name="Content Placeholder 4" descr="9468d1e5e5d1a99fd5ed8c631004ce0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594" b="-20594"/>
          <a:stretch>
            <a:fillRect/>
          </a:stretch>
        </p:blipFill>
        <p:spPr>
          <a:xfrm>
            <a:off x="7448550" y="1717675"/>
            <a:ext cx="4038600" cy="471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4" descr="intersectionalit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562" y="2457451"/>
            <a:ext cx="5071256" cy="26878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r>
              <a:rPr lang="en-US" dirty="0"/>
              <a:t>Intersectionality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9914" y="2286000"/>
            <a:ext cx="5127172" cy="3581400"/>
          </a:xfrm>
        </p:spPr>
        <p:txBody>
          <a:bodyPr>
            <a:normAutofit/>
          </a:bodyPr>
          <a:lstStyle/>
          <a:p>
            <a:r>
              <a:rPr lang="en-US" dirty="0"/>
              <a:t>Recognizes the </a:t>
            </a:r>
            <a:r>
              <a:rPr lang="en-US" dirty="0" smtClean="0"/>
              <a:t>________________ </a:t>
            </a:r>
            <a:r>
              <a:rPr lang="en-US" dirty="0"/>
              <a:t>and </a:t>
            </a:r>
            <a:r>
              <a:rPr lang="en-US" dirty="0" smtClean="0"/>
              <a:t>________________ </a:t>
            </a:r>
            <a:r>
              <a:rPr lang="en-US" dirty="0" smtClean="0"/>
              <a:t>of </a:t>
            </a:r>
            <a:r>
              <a:rPr lang="en-US" dirty="0"/>
              <a:t>systems of disadvantage creating unique life trajectories</a:t>
            </a:r>
          </a:p>
          <a:p>
            <a:pPr lvl="1"/>
            <a:r>
              <a:rPr lang="en-US" dirty="0"/>
              <a:t>“The whole is greater than the sum of its parts” </a:t>
            </a:r>
            <a:r>
              <a:rPr lang="mr-IN" dirty="0" smtClean="0"/>
              <a:t>–</a:t>
            </a:r>
            <a:r>
              <a:rPr lang="en-US" dirty="0" smtClean="0"/>
              <a:t> Aristotle</a:t>
            </a:r>
          </a:p>
          <a:p>
            <a:r>
              <a:rPr lang="en-US" dirty="0" smtClean="0"/>
              <a:t>Life chances must be considered as part of a </a:t>
            </a:r>
            <a:r>
              <a:rPr lang="en-US" dirty="0" smtClean="0"/>
              <a:t>________________</a:t>
            </a:r>
            <a:r>
              <a:rPr lang="en-US" dirty="0" smtClean="0"/>
              <a:t>, </a:t>
            </a:r>
            <a:r>
              <a:rPr lang="en-US" dirty="0" smtClean="0"/>
              <a:t>rather than as </a:t>
            </a:r>
            <a:r>
              <a:rPr lang="en-US" dirty="0"/>
              <a:t>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60798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framework for unique standpoints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you are and who you are in the world, shapes your ability to see others where they are and for who they are.</a:t>
            </a:r>
          </a:p>
          <a:p>
            <a:r>
              <a:rPr lang="en-US" dirty="0" smtClean="0"/>
              <a:t>Intersectionality allows us to see experiences, attitudes and opinions as attached to the people that propose them </a:t>
            </a:r>
            <a:r>
              <a:rPr lang="en-US" dirty="0" smtClean="0"/>
              <a:t>(________________!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this course, we will critically examine our own </a:t>
            </a:r>
            <a:r>
              <a:rPr lang="en-US" dirty="0" smtClean="0"/>
              <a:t>________________ </a:t>
            </a:r>
            <a:r>
              <a:rPr lang="en-US" dirty="0" smtClean="0"/>
              <a:t>(</a:t>
            </a:r>
            <a:r>
              <a:rPr lang="en-US" dirty="0" smtClean="0"/>
              <a:t>i.e. beliefs about ourselves and our experiences) and determine, in part, how this shapes our </a:t>
            </a:r>
            <a:r>
              <a:rPr lang="en-US" dirty="0" smtClean="0"/>
              <a:t>________________</a:t>
            </a:r>
            <a:r>
              <a:rPr lang="en-US" dirty="0"/>
              <a:t>________________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Ask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64442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is inequality justifiable?</a:t>
            </a:r>
          </a:p>
          <a:p>
            <a:r>
              <a:rPr lang="en-US" dirty="0" smtClean="0"/>
              <a:t>How much inequality is too much?</a:t>
            </a:r>
          </a:p>
          <a:p>
            <a:r>
              <a:rPr lang="en-US" dirty="0" smtClean="0"/>
              <a:t>What’s more important: equality of opportunity of equality of outcome?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4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people believe is interesting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Sociologists not only study </a:t>
            </a:r>
            <a:r>
              <a:rPr lang="en-US" dirty="0" smtClean="0"/>
              <a:t>________________ </a:t>
            </a:r>
            <a:r>
              <a:rPr lang="en-US" dirty="0" smtClean="0"/>
              <a:t>social </a:t>
            </a:r>
            <a:r>
              <a:rPr lang="en-US" dirty="0" smtClean="0"/>
              <a:t>problems, but also people’s </a:t>
            </a:r>
            <a:r>
              <a:rPr lang="en-US" dirty="0" smtClean="0"/>
              <a:t>_____________ </a:t>
            </a:r>
            <a:r>
              <a:rPr lang="en-US" dirty="0" smtClean="0"/>
              <a:t>about </a:t>
            </a:r>
            <a:r>
              <a:rPr lang="en-US" dirty="0" smtClean="0"/>
              <a:t>these problems, and the </a:t>
            </a:r>
            <a:r>
              <a:rPr lang="en-US" dirty="0" smtClean="0"/>
              <a:t>_______________ </a:t>
            </a:r>
            <a:r>
              <a:rPr lang="en-US" dirty="0" smtClean="0"/>
              <a:t>thereof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There is arguably some distance between </a:t>
            </a:r>
            <a:r>
              <a:rPr lang="en-US" dirty="0" smtClean="0"/>
              <a:t>________________ </a:t>
            </a:r>
            <a:r>
              <a:rPr lang="en-US" dirty="0"/>
              <a:t>and </a:t>
            </a:r>
            <a:r>
              <a:rPr lang="en-US" dirty="0" smtClean="0"/>
              <a:t>________________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What happens in the </a:t>
            </a:r>
            <a:r>
              <a:rPr lang="en-US" dirty="0" smtClean="0"/>
              <a:t>world </a:t>
            </a:r>
            <a:r>
              <a:rPr lang="en-US" dirty="0" smtClean="0"/>
              <a:t>may differ from the way people experience/perceive the real world (to a greater or lesser degree).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8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believe is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Beyond interesting, what you believe about the world around you has important consequences for you.</a:t>
            </a:r>
          </a:p>
          <a:p>
            <a:r>
              <a:rPr lang="en-US" dirty="0" smtClean="0"/>
              <a:t>Social inequality (perceived or otherwise) has important consequences for </a:t>
            </a:r>
            <a:r>
              <a:rPr lang="en-US" dirty="0" smtClean="0"/>
              <a:t>_____________,____________________,_______________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9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believe is contestable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 If I have 25 people waiting outside my office at the beginning of office hours. I don’t know who came first because I don’t have a sign up sheet. I can only see 15 students in the time allotted. I let the students (you) decide how to solve the problem.  What should you do?</a:t>
            </a:r>
          </a:p>
          <a:p>
            <a:endParaRPr lang="en-US" dirty="0"/>
          </a:p>
          <a:p>
            <a:r>
              <a:rPr lang="en-US" dirty="0" smtClean="0"/>
              <a:t>First come, first serve? </a:t>
            </a:r>
          </a:p>
          <a:p>
            <a:r>
              <a:rPr lang="en-US" dirty="0" smtClean="0"/>
              <a:t>Alphabetical order?</a:t>
            </a:r>
          </a:p>
          <a:p>
            <a:r>
              <a:rPr lang="en-US" dirty="0" smtClean="0"/>
              <a:t>Pull numbers from a hat?</a:t>
            </a:r>
          </a:p>
          <a:p>
            <a:r>
              <a:rPr lang="en-US" dirty="0" smtClean="0"/>
              <a:t>By the magnitude of help each student requires? (most to least)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2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91184" y="1847844"/>
            <a:ext cx="2848708" cy="35814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Kaitlyn Quinn         (Course Mentor)</a:t>
            </a:r>
          </a:p>
          <a:p>
            <a:r>
              <a:rPr lang="en-US" dirty="0" smtClean="0"/>
              <a:t>Responsible for Tutorials and </a:t>
            </a:r>
            <a:r>
              <a:rPr lang="en-US" dirty="0" err="1" smtClean="0"/>
              <a:t>MindTAP</a:t>
            </a:r>
            <a:endParaRPr lang="en-US" dirty="0" smtClean="0"/>
          </a:p>
          <a:p>
            <a:pPr lvl="1"/>
            <a:r>
              <a:rPr lang="en-US" dirty="0" smtClean="0"/>
              <a:t>Tutorial leadership</a:t>
            </a:r>
          </a:p>
          <a:p>
            <a:pPr lvl="1"/>
            <a:r>
              <a:rPr lang="en-US" dirty="0" smtClean="0"/>
              <a:t>Test &amp; Exam Prep</a:t>
            </a:r>
          </a:p>
          <a:p>
            <a:pPr lvl="1"/>
            <a:r>
              <a:rPr lang="en-US" dirty="0" err="1" smtClean="0"/>
              <a:t>MindTAP</a:t>
            </a:r>
            <a:r>
              <a:rPr lang="en-US" dirty="0" smtClean="0"/>
              <a:t> participation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0" y="1847843"/>
            <a:ext cx="2848708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 err="1" smtClean="0"/>
              <a:t>Andreea</a:t>
            </a:r>
            <a:r>
              <a:rPr lang="en-US" dirty="0" smtClean="0"/>
              <a:t> </a:t>
            </a:r>
            <a:r>
              <a:rPr lang="en-US" dirty="0" err="1" smtClean="0"/>
              <a:t>Mogosanu</a:t>
            </a:r>
            <a:r>
              <a:rPr lang="en-US" dirty="0" smtClean="0"/>
              <a:t> (Course Coordinator)</a:t>
            </a:r>
          </a:p>
          <a:p>
            <a:r>
              <a:rPr lang="en-US" dirty="0" smtClean="0"/>
              <a:t>Responsible for all administrative manners</a:t>
            </a:r>
          </a:p>
          <a:p>
            <a:pPr lvl="1"/>
            <a:r>
              <a:rPr lang="en-US" dirty="0" smtClean="0"/>
              <a:t>Registration</a:t>
            </a:r>
          </a:p>
          <a:p>
            <a:pPr lvl="1"/>
            <a:r>
              <a:rPr lang="en-US" dirty="0" smtClean="0"/>
              <a:t>Grades</a:t>
            </a:r>
          </a:p>
          <a:p>
            <a:pPr lvl="1"/>
            <a:r>
              <a:rPr lang="en-US" dirty="0" smtClean="0"/>
              <a:t>Accommodations</a:t>
            </a:r>
          </a:p>
          <a:p>
            <a:pPr lvl="1"/>
            <a:r>
              <a:rPr lang="en-US" dirty="0" smtClean="0"/>
              <a:t>Scheduling </a:t>
            </a:r>
          </a:p>
          <a:p>
            <a:pPr lvl="1"/>
            <a:r>
              <a:rPr lang="en-US" dirty="0" smtClean="0"/>
              <a:t>Blackboard etc.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00246" y="1847844"/>
            <a:ext cx="2848708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 smtClean="0"/>
              <a:t>Chang Lin                 (Lead TA)  </a:t>
            </a:r>
          </a:p>
          <a:p>
            <a:r>
              <a:rPr lang="en-US" dirty="0" smtClean="0"/>
              <a:t>Responsible for TA Support and Tutorials</a:t>
            </a:r>
          </a:p>
          <a:p>
            <a:pPr lvl="1"/>
            <a:r>
              <a:rPr lang="en-US" dirty="0" smtClean="0"/>
              <a:t>Tutorial leadership</a:t>
            </a:r>
          </a:p>
          <a:p>
            <a:pPr lvl="1"/>
            <a:r>
              <a:rPr lang="en-US" dirty="0" smtClean="0"/>
              <a:t>Test &amp; Exam Prep</a:t>
            </a:r>
          </a:p>
        </p:txBody>
      </p:sp>
    </p:spTree>
    <p:extLst>
      <p:ext uri="{BB962C8B-B14F-4D97-AF65-F5344CB8AC3E}">
        <p14:creationId xmlns:p14="http://schemas.microsoft.com/office/powerpoint/2010/main" val="88065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believe is contestable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you answer this question relates to:</a:t>
            </a:r>
          </a:p>
          <a:p>
            <a:pPr lvl="1"/>
            <a:r>
              <a:rPr lang="en-US" dirty="0" smtClean="0"/>
              <a:t>Your ideas regarding </a:t>
            </a:r>
            <a:r>
              <a:rPr lang="en-US" dirty="0" smtClean="0"/>
              <a:t>________________</a:t>
            </a:r>
            <a:r>
              <a:rPr lang="en-US" dirty="0" smtClean="0"/>
              <a:t> </a:t>
            </a:r>
            <a:r>
              <a:rPr lang="en-US" dirty="0" smtClean="0"/>
              <a:t>(how privileges </a:t>
            </a:r>
            <a:r>
              <a:rPr lang="en-US" dirty="0"/>
              <a:t>are </a:t>
            </a:r>
            <a:r>
              <a:rPr lang="en-US" dirty="0" smtClean="0"/>
              <a:t>________________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Your own </a:t>
            </a:r>
            <a:r>
              <a:rPr lang="en-US" dirty="0" smtClean="0"/>
              <a:t>________________ </a:t>
            </a:r>
            <a:r>
              <a:rPr lang="en-US" dirty="0" smtClean="0"/>
              <a:t>(</a:t>
            </a:r>
            <a:r>
              <a:rPr lang="en-US" dirty="0" smtClean="0"/>
              <a:t>within broader society)</a:t>
            </a:r>
          </a:p>
          <a:p>
            <a:pPr lvl="1"/>
            <a:r>
              <a:rPr lang="en-US" dirty="0" smtClean="0"/>
              <a:t>Your </a:t>
            </a:r>
            <a:r>
              <a:rPr lang="en-US" dirty="0" smtClean="0"/>
              <a:t>________________ </a:t>
            </a:r>
            <a:r>
              <a:rPr lang="en-US" dirty="0" smtClean="0"/>
              <a:t>(</a:t>
            </a:r>
            <a:r>
              <a:rPr lang="en-US" dirty="0" smtClean="0"/>
              <a:t>previous experiences, or not, with this circumstance)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5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seemingly trivial question like this one, it is understandable that identifying, measuring and eradicating social inequality is quite a challenge.</a:t>
            </a:r>
          </a:p>
          <a:p>
            <a:r>
              <a:rPr lang="en-US" dirty="0" smtClean="0"/>
              <a:t>In fact, we likely disagree on </a:t>
            </a:r>
            <a:r>
              <a:rPr lang="en-US" dirty="0" smtClean="0"/>
              <a:t>________________________________</a:t>
            </a:r>
            <a:r>
              <a:rPr lang="en-US" dirty="0" smtClean="0"/>
              <a:t> </a:t>
            </a:r>
            <a:r>
              <a:rPr lang="en-US" dirty="0" smtClean="0"/>
              <a:t>and whether it is </a:t>
            </a:r>
            <a:r>
              <a:rPr lang="en-US" dirty="0"/>
              <a:t>worth </a:t>
            </a:r>
            <a:r>
              <a:rPr lang="en-US" dirty="0" smtClean="0"/>
              <a:t>________________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It doesn’t change the fact, however, that inequality is </a:t>
            </a:r>
            <a:r>
              <a:rPr lang="en-US" dirty="0" smtClean="0"/>
              <a:t>________________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4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943101"/>
            <a:ext cx="4447786" cy="39243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_______________</a:t>
            </a:r>
            <a:r>
              <a:rPr lang="en-CA" dirty="0" smtClean="0"/>
              <a:t>- </a:t>
            </a:r>
            <a:r>
              <a:rPr lang="en-CA" dirty="0"/>
              <a:t>An idea about how part of the world works</a:t>
            </a:r>
          </a:p>
          <a:p>
            <a:r>
              <a:rPr lang="en-US" dirty="0" smtClean="0"/>
              <a:t>_______________</a:t>
            </a:r>
            <a:r>
              <a:rPr lang="en-CA" dirty="0" smtClean="0"/>
              <a:t>- </a:t>
            </a:r>
            <a:r>
              <a:rPr lang="en-CA" dirty="0"/>
              <a:t>An educated guess about how this theory </a:t>
            </a:r>
            <a:r>
              <a:rPr lang="en-CA" dirty="0" smtClean="0"/>
              <a:t>plays </a:t>
            </a:r>
            <a:r>
              <a:rPr lang="en-CA" dirty="0"/>
              <a:t>out in real life</a:t>
            </a:r>
          </a:p>
          <a:p>
            <a:r>
              <a:rPr lang="en-US" dirty="0" smtClean="0"/>
              <a:t>_______________</a:t>
            </a:r>
            <a:r>
              <a:rPr lang="en-CA" dirty="0" smtClean="0"/>
              <a:t>- </a:t>
            </a:r>
            <a:r>
              <a:rPr lang="en-CA" dirty="0"/>
              <a:t>Associated with positivist epistemology, regarded as the collection and analysis of numerical data</a:t>
            </a:r>
          </a:p>
          <a:p>
            <a:r>
              <a:rPr lang="en-US" dirty="0" smtClean="0"/>
              <a:t>_______________</a:t>
            </a:r>
            <a:r>
              <a:rPr lang="en-CA" dirty="0" smtClean="0"/>
              <a:t>- Associated </a:t>
            </a:r>
            <a:r>
              <a:rPr lang="en-CA" dirty="0"/>
              <a:t>with interpretative epistemology, </a:t>
            </a:r>
            <a:r>
              <a:rPr lang="en-CA" dirty="0" smtClean="0"/>
              <a:t>referring </a:t>
            </a:r>
            <a:r>
              <a:rPr lang="en-CA" dirty="0"/>
              <a:t>to forms of data collection and analysis that rely on understanding, with an emphasis on </a:t>
            </a:r>
            <a:r>
              <a:rPr lang="en-CA" dirty="0" smtClean="0"/>
              <a:t>meanings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54" t="11557"/>
          <a:stretch/>
        </p:blipFill>
        <p:spPr>
          <a:xfrm>
            <a:off x="6472238" y="1943100"/>
            <a:ext cx="4500562" cy="371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now?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Place any questions you have for me in the question box!</a:t>
            </a:r>
          </a:p>
          <a:p>
            <a:r>
              <a:rPr lang="en-US" dirty="0" smtClean="0"/>
              <a:t>Sign-up for Tutorial 1 </a:t>
            </a:r>
            <a:r>
              <a:rPr lang="mr-IN" dirty="0" smtClean="0"/>
              <a:t>–</a:t>
            </a:r>
            <a:r>
              <a:rPr lang="en-US" dirty="0" smtClean="0"/>
              <a:t> Strategies for Success in SOC102 (January 16-20)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For next week</a:t>
            </a:r>
            <a:r>
              <a:rPr lang="mr-IN" dirty="0" smtClean="0">
                <a:solidFill>
                  <a:srgbClr val="FF0000"/>
                </a:solidFill>
              </a:rPr>
              <a:t>…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Readings: Theories of Social Inequality: An Introduction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Coming up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err="1" smtClean="0"/>
              <a:t>MindTAP</a:t>
            </a:r>
            <a:r>
              <a:rPr lang="en-US" dirty="0" smtClean="0"/>
              <a:t> Participation Exercise #1 will be available Monday January 16</a:t>
            </a:r>
            <a:r>
              <a:rPr lang="en-US" baseline="30000" dirty="0" smtClean="0"/>
              <a:t>th</a:t>
            </a:r>
            <a:r>
              <a:rPr lang="en-US" dirty="0" smtClean="0"/>
              <a:t> and due Monday January 23</a:t>
            </a:r>
            <a:r>
              <a:rPr lang="en-US" baseline="30000" dirty="0" smtClean="0"/>
              <a:t>rd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5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Epistemology Exercise</a:t>
            </a:r>
          </a:p>
          <a:p>
            <a:r>
              <a:rPr lang="en-US" dirty="0" smtClean="0"/>
              <a:t>Syllabus, Course Breakdown, Blackboard (Portal), Readings etc.</a:t>
            </a:r>
          </a:p>
          <a:p>
            <a:r>
              <a:rPr lang="en-US" dirty="0" smtClean="0"/>
              <a:t>Introduction to </a:t>
            </a:r>
            <a:r>
              <a:rPr lang="en-US" dirty="0" err="1" smtClean="0"/>
              <a:t>MindTAP</a:t>
            </a:r>
            <a:r>
              <a:rPr lang="en-US" dirty="0" smtClean="0"/>
              <a:t> </a:t>
            </a:r>
          </a:p>
          <a:p>
            <a:r>
              <a:rPr lang="en-US" dirty="0" smtClean="0"/>
              <a:t>Lecture content:</a:t>
            </a:r>
          </a:p>
          <a:p>
            <a:pPr lvl="1"/>
            <a:r>
              <a:rPr lang="en-US" dirty="0" smtClean="0"/>
              <a:t>What is inequality?</a:t>
            </a:r>
          </a:p>
        </p:txBody>
      </p:sp>
    </p:spTree>
    <p:extLst>
      <p:ext uri="{BB962C8B-B14F-4D97-AF65-F5344CB8AC3E}">
        <p14:creationId xmlns:p14="http://schemas.microsoft.com/office/powerpoint/2010/main" val="119856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Epistemology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sz="2400" dirty="0" smtClean="0"/>
              <a:t>The study of </a:t>
            </a:r>
            <a:r>
              <a:rPr lang="en-US" sz="2400" dirty="0" smtClean="0"/>
              <a:t>the ____________________ (methods</a:t>
            </a:r>
            <a:r>
              <a:rPr lang="en-US" sz="2400" dirty="0" smtClean="0"/>
              <a:t>, validity and scope)</a:t>
            </a:r>
          </a:p>
          <a:p>
            <a:pPr lvl="3">
              <a:spcBef>
                <a:spcPts val="1000"/>
              </a:spcBef>
            </a:pPr>
            <a:r>
              <a:rPr lang="en-US" sz="2000" dirty="0" smtClean="0"/>
              <a:t>Who </a:t>
            </a:r>
            <a:r>
              <a:rPr lang="en-US" sz="2000" dirty="0"/>
              <a:t>says </a:t>
            </a:r>
            <a:r>
              <a:rPr lang="en-US" sz="2000" dirty="0" smtClean="0"/>
              <a:t>what, where does the information come from, </a:t>
            </a:r>
            <a:r>
              <a:rPr lang="en-US" sz="2000" dirty="0"/>
              <a:t>and should we believe them?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5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Epistemology: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 me something you believe very, very confidently (something that is 100% true)!</a:t>
            </a:r>
          </a:p>
          <a:p>
            <a:r>
              <a:rPr lang="en-US" dirty="0" smtClean="0"/>
              <a:t>How do you know what you know?</a:t>
            </a:r>
          </a:p>
        </p:txBody>
      </p:sp>
    </p:spTree>
    <p:extLst>
      <p:ext uri="{BB962C8B-B14F-4D97-AF65-F5344CB8AC3E}">
        <p14:creationId xmlns:p14="http://schemas.microsoft.com/office/powerpoint/2010/main" val="53285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There are many ways to </a:t>
            </a:r>
            <a:r>
              <a:rPr lang="en-US" dirty="0" smtClean="0">
                <a:solidFill>
                  <a:srgbClr val="FF0000"/>
                </a:solidFill>
              </a:rPr>
              <a:t>know</a:t>
            </a:r>
            <a:r>
              <a:rPr lang="en-US" dirty="0" smtClean="0"/>
              <a:t> the social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17245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________________</a:t>
            </a:r>
            <a:endParaRPr lang="en-US" sz="2400" dirty="0" smtClean="0"/>
          </a:p>
          <a:p>
            <a:r>
              <a:rPr lang="en-US" sz="2400" dirty="0"/>
              <a:t>________________</a:t>
            </a:r>
          </a:p>
          <a:p>
            <a:r>
              <a:rPr lang="en-US" sz="2400" dirty="0"/>
              <a:t>________________</a:t>
            </a:r>
          </a:p>
          <a:p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1724527"/>
          </a:xfrm>
        </p:spPr>
        <p:txBody>
          <a:bodyPr>
            <a:normAutofit/>
          </a:bodyPr>
          <a:lstStyle/>
          <a:p>
            <a:r>
              <a:rPr lang="en-US" sz="2400" dirty="0"/>
              <a:t>________________</a:t>
            </a:r>
          </a:p>
          <a:p>
            <a:r>
              <a:rPr lang="en-US" sz="2400" dirty="0"/>
              <a:t>________________</a:t>
            </a:r>
          </a:p>
          <a:p>
            <a:r>
              <a:rPr lang="en-US" sz="2400" dirty="0"/>
              <a:t>________________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4124825"/>
            <a:ext cx="9601200" cy="23882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Not all ways of knowing are equally </a:t>
            </a:r>
            <a:r>
              <a:rPr lang="en-US" sz="2400" dirty="0" smtClean="0"/>
              <a:t>_________ </a:t>
            </a:r>
            <a:r>
              <a:rPr lang="en-US" sz="2400" dirty="0"/>
              <a:t>and/or </a:t>
            </a:r>
            <a:r>
              <a:rPr lang="en-US" sz="2400" dirty="0" smtClean="0"/>
              <a:t>___________</a:t>
            </a:r>
            <a:endParaRPr lang="en-US" sz="2400" dirty="0"/>
          </a:p>
          <a:p>
            <a:pPr marL="571500" indent="-571500">
              <a:buFontTx/>
              <a:buChar char="-"/>
            </a:pP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Some ways of knowing are especially privileged: e.g. </a:t>
            </a:r>
            <a:r>
              <a:rPr lang="en-US" sz="2400" dirty="0"/>
              <a:t>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202397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Epistemology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This course will explore scientific knowledge, primarily in </a:t>
            </a:r>
            <a:r>
              <a:rPr lang="en-US" sz="2400" dirty="0" smtClean="0"/>
              <a:t>the ___________. </a:t>
            </a:r>
            <a:r>
              <a:rPr lang="en-US" sz="2400" dirty="0" smtClean="0"/>
              <a:t>But</a:t>
            </a:r>
            <a:r>
              <a:rPr lang="mr-IN" sz="2400" dirty="0" smtClean="0"/>
              <a:t>…</a:t>
            </a:r>
            <a:r>
              <a:rPr lang="en-CA" sz="2400" dirty="0" smtClean="0"/>
              <a:t> </a:t>
            </a:r>
          </a:p>
          <a:p>
            <a:pPr lvl="1"/>
            <a:r>
              <a:rPr lang="en-CA" sz="2200" dirty="0" smtClean="0"/>
              <a:t>The </a:t>
            </a:r>
            <a:r>
              <a:rPr lang="en-US" sz="2400" dirty="0" smtClean="0"/>
              <a:t>__________ </a:t>
            </a:r>
            <a:r>
              <a:rPr lang="en-CA" sz="2200" dirty="0" smtClean="0"/>
              <a:t>doesn’t </a:t>
            </a:r>
            <a:r>
              <a:rPr lang="en-CA" sz="2200" dirty="0" smtClean="0"/>
              <a:t>negate </a:t>
            </a:r>
            <a:r>
              <a:rPr lang="en-CA" sz="2200" dirty="0" smtClean="0"/>
              <a:t>the </a:t>
            </a:r>
            <a:r>
              <a:rPr lang="en-US" sz="2400" dirty="0" smtClean="0"/>
              <a:t>__________</a:t>
            </a:r>
            <a:r>
              <a:rPr lang="en-CA" sz="2200" dirty="0" smtClean="0"/>
              <a:t>, </a:t>
            </a:r>
            <a:r>
              <a:rPr lang="en-CA" sz="2200" dirty="0" smtClean="0"/>
              <a:t>and</a:t>
            </a:r>
          </a:p>
          <a:p>
            <a:r>
              <a:rPr lang="en-CA" sz="2200" dirty="0" smtClean="0"/>
              <a:t>The </a:t>
            </a:r>
            <a:r>
              <a:rPr lang="en-US" sz="2400" dirty="0" smtClean="0"/>
              <a:t>__________</a:t>
            </a:r>
            <a:r>
              <a:rPr lang="en-CA" sz="2200" dirty="0" smtClean="0"/>
              <a:t>doesn’t </a:t>
            </a:r>
            <a:r>
              <a:rPr lang="en-CA" sz="2200" dirty="0" smtClean="0"/>
              <a:t>negate the </a:t>
            </a:r>
            <a:r>
              <a:rPr lang="en-US" sz="2400" dirty="0" smtClean="0"/>
              <a:t>___________</a:t>
            </a:r>
            <a:endParaRPr lang="en-US" dirty="0" smtClean="0"/>
          </a:p>
          <a:p>
            <a:r>
              <a:rPr lang="en-US" sz="2400" dirty="0" smtClean="0"/>
              <a:t>With any scientific knowledge, we should question its </a:t>
            </a:r>
            <a:r>
              <a:rPr lang="en-US" sz="2400" dirty="0" smtClean="0"/>
              <a:t>____________ </a:t>
            </a:r>
            <a:r>
              <a:rPr lang="en-US" sz="2400" dirty="0"/>
              <a:t>and </a:t>
            </a:r>
            <a:r>
              <a:rPr lang="en-US" sz="2400" dirty="0" smtClean="0"/>
              <a:t>__________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34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sp>
        <p:nvSpPr>
          <p:cNvPr id="8" name="Rectangle 7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lecturehall.jpeg.size.xxlarge.letterbox.jpeg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561" y="1085763"/>
            <a:ext cx="6517065" cy="4366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Getting started…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60667" y="2286000"/>
            <a:ext cx="3656419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Always start with </a:t>
            </a:r>
            <a:r>
              <a:rPr lang="en-US" dirty="0" smtClean="0"/>
              <a:t>Portal:</a:t>
            </a:r>
          </a:p>
          <a:p>
            <a:r>
              <a:rPr lang="en-US" dirty="0" smtClean="0"/>
              <a:t>The syllabus is posted here</a:t>
            </a:r>
          </a:p>
          <a:p>
            <a:r>
              <a:rPr lang="en-US" dirty="0" smtClean="0"/>
              <a:t>Announcements will be posted here</a:t>
            </a:r>
          </a:p>
          <a:p>
            <a:r>
              <a:rPr lang="en-US" dirty="0" smtClean="0"/>
              <a:t>TA contact information is posted here</a:t>
            </a:r>
          </a:p>
          <a:p>
            <a:r>
              <a:rPr lang="en-US" dirty="0" smtClean="0"/>
              <a:t>Grades will be posted 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3038" y="5867399"/>
            <a:ext cx="1018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https://portal.utoronto.ca/webapps/portal/execute/tabs/tabAction?tab_tab_group_id=_12_1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390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1845</TotalTime>
  <Words>1551</Words>
  <Application>Microsoft Macintosh PowerPoint</Application>
  <PresentationFormat>Widescreen</PresentationFormat>
  <Paragraphs>231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Calibri</vt:lpstr>
      <vt:lpstr>Franklin Gothic Book</vt:lpstr>
      <vt:lpstr>Wingdings</vt:lpstr>
      <vt:lpstr>Crop</vt:lpstr>
      <vt:lpstr>SOC 102</vt:lpstr>
      <vt:lpstr>Who am I?</vt:lpstr>
      <vt:lpstr>Who are they?</vt:lpstr>
      <vt:lpstr>Outline</vt:lpstr>
      <vt:lpstr>Epistemology</vt:lpstr>
      <vt:lpstr>Epistemology: Exercise</vt:lpstr>
      <vt:lpstr>There are many ways to know the social world</vt:lpstr>
      <vt:lpstr>Epistemology</vt:lpstr>
      <vt:lpstr>Getting started…</vt:lpstr>
      <vt:lpstr>Required Readings:  </vt:lpstr>
      <vt:lpstr>Readings + Lectures</vt:lpstr>
      <vt:lpstr>Lectures</vt:lpstr>
      <vt:lpstr>Lectures</vt:lpstr>
      <vt:lpstr>Tutorials</vt:lpstr>
      <vt:lpstr>Down to business…</vt:lpstr>
      <vt:lpstr>Tests</vt:lpstr>
      <vt:lpstr>MindTAP</vt:lpstr>
      <vt:lpstr>MindTAP &amp; Participation Exercises</vt:lpstr>
      <vt:lpstr>Course Policies</vt:lpstr>
      <vt:lpstr>Who gets what, and why?!!</vt:lpstr>
      <vt:lpstr>Who gets what, and why?!!</vt:lpstr>
      <vt:lpstr>Difference ≠ Inequality </vt:lpstr>
      <vt:lpstr>Life Chances are Intersectional </vt:lpstr>
      <vt:lpstr>Intersectionality</vt:lpstr>
      <vt:lpstr>A framework for unique standpoints</vt:lpstr>
      <vt:lpstr>Ask yourself</vt:lpstr>
      <vt:lpstr>What people believe is interesting</vt:lpstr>
      <vt:lpstr>What you believe is important</vt:lpstr>
      <vt:lpstr>What you believe is contestable </vt:lpstr>
      <vt:lpstr>What you believe is contestable</vt:lpstr>
      <vt:lpstr>Overview</vt:lpstr>
      <vt:lpstr>Key Concepts</vt:lpstr>
      <vt:lpstr>What now?…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 102</dc:title>
  <dc:creator>Rachel La Touche</dc:creator>
  <cp:lastModifiedBy>Rachel La Touche</cp:lastModifiedBy>
  <cp:revision>133</cp:revision>
  <dcterms:created xsi:type="dcterms:W3CDTF">2017-01-08T03:18:26Z</dcterms:created>
  <dcterms:modified xsi:type="dcterms:W3CDTF">2017-01-09T10:07:08Z</dcterms:modified>
</cp:coreProperties>
</file>