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1" r:id="rId3"/>
    <p:sldId id="272" r:id="rId4"/>
    <p:sldId id="274" r:id="rId5"/>
    <p:sldId id="273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7BD10-BDD4-AE48-BB9C-807586CEEEB8}" type="datetimeFigureOut">
              <a:rPr kumimoji="1" lang="zh-CN" altLang="en-US" smtClean="0"/>
              <a:t>2018/4/25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FAA86-1090-5A46-A339-6B26618CC3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112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AA86-1090-5A46-A339-6B26618CC3B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7590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AA86-1090-5A46-A339-6B26618CC3B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123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DF4C-FB7C-4F49-925C-AD16F9422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D95D02-6120-5744-9494-8D4BBCF86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E5C1C-9EDC-6C4A-ACC4-D857DF44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CF2B-9EBC-7A4F-ACBE-5EAA412BB961}" type="datetimeFigureOut">
              <a:rPr kumimoji="1" lang="zh-CN" altLang="en-US" smtClean="0"/>
              <a:t>2018/4/25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5F726-0DFF-4244-90D1-C6DBCCC0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6A79F49-0871-A646-B429-39BCEC06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7959-AD3B-1947-B571-D3B0181FA5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783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014DD-9927-1441-BCCE-DEA57BC7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E17953EB-0901-7F43-8E9E-3DFD8B37B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7E269-64B8-7748-86BF-30AF6EA7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CF2B-9EBC-7A4F-ACBE-5EAA412BB961}" type="datetimeFigureOut">
              <a:rPr kumimoji="1" lang="zh-CN" altLang="en-US" smtClean="0"/>
              <a:t>2018/4/25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B91938-9F1F-BF4A-9218-355585BA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9042B1B-6A12-C041-9DB5-DD2B78AE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7959-AD3B-1947-B571-D3B0181FA5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42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CCFBB7-CF58-D245-8017-1D21B3B4B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06AC0596-DFF0-094D-B7D4-6119C56D7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4759A-9CB0-BC4D-A9E1-F3899935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CF2B-9EBC-7A4F-ACBE-5EAA412BB961}" type="datetimeFigureOut">
              <a:rPr kumimoji="1" lang="zh-CN" altLang="en-US" smtClean="0"/>
              <a:t>2018/4/25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09E57-F985-B040-9C01-76C83E73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2F643D2-DD01-4F45-B377-21DD758B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7959-AD3B-1947-B571-D3B0181FA5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87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F3F07-D2C5-3B4C-B32A-F09C1CF1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12EEC-B92F-4C48-BA9E-2FDA5F832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40551B-566A-ED48-A0C0-D0637FE8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CF2B-9EBC-7A4F-ACBE-5EAA412BB961}" type="datetimeFigureOut">
              <a:rPr kumimoji="1" lang="zh-CN" altLang="en-US" smtClean="0"/>
              <a:t>2018/4/25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869B2-A24E-D64A-A721-6572E888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99CCB65-282C-8A47-BE5B-99E66E08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7959-AD3B-1947-B571-D3B0181FA5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152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6FD7D-D29E-064F-8C5A-69D1BB39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819836-2484-E442-A036-76EDA787A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5C29B-6945-1C41-A3EE-906C09CB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CF2B-9EBC-7A4F-ACBE-5EAA412BB961}" type="datetimeFigureOut">
              <a:rPr kumimoji="1" lang="zh-CN" altLang="en-US" smtClean="0"/>
              <a:t>2018/4/25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6BA66-CE0E-FF4B-9D5A-7853E44A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6835C40-B285-D04D-8C63-31E7107B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7959-AD3B-1947-B571-D3B0181FA5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776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79060-99E3-054B-95CA-6B849DB9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D8D63-9F30-9946-A686-2469D201B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8E1472-69F7-EE47-9753-0910BDE83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2F7941-A438-1048-A71C-484BD8CB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CF2B-9EBC-7A4F-ACBE-5EAA412BB961}" type="datetimeFigureOut">
              <a:rPr kumimoji="1" lang="zh-CN" altLang="en-US" smtClean="0"/>
              <a:t>2018/4/25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2CCE66-182F-2440-88F4-A14E28C4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17F2C678-5948-5748-BA8A-10D25FE7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7959-AD3B-1947-B571-D3B0181FA5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49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1E41D-E58A-4C4F-9052-B20A45D0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DB7F35-78CF-B74E-94EC-9303F41D5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6EDFBF-E3B5-C243-8373-02D7B970B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AC2273-A77B-1D44-BC26-4CF5262C3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35C9FA-B576-164F-B1C5-CFFD84FB3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25ED44-6400-C948-897A-0FB93746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CF2B-9EBC-7A4F-ACBE-5EAA412BB961}" type="datetimeFigureOut">
              <a:rPr kumimoji="1" lang="zh-CN" altLang="en-US" smtClean="0"/>
              <a:t>2018/4/25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567917-2A11-7144-880C-1B92FC42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11F0B8BD-7CE0-A44B-9EAA-066099B7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7959-AD3B-1947-B571-D3B0181FA5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011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408EC-88AA-0444-9D02-FFF8EE2C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358140-1672-3945-957B-94B8ACFA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CF2B-9EBC-7A4F-ACBE-5EAA412BB961}" type="datetimeFigureOut">
              <a:rPr kumimoji="1" lang="zh-CN" altLang="en-US" smtClean="0"/>
              <a:t>2018/4/25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69C972-A5E0-6D45-9B01-2DCD0A53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F1233AD9-6C95-D54E-9821-473079E0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7959-AD3B-1947-B571-D3B0181FA5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35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B852EF-730B-5046-822C-FBF963CB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CF2B-9EBC-7A4F-ACBE-5EAA412BB961}" type="datetimeFigureOut">
              <a:rPr kumimoji="1" lang="zh-CN" altLang="en-US" smtClean="0"/>
              <a:t>2018/4/25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0A12D5-D577-5241-97B9-CAAE3AD9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FB832C90-7B9A-6A43-ADDC-E6D75040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7959-AD3B-1947-B571-D3B0181FA5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45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87B1E-D25A-0043-B847-9FF1C51E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45CED-82C9-8D46-84BC-1F9A7D5EA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F3DE3E-0739-9D44-AD91-C2F7D2E3F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EF6D27-453E-B74B-A333-CEFEC73E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CF2B-9EBC-7A4F-ACBE-5EAA412BB961}" type="datetimeFigureOut">
              <a:rPr kumimoji="1" lang="zh-CN" altLang="en-US" smtClean="0"/>
              <a:t>2018/4/25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6FD11-20A4-F14E-95F9-00613A67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22183235-100F-0541-8FE6-078AB76B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7959-AD3B-1947-B571-D3B0181FA5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872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AC088-C9E1-094E-BA86-4FEC2409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BAD689-9439-804D-857E-760E0A0CB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D19879-0AD6-2841-826A-426C7C6FE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015377-516C-D744-99DA-97EA7DE3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CF2B-9EBC-7A4F-ACBE-5EAA412BB961}" type="datetimeFigureOut">
              <a:rPr kumimoji="1" lang="zh-CN" altLang="en-US" smtClean="0"/>
              <a:t>2018/4/25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AB67B-5CBC-FD4D-B447-2A0A42BF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6DE63A5B-7FE5-D142-9FF7-CF8B5B14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7959-AD3B-1947-B571-D3B0181FA5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024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B4C252-32BC-AA49-BB3B-F5A765E8D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458B17-2567-654C-AD7A-CE0C01BFE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25680-9ED4-9949-A2B8-49B6D3DB7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6CF2B-9EBC-7A4F-ACBE-5EAA412BB961}" type="datetimeFigureOut">
              <a:rPr kumimoji="1" lang="zh-CN" altLang="en-US" smtClean="0"/>
              <a:t>2018/4/25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CAE2D-5734-FB4E-A969-8486913D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83FA7B9-B64D-5342-9208-E1D1079DE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87959-AD3B-1947-B571-D3B0181FA5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572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B3AEF-F3AD-4840-A52A-5D7B2468F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Da</a:t>
            </a:r>
            <a:r>
              <a:rPr kumimoji="1" lang="en-US" altLang="zh-Hans" dirty="0"/>
              <a:t>de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membership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software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EF352A-61A8-C74D-BBF2-803796C76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0210" y="3602038"/>
            <a:ext cx="8987790" cy="1655762"/>
          </a:xfrm>
        </p:spPr>
        <p:txBody>
          <a:bodyPr/>
          <a:lstStyle/>
          <a:p>
            <a:pPr algn="l"/>
            <a:r>
              <a:rPr kumimoji="1" lang="en-US" altLang="zh-CN" dirty="0"/>
              <a:t>U</a:t>
            </a:r>
            <a:r>
              <a:rPr kumimoji="1" lang="en-US" altLang="zh-Hans" dirty="0"/>
              <a:t>ser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manual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Version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1.1</a:t>
            </a:r>
          </a:p>
          <a:p>
            <a:pPr algn="l"/>
            <a:r>
              <a:rPr kumimoji="1" lang="en-US" altLang="zh-Hans" dirty="0"/>
              <a:t>Created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Gong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Jiaji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0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DBC0C-0017-E14B-9226-42A5E495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en-US" altLang="zh-Hans" dirty="0"/>
              <a:t>fter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Purchase</a:t>
            </a:r>
            <a:r>
              <a:rPr kumimoji="1" lang="zh-Hans" altLang="en-US" dirty="0"/>
              <a:t> 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4C4BAD4-5B94-0F48-84D1-B5F6AFB34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1198404"/>
            <a:ext cx="4673600" cy="21209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5C17BAD-39CC-AD41-ADC7-4DBB3EE12C88}"/>
              </a:ext>
            </a:extLst>
          </p:cNvPr>
          <p:cNvSpPr txBox="1"/>
          <p:nvPr/>
        </p:nvSpPr>
        <p:spPr>
          <a:xfrm>
            <a:off x="937260" y="1520190"/>
            <a:ext cx="4777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r>
              <a:rPr kumimoji="1" lang="en-US" altLang="zh-Hans" dirty="0"/>
              <a:t>ialog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pop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out,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remind you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collect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correct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money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from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customer.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r>
              <a:rPr kumimoji="1" lang="en-US" altLang="zh-Hans" i="1" dirty="0"/>
              <a:t>(if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discount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system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is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enabled,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the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amount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will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be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automatically calculated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by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multiply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with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discount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rate.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)</a:t>
            </a:r>
            <a:endParaRPr kumimoji="1" lang="zh-CN" altLang="en-US" i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457535-2F4F-7D42-99AB-18643F49DDFF}"/>
              </a:ext>
            </a:extLst>
          </p:cNvPr>
          <p:cNvSpPr txBox="1"/>
          <p:nvPr/>
        </p:nvSpPr>
        <p:spPr>
          <a:xfrm>
            <a:off x="3760470" y="3589020"/>
            <a:ext cx="7593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en-US" altLang="zh-Hans" dirty="0"/>
              <a:t>lso,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Total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spend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accumulated.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Please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note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2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conditions:</a:t>
            </a:r>
          </a:p>
          <a:p>
            <a:pPr marL="342900" indent="-342900">
              <a:buAutoNum type="arabicPeriod"/>
            </a:pPr>
            <a:r>
              <a:rPr kumimoji="1" lang="en-US" altLang="zh-Hans" dirty="0">
                <a:solidFill>
                  <a:schemeClr val="accent1"/>
                </a:solidFill>
              </a:rPr>
              <a:t>Total</a:t>
            </a:r>
            <a:r>
              <a:rPr kumimoji="1" lang="zh-Hans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Hans" dirty="0">
                <a:solidFill>
                  <a:schemeClr val="accent1"/>
                </a:solidFill>
              </a:rPr>
              <a:t>spend</a:t>
            </a:r>
            <a:r>
              <a:rPr kumimoji="1" lang="zh-Hans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Hans" dirty="0">
                <a:solidFill>
                  <a:schemeClr val="accent1"/>
                </a:solidFill>
              </a:rPr>
              <a:t>&gt;</a:t>
            </a:r>
            <a:r>
              <a:rPr kumimoji="1" lang="zh-Hans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Hans" dirty="0">
                <a:solidFill>
                  <a:schemeClr val="accent1"/>
                </a:solidFill>
              </a:rPr>
              <a:t>1000</a:t>
            </a:r>
            <a:r>
              <a:rPr kumimoji="1" lang="zh-Hans" altLang="en-US" dirty="0">
                <a:solidFill>
                  <a:schemeClr val="accent1"/>
                </a:solidFill>
              </a:rPr>
              <a:t> </a:t>
            </a:r>
            <a:endParaRPr kumimoji="1" lang="en-US" altLang="zh-Hans" dirty="0">
              <a:solidFill>
                <a:schemeClr val="accent1"/>
              </a:solidFill>
            </a:endParaRPr>
          </a:p>
          <a:p>
            <a:r>
              <a:rPr kumimoji="1" lang="en-US" altLang="zh-Hans" dirty="0"/>
              <a:t>	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case,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dialog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pop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out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remind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you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that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customer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has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enough spend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redeem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product.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endParaRPr kumimoji="1" lang="en-US" altLang="zh-Hans" dirty="0"/>
          </a:p>
          <a:p>
            <a:pPr marL="342900" indent="-342900">
              <a:buAutoNum type="arabicPeriod" startAt="2"/>
            </a:pPr>
            <a:r>
              <a:rPr kumimoji="1" lang="en-US" altLang="zh-Hans" dirty="0">
                <a:solidFill>
                  <a:schemeClr val="accent1"/>
                </a:solidFill>
              </a:rPr>
              <a:t>Total</a:t>
            </a:r>
            <a:r>
              <a:rPr kumimoji="1" lang="zh-Hans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Hans" dirty="0">
                <a:solidFill>
                  <a:schemeClr val="accent1"/>
                </a:solidFill>
              </a:rPr>
              <a:t>spend</a:t>
            </a:r>
            <a:r>
              <a:rPr kumimoji="1" lang="zh-Hans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Hans" dirty="0">
                <a:solidFill>
                  <a:schemeClr val="accent1"/>
                </a:solidFill>
              </a:rPr>
              <a:t>&lt;</a:t>
            </a:r>
            <a:r>
              <a:rPr kumimoji="1" lang="zh-Hans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Hans" dirty="0">
                <a:solidFill>
                  <a:schemeClr val="accent1"/>
                </a:solidFill>
              </a:rPr>
              <a:t>0</a:t>
            </a:r>
            <a:r>
              <a:rPr kumimoji="1" lang="zh-Hans" altLang="en-US" dirty="0">
                <a:solidFill>
                  <a:schemeClr val="accent1"/>
                </a:solidFill>
              </a:rPr>
              <a:t>  </a:t>
            </a:r>
            <a:endParaRPr kumimoji="1" lang="en-US" altLang="zh-Hans" dirty="0">
              <a:solidFill>
                <a:schemeClr val="accent1"/>
              </a:solidFill>
            </a:endParaRPr>
          </a:p>
          <a:p>
            <a:r>
              <a:rPr kumimoji="1" lang="en-US" altLang="zh-CN" dirty="0"/>
              <a:t>	</a:t>
            </a:r>
            <a:r>
              <a:rPr kumimoji="1" lang="en-US" altLang="zh-Hans" dirty="0"/>
              <a:t>something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wrong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happened,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Check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purchase log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out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reason,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amend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slot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manually.</a:t>
            </a:r>
            <a:r>
              <a:rPr kumimoji="1" lang="zh-Hans" altLang="en-US" dirty="0"/>
              <a:t> 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B3CA5B0-7E9F-4740-9753-357DBFABA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" y="3428732"/>
            <a:ext cx="25781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3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E2277-FDE0-AD47-83C5-4E4400A1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</a:t>
            </a:r>
            <a:r>
              <a:rPr kumimoji="1" lang="en-US" altLang="zh-Hans" dirty="0"/>
              <a:t>edeem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Item</a:t>
            </a:r>
            <a:r>
              <a:rPr kumimoji="1" lang="zh-Hans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99D53-484D-AF4E-ACD8-2251A48C1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Hans" dirty="0"/>
              <a:t>imilar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purchase,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redeem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action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“buying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product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with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negative money”,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you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should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enter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“</a:t>
            </a:r>
            <a:r>
              <a:rPr kumimoji="1" lang="en-US" altLang="zh-Hans" sz="3200" dirty="0">
                <a:solidFill>
                  <a:srgbClr val="FF0000"/>
                </a:solidFill>
              </a:rPr>
              <a:t>-1000</a:t>
            </a:r>
            <a:r>
              <a:rPr kumimoji="1" lang="en-US" altLang="zh-Hans" dirty="0"/>
              <a:t>”in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money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slot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instead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positive amount.</a:t>
            </a:r>
            <a:r>
              <a:rPr kumimoji="1" lang="zh-Hans" altLang="en-US" dirty="0"/>
              <a:t>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D8720B-094F-434E-B2A6-145228623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" y="3191510"/>
            <a:ext cx="2921635" cy="17872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489AA5-C31F-FC4C-8496-002A9B6DA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675" y="3196372"/>
            <a:ext cx="2730500" cy="1447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DBD819-60A0-234F-B303-8E1554C86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175" y="3191510"/>
            <a:ext cx="5015865" cy="19896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ABB80E4-A894-0340-8F1F-0C72A0FD0E87}"/>
              </a:ext>
            </a:extLst>
          </p:cNvPr>
          <p:cNvSpPr txBox="1"/>
          <p:nvPr/>
        </p:nvSpPr>
        <p:spPr>
          <a:xfrm>
            <a:off x="1082040" y="5177790"/>
            <a:ext cx="2921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en-US" altLang="zh-Hans" dirty="0"/>
              <a:t>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Confirm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message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redeem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process.</a:t>
            </a:r>
            <a:r>
              <a:rPr kumimoji="1" lang="zh-Hans" altLang="en-US" dirty="0"/>
              <a:t> 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C72D3C-529F-2A41-BA48-C7AFE804C6F8}"/>
              </a:ext>
            </a:extLst>
          </p:cNvPr>
          <p:cNvSpPr txBox="1"/>
          <p:nvPr/>
        </p:nvSpPr>
        <p:spPr>
          <a:xfrm>
            <a:off x="4003675" y="5188297"/>
            <a:ext cx="273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en-US" altLang="zh-Hans" dirty="0"/>
              <a:t>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$1000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deducted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from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total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spend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r>
              <a:rPr kumimoji="1" lang="en-US" altLang="zh-Hans" dirty="0"/>
              <a:t>(14.23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–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1000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=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-985.77)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E3E0AE-7AA8-E746-B201-F92A16ABFD4C}"/>
              </a:ext>
            </a:extLst>
          </p:cNvPr>
          <p:cNvSpPr txBox="1"/>
          <p:nvPr/>
        </p:nvSpPr>
        <p:spPr>
          <a:xfrm>
            <a:off x="7596505" y="5177790"/>
            <a:ext cx="273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dirty="0"/>
              <a:t>3.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Warning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message.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Because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has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suspicious balance.</a:t>
            </a:r>
            <a:r>
              <a:rPr kumimoji="1" lang="zh-Hans" altLang="en-US" dirty="0"/>
              <a:t> </a:t>
            </a:r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239194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3A9A1-8A85-704A-812C-0BFEDA6E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Purchase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log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(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records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)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EB40D15-DED2-BC49-85E9-68047EF4B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0974"/>
            <a:ext cx="7962900" cy="914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293BC05-539A-A741-8D08-DAB04E229164}"/>
              </a:ext>
            </a:extLst>
          </p:cNvPr>
          <p:cNvSpPr txBox="1"/>
          <p:nvPr/>
        </p:nvSpPr>
        <p:spPr>
          <a:xfrm>
            <a:off x="838200" y="2457450"/>
            <a:ext cx="96316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I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have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made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2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deals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earlier.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One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is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ordinary purchase ,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the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other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is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redeem.</a:t>
            </a:r>
          </a:p>
          <a:p>
            <a:r>
              <a:rPr kumimoji="1" lang="en-US" altLang="zh-Hans" sz="1600" dirty="0"/>
              <a:t>You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can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find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this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table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in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the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center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panel</a:t>
            </a:r>
            <a:r>
              <a:rPr kumimoji="1" lang="zh-Hans" altLang="en-US" sz="1600" dirty="0"/>
              <a:t> </a:t>
            </a:r>
            <a:r>
              <a:rPr kumimoji="1" lang="en-US" altLang="zh-Hans" sz="1600" dirty="0">
                <a:solidFill>
                  <a:schemeClr val="accent1"/>
                </a:solidFill>
              </a:rPr>
              <a:t>after</a:t>
            </a:r>
            <a:r>
              <a:rPr kumimoji="1" lang="zh-Hans" altLang="en-US" sz="1600" dirty="0">
                <a:solidFill>
                  <a:schemeClr val="accent1"/>
                </a:solidFill>
              </a:rPr>
              <a:t> </a:t>
            </a:r>
            <a:r>
              <a:rPr kumimoji="1" lang="en-US" altLang="zh-Hans" sz="1600" dirty="0">
                <a:solidFill>
                  <a:schemeClr val="accent1"/>
                </a:solidFill>
              </a:rPr>
              <a:t>enter</a:t>
            </a:r>
            <a:r>
              <a:rPr kumimoji="1" lang="zh-Hans" altLang="en-US" sz="1600" dirty="0">
                <a:solidFill>
                  <a:schemeClr val="accent1"/>
                </a:solidFill>
              </a:rPr>
              <a:t> </a:t>
            </a:r>
            <a:r>
              <a:rPr kumimoji="1" lang="en-US" altLang="zh-Hans" sz="1600" dirty="0">
                <a:solidFill>
                  <a:schemeClr val="accent1"/>
                </a:solidFill>
              </a:rPr>
              <a:t>customer’s</a:t>
            </a:r>
            <a:r>
              <a:rPr kumimoji="1" lang="zh-Hans" altLang="en-US" sz="1600" dirty="0">
                <a:solidFill>
                  <a:schemeClr val="accent1"/>
                </a:solidFill>
              </a:rPr>
              <a:t> </a:t>
            </a:r>
            <a:r>
              <a:rPr kumimoji="1" lang="en-US" altLang="zh-Hans" sz="1600" dirty="0">
                <a:solidFill>
                  <a:schemeClr val="accent1"/>
                </a:solidFill>
              </a:rPr>
              <a:t>NRIC</a:t>
            </a:r>
            <a:r>
              <a:rPr kumimoji="1" lang="zh-Hans" altLang="en-US" sz="1600" dirty="0">
                <a:solidFill>
                  <a:schemeClr val="accent1"/>
                </a:solidFill>
              </a:rPr>
              <a:t> </a:t>
            </a:r>
            <a:r>
              <a:rPr kumimoji="1" lang="en-US" altLang="zh-Hans" sz="1600" dirty="0">
                <a:solidFill>
                  <a:schemeClr val="accent1"/>
                </a:solidFill>
              </a:rPr>
              <a:t>and</a:t>
            </a:r>
            <a:r>
              <a:rPr kumimoji="1" lang="zh-Hans" altLang="en-US" sz="1600" dirty="0">
                <a:solidFill>
                  <a:schemeClr val="accent1"/>
                </a:solidFill>
              </a:rPr>
              <a:t> </a:t>
            </a:r>
            <a:r>
              <a:rPr kumimoji="1" lang="en-US" altLang="zh-Hans" sz="1600" dirty="0">
                <a:solidFill>
                  <a:schemeClr val="accent1"/>
                </a:solidFill>
              </a:rPr>
              <a:t>click</a:t>
            </a:r>
            <a:r>
              <a:rPr kumimoji="1" lang="zh-Hans" altLang="en-US" sz="1600" dirty="0">
                <a:solidFill>
                  <a:schemeClr val="accent1"/>
                </a:solidFill>
              </a:rPr>
              <a:t> </a:t>
            </a:r>
            <a:r>
              <a:rPr kumimoji="1" lang="en-US" altLang="zh-Hans" sz="1600" dirty="0">
                <a:solidFill>
                  <a:schemeClr val="accent1"/>
                </a:solidFill>
              </a:rPr>
              <a:t>search</a:t>
            </a:r>
            <a:r>
              <a:rPr kumimoji="1" lang="en-US" altLang="zh-Hans" sz="1600" dirty="0"/>
              <a:t>.</a:t>
            </a:r>
          </a:p>
          <a:p>
            <a:r>
              <a:rPr kumimoji="1" lang="en-US" altLang="zh-Hans" sz="1600" dirty="0">
                <a:solidFill>
                  <a:srgbClr val="FF0000"/>
                </a:solidFill>
              </a:rPr>
              <a:t>IF</a:t>
            </a:r>
            <a:r>
              <a:rPr kumimoji="1" lang="zh-Hans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an</a:t>
            </a:r>
            <a:r>
              <a:rPr kumimoji="1" lang="zh-Hans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incorrect ID</a:t>
            </a:r>
            <a:r>
              <a:rPr kumimoji="1" lang="zh-Hans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been</a:t>
            </a:r>
            <a:r>
              <a:rPr kumimoji="1" lang="zh-Hans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searched,</a:t>
            </a:r>
            <a:r>
              <a:rPr kumimoji="1" lang="zh-Hans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a</a:t>
            </a:r>
            <a:r>
              <a:rPr kumimoji="1" lang="zh-Hans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warning</a:t>
            </a:r>
            <a:r>
              <a:rPr kumimoji="1" lang="zh-Hans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message</a:t>
            </a:r>
            <a:r>
              <a:rPr kumimoji="1" lang="zh-Hans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will</a:t>
            </a:r>
            <a:r>
              <a:rPr kumimoji="1" lang="zh-Hans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pop</a:t>
            </a:r>
            <a:r>
              <a:rPr kumimoji="1" lang="zh-Hans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out</a:t>
            </a:r>
            <a:r>
              <a:rPr kumimoji="1" lang="zh-Hans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says</a:t>
            </a:r>
            <a:r>
              <a:rPr kumimoji="1" lang="zh-Hans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no</a:t>
            </a:r>
            <a:r>
              <a:rPr kumimoji="1" lang="zh-Hans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such</a:t>
            </a:r>
            <a:r>
              <a:rPr kumimoji="1" lang="zh-Hans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customer,</a:t>
            </a:r>
            <a:r>
              <a:rPr kumimoji="1" lang="zh-Hans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Please</a:t>
            </a:r>
            <a:r>
              <a:rPr kumimoji="1" lang="zh-Hans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check</a:t>
            </a:r>
            <a:r>
              <a:rPr kumimoji="1" lang="zh-Hans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carefully</a:t>
            </a:r>
            <a:r>
              <a:rPr kumimoji="1" lang="zh-Hans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in</a:t>
            </a:r>
            <a:r>
              <a:rPr kumimoji="1" lang="zh-Hans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this</a:t>
            </a:r>
            <a:r>
              <a:rPr kumimoji="1" lang="zh-Hans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case.</a:t>
            </a:r>
            <a:r>
              <a:rPr kumimoji="1" lang="zh-Hans" altLang="en-US" sz="1600" dirty="0">
                <a:solidFill>
                  <a:srgbClr val="FF0000"/>
                </a:solidFill>
              </a:rPr>
              <a:t>  </a:t>
            </a:r>
            <a:r>
              <a:rPr kumimoji="1" lang="en-US" altLang="zh-Hans" sz="1600" dirty="0">
                <a:solidFill>
                  <a:srgbClr val="FF0000"/>
                </a:solidFill>
              </a:rPr>
              <a:t>And</a:t>
            </a:r>
            <a:r>
              <a:rPr kumimoji="1" lang="zh-Hans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I</a:t>
            </a:r>
            <a:r>
              <a:rPr kumimoji="1" lang="zh-Hans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strongly</a:t>
            </a:r>
            <a:r>
              <a:rPr kumimoji="1" lang="zh-Hans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suggest</a:t>
            </a:r>
            <a:r>
              <a:rPr kumimoji="1" lang="zh-Hans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you</a:t>
            </a:r>
            <a:r>
              <a:rPr kumimoji="1" lang="zh-Hans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restart</a:t>
            </a:r>
            <a:r>
              <a:rPr kumimoji="1" lang="zh-Hans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the</a:t>
            </a:r>
            <a:r>
              <a:rPr kumimoji="1" lang="zh-Hans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software</a:t>
            </a:r>
            <a:r>
              <a:rPr kumimoji="1" lang="zh-Hans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to</a:t>
            </a:r>
            <a:r>
              <a:rPr kumimoji="1" lang="zh-Hans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avoid</a:t>
            </a:r>
            <a:r>
              <a:rPr kumimoji="1" lang="zh-Hans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any</a:t>
            </a:r>
            <a:r>
              <a:rPr kumimoji="1" lang="zh-Hans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unpredictable</a:t>
            </a:r>
            <a:r>
              <a:rPr kumimoji="1" lang="zh-Hans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results.</a:t>
            </a:r>
          </a:p>
          <a:p>
            <a:endParaRPr kumimoji="1" lang="en-US" altLang="zh-CN" sz="1600" dirty="0">
              <a:solidFill>
                <a:srgbClr val="FF0000"/>
              </a:solidFill>
            </a:endParaRPr>
          </a:p>
          <a:p>
            <a:r>
              <a:rPr kumimoji="1" lang="en-US" altLang="zh-Hans" sz="1600" dirty="0"/>
              <a:t>The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table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is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easy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to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read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and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all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necessary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information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has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been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recorded.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For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redeem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products,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the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money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slot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will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be</a:t>
            </a:r>
            <a:r>
              <a:rPr kumimoji="1" lang="zh-Hans" altLang="en-US" sz="1600" dirty="0"/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red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color.</a:t>
            </a:r>
            <a:r>
              <a:rPr kumimoji="1" lang="zh-Hans" altLang="en-US" sz="1600" dirty="0"/>
              <a:t> </a:t>
            </a:r>
            <a:endParaRPr kumimoji="1" lang="en-US" altLang="zh-Hans" sz="1600" dirty="0"/>
          </a:p>
          <a:p>
            <a:endParaRPr kumimoji="1" lang="en-US" altLang="zh-CN" sz="1600" dirty="0"/>
          </a:p>
          <a:p>
            <a:r>
              <a:rPr kumimoji="1" lang="en-US" altLang="zh-Hans" sz="1600" dirty="0"/>
              <a:t>Please</a:t>
            </a:r>
            <a:r>
              <a:rPr kumimoji="1" lang="zh-CN" altLang="en-US" sz="1600" dirty="0"/>
              <a:t> </a:t>
            </a:r>
            <a:r>
              <a:rPr kumimoji="1" lang="en-US" altLang="zh-Hans" sz="1600" dirty="0"/>
              <a:t>note:</a:t>
            </a:r>
          </a:p>
          <a:p>
            <a:pPr marL="342900" indent="-342900">
              <a:buAutoNum type="arabicPeriod"/>
            </a:pPr>
            <a:r>
              <a:rPr kumimoji="1" lang="en-US" altLang="zh-Hans" sz="1600" dirty="0"/>
              <a:t>You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can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put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multiple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items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in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one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log,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but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it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decreases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the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readability.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Try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Resize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the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software.</a:t>
            </a:r>
            <a:r>
              <a:rPr kumimoji="1" lang="zh-Hans" altLang="en-US" sz="1600" dirty="0"/>
              <a:t> </a:t>
            </a:r>
            <a:endParaRPr kumimoji="1" lang="en-US" altLang="zh-Hans" sz="1600" dirty="0"/>
          </a:p>
          <a:p>
            <a:pPr marL="342900" indent="-342900">
              <a:buAutoNum type="arabicPeriod"/>
            </a:pPr>
            <a:r>
              <a:rPr kumimoji="1" lang="en-US" altLang="zh-Hans" sz="1600" dirty="0"/>
              <a:t>You</a:t>
            </a:r>
            <a:r>
              <a:rPr kumimoji="1" lang="zh-Hans" altLang="en-US" sz="1600" dirty="0"/>
              <a:t> </a:t>
            </a:r>
            <a:r>
              <a:rPr kumimoji="1" lang="en-US" altLang="zh-Hans" sz="1600" dirty="0">
                <a:solidFill>
                  <a:srgbClr val="FF0000"/>
                </a:solidFill>
              </a:rPr>
              <a:t>CANNOT</a:t>
            </a:r>
            <a:r>
              <a:rPr kumimoji="1" lang="en-US" altLang="zh-Hans" sz="1600" dirty="0"/>
              <a:t> Edit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the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content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of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his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table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by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simply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double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click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the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column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then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amend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it.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It’s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different from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edit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customer’s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basic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information.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I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will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let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you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know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how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in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the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last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page.</a:t>
            </a:r>
            <a:r>
              <a:rPr kumimoji="1" lang="zh-Hans" altLang="en-US" sz="1600" dirty="0"/>
              <a:t> </a:t>
            </a:r>
            <a:endParaRPr kumimoji="1" lang="en-US" altLang="zh-Hans" sz="1600" dirty="0"/>
          </a:p>
          <a:p>
            <a:pPr marL="342900" indent="-342900">
              <a:buAutoNum type="arabicPeriod"/>
            </a:pPr>
            <a:r>
              <a:rPr kumimoji="1" lang="en-US" altLang="zh-Hans" sz="1600" dirty="0"/>
              <a:t>The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software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allows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same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Invoice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number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exist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at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the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same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time,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although I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strongly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DONOT suggest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to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do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so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,Because if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you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want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to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delete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this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invoice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number,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only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the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older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(earliest)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log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will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be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deleted.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(Introduce</a:t>
            </a:r>
            <a:r>
              <a:rPr kumimoji="1" lang="zh-Hans" altLang="en-US" sz="1600" dirty="0"/>
              <a:t> </a:t>
            </a:r>
            <a:r>
              <a:rPr kumimoji="1" lang="en-US" altLang="zh-Hans" sz="1600" dirty="0"/>
              <a:t>later)</a:t>
            </a:r>
            <a:r>
              <a:rPr kumimoji="1" lang="zh-Hans" altLang="en-US" sz="1600" dirty="0"/>
              <a:t>  </a:t>
            </a:r>
            <a:endParaRPr kumimoji="1" lang="en-US" altLang="zh-Hans" sz="1600" dirty="0"/>
          </a:p>
        </p:txBody>
      </p:sp>
    </p:spTree>
    <p:extLst>
      <p:ext uri="{BB962C8B-B14F-4D97-AF65-F5344CB8AC3E}">
        <p14:creationId xmlns:p14="http://schemas.microsoft.com/office/powerpoint/2010/main" val="1227663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28842-114E-9D4F-B631-D633972C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Hans" dirty="0"/>
              <a:t>elete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Log</a:t>
            </a:r>
            <a:r>
              <a:rPr kumimoji="1" lang="zh-Hans" altLang="en-US" dirty="0"/>
              <a:t> 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86B9740-18AC-5840-AC1C-9B105EC1E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9040" y="1482884"/>
            <a:ext cx="8229600" cy="20193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14F5280-14C5-404D-A05E-04B714498712}"/>
              </a:ext>
            </a:extLst>
          </p:cNvPr>
          <p:cNvSpPr txBox="1"/>
          <p:nvPr/>
        </p:nvSpPr>
        <p:spPr>
          <a:xfrm>
            <a:off x="628650" y="1588770"/>
            <a:ext cx="3120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r>
              <a:rPr kumimoji="1" lang="en-US" altLang="zh-Hans" dirty="0"/>
              <a:t>nter</a:t>
            </a:r>
            <a:r>
              <a:rPr kumimoji="1" lang="zh-Hans" altLang="en-US" dirty="0"/>
              <a:t> </a:t>
            </a:r>
            <a:r>
              <a:rPr kumimoji="1" lang="en-US" altLang="zh-Hans" dirty="0">
                <a:solidFill>
                  <a:srgbClr val="FF0000"/>
                </a:solidFill>
              </a:rPr>
              <a:t>Invoice</a:t>
            </a:r>
            <a:r>
              <a:rPr kumimoji="1" lang="zh-Hans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ans" dirty="0">
                <a:solidFill>
                  <a:srgbClr val="FF0000"/>
                </a:solidFill>
              </a:rPr>
              <a:t>number</a:t>
            </a:r>
            <a:r>
              <a:rPr kumimoji="1" lang="zh-Hans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Invoice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No.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slot,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Click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“Delete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log”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button.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4A6702-D97C-0845-8662-591BBCC95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40" y="3998694"/>
            <a:ext cx="6184900" cy="21463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EDC7D4B-988E-8C44-9CD9-78D3583E61CC}"/>
              </a:ext>
            </a:extLst>
          </p:cNvPr>
          <p:cNvSpPr txBox="1"/>
          <p:nvPr/>
        </p:nvSpPr>
        <p:spPr>
          <a:xfrm>
            <a:off x="537210" y="3502184"/>
            <a:ext cx="3017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</a:t>
            </a:r>
            <a:r>
              <a:rPr kumimoji="1" lang="en-US" altLang="zh-Hans" dirty="0"/>
              <a:t>essage dialog will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pop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out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let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you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confirm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delete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action,</a:t>
            </a:r>
            <a:r>
              <a:rPr kumimoji="1" lang="zh-Hans" altLang="en-US" dirty="0"/>
              <a:t> </a:t>
            </a:r>
            <a:r>
              <a:rPr kumimoji="1" lang="en-US" altLang="zh-Hans" dirty="0">
                <a:solidFill>
                  <a:srgbClr val="FF0000"/>
                </a:solidFill>
              </a:rPr>
              <a:t>Please</a:t>
            </a:r>
            <a:r>
              <a:rPr kumimoji="1" lang="zh-Hans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ans" dirty="0">
                <a:solidFill>
                  <a:srgbClr val="FF0000"/>
                </a:solidFill>
              </a:rPr>
              <a:t>note</a:t>
            </a:r>
            <a:r>
              <a:rPr kumimoji="1" lang="zh-Hans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effected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money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NOT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go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back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Total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Spend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please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amend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customer’s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money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manually .</a:t>
            </a:r>
          </a:p>
          <a:p>
            <a:endParaRPr kumimoji="1" lang="en-US" altLang="zh-CN" dirty="0"/>
          </a:p>
          <a:p>
            <a:r>
              <a:rPr kumimoji="1" lang="en-US" altLang="zh-Hans" dirty="0"/>
              <a:t>If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invoice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number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invalid,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warning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message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pop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out.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649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B5DB8-1CC5-EE48-83E0-2DBCB7B8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en-US" altLang="zh-Hans" dirty="0"/>
              <a:t>rint</a:t>
            </a:r>
            <a:r>
              <a:rPr kumimoji="1" lang="zh-Hans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B48CF-3BB9-0A48-B92D-562EA24E6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en-US" altLang="zh-Hans" dirty="0"/>
              <a:t>lick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“Print”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button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right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upper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r>
              <a:rPr kumimoji="1" lang="en-US" altLang="zh-Hans" dirty="0"/>
              <a:t>It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prints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purchase 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logs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for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searched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customer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r>
              <a:rPr kumimoji="1" lang="en-US" altLang="zh-Hans" dirty="0">
                <a:solidFill>
                  <a:srgbClr val="FF0000"/>
                </a:solidFill>
              </a:rPr>
              <a:t>I</a:t>
            </a:r>
            <a:r>
              <a:rPr kumimoji="1" lang="zh-Hans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ans" dirty="0">
                <a:solidFill>
                  <a:srgbClr val="FF0000"/>
                </a:solidFill>
              </a:rPr>
              <a:t>can’t guarantee this</a:t>
            </a:r>
            <a:r>
              <a:rPr kumimoji="1" lang="zh-Hans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ans" dirty="0">
                <a:solidFill>
                  <a:srgbClr val="FF0000"/>
                </a:solidFill>
              </a:rPr>
              <a:t>function</a:t>
            </a:r>
            <a:r>
              <a:rPr kumimoji="1" lang="zh-Hans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ans" dirty="0">
                <a:solidFill>
                  <a:srgbClr val="FF0000"/>
                </a:solidFill>
              </a:rPr>
              <a:t>works</a:t>
            </a:r>
            <a:r>
              <a:rPr kumimoji="1" lang="zh-Hans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ans" dirty="0">
                <a:solidFill>
                  <a:srgbClr val="FF0000"/>
                </a:solidFill>
              </a:rPr>
              <a:t>well.</a:t>
            </a:r>
            <a:r>
              <a:rPr kumimoji="1" lang="zh-Hans" altLang="en-US" dirty="0">
                <a:solidFill>
                  <a:srgbClr val="FF0000"/>
                </a:solidFill>
              </a:rPr>
              <a:t> </a:t>
            </a:r>
            <a:endParaRPr kumimoji="1" lang="en-US" altLang="zh-Hans" dirty="0">
              <a:solidFill>
                <a:srgbClr val="FF0000"/>
              </a:solidFill>
            </a:endParaRPr>
          </a:p>
          <a:p>
            <a:r>
              <a:rPr kumimoji="1" lang="en-US" altLang="zh-Hans" dirty="0"/>
              <a:t>I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let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you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know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alternative way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printing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later.</a:t>
            </a:r>
            <a:r>
              <a:rPr kumimoji="1" lang="zh-Hans" altLang="en-US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32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1C280-B13C-714B-AF0E-C159C6A6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en-US" altLang="zh-Hans" dirty="0"/>
              <a:t>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Customers</a:t>
            </a:r>
            <a:r>
              <a:rPr kumimoji="1" lang="zh-Hans" altLang="en-US" dirty="0"/>
              <a:t> 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E15188-FD67-5F4A-8C94-5FBF70353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en-US" altLang="zh-Hans" dirty="0"/>
              <a:t>lick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“All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users”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Tab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main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window.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178DC9-832A-DB42-B3B4-128E819E0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62994"/>
            <a:ext cx="5791200" cy="3276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D2CDCAE-38DA-0A4D-BA83-EBDB532A58EE}"/>
              </a:ext>
            </a:extLst>
          </p:cNvPr>
          <p:cNvSpPr txBox="1"/>
          <p:nvPr/>
        </p:nvSpPr>
        <p:spPr>
          <a:xfrm>
            <a:off x="838200" y="2514600"/>
            <a:ext cx="4591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en-US" altLang="zh-Hans" dirty="0"/>
              <a:t>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customer’s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information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listed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table.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You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CANNOT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edit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table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directly.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endParaRPr kumimoji="1" lang="en-US" altLang="zh-Han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Hans" dirty="0"/>
              <a:t>Level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tab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made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for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discount function.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disabled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right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now.</a:t>
            </a:r>
            <a:r>
              <a:rPr kumimoji="1" lang="zh-Hans" altLang="en-US" dirty="0"/>
              <a:t>  </a:t>
            </a:r>
            <a:endParaRPr kumimoji="1" lang="en-US" altLang="zh-Han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Hans" dirty="0"/>
              <a:t>You</a:t>
            </a:r>
            <a:r>
              <a:rPr kumimoji="1" lang="zh-CN" altLang="en-US" dirty="0"/>
              <a:t> </a:t>
            </a:r>
            <a:r>
              <a:rPr kumimoji="1" lang="en-US" altLang="zh-Hans" dirty="0"/>
              <a:t>can</a:t>
            </a:r>
            <a:r>
              <a:rPr kumimoji="1" lang="zh-CN" altLang="en-US" dirty="0"/>
              <a:t> </a:t>
            </a:r>
            <a:r>
              <a:rPr kumimoji="1" lang="en-US" altLang="zh-Hans" dirty="0"/>
              <a:t>see</a:t>
            </a:r>
            <a:r>
              <a:rPr kumimoji="1" lang="zh-CN" altLang="en-US" dirty="0"/>
              <a:t> </a:t>
            </a:r>
            <a:r>
              <a:rPr kumimoji="1" lang="en-US" altLang="zh-Hans" dirty="0">
                <a:solidFill>
                  <a:schemeClr val="accent1"/>
                </a:solidFill>
              </a:rPr>
              <a:t>Alvin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Hans" dirty="0">
                <a:solidFill>
                  <a:schemeClr val="accent1"/>
                </a:solidFill>
              </a:rPr>
              <a:t>Foo,</a:t>
            </a:r>
            <a:r>
              <a:rPr kumimoji="1" lang="zh-CN" altLang="en-US" dirty="0"/>
              <a:t> </a:t>
            </a:r>
            <a:r>
              <a:rPr kumimoji="1" lang="en-US" altLang="zh-Hans" dirty="0"/>
              <a:t>I</a:t>
            </a:r>
            <a:r>
              <a:rPr kumimoji="1" lang="zh-CN" altLang="en-US" dirty="0"/>
              <a:t> </a:t>
            </a:r>
            <a:r>
              <a:rPr kumimoji="1" lang="en-US" altLang="zh-Hans" dirty="0"/>
              <a:t>created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earlier,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bottom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list.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Ignore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rest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testers.</a:t>
            </a:r>
            <a:r>
              <a:rPr kumimoji="1" lang="zh-Hans" altLang="en-US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474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6ED18-D82A-4744-B4A1-27B771EC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Hans" dirty="0"/>
              <a:t>here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data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stored 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C0979-B632-424E-9EB1-75C87EB21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5290" cy="4351338"/>
          </a:xfrm>
        </p:spPr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Hans" dirty="0"/>
              <a:t>his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what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you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should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see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software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folder.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r>
              <a:rPr kumimoji="1" lang="en-US" altLang="zh-Hans" dirty="0" err="1"/>
              <a:t>Database.csv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stores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all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customers’information</a:t>
            </a:r>
            <a:r>
              <a:rPr kumimoji="1" lang="en-US" altLang="zh-Hans" dirty="0"/>
              <a:t>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Which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generates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“All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users”table</a:t>
            </a:r>
            <a:r>
              <a:rPr kumimoji="1" lang="en-US" altLang="zh-Hans" dirty="0"/>
              <a:t>.</a:t>
            </a:r>
            <a:r>
              <a:rPr kumimoji="1" lang="zh-Hans" altLang="en-US" dirty="0"/>
              <a:t>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782444-89B5-8543-BE6B-80ED7A9A5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4808855"/>
            <a:ext cx="2590800" cy="1651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9F6AD7-9139-BD41-AF90-3E12B9D2E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1825625"/>
            <a:ext cx="4914900" cy="4559300"/>
          </a:xfrm>
          <a:prstGeom prst="rect">
            <a:avLst/>
          </a:prstGeom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02AF4A6-6CBD-454A-A306-DAAA4F3B7E40}"/>
              </a:ext>
            </a:extLst>
          </p:cNvPr>
          <p:cNvCxnSpPr/>
          <p:nvPr/>
        </p:nvCxnSpPr>
        <p:spPr>
          <a:xfrm flipV="1">
            <a:off x="2708910" y="4469130"/>
            <a:ext cx="2750820" cy="76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517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181AA-2FD3-7246-96CA-F6266ED4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Hans" dirty="0"/>
              <a:t>ndividual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purchase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log</a:t>
            </a:r>
            <a:r>
              <a:rPr kumimoji="1" lang="zh-Hans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02546-09F2-CC40-A922-961E88D03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2520" cy="4351338"/>
          </a:xfrm>
        </p:spPr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en-US" altLang="zh-Hans" dirty="0"/>
              <a:t>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logs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stored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under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“</a:t>
            </a:r>
            <a:r>
              <a:rPr kumimoji="1" lang="en-US" altLang="zh-Hans" dirty="0" err="1"/>
              <a:t>userlog”folder</a:t>
            </a:r>
            <a:r>
              <a:rPr kumimoji="1" lang="en-US" altLang="zh-Hans" dirty="0"/>
              <a:t>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files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automatically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generates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for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each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customer.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r>
              <a:rPr kumimoji="1" lang="en-US" altLang="zh-Hans" dirty="0"/>
              <a:t>It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looks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like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this: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327A2E-18C3-7147-8C01-F5BC64665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219700" cy="2908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961935-A4FF-6D47-839E-215EE0F95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4001294"/>
            <a:ext cx="5768340" cy="238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21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3FB0C-A09A-B348-BC9F-1EFAA355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Hans" sz="4000" dirty="0"/>
              <a:t>Amend</a:t>
            </a:r>
            <a:r>
              <a:rPr kumimoji="1" lang="zh-Hans" altLang="en-US" sz="4000" dirty="0"/>
              <a:t> </a:t>
            </a:r>
            <a:r>
              <a:rPr kumimoji="1" lang="en-US" altLang="zh-Hans" sz="4000" dirty="0"/>
              <a:t>customer’s</a:t>
            </a:r>
            <a:r>
              <a:rPr kumimoji="1" lang="zh-Hans" altLang="en-US" sz="4000" dirty="0"/>
              <a:t> </a:t>
            </a:r>
            <a:r>
              <a:rPr kumimoji="1" lang="en-US" altLang="zh-Hans" sz="4000" dirty="0"/>
              <a:t>purchase</a:t>
            </a:r>
            <a:r>
              <a:rPr kumimoji="1" lang="zh-Hans" altLang="en-US" sz="4000" dirty="0"/>
              <a:t> </a:t>
            </a:r>
            <a:r>
              <a:rPr kumimoji="1" lang="en-US" altLang="zh-Hans" sz="4000" dirty="0"/>
              <a:t>logs</a:t>
            </a:r>
            <a:r>
              <a:rPr kumimoji="1" lang="zh-Hans" altLang="en-US" sz="4000" dirty="0"/>
              <a:t> </a:t>
            </a:r>
            <a:r>
              <a:rPr kumimoji="1" lang="en-US" altLang="zh-Hans" sz="4000" dirty="0"/>
              <a:t>by</a:t>
            </a:r>
            <a:r>
              <a:rPr kumimoji="1" lang="zh-Hans" altLang="en-US" sz="4000" dirty="0"/>
              <a:t> </a:t>
            </a:r>
            <a:r>
              <a:rPr kumimoji="1" lang="en-US" altLang="zh-Hans" sz="4000" dirty="0"/>
              <a:t>editing</a:t>
            </a:r>
            <a:r>
              <a:rPr kumimoji="1" lang="zh-Hans" altLang="en-US" sz="4000" dirty="0"/>
              <a:t> </a:t>
            </a:r>
            <a:r>
              <a:rPr kumimoji="1" lang="en-US" altLang="zh-Hans" sz="4000" dirty="0"/>
              <a:t>files</a:t>
            </a:r>
            <a:br>
              <a:rPr kumimoji="1" lang="en-US" altLang="zh-Hans" dirty="0"/>
            </a:br>
            <a:r>
              <a:rPr kumimoji="1" lang="en-US" altLang="zh-Hans" sz="3600" dirty="0">
                <a:solidFill>
                  <a:srgbClr val="00B0F0"/>
                </a:solidFill>
              </a:rPr>
              <a:t>I</a:t>
            </a:r>
            <a:r>
              <a:rPr kumimoji="1" lang="zh-Hans" altLang="en-US" sz="3600" dirty="0">
                <a:solidFill>
                  <a:srgbClr val="00B0F0"/>
                </a:solidFill>
              </a:rPr>
              <a:t> </a:t>
            </a:r>
            <a:r>
              <a:rPr kumimoji="1" lang="en-US" altLang="zh-Hans" sz="3600" dirty="0">
                <a:solidFill>
                  <a:srgbClr val="00B0F0"/>
                </a:solidFill>
              </a:rPr>
              <a:t>DONNOT</a:t>
            </a:r>
            <a:r>
              <a:rPr kumimoji="1" lang="zh-Hans" altLang="en-US" sz="3600" dirty="0">
                <a:solidFill>
                  <a:srgbClr val="00B0F0"/>
                </a:solidFill>
              </a:rPr>
              <a:t> </a:t>
            </a:r>
            <a:r>
              <a:rPr kumimoji="1" lang="en-US" altLang="zh-Hans" sz="3600" dirty="0">
                <a:solidFill>
                  <a:srgbClr val="00B0F0"/>
                </a:solidFill>
              </a:rPr>
              <a:t>suggest</a:t>
            </a:r>
            <a:r>
              <a:rPr kumimoji="1" lang="zh-Hans" altLang="en-US" sz="3600" dirty="0">
                <a:solidFill>
                  <a:srgbClr val="00B0F0"/>
                </a:solidFill>
              </a:rPr>
              <a:t> </a:t>
            </a:r>
            <a:r>
              <a:rPr kumimoji="1" lang="en-US" altLang="zh-Hans" sz="3600" dirty="0">
                <a:solidFill>
                  <a:srgbClr val="00B0F0"/>
                </a:solidFill>
              </a:rPr>
              <a:t>you</a:t>
            </a:r>
            <a:r>
              <a:rPr kumimoji="1" lang="zh-Hans" altLang="en-US" sz="3600" dirty="0">
                <a:solidFill>
                  <a:srgbClr val="00B0F0"/>
                </a:solidFill>
              </a:rPr>
              <a:t> </a:t>
            </a:r>
            <a:r>
              <a:rPr kumimoji="1" lang="en-US" altLang="zh-Hans" sz="3600" dirty="0">
                <a:solidFill>
                  <a:srgbClr val="00B0F0"/>
                </a:solidFill>
              </a:rPr>
              <a:t>edit</a:t>
            </a:r>
            <a:r>
              <a:rPr kumimoji="1" lang="zh-Hans" altLang="en-US" sz="3600" dirty="0">
                <a:solidFill>
                  <a:srgbClr val="00B0F0"/>
                </a:solidFill>
              </a:rPr>
              <a:t> </a:t>
            </a:r>
            <a:r>
              <a:rPr kumimoji="1" lang="en-US" altLang="zh-Hans" sz="3600" dirty="0">
                <a:solidFill>
                  <a:srgbClr val="00B0F0"/>
                </a:solidFill>
              </a:rPr>
              <a:t>customer</a:t>
            </a:r>
            <a:r>
              <a:rPr kumimoji="1" lang="zh-Hans" altLang="en-US" sz="3600" dirty="0">
                <a:solidFill>
                  <a:srgbClr val="00B0F0"/>
                </a:solidFill>
              </a:rPr>
              <a:t> </a:t>
            </a:r>
            <a:r>
              <a:rPr kumimoji="1" lang="en-US" altLang="zh-Hans" sz="3600" dirty="0">
                <a:solidFill>
                  <a:srgbClr val="00B0F0"/>
                </a:solidFill>
              </a:rPr>
              <a:t>information</a:t>
            </a:r>
            <a:r>
              <a:rPr kumimoji="1" lang="zh-Hans" altLang="en-US" sz="3600" dirty="0">
                <a:solidFill>
                  <a:srgbClr val="00B0F0"/>
                </a:solidFill>
              </a:rPr>
              <a:t> </a:t>
            </a:r>
            <a:r>
              <a:rPr kumimoji="1" lang="en-US" altLang="zh-Hans" sz="3600" dirty="0">
                <a:solidFill>
                  <a:srgbClr val="00B0F0"/>
                </a:solidFill>
              </a:rPr>
              <a:t>in</a:t>
            </a:r>
            <a:r>
              <a:rPr kumimoji="1" lang="zh-Hans" altLang="en-US" sz="3600" dirty="0">
                <a:solidFill>
                  <a:srgbClr val="00B0F0"/>
                </a:solidFill>
              </a:rPr>
              <a:t> </a:t>
            </a:r>
            <a:r>
              <a:rPr kumimoji="1" lang="en-US" altLang="zh-Hans" sz="3600" dirty="0">
                <a:solidFill>
                  <a:srgbClr val="00B0F0"/>
                </a:solidFill>
              </a:rPr>
              <a:t>this</a:t>
            </a:r>
            <a:r>
              <a:rPr kumimoji="1" lang="zh-Hans" altLang="en-US" sz="3600" dirty="0">
                <a:solidFill>
                  <a:srgbClr val="00B0F0"/>
                </a:solidFill>
              </a:rPr>
              <a:t> </a:t>
            </a:r>
            <a:r>
              <a:rPr kumimoji="1" lang="en-US" altLang="zh-Hans" sz="3600" dirty="0">
                <a:solidFill>
                  <a:srgbClr val="00B0F0"/>
                </a:solidFill>
              </a:rPr>
              <a:t>way.</a:t>
            </a:r>
            <a:r>
              <a:rPr kumimoji="1" lang="zh-Hans" altLang="en-US" sz="3600" dirty="0">
                <a:solidFill>
                  <a:srgbClr val="00B0F0"/>
                </a:solidFill>
              </a:rPr>
              <a:t> </a:t>
            </a:r>
            <a:r>
              <a:rPr kumimoji="1" lang="en-US" altLang="zh-Hans" sz="3600" dirty="0">
                <a:solidFill>
                  <a:srgbClr val="00B0F0"/>
                </a:solidFill>
              </a:rPr>
              <a:t>But</a:t>
            </a:r>
            <a:r>
              <a:rPr kumimoji="1" lang="zh-Hans" altLang="en-US" sz="3600" dirty="0">
                <a:solidFill>
                  <a:srgbClr val="00B0F0"/>
                </a:solidFill>
              </a:rPr>
              <a:t> </a:t>
            </a:r>
            <a:r>
              <a:rPr kumimoji="1" lang="en-US" altLang="zh-Hans" sz="3600" dirty="0">
                <a:solidFill>
                  <a:srgbClr val="00B0F0"/>
                </a:solidFill>
              </a:rPr>
              <a:t>if</a:t>
            </a:r>
            <a:r>
              <a:rPr kumimoji="1" lang="zh-Hans" altLang="en-US" sz="3600" dirty="0">
                <a:solidFill>
                  <a:srgbClr val="00B0F0"/>
                </a:solidFill>
              </a:rPr>
              <a:t> </a:t>
            </a:r>
            <a:r>
              <a:rPr kumimoji="1" lang="en-US" altLang="zh-Hans" sz="3600" dirty="0">
                <a:solidFill>
                  <a:srgbClr val="00B0F0"/>
                </a:solidFill>
              </a:rPr>
              <a:t>you</a:t>
            </a:r>
            <a:r>
              <a:rPr kumimoji="1" lang="zh-Hans" altLang="en-US" sz="3600" dirty="0">
                <a:solidFill>
                  <a:srgbClr val="00B0F0"/>
                </a:solidFill>
              </a:rPr>
              <a:t> </a:t>
            </a:r>
            <a:r>
              <a:rPr kumimoji="1" lang="en-US" altLang="zh-Hans" sz="3600" dirty="0">
                <a:solidFill>
                  <a:srgbClr val="00B0F0"/>
                </a:solidFill>
              </a:rPr>
              <a:t>do,</a:t>
            </a:r>
            <a:r>
              <a:rPr kumimoji="1" lang="zh-Hans" altLang="en-US" sz="3600" dirty="0">
                <a:solidFill>
                  <a:srgbClr val="00B0F0"/>
                </a:solidFill>
              </a:rPr>
              <a:t> </a:t>
            </a:r>
            <a:r>
              <a:rPr kumimoji="1" lang="en-US" altLang="zh-Hans" sz="3600" dirty="0">
                <a:solidFill>
                  <a:srgbClr val="00B0F0"/>
                </a:solidFill>
              </a:rPr>
              <a:t>follow</a:t>
            </a:r>
            <a:r>
              <a:rPr kumimoji="1" lang="zh-Hans" altLang="en-US" sz="3600" dirty="0">
                <a:solidFill>
                  <a:srgbClr val="00B0F0"/>
                </a:solidFill>
              </a:rPr>
              <a:t> </a:t>
            </a:r>
            <a:r>
              <a:rPr kumimoji="1" lang="en-US" altLang="zh-Hans" sz="3600" dirty="0">
                <a:solidFill>
                  <a:srgbClr val="00B0F0"/>
                </a:solidFill>
              </a:rPr>
              <a:t>the</a:t>
            </a:r>
            <a:r>
              <a:rPr kumimoji="1" lang="zh-Hans" altLang="en-US" sz="3600" dirty="0">
                <a:solidFill>
                  <a:srgbClr val="00B0F0"/>
                </a:solidFill>
              </a:rPr>
              <a:t> </a:t>
            </a:r>
            <a:r>
              <a:rPr kumimoji="1" lang="en-US" altLang="zh-Hans" sz="3600" dirty="0">
                <a:solidFill>
                  <a:srgbClr val="00B0F0"/>
                </a:solidFill>
              </a:rPr>
              <a:t>instruction :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E93C28-6D88-344F-8E8C-B28656A4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3234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Hans" dirty="0">
                <a:solidFill>
                  <a:srgbClr val="FF0000"/>
                </a:solidFill>
              </a:rPr>
              <a:t>Close</a:t>
            </a:r>
            <a:r>
              <a:rPr kumimoji="1" lang="zh-Hans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ans" dirty="0">
                <a:solidFill>
                  <a:srgbClr val="FF0000"/>
                </a:solidFill>
              </a:rPr>
              <a:t>the</a:t>
            </a:r>
            <a:r>
              <a:rPr kumimoji="1" lang="zh-Hans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ans" dirty="0">
                <a:solidFill>
                  <a:srgbClr val="FF0000"/>
                </a:solidFill>
              </a:rPr>
              <a:t>software.</a:t>
            </a:r>
            <a:r>
              <a:rPr kumimoji="1" lang="zh-Hans" altLang="en-US" dirty="0">
                <a:solidFill>
                  <a:srgbClr val="FF0000"/>
                </a:solidFill>
              </a:rPr>
              <a:t> </a:t>
            </a:r>
            <a:endParaRPr kumimoji="1" lang="en-US" altLang="zh-Hans" dirty="0">
              <a:solidFill>
                <a:srgbClr val="FF0000"/>
              </a:solidFill>
            </a:endParaRPr>
          </a:p>
          <a:p>
            <a:pPr lvl="1"/>
            <a:r>
              <a:rPr kumimoji="1" lang="en-US" altLang="zh-Hans" dirty="0"/>
              <a:t>Go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software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folder,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open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“</a:t>
            </a:r>
            <a:r>
              <a:rPr kumimoji="1" lang="en-US" altLang="zh-Hans" dirty="0" err="1"/>
              <a:t>CustomerNRIC.csv”in</a:t>
            </a:r>
            <a:r>
              <a:rPr kumimoji="1" lang="zh-Hans" altLang="en-US" dirty="0"/>
              <a:t> </a:t>
            </a:r>
            <a:r>
              <a:rPr kumimoji="1" lang="en-US" altLang="zh-Hans" dirty="0">
                <a:solidFill>
                  <a:schemeClr val="accent1"/>
                </a:solidFill>
              </a:rPr>
              <a:t>excel</a:t>
            </a:r>
            <a:r>
              <a:rPr kumimoji="1" lang="en-US" altLang="zh-Hans" dirty="0"/>
              <a:t>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(e.g.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S8812345C.csv)</a:t>
            </a:r>
          </a:p>
          <a:p>
            <a:pPr lvl="1"/>
            <a:r>
              <a:rPr kumimoji="1" lang="en-US" altLang="zh-Hans" dirty="0"/>
              <a:t>Warning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message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display,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click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ok/process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open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anyway.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pPr lvl="1"/>
            <a:endParaRPr kumimoji="1" lang="en-US" altLang="zh-Hans" dirty="0"/>
          </a:p>
          <a:p>
            <a:pPr lvl="1"/>
            <a:endParaRPr kumimoji="1" lang="en-US" altLang="zh-Hans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b="1" dirty="0">
                <a:solidFill>
                  <a:srgbClr val="FF0000"/>
                </a:solidFill>
              </a:rPr>
              <a:t>Delete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the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2</a:t>
            </a:r>
            <a:r>
              <a:rPr kumimoji="1" lang="en-US" altLang="zh-CN" b="1" baseline="30000" dirty="0">
                <a:solidFill>
                  <a:srgbClr val="FF0000"/>
                </a:solidFill>
              </a:rPr>
              <a:t>nd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Hans" b="1" dirty="0">
                <a:solidFill>
                  <a:srgbClr val="FF0000"/>
                </a:solidFill>
              </a:rPr>
              <a:t>row,</a:t>
            </a:r>
            <a:r>
              <a:rPr kumimoji="1" lang="zh-Hans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Hans" b="1" dirty="0">
                <a:solidFill>
                  <a:srgbClr val="FF0000"/>
                </a:solidFill>
              </a:rPr>
              <a:t>the</a:t>
            </a:r>
            <a:r>
              <a:rPr kumimoji="1" lang="zh-Hans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Hans" b="1" dirty="0">
                <a:solidFill>
                  <a:srgbClr val="FF0000"/>
                </a:solidFill>
              </a:rPr>
              <a:t>empty</a:t>
            </a:r>
            <a:r>
              <a:rPr kumimoji="1" lang="zh-Hans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Hans" b="1" dirty="0">
                <a:solidFill>
                  <a:srgbClr val="FF0000"/>
                </a:solidFill>
              </a:rPr>
              <a:t>row.</a:t>
            </a:r>
            <a:r>
              <a:rPr kumimoji="1" lang="zh-Hans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Hans" b="1" dirty="0">
                <a:solidFill>
                  <a:srgbClr val="FF0000"/>
                </a:solidFill>
              </a:rPr>
              <a:t>Or</a:t>
            </a:r>
            <a:r>
              <a:rPr kumimoji="1" lang="zh-Hans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Hans" b="1" dirty="0">
                <a:solidFill>
                  <a:srgbClr val="FF0000"/>
                </a:solidFill>
              </a:rPr>
              <a:t>the</a:t>
            </a:r>
            <a:r>
              <a:rPr kumimoji="1" lang="zh-Hans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Hans" b="1" dirty="0">
                <a:solidFill>
                  <a:srgbClr val="FF0000"/>
                </a:solidFill>
              </a:rPr>
              <a:t>purchase</a:t>
            </a:r>
            <a:r>
              <a:rPr kumimoji="1" lang="zh-Hans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Hans" b="1" dirty="0">
                <a:solidFill>
                  <a:srgbClr val="FF0000"/>
                </a:solidFill>
              </a:rPr>
              <a:t>log</a:t>
            </a:r>
            <a:r>
              <a:rPr kumimoji="1" lang="zh-Hans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Hans" b="1" dirty="0">
                <a:solidFill>
                  <a:srgbClr val="FF0000"/>
                </a:solidFill>
              </a:rPr>
              <a:t>table</a:t>
            </a:r>
            <a:r>
              <a:rPr kumimoji="1" lang="zh-Hans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Hans" b="1" dirty="0">
                <a:solidFill>
                  <a:srgbClr val="FF0000"/>
                </a:solidFill>
              </a:rPr>
              <a:t>(all</a:t>
            </a:r>
            <a:r>
              <a:rPr kumimoji="1" lang="zh-Hans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Hans" b="1" dirty="0">
                <a:solidFill>
                  <a:srgbClr val="FF0000"/>
                </a:solidFill>
              </a:rPr>
              <a:t>customers</a:t>
            </a:r>
            <a:r>
              <a:rPr kumimoji="1" lang="zh-Hans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Hans" b="1" dirty="0">
                <a:solidFill>
                  <a:srgbClr val="FF0000"/>
                </a:solidFill>
              </a:rPr>
              <a:t>table)</a:t>
            </a:r>
            <a:r>
              <a:rPr kumimoji="1" lang="zh-Hans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Hans" b="1" dirty="0">
                <a:solidFill>
                  <a:srgbClr val="FF0000"/>
                </a:solidFill>
              </a:rPr>
              <a:t>will</a:t>
            </a:r>
            <a:r>
              <a:rPr kumimoji="1" lang="zh-Hans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Hans" b="1" dirty="0">
                <a:solidFill>
                  <a:srgbClr val="FF0000"/>
                </a:solidFill>
              </a:rPr>
              <a:t>not</a:t>
            </a:r>
            <a:r>
              <a:rPr kumimoji="1" lang="zh-Hans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Hans" b="1" dirty="0">
                <a:solidFill>
                  <a:srgbClr val="FF0000"/>
                </a:solidFill>
              </a:rPr>
              <a:t>display.</a:t>
            </a:r>
            <a:r>
              <a:rPr kumimoji="1" lang="zh-Hans" altLang="en-US" b="1" dirty="0">
                <a:solidFill>
                  <a:srgbClr val="FF0000"/>
                </a:solidFill>
              </a:rPr>
              <a:t> </a:t>
            </a:r>
            <a:endParaRPr kumimoji="1" lang="en-US" altLang="zh-Hans" b="1" dirty="0">
              <a:solidFill>
                <a:srgbClr val="FF0000"/>
              </a:solidFill>
            </a:endParaRPr>
          </a:p>
          <a:p>
            <a:pPr lvl="1"/>
            <a:r>
              <a:rPr kumimoji="1" lang="en-US" altLang="zh-Hans" dirty="0"/>
              <a:t>Save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close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file.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Restart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software.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not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modify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files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when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software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running.</a:t>
            </a:r>
            <a:r>
              <a:rPr kumimoji="1" lang="zh-Hans" altLang="en-US" dirty="0"/>
              <a:t>  </a:t>
            </a:r>
            <a:endParaRPr kumimoji="1" lang="en-US" altLang="zh-Hans" dirty="0"/>
          </a:p>
          <a:p>
            <a:pPr marL="457200" lvl="1" indent="0">
              <a:buNone/>
            </a:pPr>
            <a:endParaRPr kumimoji="1" lang="en-US" altLang="zh-Hans" dirty="0"/>
          </a:p>
          <a:p>
            <a:pPr marL="457200" lvl="1" indent="0">
              <a:buNone/>
            </a:pPr>
            <a:endParaRPr kumimoji="1" lang="en-US" altLang="zh-Hans" b="1" dirty="0"/>
          </a:p>
          <a:p>
            <a:pPr lvl="1"/>
            <a:endParaRPr kumimoji="1"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A13C2A-0936-2240-83A7-0FD7DB28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0" y="3083283"/>
            <a:ext cx="4864100" cy="2032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971566C-E732-B241-A16F-DAB9D8A3B84E}"/>
              </a:ext>
            </a:extLst>
          </p:cNvPr>
          <p:cNvSpPr txBox="1"/>
          <p:nvPr/>
        </p:nvSpPr>
        <p:spPr>
          <a:xfrm>
            <a:off x="1706137" y="3307040"/>
            <a:ext cx="4591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what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table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should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look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like,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let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know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anything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wrong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here.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r>
              <a:rPr kumimoji="1" lang="en-US" altLang="zh-Hans" dirty="0"/>
              <a:t>Please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note,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Time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columns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might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display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string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>
                <a:solidFill>
                  <a:schemeClr val="accent1"/>
                </a:solidFill>
              </a:rPr>
              <a:t>#,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you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should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double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click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here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resize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width.</a:t>
            </a:r>
            <a:r>
              <a:rPr kumimoji="1" lang="zh-Hans" altLang="en-US" dirty="0"/>
              <a:t> 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64CE162-B652-7342-B2A2-27BF352B96F2}"/>
              </a:ext>
            </a:extLst>
          </p:cNvPr>
          <p:cNvCxnSpPr>
            <a:cxnSpLocks/>
          </p:cNvCxnSpPr>
          <p:nvPr/>
        </p:nvCxnSpPr>
        <p:spPr>
          <a:xfrm flipV="1">
            <a:off x="6096000" y="3307040"/>
            <a:ext cx="5122127" cy="93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757A5B5-A526-BD4B-A870-DB08F9253198}"/>
              </a:ext>
            </a:extLst>
          </p:cNvPr>
          <p:cNvSpPr txBox="1"/>
          <p:nvPr/>
        </p:nvSpPr>
        <p:spPr>
          <a:xfrm>
            <a:off x="1237785" y="6176963"/>
            <a:ext cx="1011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1"/>
                </a:solidFill>
              </a:rPr>
              <a:t>Y</a:t>
            </a:r>
            <a:r>
              <a:rPr kumimoji="1" lang="en-US" altLang="zh-Hans" sz="2400" b="1" dirty="0">
                <a:solidFill>
                  <a:schemeClr val="accent1"/>
                </a:solidFill>
              </a:rPr>
              <a:t>ou</a:t>
            </a:r>
            <a:r>
              <a:rPr kumimoji="1" lang="zh-Hans" altLang="en-US" sz="2400" b="1" dirty="0">
                <a:solidFill>
                  <a:schemeClr val="accent1"/>
                </a:solidFill>
              </a:rPr>
              <a:t> </a:t>
            </a:r>
            <a:r>
              <a:rPr kumimoji="1" lang="en-US" altLang="zh-Hans" sz="2400" b="1" dirty="0">
                <a:solidFill>
                  <a:schemeClr val="accent1"/>
                </a:solidFill>
              </a:rPr>
              <a:t>can</a:t>
            </a:r>
            <a:r>
              <a:rPr kumimoji="1" lang="zh-Hans" altLang="en-US" sz="2400" b="1" dirty="0">
                <a:solidFill>
                  <a:schemeClr val="accent1"/>
                </a:solidFill>
              </a:rPr>
              <a:t> </a:t>
            </a:r>
            <a:r>
              <a:rPr kumimoji="1" lang="en-US" altLang="zh-Hans" sz="2400" b="1" dirty="0">
                <a:solidFill>
                  <a:schemeClr val="accent1"/>
                </a:solidFill>
              </a:rPr>
              <a:t>print</a:t>
            </a:r>
            <a:r>
              <a:rPr kumimoji="1" lang="zh-Hans" altLang="en-US" sz="2400" b="1" dirty="0">
                <a:solidFill>
                  <a:schemeClr val="accent1"/>
                </a:solidFill>
              </a:rPr>
              <a:t> </a:t>
            </a:r>
            <a:r>
              <a:rPr kumimoji="1" lang="en-US" altLang="zh-Hans" sz="2400" b="1" dirty="0">
                <a:solidFill>
                  <a:schemeClr val="accent1"/>
                </a:solidFill>
              </a:rPr>
              <a:t>this</a:t>
            </a:r>
            <a:r>
              <a:rPr kumimoji="1" lang="zh-Hans" altLang="en-US" sz="2400" b="1" dirty="0">
                <a:solidFill>
                  <a:schemeClr val="accent1"/>
                </a:solidFill>
              </a:rPr>
              <a:t> </a:t>
            </a:r>
            <a:r>
              <a:rPr kumimoji="1" lang="en-US" altLang="zh-Hans" sz="2400" b="1" dirty="0">
                <a:solidFill>
                  <a:schemeClr val="accent1"/>
                </a:solidFill>
              </a:rPr>
              <a:t>file</a:t>
            </a:r>
            <a:r>
              <a:rPr kumimoji="1" lang="zh-Hans" altLang="en-US" sz="2400" b="1" dirty="0">
                <a:solidFill>
                  <a:schemeClr val="accent1"/>
                </a:solidFill>
              </a:rPr>
              <a:t> </a:t>
            </a:r>
            <a:r>
              <a:rPr kumimoji="1" lang="en-US" altLang="zh-Hans" sz="2400" b="1" dirty="0">
                <a:solidFill>
                  <a:schemeClr val="accent1"/>
                </a:solidFill>
              </a:rPr>
              <a:t>same</a:t>
            </a:r>
            <a:r>
              <a:rPr kumimoji="1" lang="zh-Hans" altLang="en-US" sz="2400" b="1" dirty="0">
                <a:solidFill>
                  <a:schemeClr val="accent1"/>
                </a:solidFill>
              </a:rPr>
              <a:t> </a:t>
            </a:r>
            <a:r>
              <a:rPr kumimoji="1" lang="en-US" altLang="zh-Hans" sz="2400" b="1" dirty="0">
                <a:solidFill>
                  <a:schemeClr val="accent1"/>
                </a:solidFill>
              </a:rPr>
              <a:t>as</a:t>
            </a:r>
            <a:r>
              <a:rPr kumimoji="1" lang="zh-Hans" altLang="en-US" sz="2400" b="1" dirty="0">
                <a:solidFill>
                  <a:schemeClr val="accent1"/>
                </a:solidFill>
              </a:rPr>
              <a:t> </a:t>
            </a:r>
            <a:r>
              <a:rPr kumimoji="1" lang="en-US" altLang="zh-Hans" sz="2400" b="1" dirty="0">
                <a:solidFill>
                  <a:schemeClr val="accent1"/>
                </a:solidFill>
              </a:rPr>
              <a:t>printing ordinary Excel</a:t>
            </a:r>
            <a:r>
              <a:rPr kumimoji="1" lang="zh-Hans" altLang="en-US" sz="2400" b="1" dirty="0">
                <a:solidFill>
                  <a:schemeClr val="accent1"/>
                </a:solidFill>
              </a:rPr>
              <a:t> </a:t>
            </a:r>
            <a:r>
              <a:rPr kumimoji="1" lang="en-US" altLang="zh-Hans" sz="2400" b="1" dirty="0">
                <a:solidFill>
                  <a:schemeClr val="accent1"/>
                </a:solidFill>
              </a:rPr>
              <a:t>file.</a:t>
            </a:r>
            <a:r>
              <a:rPr kumimoji="1" lang="zh-Hans" altLang="en-US" sz="2400" b="1" dirty="0">
                <a:solidFill>
                  <a:schemeClr val="accent1"/>
                </a:solidFill>
              </a:rPr>
              <a:t> </a:t>
            </a:r>
            <a:endParaRPr kumimoji="1" lang="zh-CN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04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FEE92-5300-A84F-B590-CB04E587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How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data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synchronized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53675-B4E9-D347-A624-90A12D18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8560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Hans" dirty="0"/>
              <a:t>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data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stored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csv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files,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whole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folder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synchronized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Dropbox.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r>
              <a:rPr kumimoji="1" lang="en-US" altLang="zh-Hans" dirty="0"/>
              <a:t>What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you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made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files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record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upload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cloud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server,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helps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you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back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up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data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whenever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you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make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changes,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for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example,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create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new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new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sales.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So,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always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ensure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Dropbox 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running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your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computer.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case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you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forget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so,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data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securely stored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your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computer,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once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you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open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Dropbox,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data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back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up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automatically.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r>
              <a:rPr kumimoji="1" lang="en-US" altLang="zh-Hans" dirty="0"/>
              <a:t>If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you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see</a:t>
            </a:r>
            <a:r>
              <a:rPr kumimoji="1" lang="zh-Hans" altLang="en-US" dirty="0"/>
              <a:t> </a:t>
            </a:r>
            <a:r>
              <a:rPr kumimoji="1" lang="en-US" altLang="zh-Hans" dirty="0">
                <a:solidFill>
                  <a:srgbClr val="00B050"/>
                </a:solidFill>
              </a:rPr>
              <a:t>green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icons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beside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file,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means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files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have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uploaded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cloud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server.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icons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>
                <a:solidFill>
                  <a:schemeClr val="accent1"/>
                </a:solidFill>
              </a:rPr>
              <a:t>blue</a:t>
            </a:r>
            <a:r>
              <a:rPr kumimoji="1" lang="en-US" altLang="zh-Hans" dirty="0"/>
              <a:t>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uploading.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Can’t see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anything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you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not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open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Dropbox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yet.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further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development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maintenance work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go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through Dropbox as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well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can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work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silently without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you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doing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anything.</a:t>
            </a:r>
            <a:r>
              <a:rPr kumimoji="1" lang="zh-Hans" altLang="en-US" dirty="0"/>
              <a:t>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0C3EFE-FBCF-7F4E-A4C3-6F4890EA5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0" y="403225"/>
            <a:ext cx="2628900" cy="14224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34F4BFF-8C74-1145-A1F7-D892058352D3}"/>
              </a:ext>
            </a:extLst>
          </p:cNvPr>
          <p:cNvSpPr/>
          <p:nvPr/>
        </p:nvSpPr>
        <p:spPr>
          <a:xfrm>
            <a:off x="10816683" y="256478"/>
            <a:ext cx="537117" cy="1706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503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60D2A-4BA6-A04E-9B55-D31EB3A5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Updates of 1.1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04011-AEC0-0048-8D19-86AD2B92F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85460" cy="4540885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User (the cashier) can no longer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allowed to</a:t>
            </a:r>
            <a:r>
              <a:rPr kumimoji="1" lang="en-US" altLang="zh-CN" dirty="0"/>
              <a:t> change the total spend of customer manually, since the software is </a:t>
            </a:r>
            <a:r>
              <a:rPr kumimoji="1" lang="en-US" altLang="zh-Hans" dirty="0"/>
              <a:t>used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CN" dirty="0"/>
              <a:t>multiple stores and I have concerns of financial security issue. In stead, the software calculates the money according to purchase history, in the other word, all </a:t>
            </a:r>
            <a:r>
              <a:rPr kumimoji="1" lang="en-US" altLang="zh-Hans" dirty="0"/>
              <a:t>money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transactions</a:t>
            </a:r>
            <a:r>
              <a:rPr kumimoji="1" lang="en-US" altLang="zh-CN" dirty="0"/>
              <a:t> are now clearly reflected by purchase logs and hence </a:t>
            </a:r>
            <a:r>
              <a:rPr kumimoji="1" lang="en-US" altLang="zh-Hans" dirty="0"/>
              <a:t>increases</a:t>
            </a:r>
            <a:r>
              <a:rPr kumimoji="1" lang="en-US" altLang="zh-CN" dirty="0"/>
              <a:t> manageability.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B8D1CF-9D20-4A4F-8AF6-132E2111A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530" y="1690688"/>
            <a:ext cx="4965700" cy="32639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EC6FE89-B7A0-DF43-8FA4-210C7A02DCF3}"/>
              </a:ext>
            </a:extLst>
          </p:cNvPr>
          <p:cNvSpPr txBox="1"/>
          <p:nvPr/>
        </p:nvSpPr>
        <p:spPr>
          <a:xfrm>
            <a:off x="6653530" y="5349240"/>
            <a:ext cx="5176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Only the sales money will count into accumulated total spend, in the case above. The total spend should be 100+5+200+200 = 2305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65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16C2A-981D-664A-A091-6B600098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Updates of 1.1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11F86B-27EE-E94F-BD5E-2DE6C3611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kumimoji="1" lang="en-US" altLang="zh-CN" dirty="0"/>
              <a:t>The customer now has a field called “Balance”, which indicates the money left in his account. </a:t>
            </a:r>
          </a:p>
          <a:p>
            <a:r>
              <a:rPr kumimoji="1" lang="en-US" altLang="zh-CN" dirty="0"/>
              <a:t>Balance = Total spend – all t</a:t>
            </a:r>
            <a:r>
              <a:rPr kumimoji="1" lang="en-US" altLang="zh-Hans" dirty="0"/>
              <a:t>he</a:t>
            </a:r>
            <a:r>
              <a:rPr kumimoji="1" lang="zh-Hans" altLang="en-US" dirty="0"/>
              <a:t> </a:t>
            </a:r>
            <a:r>
              <a:rPr kumimoji="1" lang="en-US" altLang="zh-CN" dirty="0"/>
              <a:t>redeem cost</a:t>
            </a:r>
          </a:p>
          <a:p>
            <a:r>
              <a:rPr kumimoji="1" lang="en-US" altLang="zh-CN" dirty="0"/>
              <a:t>Please note: The redeem cost are flexible and totally controlled by user. Key in -1000 if the cost set to $1000. 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EA8B78-7358-5944-A3C2-2E911AB21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707708"/>
            <a:ext cx="5334000" cy="40005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71B0CEC-9D19-1641-A2A1-B0C9A352D868}"/>
              </a:ext>
            </a:extLst>
          </p:cNvPr>
          <p:cNvSpPr txBox="1"/>
          <p:nvPr/>
        </p:nvSpPr>
        <p:spPr>
          <a:xfrm>
            <a:off x="6537960" y="4960620"/>
            <a:ext cx="4732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 the case above, the total spend is 2305. </a:t>
            </a:r>
          </a:p>
          <a:p>
            <a:r>
              <a:rPr kumimoji="1" lang="en-US" altLang="zh-CN" dirty="0"/>
              <a:t>So the balance should be </a:t>
            </a:r>
          </a:p>
          <a:p>
            <a:r>
              <a:rPr kumimoji="1" lang="en-US" altLang="zh-CN" dirty="0"/>
              <a:t>2305 – 200 - 100 = 2005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84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0C82F-B24F-6446-869A-46957E81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Updates of 1.1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704F0-E799-A34F-9C9B-108378897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5040630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N</a:t>
            </a:r>
            <a:r>
              <a:rPr kumimoji="1" lang="en-US" altLang="zh-Hans" dirty="0"/>
              <a:t>ow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multiple stores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can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software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same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time,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but,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some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technical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disability must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point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out:</a:t>
            </a:r>
          </a:p>
          <a:p>
            <a:pPr lvl="1"/>
            <a:r>
              <a:rPr kumimoji="1" lang="en-US" altLang="zh-Hans" dirty="0"/>
              <a:t>If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2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stores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add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purchase log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for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same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customer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same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time,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most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likely not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possible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though,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only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latest purchase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recorded.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Technically say,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first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purchase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was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recorded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but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rewrote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latest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purchase.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rare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cases,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conflict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database.csv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generated by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Dropbox,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either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caused by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multiple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stores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creating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users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same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time(rare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case),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store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create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some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users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without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open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Dropbox,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during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that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time,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store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also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create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users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synchronized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Dropbox,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when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next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time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store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open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Dropbox,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conflict,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store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holds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data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original </a:t>
            </a:r>
            <a:r>
              <a:rPr kumimoji="1" lang="en-US" altLang="zh-Hans" dirty="0" err="1"/>
              <a:t>database.csv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data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store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conflict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file.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Similarly,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one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record will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replaced.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pPr marL="457200" lvl="1" indent="0">
              <a:buNone/>
            </a:pP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solution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simple,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1.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Always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open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Dropbox 2.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close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program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immediately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after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usage.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3.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Manually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merge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amend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database.csv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file.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pPr lvl="1"/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396409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BCAAA-B0E3-E648-8D5A-E2E12B2B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Updates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CN" dirty="0"/>
              <a:t>1.1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7422F-661C-AB4E-A8AC-81F4D43F6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5690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Minor bug fix</a:t>
            </a:r>
          </a:p>
          <a:p>
            <a:pPr lvl="1"/>
            <a:r>
              <a:rPr kumimoji="1" lang="en-US" altLang="zh-CN" dirty="0"/>
              <a:t>User are not allowed to type non-numbers in Money field. Warning message will pop out. </a:t>
            </a:r>
          </a:p>
          <a:p>
            <a:pPr lvl="1"/>
            <a:r>
              <a:rPr kumimoji="1" lang="en-US" altLang="zh-CN" dirty="0"/>
              <a:t>Fixed decimal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round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up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issue.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Increase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font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size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new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window</a:t>
            </a:r>
          </a:p>
          <a:p>
            <a:pPr lvl="1"/>
            <a:r>
              <a:rPr kumimoji="1" lang="en-US" altLang="zh-Hans" dirty="0"/>
              <a:t>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logic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mistake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about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customer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csv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has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been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corrected.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A</a:t>
            </a:r>
            <a:r>
              <a:rPr kumimoji="1" lang="zh-Hans" altLang="en-US" dirty="0"/>
              <a:t> </a:t>
            </a:r>
            <a:r>
              <a:rPr kumimoji="1" lang="en-US" altLang="zh-Hans" dirty="0">
                <a:solidFill>
                  <a:schemeClr val="accent1"/>
                </a:solidFill>
              </a:rPr>
              <a:t>90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seconds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count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down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added.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diagram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pop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out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ask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whether exit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program,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click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YES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exit.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continue.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pPr marL="457200" lvl="1" indent="0">
              <a:buNone/>
            </a:pPr>
            <a:r>
              <a:rPr kumimoji="1" lang="zh-Hans" altLang="en-US" dirty="0"/>
              <a:t>   </a:t>
            </a:r>
            <a:r>
              <a:rPr kumimoji="1" lang="en-US" altLang="zh-Hans" dirty="0">
                <a:solidFill>
                  <a:srgbClr val="FF0000"/>
                </a:solidFill>
              </a:rPr>
              <a:t>I</a:t>
            </a:r>
            <a:r>
              <a:rPr kumimoji="1" lang="zh-Hans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ans" dirty="0">
                <a:solidFill>
                  <a:srgbClr val="FF0000"/>
                </a:solidFill>
              </a:rPr>
              <a:t>suggest</a:t>
            </a:r>
            <a:r>
              <a:rPr kumimoji="1" lang="zh-Hans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ans" dirty="0">
                <a:solidFill>
                  <a:srgbClr val="FF0000"/>
                </a:solidFill>
              </a:rPr>
              <a:t>exit</a:t>
            </a:r>
            <a:r>
              <a:rPr kumimoji="1" lang="zh-Hans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ans" dirty="0">
                <a:solidFill>
                  <a:srgbClr val="FF0000"/>
                </a:solidFill>
              </a:rPr>
              <a:t>the</a:t>
            </a:r>
            <a:r>
              <a:rPr kumimoji="1" lang="zh-Hans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ans" dirty="0">
                <a:solidFill>
                  <a:srgbClr val="FF0000"/>
                </a:solidFill>
              </a:rPr>
              <a:t>program</a:t>
            </a:r>
            <a:r>
              <a:rPr kumimoji="1" lang="zh-Hans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ans" dirty="0">
                <a:solidFill>
                  <a:srgbClr val="FF0000"/>
                </a:solidFill>
              </a:rPr>
              <a:t>when</a:t>
            </a:r>
            <a:r>
              <a:rPr kumimoji="1" lang="zh-Hans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ans" dirty="0">
                <a:solidFill>
                  <a:srgbClr val="FF0000"/>
                </a:solidFill>
              </a:rPr>
              <a:t>job</a:t>
            </a:r>
            <a:r>
              <a:rPr kumimoji="1" lang="zh-Hans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ans" dirty="0">
                <a:solidFill>
                  <a:srgbClr val="FF0000"/>
                </a:solidFill>
              </a:rPr>
              <a:t>is</a:t>
            </a:r>
            <a:r>
              <a:rPr kumimoji="1" lang="zh-Hans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ans" dirty="0">
                <a:solidFill>
                  <a:srgbClr val="FF0000"/>
                </a:solidFill>
              </a:rPr>
              <a:t>done</a:t>
            </a:r>
          </a:p>
          <a:p>
            <a:pPr marL="457200" lvl="1" indent="0">
              <a:buNone/>
            </a:pPr>
            <a:r>
              <a:rPr kumimoji="1" lang="zh-Hans" altLang="en-US" dirty="0"/>
              <a:t>   </a:t>
            </a:r>
            <a:r>
              <a:rPr kumimoji="1" lang="en-US" altLang="zh-Hans" dirty="0"/>
              <a:t>It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helps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preventing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conflict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files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0959BE-808B-1941-96F8-54EB1EFEF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0" y="3772694"/>
            <a:ext cx="37465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27B4-B13D-3A4F-A927-A5DDDB79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en-US" altLang="zh-Hans" dirty="0"/>
              <a:t>reate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new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Customer</a:t>
            </a:r>
            <a:r>
              <a:rPr kumimoji="1" lang="zh-Hans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C5474-A121-F74E-8553-71F4A0595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0670" cy="4351338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>O</a:t>
            </a:r>
            <a:r>
              <a:rPr kumimoji="1" lang="en-US" altLang="zh-Hans" dirty="0"/>
              <a:t>pen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software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r>
              <a:rPr kumimoji="1" lang="en-US" altLang="zh-Hans" dirty="0"/>
              <a:t>Click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first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tab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“New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Customer”</a:t>
            </a:r>
          </a:p>
          <a:p>
            <a:r>
              <a:rPr kumimoji="1" lang="en-US" altLang="zh-Hans" dirty="0"/>
              <a:t>Fill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customer’s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Name,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Phone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and</a:t>
            </a:r>
            <a:r>
              <a:rPr kumimoji="1" lang="zh-Hans" altLang="en-US" dirty="0"/>
              <a:t> </a:t>
            </a:r>
            <a:r>
              <a:rPr kumimoji="1" lang="en-US" altLang="zh-Hans" b="1" dirty="0">
                <a:solidFill>
                  <a:schemeClr val="accent1"/>
                </a:solidFill>
              </a:rPr>
              <a:t>NRIC</a:t>
            </a:r>
            <a:r>
              <a:rPr kumimoji="1" lang="en-US" altLang="zh-Hans" dirty="0"/>
              <a:t>.</a:t>
            </a:r>
            <a:r>
              <a:rPr kumimoji="1" lang="zh-Hans" altLang="en-US" dirty="0"/>
              <a:t> </a:t>
            </a:r>
            <a:r>
              <a:rPr kumimoji="1" lang="en-US" altLang="zh-Hans" dirty="0">
                <a:solidFill>
                  <a:srgbClr val="FF0000"/>
                </a:solidFill>
              </a:rPr>
              <a:t>Please</a:t>
            </a:r>
            <a:r>
              <a:rPr kumimoji="1" lang="zh-Hans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ans" dirty="0">
                <a:solidFill>
                  <a:srgbClr val="FF0000"/>
                </a:solidFill>
              </a:rPr>
              <a:t>note</a:t>
            </a:r>
            <a:r>
              <a:rPr kumimoji="1" lang="en-US" altLang="zh-Hans" dirty="0"/>
              <a:t>: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NRIC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search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keyword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throughout 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software,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make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sure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you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record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correct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ID.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r>
              <a:rPr kumimoji="1" lang="en-US" altLang="zh-Hans" dirty="0"/>
              <a:t>Click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“Create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new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user ”button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below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confirm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creation.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endParaRPr kumimoji="1" lang="en-US" altLang="zh-CN" dirty="0"/>
          </a:p>
          <a:p>
            <a:r>
              <a:rPr kumimoji="1" lang="en-US" altLang="zh-Hans" dirty="0"/>
              <a:t>For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example,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customer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whose name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is</a:t>
            </a:r>
            <a:r>
              <a:rPr kumimoji="1" lang="zh-Hans" altLang="en-US" dirty="0"/>
              <a:t> </a:t>
            </a:r>
            <a:r>
              <a:rPr kumimoji="1" lang="en-US" altLang="zh-Hans" dirty="0">
                <a:solidFill>
                  <a:schemeClr val="accent1"/>
                </a:solidFill>
              </a:rPr>
              <a:t>Alvin</a:t>
            </a:r>
            <a:r>
              <a:rPr kumimoji="1" lang="zh-Hans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Hans" dirty="0">
                <a:solidFill>
                  <a:schemeClr val="accent1"/>
                </a:solidFill>
              </a:rPr>
              <a:t>Foo</a:t>
            </a:r>
            <a:r>
              <a:rPr kumimoji="1" lang="en-US" altLang="zh-Hans" dirty="0"/>
              <a:t>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phone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number</a:t>
            </a:r>
            <a:r>
              <a:rPr kumimoji="1" lang="zh-Hans" altLang="en-US" dirty="0"/>
              <a:t> </a:t>
            </a:r>
            <a:r>
              <a:rPr kumimoji="1" lang="en-US" altLang="zh-Hans" dirty="0">
                <a:solidFill>
                  <a:schemeClr val="accent1"/>
                </a:solidFill>
              </a:rPr>
              <a:t>91910000</a:t>
            </a:r>
            <a:r>
              <a:rPr kumimoji="1" lang="en-US" altLang="zh-Hans" dirty="0"/>
              <a:t>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number</a:t>
            </a:r>
            <a:r>
              <a:rPr kumimoji="1" lang="zh-Hans" altLang="en-US" dirty="0"/>
              <a:t> </a:t>
            </a:r>
            <a:r>
              <a:rPr kumimoji="1" lang="en-US" altLang="zh-Hans" dirty="0">
                <a:solidFill>
                  <a:schemeClr val="accent1"/>
                </a:solidFill>
              </a:rPr>
              <a:t>S8812345C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has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created.</a:t>
            </a:r>
            <a:r>
              <a:rPr kumimoji="1" lang="zh-Hans" altLang="en-US" dirty="0"/>
              <a:t>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55F385-E40D-BA47-9B71-983BAFA89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70" y="365125"/>
            <a:ext cx="5836920" cy="35021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D9BE6F0-6A30-1049-A075-B9A4309FE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70" y="3188970"/>
            <a:ext cx="5836920" cy="3502152"/>
          </a:xfrm>
          <a:prstGeom prst="rect">
            <a:avLst/>
          </a:prstGeom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BF884435-8B82-0E40-B3D7-C4504D4BE46F}"/>
              </a:ext>
            </a:extLst>
          </p:cNvPr>
          <p:cNvCxnSpPr/>
          <p:nvPr/>
        </p:nvCxnSpPr>
        <p:spPr>
          <a:xfrm flipV="1">
            <a:off x="5360670" y="2194560"/>
            <a:ext cx="132588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AE88536-2753-E945-9C6E-D4EED3E90BAA}"/>
              </a:ext>
            </a:extLst>
          </p:cNvPr>
          <p:cNvCxnSpPr/>
          <p:nvPr/>
        </p:nvCxnSpPr>
        <p:spPr>
          <a:xfrm>
            <a:off x="5360670" y="4011930"/>
            <a:ext cx="1074420" cy="238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50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D848A-9944-7E43-A5FC-C66A7073D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50" y="2649221"/>
            <a:ext cx="9263380" cy="365347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dialog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pop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out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confirm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creation.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Click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“Ok”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Edit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customer.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You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can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now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go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purchase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item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for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customer.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endParaRPr kumimoji="1" lang="en-US" altLang="zh-CN" dirty="0"/>
          </a:p>
          <a:p>
            <a:r>
              <a:rPr kumimoji="1" lang="en-US" altLang="zh-Hans" dirty="0"/>
              <a:t>Then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software goes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>
                <a:solidFill>
                  <a:schemeClr val="accent1"/>
                </a:solidFill>
              </a:rPr>
              <a:t>search</a:t>
            </a:r>
            <a:r>
              <a:rPr kumimoji="1" lang="zh-Hans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Hans" dirty="0">
                <a:solidFill>
                  <a:schemeClr val="accent1"/>
                </a:solidFill>
              </a:rPr>
              <a:t>window</a:t>
            </a:r>
            <a:r>
              <a:rPr kumimoji="1" lang="en-US" altLang="zh-Hans" dirty="0"/>
              <a:t>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which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handles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most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operations.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Normally,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you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should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open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software,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click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“</a:t>
            </a:r>
            <a:r>
              <a:rPr kumimoji="1" lang="en-US" altLang="zh-Hans" dirty="0">
                <a:solidFill>
                  <a:schemeClr val="accent1"/>
                </a:solidFill>
              </a:rPr>
              <a:t>search</a:t>
            </a:r>
            <a:r>
              <a:rPr kumimoji="1" lang="zh-Hans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Hans" dirty="0">
                <a:solidFill>
                  <a:schemeClr val="accent1"/>
                </a:solidFill>
              </a:rPr>
              <a:t>and</a:t>
            </a:r>
            <a:r>
              <a:rPr kumimoji="1" lang="zh-Hans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Hans" dirty="0">
                <a:solidFill>
                  <a:schemeClr val="accent1"/>
                </a:solidFill>
              </a:rPr>
              <a:t>purchase”</a:t>
            </a:r>
            <a:r>
              <a:rPr kumimoji="1" lang="zh-Hans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Hans" dirty="0"/>
              <a:t>button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middle.</a:t>
            </a:r>
            <a:r>
              <a:rPr kumimoji="1" lang="zh-Hans" altLang="en-US" dirty="0"/>
              <a:t>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ACC62E-20EC-D042-9862-2905670E5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830" y="465455"/>
            <a:ext cx="47371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0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4A8C2-2A8B-564D-9B08-23DB5BECE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70" y="194310"/>
            <a:ext cx="3739938" cy="636651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Hans" sz="4300" b="1" dirty="0"/>
              <a:t>Search</a:t>
            </a:r>
            <a:endParaRPr kumimoji="1" lang="en-US" altLang="zh-Hans" b="1" dirty="0"/>
          </a:p>
          <a:p>
            <a:pPr marL="0" indent="0">
              <a:buNone/>
            </a:pPr>
            <a:endParaRPr kumimoji="1" lang="en-US" altLang="zh-Hans" dirty="0"/>
          </a:p>
          <a:p>
            <a:pPr marL="0" indent="0">
              <a:buNone/>
            </a:pPr>
            <a:r>
              <a:rPr kumimoji="1" lang="en-US" altLang="zh-Hans" dirty="0"/>
              <a:t>Enter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customer</a:t>
            </a:r>
            <a:r>
              <a:rPr kumimoji="1" lang="zh-Hans" altLang="en-US" dirty="0"/>
              <a:t> </a:t>
            </a:r>
            <a:r>
              <a:rPr kumimoji="1" lang="en-US" altLang="zh-Hans" dirty="0">
                <a:solidFill>
                  <a:schemeClr val="accent1"/>
                </a:solidFill>
              </a:rPr>
              <a:t>NRIC</a:t>
            </a:r>
            <a:r>
              <a:rPr kumimoji="1" lang="zh-Hans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Hans" dirty="0">
                <a:solidFill>
                  <a:schemeClr val="accent1"/>
                </a:solidFill>
              </a:rPr>
              <a:t>(case</a:t>
            </a:r>
            <a:r>
              <a:rPr kumimoji="1" lang="zh-Hans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Hans" dirty="0">
                <a:solidFill>
                  <a:schemeClr val="accent1"/>
                </a:solidFill>
              </a:rPr>
              <a:t>insensitive)</a:t>
            </a:r>
            <a:r>
              <a:rPr kumimoji="1" lang="zh-Hans" altLang="en-US" dirty="0">
                <a:solidFill>
                  <a:schemeClr val="accent1"/>
                </a:solidFill>
              </a:rPr>
              <a:t> 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click</a:t>
            </a:r>
            <a:r>
              <a:rPr kumimoji="1" lang="zh-Hans" altLang="en-US" dirty="0"/>
              <a:t> </a:t>
            </a:r>
            <a:r>
              <a:rPr kumimoji="1" lang="en-US" altLang="zh-Hans" dirty="0">
                <a:solidFill>
                  <a:schemeClr val="accent1"/>
                </a:solidFill>
              </a:rPr>
              <a:t>Search</a:t>
            </a:r>
            <a:r>
              <a:rPr kumimoji="1" lang="zh-Hans" altLang="en-US" dirty="0"/>
              <a:t>  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left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panel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shows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basic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information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customer.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You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can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modify them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easily.</a:t>
            </a:r>
            <a:r>
              <a:rPr kumimoji="1" lang="zh-Hans" altLang="en-US" dirty="0"/>
              <a:t> </a:t>
            </a:r>
            <a:r>
              <a:rPr kumimoji="1" lang="en-US" altLang="zh-Hans" dirty="0">
                <a:solidFill>
                  <a:srgbClr val="FF0000"/>
                </a:solidFill>
              </a:rPr>
              <a:t>Remember Clicking</a:t>
            </a:r>
            <a:r>
              <a:rPr kumimoji="1" lang="zh-Hans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ans" dirty="0">
                <a:solidFill>
                  <a:srgbClr val="FF0000"/>
                </a:solidFill>
              </a:rPr>
              <a:t>“Confirm</a:t>
            </a:r>
            <a:r>
              <a:rPr kumimoji="1" lang="zh-Hans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ans" dirty="0">
                <a:solidFill>
                  <a:srgbClr val="FF0000"/>
                </a:solidFill>
              </a:rPr>
              <a:t>change”</a:t>
            </a:r>
          </a:p>
          <a:p>
            <a:pPr marL="0" indent="0">
              <a:buNone/>
            </a:pPr>
            <a:r>
              <a:rPr kumimoji="1" lang="en-US" altLang="zh-Hans" dirty="0"/>
              <a:t>Total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spend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indicates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accumulated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dollars,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100.00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equals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S$100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total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purchase.</a:t>
            </a:r>
            <a:r>
              <a:rPr kumimoji="1" lang="zh-Hans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Please</a:t>
            </a:r>
            <a:r>
              <a:rPr kumimoji="1" lang="zh-Hans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note</a:t>
            </a:r>
            <a:r>
              <a:rPr kumimoji="1" lang="en-US" altLang="zh-CN" dirty="0"/>
              <a:t>,</a:t>
            </a:r>
            <a:r>
              <a:rPr kumimoji="1" lang="zh-Hans" altLang="en-US" dirty="0"/>
              <a:t> </a:t>
            </a:r>
            <a:r>
              <a:rPr kumimoji="1" lang="en-US" altLang="zh-CN" dirty="0"/>
              <a:t>if</a:t>
            </a:r>
            <a:r>
              <a:rPr kumimoji="1" lang="zh-Hans" altLang="en-US" dirty="0"/>
              <a:t> </a:t>
            </a:r>
            <a:r>
              <a:rPr kumimoji="1" lang="en-US" altLang="zh-CN" dirty="0"/>
              <a:t>customer</a:t>
            </a:r>
            <a:r>
              <a:rPr kumimoji="1" lang="zh-Hans" altLang="en-US" dirty="0"/>
              <a:t> </a:t>
            </a:r>
            <a:r>
              <a:rPr kumimoji="1" lang="en-US" altLang="zh-CN" dirty="0"/>
              <a:t>re</a:t>
            </a:r>
            <a:r>
              <a:rPr kumimoji="1" lang="en-US" altLang="zh-Hans" dirty="0"/>
              <a:t>deems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product,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1000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deducted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from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Total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spend</a:t>
            </a:r>
          </a:p>
          <a:p>
            <a:pPr marL="0" indent="0">
              <a:buNone/>
            </a:pPr>
            <a:r>
              <a:rPr kumimoji="1" lang="en-US" altLang="zh-Hans" dirty="0">
                <a:solidFill>
                  <a:srgbClr val="FF0000"/>
                </a:solidFill>
              </a:rPr>
              <a:t>Please</a:t>
            </a:r>
            <a:r>
              <a:rPr kumimoji="1" lang="zh-Hans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ans" dirty="0">
                <a:solidFill>
                  <a:srgbClr val="FF0000"/>
                </a:solidFill>
              </a:rPr>
              <a:t>also</a:t>
            </a:r>
            <a:r>
              <a:rPr kumimoji="1" lang="zh-Hans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ans" dirty="0">
                <a:solidFill>
                  <a:srgbClr val="FF0000"/>
                </a:solidFill>
              </a:rPr>
              <a:t>note:</a:t>
            </a:r>
            <a:r>
              <a:rPr kumimoji="1" lang="zh-Hans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software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NOT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allow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duplicate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NRIC,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you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create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2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customers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with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same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NRIC,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latest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one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removed silently.</a:t>
            </a:r>
            <a:r>
              <a:rPr kumimoji="1" lang="zh-Hans" altLang="en-US" dirty="0"/>
              <a:t>  </a:t>
            </a:r>
            <a:endParaRPr kumimoji="1" lang="en-US" altLang="zh-Han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80B493-4CEE-994D-BCFC-833CA2C79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868680"/>
            <a:ext cx="7882890" cy="4729734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721FBFAE-FFA4-5D4C-9371-DBACB6C201DB}"/>
              </a:ext>
            </a:extLst>
          </p:cNvPr>
          <p:cNvSpPr/>
          <p:nvPr/>
        </p:nvSpPr>
        <p:spPr>
          <a:xfrm>
            <a:off x="5876925" y="1097280"/>
            <a:ext cx="2217420" cy="2171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1B44ABE-665B-224A-B641-35B4AF57D739}"/>
              </a:ext>
            </a:extLst>
          </p:cNvPr>
          <p:cNvSpPr txBox="1"/>
          <p:nvPr/>
        </p:nvSpPr>
        <p:spPr>
          <a:xfrm>
            <a:off x="7520940" y="194310"/>
            <a:ext cx="333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dirty="0"/>
              <a:t>Search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window</a:t>
            </a:r>
            <a:r>
              <a:rPr kumimoji="1" lang="zh-Hans" altLang="en-US" dirty="0"/>
              <a:t> </a:t>
            </a:r>
            <a:endParaRPr kumimoji="1"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FD5C961E-8968-3D4B-8044-D7B02574F12E}"/>
              </a:ext>
            </a:extLst>
          </p:cNvPr>
          <p:cNvCxnSpPr>
            <a:cxnSpLocks/>
          </p:cNvCxnSpPr>
          <p:nvPr/>
        </p:nvCxnSpPr>
        <p:spPr>
          <a:xfrm flipV="1">
            <a:off x="3771900" y="1199007"/>
            <a:ext cx="2105025" cy="22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CA3B966-CB40-9A40-A94E-70261EC71BE9}"/>
              </a:ext>
            </a:extLst>
          </p:cNvPr>
          <p:cNvSpPr txBox="1"/>
          <p:nvPr/>
        </p:nvSpPr>
        <p:spPr>
          <a:xfrm>
            <a:off x="4046220" y="5680710"/>
            <a:ext cx="7989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/>
              <a:t>T</a:t>
            </a:r>
            <a:r>
              <a:rPr kumimoji="1" lang="en-US" altLang="zh-Hans" i="1" dirty="0"/>
              <a:t>he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discount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rate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was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designed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for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discount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system,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since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it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is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not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necessary,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I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set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the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rate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always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be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1.0,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which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means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original price.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Let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me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know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if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this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function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needs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to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be</a:t>
            </a:r>
            <a:r>
              <a:rPr kumimoji="1" lang="zh-Hans" altLang="en-US" i="1" dirty="0"/>
              <a:t> </a:t>
            </a:r>
            <a:r>
              <a:rPr kumimoji="1" lang="en-US" altLang="zh-Hans" i="1" dirty="0"/>
              <a:t>enabled.</a:t>
            </a:r>
            <a:r>
              <a:rPr kumimoji="1" lang="zh-Hans" altLang="en-US" i="1" dirty="0"/>
              <a:t> </a:t>
            </a:r>
            <a:endParaRPr kumimoji="1" lang="zh-CN" altLang="en-US" i="1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BEFE455-E5A3-7745-B27A-F058B12567E6}"/>
              </a:ext>
            </a:extLst>
          </p:cNvPr>
          <p:cNvSpPr/>
          <p:nvPr/>
        </p:nvSpPr>
        <p:spPr>
          <a:xfrm>
            <a:off x="4152900" y="1313878"/>
            <a:ext cx="1724025" cy="428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59ED2D0-78BC-8F4F-A3A4-10831E2C2BC7}"/>
              </a:ext>
            </a:extLst>
          </p:cNvPr>
          <p:cNvCxnSpPr/>
          <p:nvPr/>
        </p:nvCxnSpPr>
        <p:spPr>
          <a:xfrm>
            <a:off x="3139652" y="1852517"/>
            <a:ext cx="1013248" cy="69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85BD364C-BBDB-D04C-9FAB-3808138C55B6}"/>
              </a:ext>
            </a:extLst>
          </p:cNvPr>
          <p:cNvCxnSpPr/>
          <p:nvPr/>
        </p:nvCxnSpPr>
        <p:spPr>
          <a:xfrm>
            <a:off x="3474720" y="2754630"/>
            <a:ext cx="868680" cy="259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39B111A8-AA78-BC48-8820-38A399515383}"/>
              </a:ext>
            </a:extLst>
          </p:cNvPr>
          <p:cNvCxnSpPr/>
          <p:nvPr/>
        </p:nvCxnSpPr>
        <p:spPr>
          <a:xfrm>
            <a:off x="5532120" y="4629150"/>
            <a:ext cx="651510" cy="105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13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82F8179D-EF24-E14A-98BF-4F4E837F0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507" y="1036538"/>
            <a:ext cx="7952482" cy="47714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DECBC3F-FDAD-204F-B804-4633B913F85F}"/>
              </a:ext>
            </a:extLst>
          </p:cNvPr>
          <p:cNvSpPr txBox="1"/>
          <p:nvPr/>
        </p:nvSpPr>
        <p:spPr>
          <a:xfrm>
            <a:off x="91440" y="285750"/>
            <a:ext cx="4020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/>
              <a:t>P</a:t>
            </a:r>
            <a:r>
              <a:rPr kumimoji="1" lang="en-US" altLang="zh-Hans" sz="3200" b="1" dirty="0"/>
              <a:t>urchase</a:t>
            </a:r>
            <a:r>
              <a:rPr kumimoji="1" lang="zh-Hans" altLang="en-US" dirty="0"/>
              <a:t> 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7AB01F-7770-F845-AB53-5405266E3777}"/>
              </a:ext>
            </a:extLst>
          </p:cNvPr>
          <p:cNvSpPr txBox="1"/>
          <p:nvPr/>
        </p:nvSpPr>
        <p:spPr>
          <a:xfrm>
            <a:off x="274320" y="960120"/>
            <a:ext cx="3749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dirty="0"/>
              <a:t>Fill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>
                <a:solidFill>
                  <a:schemeClr val="accent1"/>
                </a:solidFill>
              </a:rPr>
              <a:t>Money</a:t>
            </a:r>
            <a:r>
              <a:rPr kumimoji="1" lang="en-US" altLang="zh-Hans" dirty="0"/>
              <a:t>,</a:t>
            </a:r>
            <a:r>
              <a:rPr kumimoji="1" lang="zh-Hans" altLang="en-US" dirty="0"/>
              <a:t> </a:t>
            </a:r>
            <a:r>
              <a:rPr kumimoji="1" lang="en-US" altLang="zh-Hans" dirty="0">
                <a:solidFill>
                  <a:schemeClr val="accent1"/>
                </a:solidFill>
              </a:rPr>
              <a:t>Item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and</a:t>
            </a:r>
            <a:r>
              <a:rPr kumimoji="1" lang="zh-Hans" altLang="en-US" dirty="0"/>
              <a:t> </a:t>
            </a:r>
            <a:r>
              <a:rPr kumimoji="1" lang="en-US" altLang="zh-Hans" dirty="0">
                <a:solidFill>
                  <a:schemeClr val="accent1"/>
                </a:solidFill>
              </a:rPr>
              <a:t>Invoice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field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create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new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sales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log.</a:t>
            </a:r>
          </a:p>
          <a:p>
            <a:r>
              <a:rPr kumimoji="1" lang="en-US" altLang="zh-Hans" dirty="0">
                <a:solidFill>
                  <a:schemeClr val="accent1"/>
                </a:solidFill>
              </a:rPr>
              <a:t>Time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automatically generated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checking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computer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time.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amend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necessary.</a:t>
            </a:r>
            <a:r>
              <a:rPr kumimoji="1" lang="zh-Hans" altLang="en-US" dirty="0"/>
              <a:t>   </a:t>
            </a:r>
            <a:endParaRPr kumimoji="1" lang="en-US" altLang="zh-Hans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8F3294-D382-E84E-B2C4-0858916B9B7B}"/>
              </a:ext>
            </a:extLst>
          </p:cNvPr>
          <p:cNvSpPr/>
          <p:nvPr/>
        </p:nvSpPr>
        <p:spPr>
          <a:xfrm>
            <a:off x="10915650" y="1440180"/>
            <a:ext cx="1196339" cy="4367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7746BF5-7D90-5541-ADB6-A8D7C1698916}"/>
              </a:ext>
            </a:extLst>
          </p:cNvPr>
          <p:cNvCxnSpPr/>
          <p:nvPr/>
        </p:nvCxnSpPr>
        <p:spPr>
          <a:xfrm>
            <a:off x="3429583" y="1440180"/>
            <a:ext cx="7486067" cy="218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48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1654</Words>
  <Application>Microsoft Macintosh PowerPoint</Application>
  <PresentationFormat>宽屏</PresentationFormat>
  <Paragraphs>122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Dade membership software</vt:lpstr>
      <vt:lpstr>The Updates of 1.1</vt:lpstr>
      <vt:lpstr>The Updates of 1.1</vt:lpstr>
      <vt:lpstr>The Updates of 1.1</vt:lpstr>
      <vt:lpstr>The Updates of 1.1</vt:lpstr>
      <vt:lpstr>Create new Customer </vt:lpstr>
      <vt:lpstr>PowerPoint 演示文稿</vt:lpstr>
      <vt:lpstr>PowerPoint 演示文稿</vt:lpstr>
      <vt:lpstr>PowerPoint 演示文稿</vt:lpstr>
      <vt:lpstr>After Purchase </vt:lpstr>
      <vt:lpstr>Redeem Item </vt:lpstr>
      <vt:lpstr>Purchase log ( records )</vt:lpstr>
      <vt:lpstr>Delete Log </vt:lpstr>
      <vt:lpstr>Print </vt:lpstr>
      <vt:lpstr>All Customers  </vt:lpstr>
      <vt:lpstr>Where are the data stored ?</vt:lpstr>
      <vt:lpstr>Individual purchase log </vt:lpstr>
      <vt:lpstr>Amend customer’s purchase logs by editing files I DONNOT suggest you edit customer information in this way. But if you do, follow the instruction :</vt:lpstr>
      <vt:lpstr>How is the data synchronized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Dade membership software</dc:title>
  <dc:creator>Gong, Jiaji</dc:creator>
  <cp:lastModifiedBy>Gong, Jiaji</cp:lastModifiedBy>
  <cp:revision>26</cp:revision>
  <dcterms:created xsi:type="dcterms:W3CDTF">2018-04-21T15:41:34Z</dcterms:created>
  <dcterms:modified xsi:type="dcterms:W3CDTF">2018-04-25T02:25:42Z</dcterms:modified>
</cp:coreProperties>
</file>