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0"/>
  </p:notesMasterIdLst>
  <p:sldIdLst>
    <p:sldId id="264" r:id="rId2"/>
    <p:sldId id="266" r:id="rId3"/>
    <p:sldId id="265" r:id="rId4"/>
    <p:sldId id="439" r:id="rId5"/>
    <p:sldId id="458" r:id="rId6"/>
    <p:sldId id="459" r:id="rId7"/>
    <p:sldId id="460" r:id="rId8"/>
    <p:sldId id="461" r:id="rId9"/>
    <p:sldId id="463" r:id="rId10"/>
    <p:sldId id="462" r:id="rId11"/>
    <p:sldId id="465" r:id="rId12"/>
    <p:sldId id="464" r:id="rId13"/>
    <p:sldId id="445" r:id="rId14"/>
    <p:sldId id="466" r:id="rId15"/>
    <p:sldId id="467" r:id="rId16"/>
    <p:sldId id="468" r:id="rId17"/>
    <p:sldId id="456" r:id="rId18"/>
    <p:sldId id="259" r:id="rId19"/>
  </p:sldIdLst>
  <p:sldSz cx="9466263" cy="7099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29E"/>
    <a:srgbClr val="509C96"/>
    <a:srgbClr val="509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7"/>
    <p:restoredTop sz="83431"/>
  </p:normalViewPr>
  <p:slideViewPr>
    <p:cSldViewPr snapToGrid="0" snapToObjects="1">
      <p:cViewPr>
        <p:scale>
          <a:sx n="97" d="100"/>
          <a:sy n="97" d="100"/>
        </p:scale>
        <p:origin x="2160" y="14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613C2-CE4B-CA43-8045-1A45B7477180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C7DAF-0CDC-6647-8F1D-171AEE48B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6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2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9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3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85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:</a:t>
            </a:r>
            <a:r>
              <a:rPr lang="zh-CN" altLang="en-US" dirty="0"/>
              <a:t> 在研发大数据高效能存储与处理容器云平台</a:t>
            </a:r>
            <a:r>
              <a:rPr lang="en-US" altLang="zh-CN" dirty="0"/>
              <a:t>Paladin</a:t>
            </a:r>
            <a:r>
              <a:rPr lang="zh-CN" altLang="en-US" dirty="0"/>
              <a:t>项目中，发现多计算框架部署下任务处理性能较低，该平台的计算框架部分基于开源</a:t>
            </a:r>
            <a:r>
              <a:rPr lang="en-US" altLang="zh-CN" dirty="0"/>
              <a:t>OpenShift</a:t>
            </a:r>
            <a:r>
              <a:rPr lang="zh-CN" altLang="en-US" dirty="0"/>
              <a:t>研发，底层的容器云编排引擎是</a:t>
            </a:r>
            <a:r>
              <a:rPr lang="en-US" altLang="zh-CN" dirty="0"/>
              <a:t>Kubernetes</a:t>
            </a:r>
            <a:r>
              <a:rPr lang="zh-CN" altLang="en-US" dirty="0"/>
              <a:t>，于是对</a:t>
            </a:r>
            <a:r>
              <a:rPr lang="en-US" altLang="zh-CN" dirty="0"/>
              <a:t>Kubernetes</a:t>
            </a:r>
            <a:r>
              <a:rPr lang="zh-CN" altLang="en-US" dirty="0"/>
              <a:t>的调度流程和不足进行详细分析，提出新的调度方法，并在新平台的设计与实现了新的调度方案，极大提升了平台处理任务的能力。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41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B3D40-84AE-E545-866A-D5F46405DD6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Abolishment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7DAF-0CDC-6647-8F1D-171AEE48B5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970" y="1161854"/>
            <a:ext cx="8046324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83" y="3728777"/>
            <a:ext cx="7099697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4295" y="377972"/>
            <a:ext cx="2041163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06" y="377972"/>
            <a:ext cx="6005161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60A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3356916" y="952110"/>
            <a:ext cx="2755531" cy="5747236"/>
            <a:chOff x="1191595" y="1791286"/>
            <a:chExt cx="2283767" cy="3717487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1791286"/>
              <a:ext cx="2039569" cy="20395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 rot="60000">
              <a:off x="1191595" y="4202686"/>
              <a:ext cx="2283767" cy="1306087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578965"/>
                </a:avLst>
              </a:prstTxWarp>
              <a:spAutoFit/>
            </a:bodyPr>
            <a:lstStyle/>
            <a:p>
              <a:r>
                <a:rPr kumimoji="1" lang="en-US" altLang="zh-CN" sz="4730" b="1" spc="592" dirty="0">
                  <a:solidFill>
                    <a:schemeClr val="bg1"/>
                  </a:solidFill>
                </a:rPr>
                <a:t>MADSYS</a:t>
              </a:r>
              <a:endParaRPr kumimoji="1" lang="zh-CN" altLang="en-US" sz="4730" b="1" spc="592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1835345" y="4459776"/>
              <a:ext cx="977873" cy="451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970" b="1" spc="296" dirty="0">
                  <a:solidFill>
                    <a:schemeClr val="bg1"/>
                  </a:solidFill>
                </a:rPr>
                <a:t>THU•HPC</a:t>
              </a:r>
              <a:endParaRPr kumimoji="1" lang="zh-CN" altLang="en-US" sz="1970" b="1" spc="2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322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8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876" y="1769897"/>
            <a:ext cx="8164652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876" y="4750946"/>
            <a:ext cx="8164652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/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05" y="1889860"/>
            <a:ext cx="4023162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96" y="1889860"/>
            <a:ext cx="4023162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038" y="377974"/>
            <a:ext cx="8164652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040" y="1740315"/>
            <a:ext cx="400467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040" y="2593216"/>
            <a:ext cx="400467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2296" y="1740315"/>
            <a:ext cx="4024395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2296" y="2593216"/>
            <a:ext cx="4024395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0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2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039" y="473287"/>
            <a:ext cx="3053116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395" y="1022169"/>
            <a:ext cx="4792296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039" y="2129790"/>
            <a:ext cx="3053116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039" y="473287"/>
            <a:ext cx="3053116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4395" y="1022169"/>
            <a:ext cx="4792296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039" y="2129790"/>
            <a:ext cx="3053116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06" y="377974"/>
            <a:ext cx="8164652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06" y="1889860"/>
            <a:ext cx="8164652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06" y="6580001"/>
            <a:ext cx="2129909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9AE71-86A2-F64A-813F-1A09A091F3E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5700" y="6580001"/>
            <a:ext cx="3194864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5548" y="6580001"/>
            <a:ext cx="2129909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B9B24-FEEA-5D4D-8DEF-A53F7E8C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2" r:id="rId12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3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466263" cy="3227114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3253086" y="2481907"/>
            <a:ext cx="5787790" cy="113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58"/>
              </a:lnSpc>
            </a:pPr>
            <a:r>
              <a:rPr kumimoji="1" lang="zh-CN" altLang="en-US" sz="3548" b="1" dirty="0">
                <a:solidFill>
                  <a:schemeClr val="bg1"/>
                </a:solidFill>
                <a:latin typeface="+mn-ea"/>
                <a:cs typeface="Times New Roman" charset="0"/>
              </a:rPr>
              <a:t>面向多计算框架的容器云资源调度方法研究与实现</a:t>
            </a:r>
            <a:endParaRPr kumimoji="1" lang="en-US" altLang="zh-CN" sz="3548" b="1" dirty="0">
              <a:solidFill>
                <a:schemeClr val="bg1"/>
              </a:solidFill>
              <a:latin typeface="+mn-ea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701" y="4728287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  <a:cs typeface="Times New Roman" charset="0"/>
              </a:rPr>
              <a:t>答辩人：龚 坤</a:t>
            </a:r>
            <a:endParaRPr lang="en-US" sz="2000" dirty="0">
              <a:latin typeface="+mn-ea"/>
              <a:cs typeface="Times New Roman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719701" y="5169070"/>
            <a:ext cx="328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  <a:cs typeface="Times New Roman" charset="0"/>
              </a:rPr>
              <a:t>指导教师：武永卫   教 授</a:t>
            </a:r>
            <a:endParaRPr lang="en-US" sz="2000" dirty="0">
              <a:latin typeface="+mn-ea"/>
              <a:cs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BD26AD-8B24-E446-B7DE-A7AAB4EF8AE4}"/>
              </a:ext>
            </a:extLst>
          </p:cNvPr>
          <p:cNvSpPr/>
          <p:nvPr/>
        </p:nvSpPr>
        <p:spPr>
          <a:xfrm>
            <a:off x="8028464" y="6593526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2019.05.27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61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面向计算框架的</a:t>
            </a:r>
            <a:r>
              <a:rPr lang="en-US" altLang="zh-CN" sz="2800" b="1" dirty="0">
                <a:solidFill>
                  <a:schemeClr val="bg1"/>
                </a:solidFill>
              </a:rPr>
              <a:t>MRWS</a:t>
            </a:r>
            <a:r>
              <a:rPr lang="zh-CN" altLang="en-US" sz="2800" b="1" dirty="0">
                <a:solidFill>
                  <a:schemeClr val="bg1"/>
                </a:solidFill>
              </a:rPr>
              <a:t>调度方法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26D247C-6EC4-BE40-B622-B3163193E76D}"/>
              </a:ext>
            </a:extLst>
          </p:cNvPr>
          <p:cNvSpPr/>
          <p:nvPr/>
        </p:nvSpPr>
        <p:spPr>
          <a:xfrm>
            <a:off x="533138" y="1004365"/>
            <a:ext cx="4282476" cy="52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FAHP</a:t>
            </a: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自动求解</a:t>
            </a:r>
            <a:r>
              <a:rPr lang="en-US" altLang="zh-CN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MRWS</a:t>
            </a: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权重参数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33C508-9F3A-A74C-AD16-1A7DB7BB1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93" y="2482274"/>
            <a:ext cx="2339764" cy="3994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2A2A900-9028-6B44-944C-68507964F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758557"/>
            <a:ext cx="5320145" cy="394951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8C5432C-9283-F648-83F0-774A9203755C}"/>
              </a:ext>
            </a:extLst>
          </p:cNvPr>
          <p:cNvSpPr txBox="1"/>
          <p:nvPr/>
        </p:nvSpPr>
        <p:spPr>
          <a:xfrm>
            <a:off x="6403972" y="3097921"/>
            <a:ext cx="2451392" cy="199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700" dirty="0">
                <a:latin typeface="+mn-ea"/>
              </a:rPr>
              <a:t>解决层次分析法中人为判断的模糊性，数据中心容器调度量大，需要程序进行自动建模和参数求解。</a:t>
            </a:r>
            <a:endParaRPr kumimoji="1" lang="en-US" altLang="zh-CN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08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面向计算框架的</a:t>
            </a:r>
            <a:r>
              <a:rPr lang="en-US" altLang="zh-CN" sz="2800" b="1" dirty="0">
                <a:solidFill>
                  <a:schemeClr val="bg1"/>
                </a:solidFill>
              </a:rPr>
              <a:t>MRWS</a:t>
            </a:r>
            <a:r>
              <a:rPr lang="zh-CN" altLang="en-US" sz="2800" b="1" dirty="0">
                <a:solidFill>
                  <a:schemeClr val="bg1"/>
                </a:solidFill>
              </a:rPr>
              <a:t>调度方法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26D247C-6EC4-BE40-B622-B3163193E76D}"/>
              </a:ext>
            </a:extLst>
          </p:cNvPr>
          <p:cNvSpPr/>
          <p:nvPr/>
        </p:nvSpPr>
        <p:spPr>
          <a:xfrm>
            <a:off x="436150" y="935096"/>
            <a:ext cx="4282476" cy="52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FAHP</a:t>
            </a: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自动求解</a:t>
            </a:r>
            <a:r>
              <a:rPr lang="en-US" altLang="zh-CN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MRWS</a:t>
            </a: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权重参数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A2A6BE-F58F-7149-85CC-C6738AC4AC23}"/>
              </a:ext>
            </a:extLst>
          </p:cNvPr>
          <p:cNvSpPr txBox="1"/>
          <p:nvPr/>
        </p:nvSpPr>
        <p:spPr>
          <a:xfrm>
            <a:off x="662711" y="1578846"/>
            <a:ext cx="6750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单位资源组</a:t>
            </a:r>
            <a:r>
              <a:rPr kumimoji="1" lang="en-US" altLang="zh-CN" sz="1600" dirty="0">
                <a:latin typeface="+mn-ea"/>
              </a:rPr>
              <a:t>:(CPU</a:t>
            </a:r>
            <a:r>
              <a:rPr kumimoji="1" lang="zh-CN" altLang="en-US" sz="1600" dirty="0">
                <a:latin typeface="+mn-ea"/>
              </a:rPr>
              <a:t>、内存、磁盘、网络带宽</a:t>
            </a:r>
            <a:r>
              <a:rPr kumimoji="1" lang="en-US" altLang="zh-CN" sz="1600" dirty="0">
                <a:latin typeface="+mn-ea"/>
              </a:rPr>
              <a:t>)=(1200M</a:t>
            </a:r>
            <a:r>
              <a:rPr kumimoji="1" lang="zh-CN" altLang="en-US" sz="1600" dirty="0">
                <a:latin typeface="+mn-ea"/>
              </a:rPr>
              <a:t>、</a:t>
            </a:r>
            <a:r>
              <a:rPr kumimoji="1" lang="en-US" altLang="zh-CN" sz="1600" dirty="0">
                <a:latin typeface="+mn-ea"/>
              </a:rPr>
              <a:t>8000M</a:t>
            </a:r>
            <a:r>
              <a:rPr kumimoji="1" lang="zh-CN" altLang="en-US" sz="1600" dirty="0">
                <a:latin typeface="+mn-ea"/>
              </a:rPr>
              <a:t>、</a:t>
            </a:r>
            <a:r>
              <a:rPr kumimoji="1" lang="en-US" altLang="zh-CN" sz="1600" dirty="0">
                <a:latin typeface="+mn-ea"/>
              </a:rPr>
              <a:t>500G</a:t>
            </a:r>
            <a:r>
              <a:rPr kumimoji="1" lang="zh-CN" altLang="en-US" sz="1600" dirty="0">
                <a:latin typeface="+mn-ea"/>
              </a:rPr>
              <a:t>、</a:t>
            </a:r>
            <a:r>
              <a:rPr kumimoji="1" lang="en-US" altLang="zh-CN" sz="1600" dirty="0">
                <a:latin typeface="+mn-ea"/>
              </a:rPr>
              <a:t>50M)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92CD99-9DDD-CD43-A0DE-1A93394F8959}"/>
              </a:ext>
            </a:extLst>
          </p:cNvPr>
          <p:cNvSpPr txBox="1"/>
          <p:nvPr/>
        </p:nvSpPr>
        <p:spPr>
          <a:xfrm>
            <a:off x="662711" y="2040558"/>
            <a:ext cx="6853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容器资源需求</a:t>
            </a:r>
            <a:r>
              <a:rPr kumimoji="1" lang="en-US" altLang="zh-CN" sz="1600" dirty="0">
                <a:latin typeface="+mn-ea"/>
              </a:rPr>
              <a:t>:(CPU</a:t>
            </a:r>
            <a:r>
              <a:rPr kumimoji="1" lang="zh-CN" altLang="en-US" sz="1600" dirty="0">
                <a:latin typeface="+mn-ea"/>
              </a:rPr>
              <a:t>、内存、磁盘、网络带宽</a:t>
            </a:r>
            <a:r>
              <a:rPr kumimoji="1" lang="en-US" altLang="zh-CN" sz="1600" dirty="0">
                <a:latin typeface="+mn-ea"/>
              </a:rPr>
              <a:t>)=(300M</a:t>
            </a:r>
            <a:r>
              <a:rPr kumimoji="1" lang="zh-CN" altLang="en-US" sz="1600" dirty="0">
                <a:latin typeface="+mn-ea"/>
              </a:rPr>
              <a:t>、</a:t>
            </a:r>
            <a:r>
              <a:rPr kumimoji="1" lang="en-US" altLang="zh-CN" sz="1600" dirty="0">
                <a:latin typeface="+mn-ea"/>
              </a:rPr>
              <a:t>1100M</a:t>
            </a:r>
            <a:r>
              <a:rPr kumimoji="1" lang="zh-CN" altLang="en-US" sz="1600" dirty="0">
                <a:latin typeface="+mn-ea"/>
              </a:rPr>
              <a:t>、</a:t>
            </a:r>
            <a:r>
              <a:rPr kumimoji="1" lang="en-US" altLang="zh-CN" sz="1600" dirty="0">
                <a:latin typeface="+mn-ea"/>
              </a:rPr>
              <a:t>210G</a:t>
            </a:r>
            <a:r>
              <a:rPr kumimoji="1" lang="zh-CN" altLang="en-US" sz="1600" dirty="0">
                <a:latin typeface="+mn-ea"/>
              </a:rPr>
              <a:t>、</a:t>
            </a:r>
            <a:r>
              <a:rPr kumimoji="1" lang="en-US" altLang="zh-CN" sz="1600" dirty="0">
                <a:latin typeface="+mn-ea"/>
              </a:rPr>
              <a:t>40M)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7B9B3D-9F39-C84F-8428-EE0181746CF8}"/>
              </a:ext>
            </a:extLst>
          </p:cNvPr>
          <p:cNvSpPr txBox="1"/>
          <p:nvPr/>
        </p:nvSpPr>
        <p:spPr>
          <a:xfrm>
            <a:off x="759692" y="2502270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构建模糊成对比矩阵</a:t>
            </a:r>
            <a:r>
              <a:rPr kumimoji="1" lang="en-US" altLang="zh-CN" sz="1600" dirty="0"/>
              <a:t>:</a:t>
            </a:r>
            <a:endParaRPr kumimoji="1"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B7580D-14F5-6B44-A492-2A84BF662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11" y="2963982"/>
            <a:ext cx="2998173" cy="17946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0710B9E-AF1F-DD44-A279-E517E7D15343}"/>
              </a:ext>
            </a:extLst>
          </p:cNvPr>
          <p:cNvSpPr txBox="1"/>
          <p:nvPr/>
        </p:nvSpPr>
        <p:spPr>
          <a:xfrm>
            <a:off x="3141085" y="33923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设置</a:t>
            </a:r>
            <a:r>
              <a:rPr kumimoji="1" lang="en-US" altLang="zh-CN" sz="1600" dirty="0">
                <a:latin typeface="+mn-ea"/>
              </a:rPr>
              <a:t>α=0.5</a:t>
            </a:r>
            <a:r>
              <a:rPr kumimoji="1" lang="zh-CN" altLang="en-US" sz="1600" dirty="0">
                <a:latin typeface="+mn-ea"/>
              </a:rPr>
              <a:t>  </a:t>
            </a:r>
            <a:r>
              <a:rPr kumimoji="1" lang="en-US" altLang="zh-CN" sz="1600" dirty="0" err="1">
                <a:latin typeface="+mn-ea"/>
              </a:rPr>
              <a:t>μ</a:t>
            </a:r>
            <a:r>
              <a:rPr kumimoji="1" lang="en-US" altLang="zh-CN" sz="1600" dirty="0">
                <a:latin typeface="+mn-ea"/>
              </a:rPr>
              <a:t>=0.5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88C309-D3B0-8049-823F-8D2108EF2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628" y="2973803"/>
            <a:ext cx="2823369" cy="1933652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8A34483-497C-D14E-8585-15F04B7D25D9}"/>
              </a:ext>
            </a:extLst>
          </p:cNvPr>
          <p:cNvCxnSpPr>
            <a:cxnSpLocks/>
          </p:cNvCxnSpPr>
          <p:nvPr/>
        </p:nvCxnSpPr>
        <p:spPr>
          <a:xfrm flipV="1">
            <a:off x="3191885" y="3854016"/>
            <a:ext cx="19805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ACB4AA4-7612-2E4B-9356-BB2C2B918C79}"/>
              </a:ext>
            </a:extLst>
          </p:cNvPr>
          <p:cNvSpPr txBox="1"/>
          <p:nvPr/>
        </p:nvSpPr>
        <p:spPr>
          <a:xfrm>
            <a:off x="6071610" y="25561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判断矩阵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87B6B5-3D08-1547-9BE4-76062331FE88}"/>
              </a:ext>
            </a:extLst>
          </p:cNvPr>
          <p:cNvSpPr txBox="1"/>
          <p:nvPr/>
        </p:nvSpPr>
        <p:spPr>
          <a:xfrm>
            <a:off x="482600" y="5059244"/>
            <a:ext cx="8084264" cy="89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+mn-ea"/>
              </a:rPr>
              <a:t>  最大特征向量</a:t>
            </a:r>
            <a:r>
              <a:rPr kumimoji="1" lang="en-US" altLang="zh-CN" sz="1600" dirty="0" err="1">
                <a:latin typeface="+mn-ea"/>
              </a:rPr>
              <a:t>λ</a:t>
            </a:r>
            <a:r>
              <a:rPr kumimoji="1" lang="en-US" altLang="zh-CN" sz="1600" dirty="0">
                <a:latin typeface="+mn-ea"/>
              </a:rPr>
              <a:t>=5.2498</a:t>
            </a:r>
            <a:r>
              <a:rPr kumimoji="1" lang="zh-CN" altLang="en-US" sz="1600" dirty="0">
                <a:latin typeface="+mn-ea"/>
              </a:rPr>
              <a:t>，</a:t>
            </a:r>
            <a:r>
              <a:rPr kumimoji="1" lang="en-US" altLang="zh-CN" sz="1600" dirty="0">
                <a:latin typeface="+mn-ea"/>
              </a:rPr>
              <a:t>CI=(5.2498-5)/4=0.0623,RI=1.12,CR=CI/RI=0.0558&lt;0.1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+mn-ea"/>
              </a:rPr>
              <a:t>  归一化特征向量</a:t>
            </a:r>
            <a:r>
              <a:rPr kumimoji="1" lang="en-US" altLang="zh-CN" sz="1600" dirty="0">
                <a:latin typeface="+mn-ea"/>
              </a:rPr>
              <a:t>: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CEA697F-B8A7-764F-A1FC-50CB93B14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102" y="5611275"/>
            <a:ext cx="5812533" cy="3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调度方法实验分析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923488B-AE24-DC43-B205-40F161D21662}"/>
              </a:ext>
            </a:extLst>
          </p:cNvPr>
          <p:cNvSpPr/>
          <p:nvPr/>
        </p:nvSpPr>
        <p:spPr>
          <a:xfrm>
            <a:off x="453601" y="740997"/>
            <a:ext cx="8251008" cy="1149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MRWS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负载均衡仿真实验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   在容器云仿真平台</a:t>
            </a:r>
            <a:r>
              <a:rPr lang="en-US" altLang="zh-CN" sz="1400" dirty="0" err="1">
                <a:latin typeface="+mn-ea"/>
              </a:rPr>
              <a:t>ContainerCloudSim</a:t>
            </a:r>
            <a:r>
              <a:rPr lang="zh-CN" altLang="en-US" sz="1400" dirty="0">
                <a:latin typeface="+mn-ea"/>
              </a:rPr>
              <a:t>上大规模调度仿真，对比</a:t>
            </a:r>
            <a:r>
              <a:rPr lang="en-US" altLang="zh-CN" sz="1400" dirty="0">
                <a:latin typeface="+mn-ea"/>
              </a:rPr>
              <a:t>Kubernetes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Random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FirstFit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>
                <a:latin typeface="+mn-ea"/>
              </a:rPr>
              <a:t>MRWS</a:t>
            </a:r>
            <a:r>
              <a:rPr lang="zh-CN" altLang="en-US" sz="1400" dirty="0">
                <a:latin typeface="+mn-ea"/>
              </a:rPr>
              <a:t>调度方法在单维度资源利用率、单节点负载均衡度、集群负载均衡度性能。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82EAA1-5521-F241-8D4F-2F1D6AF32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867" y="2155826"/>
            <a:ext cx="6489327" cy="4304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5AF227-0C5B-AC49-8A0F-5DAF064FD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580" y="2044280"/>
            <a:ext cx="6336527" cy="43557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B33B0B-1CE3-0E4B-A811-B53A69DB9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9108" y="2076812"/>
            <a:ext cx="6220912" cy="42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83128"/>
            <a:ext cx="7819134" cy="6045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prstClr val="white"/>
                </a:solidFill>
                <a:latin typeface="Calibri" panose="020F0502020204030204"/>
                <a:cs typeface="+mn-cs"/>
              </a:rPr>
              <a:t>调度方法实验分析</a:t>
            </a:r>
            <a:endParaRPr lang="en-US" altLang="zh-CN" sz="2800" b="1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0A7218-CD44-094E-BDEE-F5CF455C7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819" y="1547379"/>
            <a:ext cx="6542884" cy="377276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A92AF08E-30C0-F94B-9617-BD9A3ACED4FD}"/>
              </a:ext>
            </a:extLst>
          </p:cNvPr>
          <p:cNvSpPr/>
          <p:nvPr/>
        </p:nvSpPr>
        <p:spPr>
          <a:xfrm>
            <a:off x="572006" y="824118"/>
            <a:ext cx="3667135" cy="48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Paladin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容器云平台架构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3FA3C-C27B-A346-BE66-756D34E5CBE8}"/>
              </a:ext>
            </a:extLst>
          </p:cNvPr>
          <p:cNvSpPr txBox="1"/>
          <p:nvPr/>
        </p:nvSpPr>
        <p:spPr>
          <a:xfrm>
            <a:off x="1135100" y="5410882"/>
            <a:ext cx="7035801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Paladin </a:t>
            </a:r>
            <a:r>
              <a:rPr lang="zh-CN" altLang="en-US" sz="1600" dirty="0">
                <a:latin typeface="+mn-ea"/>
              </a:rPr>
              <a:t>是一个支持用户构建多种大数据处理框架、并提供海量数据存储与管理的容器云平台。计算部分基于开源容器云平台</a:t>
            </a:r>
            <a:r>
              <a:rPr lang="en-US" altLang="zh-CN" sz="1600" dirty="0">
                <a:latin typeface="+mn-ea"/>
              </a:rPr>
              <a:t>OpenShift</a:t>
            </a:r>
            <a:r>
              <a:rPr lang="zh-CN" altLang="en-US" sz="1600" dirty="0">
                <a:latin typeface="+mn-ea"/>
              </a:rPr>
              <a:t>研发、容器编排引擎是</a:t>
            </a:r>
            <a:r>
              <a:rPr lang="en-US" altLang="zh-CN" sz="1600" dirty="0">
                <a:latin typeface="+mn-ea"/>
              </a:rPr>
              <a:t>Kubernetes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25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prstClr val="white"/>
                </a:solidFill>
                <a:latin typeface="Calibri" panose="020F0502020204030204"/>
                <a:cs typeface="+mn-cs"/>
              </a:rPr>
              <a:t>调度方法实验分析</a:t>
            </a:r>
            <a:endParaRPr lang="en-US" altLang="zh-CN" sz="2800" b="1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16BC1D0-E42B-AF42-8B62-3FBF8585CA06}"/>
              </a:ext>
            </a:extLst>
          </p:cNvPr>
          <p:cNvSpPr/>
          <p:nvPr/>
        </p:nvSpPr>
        <p:spPr>
          <a:xfrm>
            <a:off x="653121" y="816021"/>
            <a:ext cx="7236603" cy="1261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Paladin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容器云平台部署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     </a:t>
            </a:r>
            <a:r>
              <a:rPr lang="zh-CN" altLang="en-US" sz="1600" dirty="0">
                <a:latin typeface="STSong" charset="-122"/>
                <a:ea typeface="STSong" charset="-122"/>
                <a:cs typeface="STSong" charset="-122"/>
              </a:rPr>
              <a:t>部署</a:t>
            </a:r>
            <a:r>
              <a:rPr lang="en-US" altLang="zh-CN" sz="1600" dirty="0">
                <a:latin typeface="STSong" charset="-122"/>
                <a:ea typeface="STSong" charset="-122"/>
                <a:cs typeface="STSong" charset="-122"/>
              </a:rPr>
              <a:t>Paladin</a:t>
            </a:r>
            <a:r>
              <a:rPr lang="zh-CN" altLang="en-US" sz="1600" dirty="0">
                <a:latin typeface="STSong" charset="-122"/>
                <a:ea typeface="STSong" charset="-122"/>
                <a:cs typeface="STSong" charset="-122"/>
              </a:rPr>
              <a:t>容器云平台，并在该平台上构建多种计算框架，如</a:t>
            </a:r>
            <a:r>
              <a:rPr lang="en-US" altLang="zh-CN" sz="1600" dirty="0">
                <a:latin typeface="STSong" charset="-122"/>
                <a:ea typeface="STSong" charset="-122"/>
                <a:cs typeface="STSong" charset="-122"/>
              </a:rPr>
              <a:t>Hadoop</a:t>
            </a:r>
            <a:r>
              <a:rPr lang="zh-CN" altLang="en-US" sz="16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lang="en-US" altLang="zh-CN" sz="1600" dirty="0">
                <a:latin typeface="STSong" charset="-122"/>
                <a:ea typeface="STSong" charset="-122"/>
                <a:cs typeface="STSong" charset="-122"/>
              </a:rPr>
              <a:t>Spark</a:t>
            </a:r>
            <a:r>
              <a:rPr lang="zh-CN" altLang="en-US" sz="16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lang="en-US" altLang="zh-CN" sz="1600" dirty="0">
                <a:latin typeface="STSong" charset="-122"/>
                <a:ea typeface="STSong" charset="-122"/>
                <a:cs typeface="STSong" charset="-122"/>
              </a:rPr>
              <a:t>MPI</a:t>
            </a:r>
            <a:r>
              <a:rPr lang="zh-CN" altLang="en-US" sz="16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lang="en-US" altLang="zh-CN" sz="1600" dirty="0">
                <a:latin typeface="STSong" charset="-122"/>
                <a:ea typeface="STSong" charset="-122"/>
                <a:cs typeface="STSong" charset="-122"/>
              </a:rPr>
              <a:t>Storm</a:t>
            </a:r>
            <a:r>
              <a:rPr lang="zh-CN" altLang="en-US" sz="1600" dirty="0">
                <a:latin typeface="STSong" charset="-122"/>
                <a:ea typeface="STSong" charset="-122"/>
                <a:cs typeface="STSong" charset="-122"/>
              </a:rPr>
              <a:t>等，用户既能进行单独数据存储管理也能快速构建处理框架。</a:t>
            </a:r>
            <a:endParaRPr lang="en-US" sz="1600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9C652E-6DC8-D748-A92F-12430F2A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92" y="2308867"/>
            <a:ext cx="4430252" cy="20833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2CD2CA-B0AE-F945-B503-E8165A18E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582" y="4472608"/>
            <a:ext cx="3976254" cy="20702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029EDC6-62AB-5544-BF5A-A8A45B520615}"/>
              </a:ext>
            </a:extLst>
          </p:cNvPr>
          <p:cNvSpPr txBox="1"/>
          <p:nvPr/>
        </p:nvSpPr>
        <p:spPr>
          <a:xfrm>
            <a:off x="5415534" y="2581909"/>
            <a:ext cx="3258566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/>
              <a:t>数据存储与管理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为用户提供数据上传、下载、删除、修改等操作。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6086FF-857F-5E4C-9AEC-FAF7B34A3E2A}"/>
              </a:ext>
            </a:extLst>
          </p:cNvPr>
          <p:cNvSpPr txBox="1"/>
          <p:nvPr/>
        </p:nvSpPr>
        <p:spPr>
          <a:xfrm>
            <a:off x="874643" y="4801915"/>
            <a:ext cx="3337139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/>
              <a:t>多计算框架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用户可以快速构建数据处理框架，并以文件的形式访问存储的数据。</a:t>
            </a:r>
          </a:p>
        </p:txBody>
      </p:sp>
    </p:spTree>
    <p:extLst>
      <p:ext uri="{BB962C8B-B14F-4D97-AF65-F5344CB8AC3E}">
        <p14:creationId xmlns:p14="http://schemas.microsoft.com/office/powerpoint/2010/main" val="5350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prstClr val="white"/>
                </a:solidFill>
                <a:latin typeface="Calibri" panose="020F0502020204030204"/>
                <a:cs typeface="+mn-cs"/>
              </a:rPr>
              <a:t>调度方法实验分析</a:t>
            </a:r>
            <a:endParaRPr lang="en-US" altLang="zh-CN" sz="2800" b="1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322577-4CEB-024F-8947-96CA6791B899}"/>
              </a:ext>
            </a:extLst>
          </p:cNvPr>
          <p:cNvSpPr/>
          <p:nvPr/>
        </p:nvSpPr>
        <p:spPr>
          <a:xfrm>
            <a:off x="875562" y="889166"/>
            <a:ext cx="7236603" cy="801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调度测试用例</a:t>
            </a:r>
            <a:endParaRPr lang="en-US" altLang="zh-CN" sz="16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     </a:t>
            </a:r>
            <a:r>
              <a:rPr lang="zh-CN" altLang="en-US" sz="1400" dirty="0">
                <a:latin typeface="STSong" charset="-122"/>
                <a:ea typeface="STSong" charset="-122"/>
                <a:cs typeface="STSong" charset="-122"/>
              </a:rPr>
              <a:t>构建三种典型的密集型容器应用，并用实际用于测试调度方法任务处理性能。</a:t>
            </a:r>
            <a:endParaRPr lang="en-US" sz="1400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314B75-FE99-BF42-AEF6-EC1FCC4EB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681" y="1691052"/>
            <a:ext cx="5365101" cy="17645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6BB6786-8683-9049-B56E-BC6ACFE97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685" y="3866207"/>
            <a:ext cx="6659403" cy="23290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126CB45-4EE3-8F4F-8156-5D2943AE5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585" y="3802318"/>
            <a:ext cx="6559373" cy="22578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59C0416-CB87-774E-893B-485E3700C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35" y="4006535"/>
            <a:ext cx="6678453" cy="22301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4B9B1D4-8396-1F4B-8960-935829077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209" y="3775075"/>
            <a:ext cx="6640353" cy="2420202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A7B1E2EE-6652-4547-9D7D-F0AB4F0FFBFD}"/>
              </a:ext>
            </a:extLst>
          </p:cNvPr>
          <p:cNvSpPr/>
          <p:nvPr/>
        </p:nvSpPr>
        <p:spPr>
          <a:xfrm>
            <a:off x="875562" y="3508793"/>
            <a:ext cx="2721212" cy="40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容器应用调度结果</a:t>
            </a:r>
            <a:endParaRPr lang="en-US" altLang="zh-CN" sz="16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04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prstClr val="white"/>
                </a:solidFill>
                <a:latin typeface="Calibri" panose="020F0502020204030204"/>
                <a:cs typeface="+mn-cs"/>
              </a:rPr>
              <a:t>调度方法实验分析</a:t>
            </a:r>
            <a:endParaRPr lang="en-US" altLang="zh-CN" sz="2800" b="1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322577-4CEB-024F-8947-96CA6791B899}"/>
              </a:ext>
            </a:extLst>
          </p:cNvPr>
          <p:cNvSpPr/>
          <p:nvPr/>
        </p:nvSpPr>
        <p:spPr>
          <a:xfrm>
            <a:off x="580788" y="973502"/>
            <a:ext cx="7236603" cy="40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单个计算框架处理任务时间</a:t>
            </a:r>
            <a:endParaRPr lang="en-US" altLang="zh-CN" sz="16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DA3BCD4-4DF8-3942-A058-592A29C30ED4}"/>
              </a:ext>
            </a:extLst>
          </p:cNvPr>
          <p:cNvSpPr/>
          <p:nvPr/>
        </p:nvSpPr>
        <p:spPr>
          <a:xfrm>
            <a:off x="580788" y="3681718"/>
            <a:ext cx="3737212" cy="40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混合部署多计算框架任务处理时间</a:t>
            </a:r>
            <a:endParaRPr lang="en-US" altLang="zh-CN" sz="16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01BAF6-D11E-8944-96EA-C78359634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733" y="1377331"/>
            <a:ext cx="5717968" cy="22802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CDDC7A-911A-944E-BC85-BD6F2DD23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332" y="4119837"/>
            <a:ext cx="6297451" cy="219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80109"/>
            <a:ext cx="6043158" cy="3879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论文工作总结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C56FAB2-74C0-754E-8077-980DB609A7F1}"/>
              </a:ext>
            </a:extLst>
          </p:cNvPr>
          <p:cNvSpPr/>
          <p:nvPr/>
        </p:nvSpPr>
        <p:spPr>
          <a:xfrm>
            <a:off x="908880" y="1162562"/>
            <a:ext cx="2749192" cy="542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b="1" dirty="0">
                <a:solidFill>
                  <a:srgbClr val="7030A0"/>
                </a:solidFill>
              </a:rPr>
              <a:t>论文主要工作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0CB6E4-92AA-1D47-93FC-CD28F7E80DDC}"/>
              </a:ext>
            </a:extLst>
          </p:cNvPr>
          <p:cNvSpPr txBox="1"/>
          <p:nvPr/>
        </p:nvSpPr>
        <p:spPr>
          <a:xfrm>
            <a:off x="1332947" y="1924313"/>
            <a:ext cx="6927558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针对</a:t>
            </a:r>
            <a:r>
              <a:rPr kumimoji="1" lang="en-US" altLang="zh-CN" dirty="0"/>
              <a:t>Kubernetes</a:t>
            </a:r>
            <a:r>
              <a:rPr kumimoji="1" lang="zh-CN" altLang="en-US" dirty="0"/>
              <a:t>资源调度方法不足，提出了面向多计算框架的容器云资源调度方法</a:t>
            </a:r>
            <a:r>
              <a:rPr kumimoji="1" lang="en-US" altLang="zh-CN" dirty="0"/>
              <a:t>MRWS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设计自动求解</a:t>
            </a:r>
            <a:r>
              <a:rPr kumimoji="1" lang="en-US" altLang="zh-CN" dirty="0"/>
              <a:t>MRWS</a:t>
            </a:r>
            <a:r>
              <a:rPr kumimoji="1" lang="zh-CN" altLang="en-US" dirty="0"/>
              <a:t>权重参数的方法，使用模糊层次分析法</a:t>
            </a:r>
            <a:r>
              <a:rPr kumimoji="1" lang="en-US" altLang="zh-CN" dirty="0"/>
              <a:t>FAHP</a:t>
            </a:r>
            <a:r>
              <a:rPr kumimoji="1" lang="zh-CN" altLang="en-US" dirty="0"/>
              <a:t>对集群资源自动建模和权重参数求解。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在容器云仿真平台</a:t>
            </a:r>
            <a:r>
              <a:rPr kumimoji="1" lang="en-US" altLang="zh-CN" dirty="0" err="1"/>
              <a:t>ContainerCloudSim</a:t>
            </a:r>
            <a:r>
              <a:rPr kumimoji="1" lang="zh-CN" altLang="en-US" dirty="0"/>
              <a:t>上进行大规模调度仿真，对比分析几种调度算法的负载均衡度。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基于开源容器云平台</a:t>
            </a:r>
            <a:r>
              <a:rPr kumimoji="1" lang="en-US" altLang="zh-CN" dirty="0"/>
              <a:t>OpenShift</a:t>
            </a:r>
            <a:r>
              <a:rPr kumimoji="1" lang="zh-CN" altLang="en-US" dirty="0"/>
              <a:t>研发了面向多计算框架的容器云平台</a:t>
            </a:r>
            <a:r>
              <a:rPr kumimoji="1" lang="en-US" altLang="zh-CN" dirty="0"/>
              <a:t>Paladin</a:t>
            </a:r>
            <a:r>
              <a:rPr kumimoji="1" lang="zh-CN" altLang="en-US" dirty="0"/>
              <a:t>，将新的调度方法应用于该平台，对比几种调度方法的任务处理性能。</a:t>
            </a:r>
          </a:p>
        </p:txBody>
      </p:sp>
    </p:spTree>
    <p:extLst>
      <p:ext uri="{BB962C8B-B14F-4D97-AF65-F5344CB8AC3E}">
        <p14:creationId xmlns:p14="http://schemas.microsoft.com/office/powerpoint/2010/main" val="189737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21" y="1132490"/>
            <a:ext cx="3098800" cy="298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96021" y="2624740"/>
            <a:ext cx="3121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Thank</a:t>
            </a:r>
            <a:r>
              <a:rPr kumimoji="1" lang="zh-CN" altLang="en-US" sz="4400" dirty="0">
                <a:solidFill>
                  <a:schemeClr val="bg1"/>
                </a:solidFill>
              </a:rPr>
              <a:t>   </a:t>
            </a:r>
            <a:r>
              <a:rPr kumimoji="1" lang="en-US" altLang="zh-CN" sz="4400" dirty="0">
                <a:solidFill>
                  <a:schemeClr val="bg1"/>
                </a:solidFill>
              </a:rPr>
              <a:t>you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!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5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目录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56320" y="1795657"/>
            <a:ext cx="6212638" cy="584200"/>
          </a:xfrm>
          <a:prstGeom prst="roundRect">
            <a:avLst/>
          </a:prstGeom>
          <a:solidFill>
            <a:srgbClr val="50929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latin typeface="+mn-ea"/>
                <a:cs typeface="Times New Roman" charset="0"/>
              </a:rPr>
              <a:t>    </a:t>
            </a:r>
            <a:r>
              <a:rPr kumimoji="1" lang="zh-CN" altLang="en-US" sz="2400" b="1" dirty="0">
                <a:latin typeface="+mn-ea"/>
                <a:cs typeface="Times New Roman" charset="0"/>
              </a:rPr>
              <a:t>课题背景和意义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56316" y="2560661"/>
            <a:ext cx="6212642" cy="584200"/>
          </a:xfrm>
          <a:prstGeom prst="roundRect">
            <a:avLst/>
          </a:prstGeom>
          <a:solidFill>
            <a:schemeClr val="accent1">
              <a:lumMod val="75000"/>
              <a:alpha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6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kumimoji="1" lang="zh-CN" altLang="en-US" sz="2400" b="1" dirty="0">
                <a:latin typeface="+mn-ea"/>
                <a:cs typeface="Times New Roman" charset="0"/>
              </a:rPr>
              <a:t>容器云平台资源调度模型现状分析</a:t>
            </a:r>
          </a:p>
        </p:txBody>
      </p:sp>
      <p:sp>
        <p:nvSpPr>
          <p:cNvPr id="12" name="椭圆 11"/>
          <p:cNvSpPr/>
          <p:nvPr/>
        </p:nvSpPr>
        <p:spPr>
          <a:xfrm>
            <a:off x="1756320" y="1795657"/>
            <a:ext cx="611951" cy="57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/>
              <a:t>1</a:t>
            </a:r>
            <a:endParaRPr kumimoji="1" lang="zh-CN" altLang="en-US" sz="2600" dirty="0"/>
          </a:p>
        </p:txBody>
      </p:sp>
      <p:sp>
        <p:nvSpPr>
          <p:cNvPr id="15" name="椭圆 14"/>
          <p:cNvSpPr/>
          <p:nvPr/>
        </p:nvSpPr>
        <p:spPr>
          <a:xfrm>
            <a:off x="1756312" y="2571246"/>
            <a:ext cx="611951" cy="573708"/>
          </a:xfrm>
          <a:prstGeom prst="ellipse">
            <a:avLst/>
          </a:prstGeom>
          <a:solidFill>
            <a:srgbClr val="5092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/>
              <a:t>2</a:t>
            </a:r>
            <a:endParaRPr kumimoji="1" lang="zh-CN" altLang="en-US" sz="2600" dirty="0"/>
          </a:p>
        </p:txBody>
      </p:sp>
      <p:sp>
        <p:nvSpPr>
          <p:cNvPr id="16" name="圆角矩形 15"/>
          <p:cNvSpPr/>
          <p:nvPr/>
        </p:nvSpPr>
        <p:spPr>
          <a:xfrm>
            <a:off x="1756317" y="3393155"/>
            <a:ext cx="6212641" cy="584200"/>
          </a:xfrm>
          <a:prstGeom prst="roundRect">
            <a:avLst/>
          </a:prstGeom>
          <a:solidFill>
            <a:srgbClr val="50929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6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kumimoji="1" lang="zh-CN" altLang="en-US" sz="2400" b="1" dirty="0">
                <a:latin typeface="+mn-ea"/>
                <a:cs typeface="Times New Roman" charset="0"/>
              </a:rPr>
              <a:t>面向多计算框架的</a:t>
            </a:r>
            <a:r>
              <a:rPr kumimoji="1" lang="en-US" altLang="zh-CN" sz="2400" b="1" dirty="0">
                <a:latin typeface="+mn-ea"/>
                <a:cs typeface="Times New Roman" charset="0"/>
              </a:rPr>
              <a:t>MRWS</a:t>
            </a:r>
            <a:r>
              <a:rPr kumimoji="1" lang="zh-CN" altLang="en-US" sz="2400" b="1" dirty="0">
                <a:latin typeface="+mn-ea"/>
                <a:cs typeface="Times New Roman" charset="0"/>
              </a:rPr>
              <a:t>调度方法</a:t>
            </a:r>
          </a:p>
        </p:txBody>
      </p:sp>
      <p:sp>
        <p:nvSpPr>
          <p:cNvPr id="17" name="椭圆 16"/>
          <p:cNvSpPr/>
          <p:nvPr/>
        </p:nvSpPr>
        <p:spPr>
          <a:xfrm>
            <a:off x="1756313" y="3395615"/>
            <a:ext cx="611951" cy="57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/>
              <a:t>3</a:t>
            </a:r>
            <a:endParaRPr kumimoji="1" lang="zh-CN" altLang="en-US" sz="2600" dirty="0"/>
          </a:p>
        </p:txBody>
      </p:sp>
      <p:sp>
        <p:nvSpPr>
          <p:cNvPr id="18" name="圆角矩形 17"/>
          <p:cNvSpPr/>
          <p:nvPr/>
        </p:nvSpPr>
        <p:spPr>
          <a:xfrm>
            <a:off x="1756314" y="4246631"/>
            <a:ext cx="6212644" cy="584200"/>
          </a:xfrm>
          <a:prstGeom prst="roundRect">
            <a:avLst/>
          </a:prstGeom>
          <a:solidFill>
            <a:schemeClr val="accent1">
              <a:lumMod val="75000"/>
              <a:alpha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kumimoji="1" lang="zh-CN" altLang="en-US" sz="2400" b="1" dirty="0">
                <a:latin typeface="+mn-ea"/>
                <a:cs typeface="Times New Roman" charset="0"/>
              </a:rPr>
              <a:t>调度方法实验对比分析</a:t>
            </a:r>
          </a:p>
        </p:txBody>
      </p:sp>
      <p:sp>
        <p:nvSpPr>
          <p:cNvPr id="19" name="椭圆 18"/>
          <p:cNvSpPr/>
          <p:nvPr/>
        </p:nvSpPr>
        <p:spPr>
          <a:xfrm>
            <a:off x="1756314" y="4255130"/>
            <a:ext cx="611951" cy="573708"/>
          </a:xfrm>
          <a:prstGeom prst="ellipse">
            <a:avLst/>
          </a:prstGeom>
          <a:solidFill>
            <a:srgbClr val="5092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/>
              <a:t>4</a:t>
            </a:r>
            <a:endParaRPr kumimoji="1" lang="zh-CN" altLang="en-US" sz="2600" dirty="0"/>
          </a:p>
        </p:txBody>
      </p:sp>
      <p:sp>
        <p:nvSpPr>
          <p:cNvPr id="20" name="圆角矩形 19"/>
          <p:cNvSpPr/>
          <p:nvPr/>
        </p:nvSpPr>
        <p:spPr>
          <a:xfrm>
            <a:off x="1756315" y="5079125"/>
            <a:ext cx="6212643" cy="584200"/>
          </a:xfrm>
          <a:prstGeom prst="roundRect">
            <a:avLst/>
          </a:prstGeom>
          <a:solidFill>
            <a:srgbClr val="50929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6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论文工作</a:t>
            </a:r>
            <a:r>
              <a:rPr kumimoji="1" lang="zh-CN" altLang="en-US" sz="2400" b="1" dirty="0">
                <a:latin typeface="+mn-ea"/>
                <a:cs typeface="Times New Roman" charset="0"/>
              </a:rPr>
              <a:t>总结</a:t>
            </a:r>
          </a:p>
        </p:txBody>
      </p:sp>
      <p:sp>
        <p:nvSpPr>
          <p:cNvPr id="21" name="椭圆 20"/>
          <p:cNvSpPr/>
          <p:nvPr/>
        </p:nvSpPr>
        <p:spPr>
          <a:xfrm>
            <a:off x="1756312" y="5095439"/>
            <a:ext cx="611951" cy="57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/>
              <a:t>5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1731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研究背景和意义</a:t>
            </a:r>
            <a:endParaRPr lang="en-US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FAB2-74C0-754E-8077-980DB609A7F1}"/>
              </a:ext>
            </a:extLst>
          </p:cNvPr>
          <p:cNvSpPr/>
          <p:nvPr/>
        </p:nvSpPr>
        <p:spPr>
          <a:xfrm>
            <a:off x="700896" y="2617455"/>
            <a:ext cx="7828509" cy="1767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容器云飞速发展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     </a:t>
            </a:r>
            <a:r>
              <a:rPr lang="zh-CN" altLang="en-US" dirty="0">
                <a:latin typeface="STSong" charset="-122"/>
                <a:ea typeface="STSong" charset="-122"/>
                <a:cs typeface="STSong" charset="-122"/>
              </a:rPr>
              <a:t>基于容器化技术的容器云平台可以为应用提供快速的构建、发布运行环境，每年以接近</a:t>
            </a:r>
            <a:r>
              <a:rPr lang="en-US" altLang="zh-CN" dirty="0">
                <a:latin typeface="STSong" charset="-122"/>
                <a:ea typeface="STSong" charset="-122"/>
                <a:cs typeface="STSong" charset="-122"/>
              </a:rPr>
              <a:t>40%</a:t>
            </a:r>
            <a:r>
              <a:rPr lang="zh-CN" altLang="en-US" dirty="0">
                <a:latin typeface="STSong" charset="-122"/>
                <a:ea typeface="STSong" charset="-122"/>
                <a:cs typeface="STSong" charset="-122"/>
              </a:rPr>
              <a:t>的速度快速增长。如</a:t>
            </a:r>
            <a:r>
              <a:rPr lang="en-US" altLang="zh-CN" dirty="0"/>
              <a:t>Google Container Engine</a:t>
            </a:r>
            <a:r>
              <a:rPr lang="zh-CN" altLang="en-US" dirty="0"/>
              <a:t>、</a:t>
            </a:r>
            <a:r>
              <a:rPr lang="en-US" altLang="zh-CN" dirty="0"/>
              <a:t>Red Hat OpenShift </a:t>
            </a:r>
            <a:r>
              <a:rPr lang="zh-CN" altLang="en-US" dirty="0"/>
              <a:t>等。</a:t>
            </a:r>
            <a:endParaRPr lang="en-US" altLang="zh-CN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C56FAB2-74C0-754E-8077-980DB609A7F1}"/>
              </a:ext>
            </a:extLst>
          </p:cNvPr>
          <p:cNvSpPr/>
          <p:nvPr/>
        </p:nvSpPr>
        <p:spPr>
          <a:xfrm>
            <a:off x="700897" y="1201683"/>
            <a:ext cx="7828509" cy="13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容器化技术兴起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     </a:t>
            </a:r>
            <a:r>
              <a:rPr lang="en-US" altLang="zh-CN" dirty="0" err="1">
                <a:latin typeface="STSong" charset="-122"/>
                <a:ea typeface="STSong" charset="-122"/>
                <a:cs typeface="STSong" charset="-122"/>
              </a:rPr>
              <a:t>Docker</a:t>
            </a:r>
            <a:r>
              <a:rPr lang="zh-CN" altLang="en-US" dirty="0">
                <a:latin typeface="STSong" charset="-122"/>
                <a:ea typeface="STSong" charset="-122"/>
                <a:cs typeface="STSong" charset="-122"/>
              </a:rPr>
              <a:t>为代表容器化技术兴起，提供更加轻量级的隔离方案，更小的资源开销和更快的应用部署方案。</a:t>
            </a:r>
            <a:endParaRPr lang="en-US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C56FAB2-74C0-754E-8077-980DB609A7F1}"/>
              </a:ext>
            </a:extLst>
          </p:cNvPr>
          <p:cNvSpPr/>
          <p:nvPr/>
        </p:nvSpPr>
        <p:spPr>
          <a:xfrm>
            <a:off x="700896" y="4417948"/>
            <a:ext cx="7828509" cy="132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实际性能需求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+mn-ea"/>
                <a:cs typeface="STSong" charset="-122"/>
              </a:rPr>
              <a:t>   面向多计算框架的容器云平台需要提升集群任务处理能力，当前的容器云调度方法不能满足性能需求。</a:t>
            </a:r>
            <a:endParaRPr lang="en-US" dirty="0">
              <a:latin typeface="+mn-ea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0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容器云平台资源调度模型现状分析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F1283-6A1A-A44D-8E00-AC610DDF5851}"/>
              </a:ext>
            </a:extLst>
          </p:cNvPr>
          <p:cNvSpPr/>
          <p:nvPr/>
        </p:nvSpPr>
        <p:spPr>
          <a:xfrm>
            <a:off x="688197" y="1074683"/>
            <a:ext cx="7828509" cy="1310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集中式调度模型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     </a:t>
            </a:r>
            <a:r>
              <a:rPr lang="zh-CN" altLang="en-US" sz="1700" dirty="0">
                <a:latin typeface="STSong" charset="-122"/>
                <a:ea typeface="STSong" charset="-122"/>
                <a:cs typeface="STSong" charset="-122"/>
              </a:rPr>
              <a:t>单个调度节点处理所有任务请求，使用固定的、单一的调度 算法调度全部任务，典型代表</a:t>
            </a:r>
            <a:r>
              <a:rPr lang="en-US" altLang="zh-CN" sz="1700" dirty="0">
                <a:latin typeface="STSong" charset="-122"/>
                <a:ea typeface="STSong" charset="-122"/>
                <a:cs typeface="STSong" charset="-122"/>
              </a:rPr>
              <a:t>Docker</a:t>
            </a:r>
            <a:r>
              <a:rPr lang="zh-CN" altLang="en-US" sz="17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700" dirty="0">
                <a:latin typeface="STSong" charset="-122"/>
                <a:ea typeface="STSong" charset="-122"/>
                <a:cs typeface="STSong" charset="-122"/>
              </a:rPr>
              <a:t>Swarm</a:t>
            </a:r>
            <a:r>
              <a:rPr lang="zh-CN" altLang="en-US" sz="1700" dirty="0">
                <a:latin typeface="STSong" charset="-122"/>
                <a:ea typeface="STSong" charset="-122"/>
                <a:cs typeface="STSong" charset="-122"/>
              </a:rPr>
              <a:t>。优缺点</a:t>
            </a:r>
            <a:r>
              <a:rPr lang="en-US" altLang="zh-CN" sz="1700" dirty="0"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lang="zh-CN" altLang="en-US" sz="1700" dirty="0">
                <a:latin typeface="STSong" charset="-122"/>
                <a:ea typeface="STSong" charset="-122"/>
                <a:cs typeface="STSong" charset="-122"/>
              </a:rPr>
              <a:t> 模型简单、 扩展性差、不能并行执行。</a:t>
            </a:r>
            <a:endParaRPr lang="en-US" sz="17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34250FB-A2DE-6E47-AB69-27A14480E00E}"/>
              </a:ext>
            </a:extLst>
          </p:cNvPr>
          <p:cNvSpPr/>
          <p:nvPr/>
        </p:nvSpPr>
        <p:spPr>
          <a:xfrm>
            <a:off x="688196" y="2488502"/>
            <a:ext cx="7828509" cy="171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两层调度模型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/>
              <a:t>      </a:t>
            </a:r>
            <a:r>
              <a:rPr lang="zh-CN" altLang="en-US" sz="1700" dirty="0">
                <a:latin typeface="STSong" charset="-122"/>
                <a:ea typeface="STSong" charset="-122"/>
              </a:rPr>
              <a:t>将资源调度和作业调度分开，资源调度层只负责给计算框架 分配所需的资源，具体的作业调度由每个计算框架的任务调度器完成，典型代表</a:t>
            </a:r>
            <a:r>
              <a:rPr lang="en-US" altLang="zh-CN" sz="1700" dirty="0">
                <a:latin typeface="STSong" charset="-122"/>
                <a:ea typeface="STSong" charset="-122"/>
              </a:rPr>
              <a:t>:</a:t>
            </a:r>
            <a:r>
              <a:rPr lang="zh-CN" altLang="en-US" sz="1700" dirty="0">
                <a:latin typeface="STSong" charset="-122"/>
                <a:ea typeface="STSong" charset="-122"/>
              </a:rPr>
              <a:t> </a:t>
            </a:r>
            <a:r>
              <a:rPr lang="en-US" altLang="zh-CN" sz="1700" dirty="0">
                <a:latin typeface="STSong" charset="-122"/>
                <a:ea typeface="STSong" charset="-122"/>
              </a:rPr>
              <a:t>Apache</a:t>
            </a:r>
            <a:r>
              <a:rPr lang="zh-CN" altLang="en-US" sz="1700" dirty="0">
                <a:latin typeface="STSong" charset="-122"/>
                <a:ea typeface="STSong" charset="-122"/>
              </a:rPr>
              <a:t> </a:t>
            </a:r>
            <a:r>
              <a:rPr lang="en-US" altLang="zh-CN" sz="1700" dirty="0">
                <a:latin typeface="STSong" charset="-122"/>
                <a:ea typeface="STSong" charset="-122"/>
              </a:rPr>
              <a:t>Mesos</a:t>
            </a:r>
            <a:r>
              <a:rPr lang="zh-CN" altLang="en-US" sz="1700" dirty="0">
                <a:latin typeface="STSong" charset="-122"/>
                <a:ea typeface="STSong" charset="-122"/>
              </a:rPr>
              <a:t>。 优缺点</a:t>
            </a:r>
            <a:r>
              <a:rPr lang="en-US" altLang="zh-CN" sz="1700" dirty="0">
                <a:latin typeface="STSong" charset="-122"/>
                <a:ea typeface="STSong" charset="-122"/>
              </a:rPr>
              <a:t>:</a:t>
            </a:r>
            <a:r>
              <a:rPr lang="zh-CN" altLang="en-US" sz="1700" dirty="0">
                <a:latin typeface="STSong" charset="-122"/>
                <a:ea typeface="STSong" charset="-122"/>
              </a:rPr>
              <a:t> 扩展性好、并行性差、资源分配无法最优。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26D247C-6EC4-BE40-B622-B3163193E76D}"/>
              </a:ext>
            </a:extLst>
          </p:cNvPr>
          <p:cNvSpPr/>
          <p:nvPr/>
        </p:nvSpPr>
        <p:spPr>
          <a:xfrm>
            <a:off x="688196" y="4185646"/>
            <a:ext cx="7828509" cy="169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共享状态调度模型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/>
              <a:t>      </a:t>
            </a:r>
            <a:r>
              <a:rPr lang="zh-CN" altLang="en-US" sz="1700" dirty="0">
                <a:latin typeface="STSong" charset="-122"/>
                <a:ea typeface="STSong" charset="-122"/>
              </a:rPr>
              <a:t>共享状态调度模型中所有的调度逻辑共享集群状态，选择最优的节点进行资源分配和任务调度，典型代表</a:t>
            </a:r>
            <a:r>
              <a:rPr lang="en-US" altLang="zh-CN" sz="1700" dirty="0">
                <a:latin typeface="STSong" charset="-122"/>
                <a:ea typeface="STSong" charset="-122"/>
              </a:rPr>
              <a:t>:</a:t>
            </a:r>
            <a:r>
              <a:rPr lang="zh-CN" altLang="en-US" sz="1700" dirty="0">
                <a:latin typeface="STSong" charset="-122"/>
                <a:ea typeface="STSong" charset="-122"/>
              </a:rPr>
              <a:t> </a:t>
            </a:r>
            <a:r>
              <a:rPr lang="en-US" altLang="zh-CN" sz="1700" dirty="0">
                <a:latin typeface="STSong" charset="-122"/>
                <a:ea typeface="STSong" charset="-122"/>
              </a:rPr>
              <a:t>Google</a:t>
            </a:r>
            <a:r>
              <a:rPr lang="zh-CN" altLang="en-US" sz="1700" dirty="0">
                <a:latin typeface="STSong" charset="-122"/>
                <a:ea typeface="STSong" charset="-122"/>
              </a:rPr>
              <a:t> </a:t>
            </a:r>
            <a:r>
              <a:rPr lang="en-US" altLang="zh-CN" sz="1700" dirty="0">
                <a:latin typeface="STSong" charset="-122"/>
                <a:ea typeface="STSong" charset="-122"/>
              </a:rPr>
              <a:t>Kubernetes</a:t>
            </a:r>
            <a:r>
              <a:rPr lang="zh-CN" altLang="en-US" sz="1700" dirty="0">
                <a:latin typeface="STSong" charset="-122"/>
                <a:ea typeface="STSong" charset="-122"/>
              </a:rPr>
              <a:t>。优缺点</a:t>
            </a:r>
            <a:r>
              <a:rPr lang="en-US" altLang="zh-CN" sz="1700" dirty="0">
                <a:latin typeface="STSong" charset="-122"/>
                <a:ea typeface="STSong" charset="-122"/>
              </a:rPr>
              <a:t>:</a:t>
            </a:r>
            <a:r>
              <a:rPr lang="zh-CN" altLang="en-US" sz="1700" dirty="0">
                <a:latin typeface="STSong" charset="-122"/>
                <a:ea typeface="STSong" charset="-122"/>
              </a:rPr>
              <a:t> 扩展性和并行性好、资源冲突增加。</a:t>
            </a:r>
          </a:p>
        </p:txBody>
      </p:sp>
    </p:spTree>
    <p:extLst>
      <p:ext uri="{BB962C8B-B14F-4D97-AF65-F5344CB8AC3E}">
        <p14:creationId xmlns:p14="http://schemas.microsoft.com/office/powerpoint/2010/main" val="374940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容器云平台资源调度模型现状分析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26D247C-6EC4-BE40-B622-B3163193E76D}"/>
              </a:ext>
            </a:extLst>
          </p:cNvPr>
          <p:cNvSpPr/>
          <p:nvPr/>
        </p:nvSpPr>
        <p:spPr>
          <a:xfrm>
            <a:off x="149824" y="824256"/>
            <a:ext cx="4366404" cy="52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典型容器编排引擎的市场份额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B9B4DB-D882-FE4D-BAA3-F1E27D241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51" y="1606160"/>
            <a:ext cx="7786760" cy="47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容器云平台资源调度模型现状分析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26D247C-6EC4-BE40-B622-B3163193E76D}"/>
              </a:ext>
            </a:extLst>
          </p:cNvPr>
          <p:cNvSpPr/>
          <p:nvPr/>
        </p:nvSpPr>
        <p:spPr>
          <a:xfrm>
            <a:off x="149824" y="782691"/>
            <a:ext cx="4366404" cy="52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Kubernetes</a:t>
            </a: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整体架构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1E8D8-E779-7749-B5EC-1943D265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80" y="1533269"/>
            <a:ext cx="6969920" cy="47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3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容器云平台资源调度模型现状分析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26D247C-6EC4-BE40-B622-B3163193E76D}"/>
              </a:ext>
            </a:extLst>
          </p:cNvPr>
          <p:cNvSpPr/>
          <p:nvPr/>
        </p:nvSpPr>
        <p:spPr>
          <a:xfrm>
            <a:off x="353024" y="782691"/>
            <a:ext cx="3329976" cy="48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Kubernetes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调度流程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769728-9200-154B-A4F7-7AC15FCFB95E}"/>
              </a:ext>
            </a:extLst>
          </p:cNvPr>
          <p:cNvSpPr/>
          <p:nvPr/>
        </p:nvSpPr>
        <p:spPr>
          <a:xfrm>
            <a:off x="353024" y="3525891"/>
            <a:ext cx="3329976" cy="48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Kubernetes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调度方法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C1E29F-7B65-3741-AF16-2FD5BA1F3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1406269"/>
            <a:ext cx="6952958" cy="19846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3148AC-B45A-894B-A431-9BBF792FB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319" y="4124614"/>
            <a:ext cx="5135224" cy="4038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66BB27-92E3-CA42-9C0E-28197A19A2B8}"/>
              </a:ext>
            </a:extLst>
          </p:cNvPr>
          <p:cNvSpPr txBox="1"/>
          <p:nvPr/>
        </p:nvSpPr>
        <p:spPr>
          <a:xfrm>
            <a:off x="666919" y="411627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节点</a:t>
            </a:r>
            <a:r>
              <a:rPr kumimoji="1" lang="en-US" altLang="zh-CN" i="1" dirty="0" err="1">
                <a:latin typeface="+mn-ea"/>
              </a:rPr>
              <a:t>i</a:t>
            </a:r>
            <a:r>
              <a:rPr kumimoji="1" lang="zh-CN" altLang="en-US" dirty="0">
                <a:latin typeface="+mn-ea"/>
              </a:rPr>
              <a:t>的评分</a:t>
            </a:r>
            <a:r>
              <a:rPr kumimoji="1" lang="en-US" altLang="zh-CN" dirty="0">
                <a:latin typeface="+mn-ea"/>
              </a:rPr>
              <a:t>: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A8CFF5D-C8C2-E04D-A9BD-DF04EB84180F}"/>
              </a:ext>
            </a:extLst>
          </p:cNvPr>
          <p:cNvSpPr/>
          <p:nvPr/>
        </p:nvSpPr>
        <p:spPr>
          <a:xfrm>
            <a:off x="353024" y="4707797"/>
            <a:ext cx="7828509" cy="164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Kubernetes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调度方法不足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/>
              <a:t>      </a:t>
            </a: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调度方法不具备记忆功能，重复调度性能差</a:t>
            </a:r>
            <a:endParaRPr lang="en-US" altLang="zh-CN" dirty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1700" dirty="0">
                <a:latin typeface="STSong" charset="-122"/>
                <a:ea typeface="STSong" charset="-122"/>
              </a:rPr>
              <a:t>      </a:t>
            </a:r>
            <a:r>
              <a:rPr lang="en-US" altLang="zh-CN" sz="1700" dirty="0">
                <a:latin typeface="+mn-ea"/>
              </a:rPr>
              <a:t>2.</a:t>
            </a:r>
            <a:r>
              <a:rPr lang="zh-CN" altLang="en-US" sz="1700" dirty="0">
                <a:latin typeface="+mn-ea"/>
              </a:rPr>
              <a:t>函数权重都相同，没有体现评分函数重要性，导致平台性能差</a:t>
            </a:r>
            <a:endParaRPr lang="en-US" altLang="zh-CN" sz="1700" dirty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1700" dirty="0">
                <a:latin typeface="+mn-ea"/>
              </a:rPr>
              <a:t>   </a:t>
            </a:r>
            <a:r>
              <a:rPr lang="en-US" altLang="zh-CN" sz="1700" dirty="0">
                <a:latin typeface="+mn-ea"/>
              </a:rPr>
              <a:t>3.</a:t>
            </a:r>
            <a:r>
              <a:rPr lang="zh-CN" altLang="en-US" sz="1700" dirty="0">
                <a:latin typeface="+mn-ea"/>
              </a:rPr>
              <a:t>资源空闲和平衡仅考虑内存和</a:t>
            </a:r>
            <a:r>
              <a:rPr lang="en-US" altLang="zh-CN" sz="1700" dirty="0">
                <a:latin typeface="+mn-ea"/>
              </a:rPr>
              <a:t>CPU</a:t>
            </a:r>
            <a:r>
              <a:rPr lang="zh-CN" altLang="en-US" sz="1700" dirty="0">
                <a:latin typeface="+mn-ea"/>
              </a:rPr>
              <a:t>，平衡参数为</a:t>
            </a:r>
            <a:r>
              <a:rPr lang="en-US" altLang="zh-CN" sz="1700" dirty="0">
                <a:latin typeface="+mn-ea"/>
              </a:rPr>
              <a:t>0.5</a:t>
            </a:r>
            <a:r>
              <a:rPr lang="zh-CN" altLang="en-US" sz="1700" dirty="0">
                <a:latin typeface="+mn-ea"/>
              </a:rPr>
              <a:t>，导致资源利用不均衡</a:t>
            </a:r>
          </a:p>
        </p:txBody>
      </p:sp>
    </p:spTree>
    <p:extLst>
      <p:ext uri="{BB962C8B-B14F-4D97-AF65-F5344CB8AC3E}">
        <p14:creationId xmlns:p14="http://schemas.microsoft.com/office/powerpoint/2010/main" val="42869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面向计算框架的</a:t>
            </a:r>
            <a:r>
              <a:rPr lang="en-US" altLang="zh-CN" sz="2800" b="1" dirty="0">
                <a:solidFill>
                  <a:schemeClr val="bg1"/>
                </a:solidFill>
              </a:rPr>
              <a:t>MRWS</a:t>
            </a:r>
            <a:r>
              <a:rPr lang="zh-CN" altLang="en-US" sz="2800" b="1" dirty="0">
                <a:solidFill>
                  <a:schemeClr val="bg1"/>
                </a:solidFill>
              </a:rPr>
              <a:t>调度方法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26D247C-6EC4-BE40-B622-B3163193E76D}"/>
              </a:ext>
            </a:extLst>
          </p:cNvPr>
          <p:cNvSpPr/>
          <p:nvPr/>
        </p:nvSpPr>
        <p:spPr>
          <a:xfrm>
            <a:off x="353024" y="782691"/>
            <a:ext cx="3329976" cy="48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MRWS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优化调度流程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E55D0E-6ADC-E449-B20E-E6B5837F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6" y="1522380"/>
            <a:ext cx="4433454" cy="48091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D07E84-9F90-F742-8A4B-8A7ABA5E39B1}"/>
              </a:ext>
            </a:extLst>
          </p:cNvPr>
          <p:cNvSpPr txBox="1"/>
          <p:nvPr/>
        </p:nvSpPr>
        <p:spPr>
          <a:xfrm>
            <a:off x="5402879" y="1625633"/>
            <a:ext cx="3616429" cy="360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700" dirty="0">
                <a:latin typeface="+mn-ea"/>
              </a:rPr>
              <a:t>基于多维资源空闲率权重调度方法</a:t>
            </a:r>
            <a:r>
              <a:rPr kumimoji="1" lang="en-US" altLang="zh-CN" sz="1700" dirty="0">
                <a:latin typeface="+mn-ea"/>
              </a:rPr>
              <a:t>MRWS(</a:t>
            </a:r>
            <a:r>
              <a:rPr lang="en-US" altLang="zh-CN" dirty="0">
                <a:latin typeface="+mn-ea"/>
              </a:rPr>
              <a:t>Multidimensional Resource Weights Scheduling</a:t>
            </a:r>
            <a:r>
              <a:rPr kumimoji="1" lang="en-US" altLang="zh-CN" sz="1700" dirty="0">
                <a:latin typeface="+mn-ea"/>
              </a:rPr>
              <a:t>)</a:t>
            </a:r>
            <a:r>
              <a:rPr kumimoji="1" lang="zh-CN" altLang="en-US" sz="1700" dirty="0">
                <a:latin typeface="+mn-ea"/>
              </a:rPr>
              <a:t>综合考虑内存、</a:t>
            </a:r>
            <a:r>
              <a:rPr kumimoji="1" lang="en-US" altLang="zh-CN" sz="1700" dirty="0">
                <a:latin typeface="+mn-ea"/>
              </a:rPr>
              <a:t>CPU</a:t>
            </a:r>
            <a:r>
              <a:rPr kumimoji="1" lang="zh-CN" altLang="en-US" sz="1700" dirty="0">
                <a:latin typeface="+mn-ea"/>
              </a:rPr>
              <a:t>、磁盘、网络带宽和已部署</a:t>
            </a:r>
            <a:r>
              <a:rPr kumimoji="1" lang="en-US" altLang="zh-CN" sz="1700" dirty="0">
                <a:latin typeface="+mn-ea"/>
              </a:rPr>
              <a:t>Pod</a:t>
            </a:r>
            <a:r>
              <a:rPr kumimoji="1" lang="zh-CN" altLang="en-US" sz="1700" dirty="0">
                <a:latin typeface="+mn-ea"/>
              </a:rPr>
              <a:t>数量等因素。</a:t>
            </a:r>
            <a:endParaRPr kumimoji="1" lang="en-US" altLang="zh-CN" sz="17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700" dirty="0">
                <a:latin typeface="+mn-ea"/>
              </a:rPr>
              <a:t>增加</a:t>
            </a:r>
            <a:r>
              <a:rPr kumimoji="1" lang="en-US" altLang="zh-CN" sz="1700" dirty="0">
                <a:latin typeface="+mn-ea"/>
              </a:rPr>
              <a:t>Hash</a:t>
            </a:r>
            <a:r>
              <a:rPr kumimoji="1" lang="zh-CN" altLang="en-US" sz="1700" dirty="0">
                <a:latin typeface="+mn-ea"/>
              </a:rPr>
              <a:t> </a:t>
            </a:r>
            <a:r>
              <a:rPr kumimoji="1" lang="en-US" altLang="zh-CN" sz="1700" dirty="0">
                <a:latin typeface="+mn-ea"/>
              </a:rPr>
              <a:t>Table</a:t>
            </a:r>
            <a:r>
              <a:rPr kumimoji="1" lang="zh-CN" altLang="en-US" sz="1700" dirty="0">
                <a:latin typeface="+mn-ea"/>
              </a:rPr>
              <a:t>调度记忆功能，重复的调度可以节约调度时间和系统资源。增加信息和权重参数存储模块，减少调度器计算量。</a:t>
            </a:r>
            <a:endParaRPr kumimoji="1" lang="en-US" altLang="zh-CN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4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5" b="94"/>
          <a:stretch/>
        </p:blipFill>
        <p:spPr>
          <a:xfrm>
            <a:off x="0" y="0"/>
            <a:ext cx="9466263" cy="13032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49824" y="128386"/>
            <a:ext cx="7819134" cy="559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面向计算框架的</a:t>
            </a:r>
            <a:r>
              <a:rPr lang="en-US" altLang="zh-CN" sz="2800" b="1" dirty="0">
                <a:solidFill>
                  <a:schemeClr val="bg1"/>
                </a:solidFill>
              </a:rPr>
              <a:t>MRWS</a:t>
            </a:r>
            <a:r>
              <a:rPr lang="zh-CN" altLang="en-US" sz="2800" b="1" dirty="0">
                <a:solidFill>
                  <a:schemeClr val="bg1"/>
                </a:solidFill>
              </a:rPr>
              <a:t>调度方法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26D247C-6EC4-BE40-B622-B3163193E76D}"/>
              </a:ext>
            </a:extLst>
          </p:cNvPr>
          <p:cNvSpPr/>
          <p:nvPr/>
        </p:nvSpPr>
        <p:spPr>
          <a:xfrm>
            <a:off x="353024" y="782691"/>
            <a:ext cx="3329976" cy="52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MRWS</a:t>
            </a:r>
            <a:r>
              <a:rPr lang="zh-CN" altLang="en-US" sz="22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调度算法设计</a:t>
            </a:r>
            <a:endParaRPr lang="en-US" altLang="zh-CN" sz="22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ECB44-C7BA-AF4F-9679-9F06D728C7B6}"/>
              </a:ext>
            </a:extLst>
          </p:cNvPr>
          <p:cNvSpPr/>
          <p:nvPr/>
        </p:nvSpPr>
        <p:spPr>
          <a:xfrm>
            <a:off x="472296" y="1398339"/>
            <a:ext cx="7828509" cy="901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MRWS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空闲资源评分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/>
              <a:t>      </a:t>
            </a:r>
            <a:r>
              <a:rPr lang="zh-CN" altLang="en-US" sz="1700" dirty="0">
                <a:latin typeface="STSong" charset="-122"/>
                <a:ea typeface="STSong" charset="-122"/>
              </a:rPr>
              <a:t>集群中节点空闲资源越多，新容器调度到该节点的可能性越大，评分越高。</a:t>
            </a:r>
            <a:endParaRPr lang="en-US" altLang="zh-CN" sz="1700" dirty="0">
              <a:latin typeface="STSong" charset="-122"/>
              <a:ea typeface="STSong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5B0B1F-8781-5243-95AD-1FE65133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545" y="2297559"/>
            <a:ext cx="2326917" cy="7546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820619-6EA5-B24D-B2A3-D62B64272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751" y="2473963"/>
            <a:ext cx="2560350" cy="437133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D1CCDC67-B27A-7B42-AAF5-306F3A214F04}"/>
              </a:ext>
            </a:extLst>
          </p:cNvPr>
          <p:cNvSpPr/>
          <p:nvPr/>
        </p:nvSpPr>
        <p:spPr>
          <a:xfrm>
            <a:off x="480001" y="3048997"/>
            <a:ext cx="7828509" cy="901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MRWS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平衡模块评分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/>
              <a:t>      </a:t>
            </a:r>
            <a:r>
              <a:rPr lang="zh-CN" altLang="en-US" sz="1700" dirty="0">
                <a:latin typeface="STSong" charset="-122"/>
                <a:ea typeface="STSong" charset="-122"/>
              </a:rPr>
              <a:t>集群中节点各维度资源利用越均衡，节点的评分越高，防止某维度资源过载。</a:t>
            </a:r>
            <a:endParaRPr lang="en-US" altLang="zh-CN" sz="1700" dirty="0">
              <a:latin typeface="STSong" charset="-122"/>
              <a:ea typeface="STSong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6A7E47-9994-3346-8A0C-EAACA54D8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45" y="3937826"/>
            <a:ext cx="3934355" cy="9038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C25BE0-6FA9-A04D-8D88-C5CAA5745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130" y="4278927"/>
            <a:ext cx="1261269" cy="490494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35FA2D1-D401-3B4F-8E8E-297843D08229}"/>
              </a:ext>
            </a:extLst>
          </p:cNvPr>
          <p:cNvSpPr/>
          <p:nvPr/>
        </p:nvSpPr>
        <p:spPr>
          <a:xfrm>
            <a:off x="548496" y="4832811"/>
            <a:ext cx="7828509" cy="901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MRWS</a:t>
            </a:r>
            <a:r>
              <a:rPr lang="zh-CN" altLang="en-US" sz="2000" b="1" dirty="0">
                <a:solidFill>
                  <a:srgbClr val="7030A0"/>
                </a:solidFill>
                <a:latin typeface="STSong" charset="-122"/>
                <a:ea typeface="STSong" charset="-122"/>
                <a:cs typeface="STSong" charset="-122"/>
              </a:rPr>
              <a:t>负载均衡度评价模块</a:t>
            </a:r>
            <a:endParaRPr lang="en-US" altLang="zh-CN" sz="2000" b="1" dirty="0">
              <a:solidFill>
                <a:srgbClr val="7030A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/>
              <a:t>      </a:t>
            </a:r>
            <a:r>
              <a:rPr lang="zh-CN" altLang="en-US" sz="1700" dirty="0">
                <a:latin typeface="STSong" charset="-122"/>
                <a:ea typeface="STSong" charset="-122"/>
              </a:rPr>
              <a:t>使用集群中多维资源空闲率的方差来度量集群的负载均衡性。</a:t>
            </a:r>
            <a:endParaRPr lang="en-US" altLang="zh-CN" sz="1700" dirty="0">
              <a:latin typeface="STSong" charset="-122"/>
              <a:ea typeface="STSong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12DF8E-0BDC-C44C-A894-554F27DE9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903" y="5802564"/>
            <a:ext cx="3605127" cy="8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95765</TotalTime>
  <Words>1237</Words>
  <Application>Microsoft Macintosh PowerPoint</Application>
  <PresentationFormat>自定义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STSong</vt:lpstr>
      <vt:lpstr>宋体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2540</cp:revision>
  <cp:lastPrinted>2017-12-08T05:26:10Z</cp:lastPrinted>
  <dcterms:created xsi:type="dcterms:W3CDTF">2017-09-10T02:40:02Z</dcterms:created>
  <dcterms:modified xsi:type="dcterms:W3CDTF">2019-05-24T05:51:15Z</dcterms:modified>
</cp:coreProperties>
</file>