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397" r:id="rId3"/>
    <p:sldId id="398" r:id="rId4"/>
    <p:sldId id="378" r:id="rId5"/>
    <p:sldId id="379" r:id="rId6"/>
    <p:sldId id="380" r:id="rId7"/>
    <p:sldId id="381" r:id="rId8"/>
    <p:sldId id="366" r:id="rId9"/>
    <p:sldId id="375" r:id="rId10"/>
    <p:sldId id="386" r:id="rId11"/>
    <p:sldId id="399" r:id="rId12"/>
    <p:sldId id="393"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AB39"/>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211" autoAdjust="0"/>
  </p:normalViewPr>
  <p:slideViewPr>
    <p:cSldViewPr snapToGrid="0" snapToObjects="1">
      <p:cViewPr varScale="1">
        <p:scale>
          <a:sx n="134" d="100"/>
          <a:sy n="134" d="100"/>
        </p:scale>
        <p:origin x="936"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6/26/2021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6/26/2021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only scratched</a:t>
            </a:r>
            <a:r>
              <a:rPr lang="en-US" baseline="0" dirty="0"/>
              <a:t> the surface of the data for the limited time and resources</a:t>
            </a:r>
            <a:endParaRPr lang="en-US" dirty="0"/>
          </a:p>
        </p:txBody>
      </p:sp>
      <p:sp>
        <p:nvSpPr>
          <p:cNvPr id="4" name="Slide Number Placeholder 3"/>
          <p:cNvSpPr>
            <a:spLocks noGrp="1"/>
          </p:cNvSpPr>
          <p:nvPr>
            <p:ph type="sldNum" sz="quarter" idx="10"/>
          </p:nvPr>
        </p:nvSpPr>
        <p:spPr/>
        <p:txBody>
          <a:bodyPr/>
          <a:lstStyle/>
          <a:p>
            <a:fld id="{6363C63D-0C1A-0E4C-A0BD-8D65A9542426}" type="slidenum">
              <a:rPr lang="en-US" smtClean="0"/>
              <a:t>0</a:t>
            </a:fld>
            <a:endParaRPr lang="en-US"/>
          </a:p>
        </p:txBody>
      </p:sp>
    </p:spTree>
    <p:extLst>
      <p:ext uri="{BB962C8B-B14F-4D97-AF65-F5344CB8AC3E}">
        <p14:creationId xmlns:p14="http://schemas.microsoft.com/office/powerpoint/2010/main" val="125266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3C63D-0C1A-0E4C-A0BD-8D65A9542426}" type="slidenum">
              <a:rPr lang="en-US" smtClean="0"/>
              <a:t>3</a:t>
            </a:fld>
            <a:endParaRPr lang="en-US"/>
          </a:p>
        </p:txBody>
      </p:sp>
    </p:spTree>
    <p:extLst>
      <p:ext uri="{BB962C8B-B14F-4D97-AF65-F5344CB8AC3E}">
        <p14:creationId xmlns:p14="http://schemas.microsoft.com/office/powerpoint/2010/main" val="1534857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Huge work finished in </a:t>
            </a:r>
            <a:r>
              <a:rPr lang="en-US" dirty="0" err="1"/>
              <a:t>Jupyter</a:t>
            </a:r>
            <a:r>
              <a:rPr lang="en-US" dirty="0"/>
              <a:t> Lab</a:t>
            </a:r>
          </a:p>
        </p:txBody>
      </p:sp>
      <p:sp>
        <p:nvSpPr>
          <p:cNvPr id="4" name="Slide Number Placeholder 3"/>
          <p:cNvSpPr>
            <a:spLocks noGrp="1"/>
          </p:cNvSpPr>
          <p:nvPr>
            <p:ph type="sldNum" sz="quarter" idx="5"/>
          </p:nvPr>
        </p:nvSpPr>
        <p:spPr/>
        <p:txBody>
          <a:bodyPr/>
          <a:lstStyle/>
          <a:p>
            <a:fld id="{6363C63D-0C1A-0E4C-A0BD-8D65A9542426}" type="slidenum">
              <a:rPr lang="en-US" smtClean="0"/>
              <a:t>5</a:t>
            </a:fld>
            <a:endParaRPr lang="en-US"/>
          </a:p>
        </p:txBody>
      </p:sp>
    </p:spTree>
    <p:extLst>
      <p:ext uri="{BB962C8B-B14F-4D97-AF65-F5344CB8AC3E}">
        <p14:creationId xmlns:p14="http://schemas.microsoft.com/office/powerpoint/2010/main" val="238286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jupyter</a:t>
            </a:r>
            <a:r>
              <a:rPr lang="en-US" dirty="0"/>
              <a:t> lab to </a:t>
            </a:r>
            <a:r>
              <a:rPr lang="en-US" dirty="0" err="1"/>
              <a:t>postgresql</a:t>
            </a:r>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6</a:t>
            </a:fld>
            <a:endParaRPr lang="en-US"/>
          </a:p>
        </p:txBody>
      </p:sp>
    </p:spTree>
    <p:extLst>
      <p:ext uri="{BB962C8B-B14F-4D97-AF65-F5344CB8AC3E}">
        <p14:creationId xmlns:p14="http://schemas.microsoft.com/office/powerpoint/2010/main" val="2136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break down by classes and then check on attorney! NO visualizations yet. Dry data. </a:t>
            </a:r>
            <a:endParaRPr lang="en-US" dirty="0"/>
          </a:p>
        </p:txBody>
      </p:sp>
      <p:sp>
        <p:nvSpPr>
          <p:cNvPr id="4" name="Slide Number Placeholder 3"/>
          <p:cNvSpPr>
            <a:spLocks noGrp="1"/>
          </p:cNvSpPr>
          <p:nvPr>
            <p:ph type="sldNum" sz="quarter" idx="10"/>
          </p:nvPr>
        </p:nvSpPr>
        <p:spPr/>
        <p:txBody>
          <a:bodyPr/>
          <a:lstStyle/>
          <a:p>
            <a:fld id="{6363C63D-0C1A-0E4C-A0BD-8D65A9542426}" type="slidenum">
              <a:rPr lang="en-US" smtClean="0"/>
              <a:t>7</a:t>
            </a:fld>
            <a:endParaRPr lang="en-US"/>
          </a:p>
        </p:txBody>
      </p:sp>
    </p:spTree>
    <p:extLst>
      <p:ext uri="{BB962C8B-B14F-4D97-AF65-F5344CB8AC3E}">
        <p14:creationId xmlns:p14="http://schemas.microsoft.com/office/powerpoint/2010/main" val="938856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tables that will be visualized. </a:t>
            </a:r>
          </a:p>
        </p:txBody>
      </p:sp>
      <p:sp>
        <p:nvSpPr>
          <p:cNvPr id="4" name="Slide Number Placeholder 3"/>
          <p:cNvSpPr>
            <a:spLocks noGrp="1"/>
          </p:cNvSpPr>
          <p:nvPr>
            <p:ph type="sldNum" sz="quarter" idx="5"/>
          </p:nvPr>
        </p:nvSpPr>
        <p:spPr/>
        <p:txBody>
          <a:bodyPr/>
          <a:lstStyle/>
          <a:p>
            <a:fld id="{6363C63D-0C1A-0E4C-A0BD-8D65A9542426}" type="slidenum">
              <a:rPr lang="en-US" smtClean="0"/>
              <a:t>8</a:t>
            </a:fld>
            <a:endParaRPr lang="en-US"/>
          </a:p>
        </p:txBody>
      </p:sp>
    </p:spTree>
    <p:extLst>
      <p:ext uri="{BB962C8B-B14F-4D97-AF65-F5344CB8AC3E}">
        <p14:creationId xmlns:p14="http://schemas.microsoft.com/office/powerpoint/2010/main" val="2646293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 </a:t>
            </a:r>
            <a:r>
              <a:rPr lang="en-US" sz="1200" dirty="0"/>
              <a:t>PostgreSQL schema</a:t>
            </a:r>
            <a:endParaRPr lang="en-US" dirty="0"/>
          </a:p>
        </p:txBody>
      </p:sp>
      <p:sp>
        <p:nvSpPr>
          <p:cNvPr id="4" name="Slide Number Placeholder 3"/>
          <p:cNvSpPr>
            <a:spLocks noGrp="1"/>
          </p:cNvSpPr>
          <p:nvPr>
            <p:ph type="sldNum" sz="quarter" idx="5"/>
          </p:nvPr>
        </p:nvSpPr>
        <p:spPr/>
        <p:txBody>
          <a:bodyPr/>
          <a:lstStyle/>
          <a:p>
            <a:fld id="{6363C63D-0C1A-0E4C-A0BD-8D65A9542426}" type="slidenum">
              <a:rPr lang="en-US" smtClean="0"/>
              <a:t>9</a:t>
            </a:fld>
            <a:endParaRPr lang="en-US"/>
          </a:p>
        </p:txBody>
      </p:sp>
    </p:spTree>
    <p:extLst>
      <p:ext uri="{BB962C8B-B14F-4D97-AF65-F5344CB8AC3E}">
        <p14:creationId xmlns:p14="http://schemas.microsoft.com/office/powerpoint/2010/main" val="2321158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6" name="Picture 5" descr="NWU PPT Wide Opt 1_Separato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TextBox 7"/>
          <p:cNvSpPr txBox="1"/>
          <p:nvPr userDrawn="1"/>
        </p:nvSpPr>
        <p:spPr>
          <a:xfrm>
            <a:off x="952500" y="-1342571"/>
            <a:ext cx="184666" cy="369332"/>
          </a:xfrm>
          <a:prstGeom prst="rect">
            <a:avLst/>
          </a:prstGeom>
          <a:noFill/>
        </p:spPr>
        <p:txBody>
          <a:bodyPr wrap="none" rtlCol="0">
            <a:spAutoFit/>
          </a:bodyPr>
          <a:lstStyle/>
          <a:p>
            <a:endParaRPr lang="en-US" dirty="0"/>
          </a:p>
        </p:txBody>
      </p:sp>
      <p:sp>
        <p:nvSpPr>
          <p:cNvPr id="9" name="TextBox 8"/>
          <p:cNvSpPr txBox="1"/>
          <p:nvPr userDrawn="1"/>
        </p:nvSpPr>
        <p:spPr>
          <a:xfrm>
            <a:off x="8608786" y="56696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B362BA78-8688-C546-A03A-2A39F84C0B58}" type="datetime1">
              <a:rPr lang="en-US" smtClean="0"/>
              <a:pPr/>
              <a:t>6/26/2021</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F5B9135-15EF-DE46-84CC-16626B0FAF7F}" type="datetime1">
              <a:rPr lang="en-US" smtClean="0"/>
              <a:pPr/>
              <a:t>6/26/2021</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77ADD-011F-3541-9724-9C7FC92455D5}" type="datetime1">
              <a:rPr lang="en-US" smtClean="0"/>
              <a:t>6/26/2021</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4767263"/>
            <a:ext cx="2895600" cy="273844"/>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D3421027-4EC0-9C48-8CFB-B8A3104CB056}" type="datetime1">
              <a:rPr lang="en-US" smtClean="0"/>
              <a:pPr/>
              <a:t>6/26/2021</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6/26/2021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6/26/2021</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0A83DA12-03A5-114A-ABAE-78CD6BB6AC19}" type="datetime1">
              <a:rPr lang="en-US" smtClean="0"/>
              <a:pPr/>
              <a:t>6/26/2021</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6/26/2021</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8FFCF06-3344-8345-BEA6-DDAEFCC6ECCE}" type="datetime1">
              <a:rPr lang="en-US" smtClean="0"/>
              <a:pPr/>
              <a:t>6/26/2021</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84C6D879-35D4-554E-9D6D-93E8130AA922}" type="datetime1">
              <a:rPr lang="en-US" smtClean="0"/>
              <a:pPr/>
              <a:t>6/26/2021</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AB182AE3-760A-8E44-AB65-03A533386DFC}" type="datetime1">
              <a:rPr lang="en-US" smtClean="0"/>
              <a:pPr/>
              <a:t>6/26/2021</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1_Mast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6/26/2021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39169" y="4767263"/>
            <a:ext cx="597573" cy="273844"/>
          </a:xfrm>
          <a:prstGeom prst="rect">
            <a:avLst/>
          </a:prstGeom>
        </p:spPr>
        <p:txBody>
          <a:bodyPr vert="horz" lIns="91440" tIns="45720" rIns="91440" bIns="45720" rtlCol="0" anchor="ctr"/>
          <a:lstStyle>
            <a:lvl1pPr algn="r">
              <a:defRPr sz="1200">
                <a:solidFill>
                  <a:srgbClr val="000000"/>
                </a:solidFill>
                <a:latin typeface="Arial"/>
                <a:cs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uspto.gov/learning-and-resources/electronic-data-products/patent-claims-research-dataset" TargetMode="External"/><Relationship Id="rId2" Type="http://schemas.openxmlformats.org/officeDocument/2006/relationships/hyperlink" Target="https://www.uspto.gov/learning-and-resources/electronic-data-products/patent-examination-research-dataset-public-pair"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WU PPT Wide Opt 1_Cov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760953" y="1429355"/>
            <a:ext cx="5060471" cy="1512885"/>
          </a:xfrm>
        </p:spPr>
        <p:txBody>
          <a:bodyPr>
            <a:normAutofit/>
          </a:bodyPr>
          <a:lstStyle/>
          <a:p>
            <a:pPr algn="l"/>
            <a:r>
              <a:rPr lang="en-US" sz="6000" dirty="0"/>
              <a:t>Pattern Patent</a:t>
            </a:r>
          </a:p>
        </p:txBody>
      </p:sp>
      <p:sp>
        <p:nvSpPr>
          <p:cNvPr id="7" name="Title 1"/>
          <p:cNvSpPr txBox="1">
            <a:spLocks/>
          </p:cNvSpPr>
          <p:nvPr/>
        </p:nvSpPr>
        <p:spPr>
          <a:xfrm>
            <a:off x="4457700" y="2942240"/>
            <a:ext cx="4212484" cy="1512885"/>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Arial"/>
                <a:ea typeface="+mj-ea"/>
                <a:cs typeface="Arial"/>
              </a:defRPr>
            </a:lvl1pPr>
          </a:lstStyle>
          <a:p>
            <a:r>
              <a:rPr lang="en-US" sz="6000" dirty="0"/>
              <a:t>Visualization</a:t>
            </a:r>
          </a:p>
        </p:txBody>
      </p:sp>
      <p:sp>
        <p:nvSpPr>
          <p:cNvPr id="5" name="Google Shape;774;p50"/>
          <p:cNvSpPr/>
          <p:nvPr/>
        </p:nvSpPr>
        <p:spPr>
          <a:xfrm>
            <a:off x="228600" y="399672"/>
            <a:ext cx="8686800" cy="4396386"/>
          </a:xfrm>
          <a:prstGeom prst="rect">
            <a:avLst/>
          </a:prstGeom>
          <a:no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415433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6E12CD-FCB1-464E-A775-0B83FDDACE03}" type="slidenum">
              <a:rPr lang="en-US" smtClean="0"/>
              <a:pPr/>
              <a:t>9</a:t>
            </a:fld>
            <a:endParaRPr lang="en-US"/>
          </a:p>
        </p:txBody>
      </p:sp>
      <p:pic>
        <p:nvPicPr>
          <p:cNvPr id="3" name="Picture 2"/>
          <p:cNvPicPr>
            <a:picLocks noChangeAspect="1"/>
          </p:cNvPicPr>
          <p:nvPr/>
        </p:nvPicPr>
        <p:blipFill>
          <a:blip r:embed="rId3"/>
          <a:stretch>
            <a:fillRect/>
          </a:stretch>
        </p:blipFill>
        <p:spPr>
          <a:xfrm>
            <a:off x="1128863" y="175414"/>
            <a:ext cx="6757108" cy="4425800"/>
          </a:xfrm>
          <a:prstGeom prst="rect">
            <a:avLst/>
          </a:prstGeom>
        </p:spPr>
      </p:pic>
      <p:sp>
        <p:nvSpPr>
          <p:cNvPr id="4" name="Rectangle 3"/>
          <p:cNvSpPr/>
          <p:nvPr/>
        </p:nvSpPr>
        <p:spPr>
          <a:xfrm>
            <a:off x="53499" y="46220"/>
            <a:ext cx="636713" cy="369332"/>
          </a:xfrm>
          <a:prstGeom prst="rect">
            <a:avLst/>
          </a:prstGeom>
        </p:spPr>
        <p:txBody>
          <a:bodyPr wrap="none">
            <a:spAutoFit/>
          </a:bodyPr>
          <a:lstStyle/>
          <a:p>
            <a:r>
              <a:rPr lang="en-US" b="1" dirty="0"/>
              <a:t>L</a:t>
            </a:r>
            <a:r>
              <a:rPr lang="en-US" dirty="0"/>
              <a:t>oad</a:t>
            </a:r>
          </a:p>
        </p:txBody>
      </p:sp>
      <p:sp>
        <p:nvSpPr>
          <p:cNvPr id="6" name="TextBox 5"/>
          <p:cNvSpPr txBox="1"/>
          <p:nvPr/>
        </p:nvSpPr>
        <p:spPr>
          <a:xfrm>
            <a:off x="151035" y="4514553"/>
            <a:ext cx="1694688" cy="307777"/>
          </a:xfrm>
          <a:prstGeom prst="rect">
            <a:avLst/>
          </a:prstGeom>
          <a:noFill/>
        </p:spPr>
        <p:txBody>
          <a:bodyPr wrap="square" rtlCol="0">
            <a:spAutoFit/>
          </a:bodyPr>
          <a:lstStyle/>
          <a:p>
            <a:r>
              <a:rPr lang="en-US" sz="1400" b="1" dirty="0">
                <a:solidFill>
                  <a:srgbClr val="FF0000"/>
                </a:solidFill>
              </a:rPr>
              <a:t>Modified Version</a:t>
            </a:r>
          </a:p>
        </p:txBody>
      </p:sp>
    </p:spTree>
    <p:extLst>
      <p:ext uri="{BB962C8B-B14F-4D97-AF65-F5344CB8AC3E}">
        <p14:creationId xmlns:p14="http://schemas.microsoft.com/office/powerpoint/2010/main" val="212834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20C27-03A7-465E-91BF-4FB2B9D08451}"/>
              </a:ext>
            </a:extLst>
          </p:cNvPr>
          <p:cNvSpPr>
            <a:spLocks noGrp="1"/>
          </p:cNvSpPr>
          <p:nvPr>
            <p:ph type="sldNum" sz="quarter" idx="12"/>
          </p:nvPr>
        </p:nvSpPr>
        <p:spPr/>
        <p:txBody>
          <a:bodyPr/>
          <a:lstStyle/>
          <a:p>
            <a:fld id="{106E12CD-FCB1-464E-A775-0B83FDDACE03}" type="slidenum">
              <a:rPr lang="en-US" smtClean="0"/>
              <a:pPr/>
              <a:t>10</a:t>
            </a:fld>
            <a:endParaRPr lang="en-US"/>
          </a:p>
        </p:txBody>
      </p:sp>
      <p:sp>
        <p:nvSpPr>
          <p:cNvPr id="3" name="Rectangle 2">
            <a:extLst>
              <a:ext uri="{FF2B5EF4-FFF2-40B4-BE49-F238E27FC236}">
                <a16:creationId xmlns:a16="http://schemas.microsoft.com/office/drawing/2014/main" id="{132EE624-A68C-4BA6-B519-CEAC9E3037DC}"/>
              </a:ext>
            </a:extLst>
          </p:cNvPr>
          <p:cNvSpPr/>
          <p:nvPr/>
        </p:nvSpPr>
        <p:spPr>
          <a:xfrm>
            <a:off x="53499" y="46220"/>
            <a:ext cx="2332514" cy="369332"/>
          </a:xfrm>
          <a:prstGeom prst="rect">
            <a:avLst/>
          </a:prstGeom>
        </p:spPr>
        <p:txBody>
          <a:bodyPr wrap="square">
            <a:spAutoFit/>
          </a:bodyPr>
          <a:lstStyle/>
          <a:p>
            <a:r>
              <a:rPr lang="en-US" b="1" dirty="0"/>
              <a:t>V</a:t>
            </a:r>
            <a:r>
              <a:rPr lang="en-US" dirty="0"/>
              <a:t>isualization</a:t>
            </a:r>
          </a:p>
        </p:txBody>
      </p:sp>
      <p:pic>
        <p:nvPicPr>
          <p:cNvPr id="4" name="Picture 3">
            <a:extLst>
              <a:ext uri="{FF2B5EF4-FFF2-40B4-BE49-F238E27FC236}">
                <a16:creationId xmlns:a16="http://schemas.microsoft.com/office/drawing/2014/main" id="{6DCF98E5-23F6-47F1-B2B6-B1B3E041D093}"/>
              </a:ext>
            </a:extLst>
          </p:cNvPr>
          <p:cNvPicPr>
            <a:picLocks noChangeAspect="1"/>
          </p:cNvPicPr>
          <p:nvPr/>
        </p:nvPicPr>
        <p:blipFill>
          <a:blip r:embed="rId2"/>
          <a:stretch>
            <a:fillRect/>
          </a:stretch>
        </p:blipFill>
        <p:spPr>
          <a:xfrm>
            <a:off x="792956" y="415552"/>
            <a:ext cx="7448058" cy="4292843"/>
          </a:xfrm>
          <a:prstGeom prst="rect">
            <a:avLst/>
          </a:prstGeom>
        </p:spPr>
      </p:pic>
    </p:spTree>
    <p:extLst>
      <p:ext uri="{BB962C8B-B14F-4D97-AF65-F5344CB8AC3E}">
        <p14:creationId xmlns:p14="http://schemas.microsoft.com/office/powerpoint/2010/main" val="126412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1978" y="395416"/>
            <a:ext cx="7080422" cy="3833684"/>
          </a:xfrm>
        </p:spPr>
        <p:txBody>
          <a:bodyPr>
            <a:noAutofit/>
          </a:bodyPr>
          <a:lstStyle/>
          <a:p>
            <a:r>
              <a:rPr lang="en-US" sz="1600" b="1" dirty="0">
                <a:solidFill>
                  <a:schemeClr val="tx1"/>
                </a:solidFill>
                <a:latin typeface="+mn-lt"/>
              </a:rPr>
              <a:t>Copyright and Trademark Notice</a:t>
            </a:r>
          </a:p>
          <a:p>
            <a:endParaRPr lang="en-US" sz="1600" b="1" dirty="0">
              <a:solidFill>
                <a:schemeClr val="tx1"/>
              </a:solidFill>
              <a:latin typeface="+mn-lt"/>
            </a:endParaRPr>
          </a:p>
          <a:p>
            <a:r>
              <a:rPr lang="en-US" sz="1600" dirty="0">
                <a:solidFill>
                  <a:schemeClr val="tx1"/>
                </a:solidFill>
                <a:latin typeface="+mn-lt"/>
              </a:rPr>
              <a:t>All material in this presentation, including design, text, images, charts, are owned by Liang Gong, protected by US copyright and trademark laws. All rights are reserved by Liang Gong. Content may not be copied, reproduced, transmitted, distributed, downloaded or transferred in any form or by any means without Liang Gong's prior written consent, and with express attribution to Liang Gong. The only exception is that one temporary copy may be downloaded into a single computer's memory and one unaltered permanent copy may be used by the viewer for personal and non-commercial use only, with an attached copy of Liang Gong 's written consent. No part of the downloaded copy may be subsequently reproduced, disseminated or transferred. Copyright infringement is a violation of federal law subject to criminal and civil penalties. (For permission to reprint, please contact Liang Gong via email at gongliangtju@gmail.com)</a:t>
            </a:r>
          </a:p>
          <a:p>
            <a:endParaRPr lang="en-US" sz="1000" dirty="0">
              <a:solidFill>
                <a:schemeClr val="tx1"/>
              </a:solidFill>
              <a:latin typeface="+mn-lt"/>
            </a:endParaRPr>
          </a:p>
        </p:txBody>
      </p:sp>
      <p:sp>
        <p:nvSpPr>
          <p:cNvPr id="4" name="Slide Number Placeholder 3"/>
          <p:cNvSpPr>
            <a:spLocks noGrp="1"/>
          </p:cNvSpPr>
          <p:nvPr>
            <p:ph type="sldNum" sz="quarter" idx="12"/>
          </p:nvPr>
        </p:nvSpPr>
        <p:spPr/>
        <p:txBody>
          <a:bodyPr/>
          <a:lstStyle/>
          <a:p>
            <a:fld id="{106E12CD-FCB1-464E-A775-0B83FDDACE03}" type="slidenum">
              <a:rPr lang="en-US" smtClean="0"/>
              <a:pPr/>
              <a:t>11</a:t>
            </a:fld>
            <a:endParaRPr lang="en-US" dirty="0"/>
          </a:p>
        </p:txBody>
      </p:sp>
    </p:spTree>
    <p:extLst>
      <p:ext uri="{BB962C8B-B14F-4D97-AF65-F5344CB8AC3E}">
        <p14:creationId xmlns:p14="http://schemas.microsoft.com/office/powerpoint/2010/main" val="148517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1</a:t>
            </a:fld>
            <a:endParaRPr lang="en-US" dirty="0"/>
          </a:p>
        </p:txBody>
      </p:sp>
      <p:pic>
        <p:nvPicPr>
          <p:cNvPr id="5" name="Picture 4"/>
          <p:cNvPicPr>
            <a:picLocks noChangeAspect="1"/>
          </p:cNvPicPr>
          <p:nvPr/>
        </p:nvPicPr>
        <p:blipFill>
          <a:blip r:embed="rId2"/>
          <a:stretch>
            <a:fillRect/>
          </a:stretch>
        </p:blipFill>
        <p:spPr>
          <a:xfrm>
            <a:off x="525780" y="120821"/>
            <a:ext cx="8030527" cy="4397482"/>
          </a:xfrm>
          <a:prstGeom prst="rect">
            <a:avLst/>
          </a:prstGeom>
        </p:spPr>
      </p:pic>
      <p:sp>
        <p:nvSpPr>
          <p:cNvPr id="6" name="Rectangle 5"/>
          <p:cNvSpPr/>
          <p:nvPr/>
        </p:nvSpPr>
        <p:spPr>
          <a:xfrm>
            <a:off x="289560" y="4511368"/>
            <a:ext cx="5250180" cy="246221"/>
          </a:xfrm>
          <a:prstGeom prst="rect">
            <a:avLst/>
          </a:prstGeom>
        </p:spPr>
        <p:txBody>
          <a:bodyPr wrap="square">
            <a:spAutoFit/>
          </a:bodyPr>
          <a:lstStyle/>
          <a:p>
            <a:r>
              <a:rPr lang="en-US" sz="1000" dirty="0"/>
              <a:t>https://patents.google.com/patent/USRE45254</a:t>
            </a:r>
          </a:p>
        </p:txBody>
      </p:sp>
    </p:spTree>
    <p:extLst>
      <p:ext uri="{BB962C8B-B14F-4D97-AF65-F5344CB8AC3E}">
        <p14:creationId xmlns:p14="http://schemas.microsoft.com/office/powerpoint/2010/main" val="378011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6E12CD-FCB1-464E-A775-0B83FDDACE03}"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1483628" y="175461"/>
            <a:ext cx="5751561" cy="4357744"/>
          </a:xfrm>
          <a:prstGeom prst="rect">
            <a:avLst/>
          </a:prstGeom>
        </p:spPr>
      </p:pic>
      <p:sp>
        <p:nvSpPr>
          <p:cNvPr id="6" name="Rectangle 5"/>
          <p:cNvSpPr/>
          <p:nvPr/>
        </p:nvSpPr>
        <p:spPr>
          <a:xfrm>
            <a:off x="289560" y="4511368"/>
            <a:ext cx="5250180" cy="246221"/>
          </a:xfrm>
          <a:prstGeom prst="rect">
            <a:avLst/>
          </a:prstGeom>
        </p:spPr>
        <p:txBody>
          <a:bodyPr wrap="square">
            <a:spAutoFit/>
          </a:bodyPr>
          <a:lstStyle/>
          <a:p>
            <a:r>
              <a:rPr lang="en-US" sz="1000" dirty="0"/>
              <a:t>https://patents.google.com/patent/USRE45254</a:t>
            </a:r>
          </a:p>
        </p:txBody>
      </p:sp>
    </p:spTree>
    <p:extLst>
      <p:ext uri="{BB962C8B-B14F-4D97-AF65-F5344CB8AC3E}">
        <p14:creationId xmlns:p14="http://schemas.microsoft.com/office/powerpoint/2010/main" val="177541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6E12CD-FCB1-464E-A775-0B83FDDACE03}" type="slidenum">
              <a:rPr lang="en-US" smtClean="0"/>
              <a:pPr/>
              <a:t>3</a:t>
            </a:fld>
            <a:endParaRPr lang="en-US"/>
          </a:p>
        </p:txBody>
      </p:sp>
      <p:sp>
        <p:nvSpPr>
          <p:cNvPr id="3" name="TextBox 2"/>
          <p:cNvSpPr txBox="1"/>
          <p:nvPr/>
        </p:nvSpPr>
        <p:spPr>
          <a:xfrm>
            <a:off x="60960" y="67056"/>
            <a:ext cx="3572256" cy="369332"/>
          </a:xfrm>
          <a:prstGeom prst="rect">
            <a:avLst/>
          </a:prstGeom>
          <a:noFill/>
        </p:spPr>
        <p:txBody>
          <a:bodyPr wrap="square" rtlCol="0">
            <a:spAutoFit/>
          </a:bodyPr>
          <a:lstStyle/>
          <a:p>
            <a:r>
              <a:rPr lang="en-US" dirty="0"/>
              <a:t>Previously on Pattern Patent …</a:t>
            </a:r>
          </a:p>
        </p:txBody>
      </p:sp>
      <p:sp>
        <p:nvSpPr>
          <p:cNvPr id="4" name="TextBox 3"/>
          <p:cNvSpPr txBox="1"/>
          <p:nvPr/>
        </p:nvSpPr>
        <p:spPr>
          <a:xfrm>
            <a:off x="968632" y="866601"/>
            <a:ext cx="7049788" cy="3785652"/>
          </a:xfrm>
          <a:prstGeom prst="rect">
            <a:avLst/>
          </a:prstGeom>
          <a:noFill/>
        </p:spPr>
        <p:txBody>
          <a:bodyPr wrap="square" rtlCol="0">
            <a:spAutoFit/>
          </a:bodyPr>
          <a:lstStyle/>
          <a:p>
            <a:pPr marL="457200" indent="-457200">
              <a:buFont typeface="Arial" panose="020B0604020202020204" pitchFamily="34" charset="0"/>
              <a:buChar char="•"/>
            </a:pPr>
            <a:r>
              <a:rPr lang="en-US" sz="2400" i="1" dirty="0">
                <a:solidFill>
                  <a:srgbClr val="FF0000"/>
                </a:solidFill>
              </a:rPr>
              <a:t>Would you afford the time cost?</a:t>
            </a:r>
          </a:p>
          <a:p>
            <a:r>
              <a:rPr lang="en-US" sz="2400" i="1" dirty="0">
                <a:solidFill>
                  <a:srgbClr val="FF0000"/>
                </a:solidFill>
              </a:rPr>
              <a:t>           </a:t>
            </a:r>
            <a:r>
              <a:rPr lang="en-US" dirty="0"/>
              <a:t>Check out Hamlet App</a:t>
            </a:r>
          </a:p>
          <a:p>
            <a:pPr marL="457200" indent="-457200">
              <a:buFont typeface="Arial" panose="020B0604020202020204" pitchFamily="34" charset="0"/>
              <a:buChar char="•"/>
            </a:pPr>
            <a:r>
              <a:rPr lang="en-US" sz="2400" i="1" dirty="0">
                <a:solidFill>
                  <a:srgbClr val="FF0000"/>
                </a:solidFill>
              </a:rPr>
              <a:t>Is your case likely to be patented? </a:t>
            </a:r>
          </a:p>
          <a:p>
            <a:r>
              <a:rPr lang="en-US" sz="2400" i="1" dirty="0">
                <a:solidFill>
                  <a:srgbClr val="FF0000"/>
                </a:solidFill>
              </a:rPr>
              <a:t>           </a:t>
            </a:r>
            <a:r>
              <a:rPr lang="en-US" dirty="0"/>
              <a:t>Check out Hamlet App</a:t>
            </a:r>
          </a:p>
          <a:p>
            <a:pPr marL="457200" indent="-457200">
              <a:buFont typeface="Arial" panose="020B0604020202020204" pitchFamily="34" charset="0"/>
              <a:buChar char="•"/>
            </a:pPr>
            <a:r>
              <a:rPr lang="en-US" sz="2400" i="1" dirty="0">
                <a:solidFill>
                  <a:srgbClr val="FF0000"/>
                </a:solidFill>
              </a:rPr>
              <a:t>Which attorney are you talking to?</a:t>
            </a:r>
          </a:p>
          <a:p>
            <a:r>
              <a:rPr lang="en-US" sz="2400" i="1" dirty="0">
                <a:solidFill>
                  <a:srgbClr val="FF0000"/>
                </a:solidFill>
              </a:rPr>
              <a:t>           </a:t>
            </a:r>
            <a:r>
              <a:rPr lang="en-US" dirty="0"/>
              <a:t>Check out </a:t>
            </a:r>
            <a:r>
              <a:rPr lang="en-US" dirty="0" err="1"/>
              <a:t>HesJustNotThatIntoYou</a:t>
            </a:r>
            <a:r>
              <a:rPr lang="en-US" dirty="0"/>
              <a:t> App</a:t>
            </a:r>
            <a:endParaRPr lang="en-US" sz="2400" i="1" dirty="0">
              <a:solidFill>
                <a:srgbClr val="FF0000"/>
              </a:solidFill>
            </a:endParaRPr>
          </a:p>
          <a:p>
            <a:pPr marL="457200" indent="-457200">
              <a:buFont typeface="Arial" panose="020B0604020202020204" pitchFamily="34" charset="0"/>
              <a:buChar char="•"/>
            </a:pPr>
            <a:r>
              <a:rPr lang="en-US" sz="2400" i="1" dirty="0">
                <a:solidFill>
                  <a:srgbClr val="FF0000"/>
                </a:solidFill>
              </a:rPr>
              <a:t>Would you want to live around other inventors?</a:t>
            </a:r>
          </a:p>
          <a:p>
            <a:r>
              <a:rPr lang="en-US" sz="2400" i="1" dirty="0">
                <a:solidFill>
                  <a:srgbClr val="FF0000"/>
                </a:solidFill>
              </a:rPr>
              <a:t>           </a:t>
            </a:r>
            <a:r>
              <a:rPr lang="en-US" dirty="0"/>
              <a:t>If yes, move to CA, Ivy </a:t>
            </a:r>
            <a:r>
              <a:rPr lang="en-US" dirty="0" err="1"/>
              <a:t>Leauge</a:t>
            </a:r>
            <a:r>
              <a:rPr lang="en-US" dirty="0"/>
              <a:t>, RTP areas</a:t>
            </a:r>
          </a:p>
          <a:p>
            <a:pPr marL="457200" indent="-457200">
              <a:buFont typeface="Arial" panose="020B0604020202020204" pitchFamily="34" charset="0"/>
              <a:buChar char="•"/>
            </a:pPr>
            <a:r>
              <a:rPr lang="en-US" sz="2400" i="1" dirty="0">
                <a:solidFill>
                  <a:srgbClr val="FF0000"/>
                </a:solidFill>
              </a:rPr>
              <a:t>Do you know the examiner’s sweet spot? </a:t>
            </a:r>
          </a:p>
          <a:p>
            <a:r>
              <a:rPr lang="en-US" sz="2400" i="1" dirty="0">
                <a:solidFill>
                  <a:srgbClr val="FF0000"/>
                </a:solidFill>
              </a:rPr>
              <a:t>           </a:t>
            </a:r>
            <a:r>
              <a:rPr lang="en-US" dirty="0"/>
              <a:t>25, 135, 837 rules</a:t>
            </a:r>
          </a:p>
        </p:txBody>
      </p:sp>
    </p:spTree>
    <p:extLst>
      <p:ext uri="{BB962C8B-B14F-4D97-AF65-F5344CB8AC3E}">
        <p14:creationId xmlns:p14="http://schemas.microsoft.com/office/powerpoint/2010/main" val="87259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6E12CD-FCB1-464E-A775-0B83FDDACE03}" type="slidenum">
              <a:rPr lang="en-US" smtClean="0"/>
              <a:pPr/>
              <a:t>4</a:t>
            </a:fld>
            <a:endParaRPr lang="en-US"/>
          </a:p>
        </p:txBody>
      </p:sp>
      <p:sp>
        <p:nvSpPr>
          <p:cNvPr id="3" name="Rectangle 2"/>
          <p:cNvSpPr/>
          <p:nvPr/>
        </p:nvSpPr>
        <p:spPr>
          <a:xfrm>
            <a:off x="79248" y="60960"/>
            <a:ext cx="4572000" cy="369332"/>
          </a:xfrm>
          <a:prstGeom prst="rect">
            <a:avLst/>
          </a:prstGeom>
        </p:spPr>
        <p:txBody>
          <a:bodyPr>
            <a:spAutoFit/>
          </a:bodyPr>
          <a:lstStyle/>
          <a:p>
            <a:r>
              <a:rPr lang="en-US" b="1" dirty="0"/>
              <a:t>E</a:t>
            </a:r>
            <a:r>
              <a:rPr lang="en-US" dirty="0"/>
              <a:t>xtract</a:t>
            </a:r>
          </a:p>
        </p:txBody>
      </p:sp>
      <p:sp>
        <p:nvSpPr>
          <p:cNvPr id="5" name="Rectangle 4"/>
          <p:cNvSpPr/>
          <p:nvPr/>
        </p:nvSpPr>
        <p:spPr>
          <a:xfrm>
            <a:off x="71547" y="587868"/>
            <a:ext cx="9159402" cy="1169551"/>
          </a:xfrm>
          <a:prstGeom prst="rect">
            <a:avLst/>
          </a:prstGeom>
        </p:spPr>
        <p:txBody>
          <a:bodyPr wrap="square">
            <a:spAutoFit/>
          </a:bodyPr>
          <a:lstStyle/>
          <a:p>
            <a:r>
              <a:rPr lang="en-US" sz="1400" b="1" dirty="0"/>
              <a:t>Data Source</a:t>
            </a:r>
          </a:p>
          <a:p>
            <a:r>
              <a:rPr lang="en-US" sz="1400" dirty="0">
                <a:hlinkClick r:id="rId2"/>
              </a:rPr>
              <a:t>https://www.uspto.gov/learning-and-resources/electronic-data-products/patent-examination-research-dataset-public-pair</a:t>
            </a:r>
            <a:endParaRPr lang="en-US" sz="1400" dirty="0"/>
          </a:p>
          <a:p>
            <a:r>
              <a:rPr lang="en-US" sz="1400" dirty="0">
                <a:hlinkClick r:id="rId3"/>
              </a:rPr>
              <a:t>https://www.uspto.gov/learning-and-resources/electronic-data-products/patent-claims-research-dataset</a:t>
            </a:r>
            <a:endParaRPr lang="en-US" sz="1400" dirty="0"/>
          </a:p>
          <a:p>
            <a:endParaRPr lang="en-US" sz="1400" dirty="0"/>
          </a:p>
          <a:p>
            <a:endParaRPr lang="en-US" sz="1400" dirty="0"/>
          </a:p>
        </p:txBody>
      </p:sp>
      <p:pic>
        <p:nvPicPr>
          <p:cNvPr id="6" name="Picture 5"/>
          <p:cNvPicPr>
            <a:picLocks noChangeAspect="1"/>
          </p:cNvPicPr>
          <p:nvPr/>
        </p:nvPicPr>
        <p:blipFill>
          <a:blip r:embed="rId4"/>
          <a:stretch>
            <a:fillRect/>
          </a:stretch>
        </p:blipFill>
        <p:spPr>
          <a:xfrm>
            <a:off x="145733" y="1497277"/>
            <a:ext cx="2798635" cy="2937383"/>
          </a:xfrm>
          <a:prstGeom prst="rect">
            <a:avLst/>
          </a:prstGeom>
        </p:spPr>
      </p:pic>
      <p:pic>
        <p:nvPicPr>
          <p:cNvPr id="7" name="Picture 6"/>
          <p:cNvPicPr>
            <a:picLocks noChangeAspect="1"/>
          </p:cNvPicPr>
          <p:nvPr/>
        </p:nvPicPr>
        <p:blipFill>
          <a:blip r:embed="rId5"/>
          <a:stretch>
            <a:fillRect/>
          </a:stretch>
        </p:blipFill>
        <p:spPr>
          <a:xfrm>
            <a:off x="3105594" y="1968321"/>
            <a:ext cx="3142585" cy="251202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3709" y="1425179"/>
            <a:ext cx="3299851" cy="1519189"/>
          </a:xfrm>
          <a:prstGeom prst="rect">
            <a:avLst/>
          </a:prstGeom>
        </p:spPr>
      </p:pic>
    </p:spTree>
    <p:extLst>
      <p:ext uri="{BB962C8B-B14F-4D97-AF65-F5344CB8AC3E}">
        <p14:creationId xmlns:p14="http://schemas.microsoft.com/office/powerpoint/2010/main" val="163656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6E12CD-FCB1-464E-A775-0B83FDDACE03}" type="slidenum">
              <a:rPr lang="en-US" smtClean="0"/>
              <a:pPr/>
              <a:t>5</a:t>
            </a:fld>
            <a:endParaRPr lang="en-US"/>
          </a:p>
        </p:txBody>
      </p:sp>
      <p:sp>
        <p:nvSpPr>
          <p:cNvPr id="3" name="Rectangle 2"/>
          <p:cNvSpPr/>
          <p:nvPr/>
        </p:nvSpPr>
        <p:spPr>
          <a:xfrm>
            <a:off x="54910" y="58412"/>
            <a:ext cx="1145955" cy="369332"/>
          </a:xfrm>
          <a:prstGeom prst="rect">
            <a:avLst/>
          </a:prstGeom>
        </p:spPr>
        <p:txBody>
          <a:bodyPr wrap="none">
            <a:spAutoFit/>
          </a:bodyPr>
          <a:lstStyle/>
          <a:p>
            <a:r>
              <a:rPr lang="en-US" b="1" dirty="0"/>
              <a:t>T</a:t>
            </a:r>
            <a:r>
              <a:rPr lang="en-US" dirty="0"/>
              <a:t>ransform</a:t>
            </a:r>
          </a:p>
        </p:txBody>
      </p:sp>
      <p:pic>
        <p:nvPicPr>
          <p:cNvPr id="4" name="Picture 3"/>
          <p:cNvPicPr>
            <a:picLocks noChangeAspect="1"/>
          </p:cNvPicPr>
          <p:nvPr/>
        </p:nvPicPr>
        <p:blipFill>
          <a:blip r:embed="rId3"/>
          <a:stretch>
            <a:fillRect/>
          </a:stretch>
        </p:blipFill>
        <p:spPr>
          <a:xfrm>
            <a:off x="4836767" y="769620"/>
            <a:ext cx="3453099" cy="3204972"/>
          </a:xfrm>
          <a:prstGeom prst="rect">
            <a:avLst/>
          </a:prstGeom>
        </p:spPr>
      </p:pic>
      <p:sp>
        <p:nvSpPr>
          <p:cNvPr id="5" name="Rectangle 4"/>
          <p:cNvSpPr/>
          <p:nvPr/>
        </p:nvSpPr>
        <p:spPr>
          <a:xfrm>
            <a:off x="0" y="769620"/>
            <a:ext cx="4411240" cy="923330"/>
          </a:xfrm>
          <a:prstGeom prst="rect">
            <a:avLst/>
          </a:prstGeom>
        </p:spPr>
        <p:txBody>
          <a:bodyPr wrap="square">
            <a:spAutoFit/>
          </a:bodyPr>
          <a:lstStyle/>
          <a:p>
            <a:r>
              <a:rPr lang="en-US" dirty="0"/>
              <a:t>Data cleaning and transformation (cleaning, joining, filtering, grouping, merging, aggregating, </a:t>
            </a:r>
            <a:r>
              <a:rPr lang="en-US" dirty="0" err="1"/>
              <a:t>etc</a:t>
            </a:r>
            <a:r>
              <a:rPr lang="en-US" dirty="0"/>
              <a:t>) are performed in </a:t>
            </a:r>
            <a:r>
              <a:rPr lang="en-US" dirty="0">
                <a:solidFill>
                  <a:srgbClr val="FF0000"/>
                </a:solidFill>
              </a:rPr>
              <a:t>Python</a:t>
            </a:r>
          </a:p>
        </p:txBody>
      </p:sp>
    </p:spTree>
    <p:extLst>
      <p:ext uri="{BB962C8B-B14F-4D97-AF65-F5344CB8AC3E}">
        <p14:creationId xmlns:p14="http://schemas.microsoft.com/office/powerpoint/2010/main" val="315919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6E12CD-FCB1-464E-A775-0B83FDDACE03}" type="slidenum">
              <a:rPr lang="en-US" smtClean="0"/>
              <a:pPr/>
              <a:t>6</a:t>
            </a:fld>
            <a:endParaRPr lang="en-US"/>
          </a:p>
        </p:txBody>
      </p:sp>
      <p:sp>
        <p:nvSpPr>
          <p:cNvPr id="3" name="Rectangle 2"/>
          <p:cNvSpPr/>
          <p:nvPr/>
        </p:nvSpPr>
        <p:spPr>
          <a:xfrm>
            <a:off x="53499" y="46220"/>
            <a:ext cx="636713" cy="369332"/>
          </a:xfrm>
          <a:prstGeom prst="rect">
            <a:avLst/>
          </a:prstGeom>
        </p:spPr>
        <p:txBody>
          <a:bodyPr wrap="none">
            <a:spAutoFit/>
          </a:bodyPr>
          <a:lstStyle/>
          <a:p>
            <a:r>
              <a:rPr lang="en-US" b="1" dirty="0"/>
              <a:t>L</a:t>
            </a:r>
            <a:r>
              <a:rPr lang="en-US" dirty="0"/>
              <a:t>oad</a:t>
            </a:r>
          </a:p>
        </p:txBody>
      </p:sp>
      <p:pic>
        <p:nvPicPr>
          <p:cNvPr id="5" name="Picture 4"/>
          <p:cNvPicPr>
            <a:picLocks noChangeAspect="1"/>
          </p:cNvPicPr>
          <p:nvPr/>
        </p:nvPicPr>
        <p:blipFill>
          <a:blip r:embed="rId3"/>
          <a:stretch>
            <a:fillRect/>
          </a:stretch>
        </p:blipFill>
        <p:spPr>
          <a:xfrm>
            <a:off x="162401" y="1048513"/>
            <a:ext cx="6059806" cy="1849941"/>
          </a:xfrm>
          <a:prstGeom prst="rect">
            <a:avLst/>
          </a:prstGeom>
        </p:spPr>
      </p:pic>
      <p:sp>
        <p:nvSpPr>
          <p:cNvPr id="7" name="Rectangle 6"/>
          <p:cNvSpPr/>
          <p:nvPr/>
        </p:nvSpPr>
        <p:spPr>
          <a:xfrm>
            <a:off x="53499" y="584692"/>
            <a:ext cx="4411240" cy="369332"/>
          </a:xfrm>
          <a:prstGeom prst="rect">
            <a:avLst/>
          </a:prstGeom>
        </p:spPr>
        <p:txBody>
          <a:bodyPr wrap="square">
            <a:spAutoFit/>
          </a:bodyPr>
          <a:lstStyle/>
          <a:p>
            <a:r>
              <a:rPr lang="en-US" dirty="0"/>
              <a:t>PostgreSQL/Beaver</a:t>
            </a:r>
          </a:p>
        </p:txBody>
      </p:sp>
      <p:pic>
        <p:nvPicPr>
          <p:cNvPr id="4" name="Picture 3">
            <a:extLst>
              <a:ext uri="{FF2B5EF4-FFF2-40B4-BE49-F238E27FC236}">
                <a16:creationId xmlns:a16="http://schemas.microsoft.com/office/drawing/2014/main" id="{2A89E906-57E3-462A-B847-C9053DEE262C}"/>
              </a:ext>
            </a:extLst>
          </p:cNvPr>
          <p:cNvPicPr>
            <a:picLocks noChangeAspect="1"/>
          </p:cNvPicPr>
          <p:nvPr/>
        </p:nvPicPr>
        <p:blipFill>
          <a:blip r:embed="rId4"/>
          <a:stretch>
            <a:fillRect/>
          </a:stretch>
        </p:blipFill>
        <p:spPr>
          <a:xfrm>
            <a:off x="6164511" y="230886"/>
            <a:ext cx="2817088" cy="3400425"/>
          </a:xfrm>
          <a:prstGeom prst="rect">
            <a:avLst/>
          </a:prstGeom>
        </p:spPr>
      </p:pic>
      <p:sp>
        <p:nvSpPr>
          <p:cNvPr id="6" name="Rectangle 5">
            <a:extLst>
              <a:ext uri="{FF2B5EF4-FFF2-40B4-BE49-F238E27FC236}">
                <a16:creationId xmlns:a16="http://schemas.microsoft.com/office/drawing/2014/main" id="{B8A16B8C-89BF-4187-8363-4F37FF107647}"/>
              </a:ext>
            </a:extLst>
          </p:cNvPr>
          <p:cNvSpPr/>
          <p:nvPr/>
        </p:nvSpPr>
        <p:spPr>
          <a:xfrm>
            <a:off x="835818" y="107775"/>
            <a:ext cx="3686175" cy="246221"/>
          </a:xfrm>
          <a:prstGeom prst="rect">
            <a:avLst/>
          </a:prstGeom>
        </p:spPr>
        <p:txBody>
          <a:bodyPr wrap="square">
            <a:spAutoFit/>
          </a:bodyPr>
          <a:lstStyle/>
          <a:p>
            <a:r>
              <a:rPr lang="en-US" sz="1000" dirty="0">
                <a:solidFill>
                  <a:srgbClr val="FF0000"/>
                </a:solidFill>
              </a:rPr>
              <a:t>engine = </a:t>
            </a:r>
            <a:r>
              <a:rPr lang="en-US" sz="1000" dirty="0" err="1">
                <a:solidFill>
                  <a:srgbClr val="FF0000"/>
                </a:solidFill>
              </a:rPr>
              <a:t>create_engine</a:t>
            </a:r>
            <a:r>
              <a:rPr lang="en-US" sz="1000" dirty="0">
                <a:solidFill>
                  <a:srgbClr val="FF0000"/>
                </a:solidFill>
              </a:rPr>
              <a:t>(f'postgresql://{rds_connection_string}')</a:t>
            </a:r>
          </a:p>
        </p:txBody>
      </p:sp>
    </p:spTree>
    <p:extLst>
      <p:ext uri="{BB962C8B-B14F-4D97-AF65-F5344CB8AC3E}">
        <p14:creationId xmlns:p14="http://schemas.microsoft.com/office/powerpoint/2010/main" val="310650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6E12CD-FCB1-464E-A775-0B83FDDACE03}" type="slidenum">
              <a:rPr lang="en-US" smtClean="0"/>
              <a:pPr/>
              <a:t>7</a:t>
            </a:fld>
            <a:endParaRPr lang="en-US"/>
          </a:p>
        </p:txBody>
      </p:sp>
      <p:pic>
        <p:nvPicPr>
          <p:cNvPr id="3" name="Picture 2"/>
          <p:cNvPicPr>
            <a:picLocks noChangeAspect="1"/>
          </p:cNvPicPr>
          <p:nvPr/>
        </p:nvPicPr>
        <p:blipFill>
          <a:blip r:embed="rId3"/>
          <a:stretch>
            <a:fillRect/>
          </a:stretch>
        </p:blipFill>
        <p:spPr>
          <a:xfrm>
            <a:off x="402336" y="438524"/>
            <a:ext cx="5400396" cy="1764486"/>
          </a:xfrm>
          <a:prstGeom prst="rect">
            <a:avLst/>
          </a:prstGeom>
        </p:spPr>
      </p:pic>
      <p:pic>
        <p:nvPicPr>
          <p:cNvPr id="4" name="Picture 3"/>
          <p:cNvPicPr>
            <a:picLocks noChangeAspect="1"/>
          </p:cNvPicPr>
          <p:nvPr/>
        </p:nvPicPr>
        <p:blipFill>
          <a:blip r:embed="rId4"/>
          <a:stretch>
            <a:fillRect/>
          </a:stretch>
        </p:blipFill>
        <p:spPr>
          <a:xfrm>
            <a:off x="3754863" y="1754057"/>
            <a:ext cx="5058906" cy="1035334"/>
          </a:xfrm>
          <a:prstGeom prst="rect">
            <a:avLst/>
          </a:prstGeom>
        </p:spPr>
      </p:pic>
      <p:pic>
        <p:nvPicPr>
          <p:cNvPr id="5" name="Picture 4"/>
          <p:cNvPicPr>
            <a:picLocks noChangeAspect="1"/>
          </p:cNvPicPr>
          <p:nvPr/>
        </p:nvPicPr>
        <p:blipFill>
          <a:blip r:embed="rId5"/>
          <a:stretch>
            <a:fillRect/>
          </a:stretch>
        </p:blipFill>
        <p:spPr>
          <a:xfrm>
            <a:off x="700215" y="3311870"/>
            <a:ext cx="7144987" cy="1405853"/>
          </a:xfrm>
          <a:prstGeom prst="rect">
            <a:avLst/>
          </a:prstGeom>
        </p:spPr>
      </p:pic>
      <p:sp>
        <p:nvSpPr>
          <p:cNvPr id="6" name="Rectangle 5"/>
          <p:cNvSpPr/>
          <p:nvPr/>
        </p:nvSpPr>
        <p:spPr>
          <a:xfrm>
            <a:off x="7586308" y="1754057"/>
            <a:ext cx="1374094" cy="369332"/>
          </a:xfrm>
          <a:prstGeom prst="rect">
            <a:avLst/>
          </a:prstGeom>
        </p:spPr>
        <p:txBody>
          <a:bodyPr wrap="none">
            <a:spAutoFit/>
          </a:bodyPr>
          <a:lstStyle/>
          <a:p>
            <a:r>
              <a:rPr lang="en-US" b="1" dirty="0">
                <a:solidFill>
                  <a:srgbClr val="FF0000"/>
                </a:solidFill>
              </a:rPr>
              <a:t>Hamlet App </a:t>
            </a:r>
          </a:p>
        </p:txBody>
      </p:sp>
      <p:sp>
        <p:nvSpPr>
          <p:cNvPr id="7" name="Rectangle 6"/>
          <p:cNvSpPr/>
          <p:nvPr/>
        </p:nvSpPr>
        <p:spPr>
          <a:xfrm>
            <a:off x="4141577" y="374809"/>
            <a:ext cx="2915798" cy="369332"/>
          </a:xfrm>
          <a:prstGeom prst="rect">
            <a:avLst/>
          </a:prstGeom>
        </p:spPr>
        <p:txBody>
          <a:bodyPr wrap="none">
            <a:spAutoFit/>
          </a:bodyPr>
          <a:lstStyle/>
          <a:p>
            <a:r>
              <a:rPr lang="en-US" b="1" dirty="0" err="1">
                <a:solidFill>
                  <a:srgbClr val="FF0000"/>
                </a:solidFill>
              </a:rPr>
              <a:t>HesJustNotThatIntoYou</a:t>
            </a:r>
            <a:r>
              <a:rPr lang="en-US" b="1" dirty="0">
                <a:solidFill>
                  <a:srgbClr val="FF0000"/>
                </a:solidFill>
              </a:rPr>
              <a:t> App </a:t>
            </a:r>
          </a:p>
        </p:txBody>
      </p:sp>
      <p:sp>
        <p:nvSpPr>
          <p:cNvPr id="9" name="Right Brace 8"/>
          <p:cNvSpPr/>
          <p:nvPr/>
        </p:nvSpPr>
        <p:spPr>
          <a:xfrm rot="5400000">
            <a:off x="3991805" y="394176"/>
            <a:ext cx="299545" cy="5219721"/>
          </a:xfrm>
          <a:prstGeom prst="righ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ectangle 9"/>
          <p:cNvSpPr/>
          <p:nvPr/>
        </p:nvSpPr>
        <p:spPr>
          <a:xfrm>
            <a:off x="4047607" y="3153809"/>
            <a:ext cx="1667123" cy="369332"/>
          </a:xfrm>
          <a:prstGeom prst="rect">
            <a:avLst/>
          </a:prstGeom>
        </p:spPr>
        <p:txBody>
          <a:bodyPr wrap="none">
            <a:spAutoFit/>
          </a:bodyPr>
          <a:lstStyle/>
          <a:p>
            <a:r>
              <a:rPr lang="en-US" b="1" dirty="0">
                <a:solidFill>
                  <a:srgbClr val="FF0000"/>
                </a:solidFill>
              </a:rPr>
              <a:t>Interstellar App</a:t>
            </a:r>
          </a:p>
        </p:txBody>
      </p:sp>
      <p:sp>
        <p:nvSpPr>
          <p:cNvPr id="11" name="Rectangle 10"/>
          <p:cNvSpPr/>
          <p:nvPr/>
        </p:nvSpPr>
        <p:spPr>
          <a:xfrm>
            <a:off x="53499" y="46220"/>
            <a:ext cx="636713" cy="369332"/>
          </a:xfrm>
          <a:prstGeom prst="rect">
            <a:avLst/>
          </a:prstGeom>
        </p:spPr>
        <p:txBody>
          <a:bodyPr wrap="none">
            <a:spAutoFit/>
          </a:bodyPr>
          <a:lstStyle/>
          <a:p>
            <a:r>
              <a:rPr lang="en-US" b="1" dirty="0"/>
              <a:t>L</a:t>
            </a:r>
            <a:r>
              <a:rPr lang="en-US" dirty="0"/>
              <a:t>oad</a:t>
            </a:r>
          </a:p>
        </p:txBody>
      </p:sp>
    </p:spTree>
    <p:extLst>
      <p:ext uri="{BB962C8B-B14F-4D97-AF65-F5344CB8AC3E}">
        <p14:creationId xmlns:p14="http://schemas.microsoft.com/office/powerpoint/2010/main" val="113195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6E12CD-FCB1-464E-A775-0B83FDDACE03}" type="slidenum">
              <a:rPr lang="en-US" smtClean="0"/>
              <a:pPr/>
              <a:t>8</a:t>
            </a:fld>
            <a:endParaRPr lang="en-US"/>
          </a:p>
        </p:txBody>
      </p:sp>
      <p:pic>
        <p:nvPicPr>
          <p:cNvPr id="3" name="Picture 2"/>
          <p:cNvPicPr>
            <a:picLocks noChangeAspect="1"/>
          </p:cNvPicPr>
          <p:nvPr/>
        </p:nvPicPr>
        <p:blipFill>
          <a:blip r:embed="rId3"/>
          <a:stretch>
            <a:fillRect/>
          </a:stretch>
        </p:blipFill>
        <p:spPr>
          <a:xfrm>
            <a:off x="1164336" y="242697"/>
            <a:ext cx="6568820" cy="4366951"/>
          </a:xfrm>
          <a:prstGeom prst="rect">
            <a:avLst/>
          </a:prstGeom>
        </p:spPr>
      </p:pic>
      <p:sp>
        <p:nvSpPr>
          <p:cNvPr id="4" name="Rectangle 3"/>
          <p:cNvSpPr/>
          <p:nvPr/>
        </p:nvSpPr>
        <p:spPr>
          <a:xfrm>
            <a:off x="53499" y="46220"/>
            <a:ext cx="636713" cy="369332"/>
          </a:xfrm>
          <a:prstGeom prst="rect">
            <a:avLst/>
          </a:prstGeom>
        </p:spPr>
        <p:txBody>
          <a:bodyPr wrap="none">
            <a:spAutoFit/>
          </a:bodyPr>
          <a:lstStyle/>
          <a:p>
            <a:r>
              <a:rPr lang="en-US" b="1" dirty="0"/>
              <a:t>L</a:t>
            </a:r>
            <a:r>
              <a:rPr lang="en-US" dirty="0"/>
              <a:t>oad</a:t>
            </a:r>
          </a:p>
        </p:txBody>
      </p:sp>
    </p:spTree>
    <p:extLst>
      <p:ext uri="{BB962C8B-B14F-4D97-AF65-F5344CB8AC3E}">
        <p14:creationId xmlns:p14="http://schemas.microsoft.com/office/powerpoint/2010/main" val="2543544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9053</TotalTime>
  <Words>430</Words>
  <Application>Microsoft Office PowerPoint</Application>
  <PresentationFormat>On-screen Show (16:9)</PresentationFormat>
  <Paragraphs>59</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Verdana</vt:lpstr>
      <vt:lpstr>Office Theme</vt:lpstr>
      <vt:lpstr>Pattern Patent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Liang Gong</cp:lastModifiedBy>
  <cp:revision>271</cp:revision>
  <dcterms:created xsi:type="dcterms:W3CDTF">2015-07-21T16:44:10Z</dcterms:created>
  <dcterms:modified xsi:type="dcterms:W3CDTF">2021-06-26T06:59:13Z</dcterms:modified>
</cp:coreProperties>
</file>