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5" r:id="rId5"/>
    <p:sldId id="257" r:id="rId6"/>
    <p:sldId id="264" r:id="rId7"/>
    <p:sldId id="266" r:id="rId8"/>
    <p:sldId id="258" r:id="rId9"/>
    <p:sldId id="267" r:id="rId10"/>
    <p:sldId id="272" r:id="rId11"/>
    <p:sldId id="268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34FED-4553-B74F-BED5-D71214B0F2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CAF54-9F7D-8943-816B-A501DFEE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CAF54-9F7D-8943-816B-A501DFEE64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B3E-B828-854E-8D3F-156355F64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CE780-059D-4446-9587-81E6408E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C69-E025-6949-A526-93528C47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91AF-31B3-CC46-A467-7D46D68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2F36-2EF4-5842-B14D-BD915DD6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FF4-0467-7A43-847C-63739B65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C773-B800-E741-A1A8-FCD24395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C003-21FE-284E-9A0A-9DFD991F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2C48-15BB-0A4F-A375-F80F70E5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1042-0527-C247-9F63-5D1543B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9006F-08D2-C848-9BA8-85EF3FD85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C26A-28D4-8640-BC31-DA3CF0FC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47E8-2A0D-1A4F-9E36-28E3C9A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10DC-E9FC-B647-8477-E779488D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8116-6457-8E41-8DBB-6FDFFC31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0AAD-0E41-8847-9F2C-FEBEC3A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E5A9-3A04-8741-9A92-B059CC31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1D2D-0E13-104F-8B36-2E43ACC2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8992-F2AD-8947-B98B-A0CCD546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08C9-54C3-394C-A030-91086CDD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E572-F75A-E146-BA6C-0EDA297B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0F430-E058-8C44-9420-37CCE140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92A5-3178-7647-A3FA-3EDD16A2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7F82-04C5-1F4E-B2B0-E26DAE64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0C14-F688-0441-BD89-A602450E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9549-67B1-BC4E-9581-3997CB02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A870-FADD-3645-89F3-2ECAEC0B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2F56-CE3D-C14A-B978-32998378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916C7-F35C-FE49-B12E-941DF27C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3A1A-77E9-B34A-B2CC-46EB86D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9A64-E746-5147-96CB-7613F0A3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6DF-17E3-824B-9274-7B86B85D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E5B1-16EB-6E4D-9CE3-B206D592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BC007-8AA0-2E40-AF52-D803411B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AA953-2D83-804F-BDA6-1403AE7D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89E2C-495F-674B-AA9E-A6E70699A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45461-BC8F-BB45-A7DF-16A97B7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AFC6D-AD27-B940-8696-47BEC4ED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CE02F-98D9-8944-8D81-631E6809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4067-4972-D046-8195-2A4C334E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0ECAE-B385-5F49-B0B4-BF3437A2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902FF-AC12-1347-8102-9F7AA21E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41CBA-6848-4745-857F-3BD4933B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F6134-9471-D542-A7E9-AC1C127D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F0CCE-4D51-8B46-B8B2-A77DC958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C590-1C32-174E-B6A7-3F3A431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DF4A-C066-5E48-B21D-8AF74E75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7F04-1D83-EC4D-8152-4FDF0C97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A6DC-7625-D145-81DA-82A580EA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C983-BA2C-BF42-9216-11F5D795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D1B0-8A8B-2C4D-A597-2ECEA539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F4F1-64EF-C345-95EF-7F8C1A45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D6C-BE35-3948-BAE6-1405811D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9AC00-300F-3B4C-9E8E-11D484B91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BDE0-C52A-E444-BF99-568BB1CC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BBD7-16AC-4944-8CAC-3A740A3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2A9A0-52A5-1E45-A271-762122C1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7F2A9-AD3F-3443-A1AC-41EE6FD2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419F3-90E0-4544-BF18-E3B9FE44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3577-0A48-9C49-9CC4-A7A05C33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3CF1-8539-2447-8CEF-E683B3285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1795-EAAF-AC47-BAF2-CA6826EA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1890-2CF5-3343-975A-E6212D218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articles/intel-sd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intel-sd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E21E-F5CC-E840-950B-2B87BFA5D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x86 Architecture PMC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45F1-0D8C-F545-B379-2CBFAD1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Mina </a:t>
            </a:r>
            <a:r>
              <a:rPr lang="en-US" dirty="0" err="1"/>
              <a:t>Neronde</a:t>
            </a:r>
            <a:r>
              <a:rPr lang="en-US" dirty="0"/>
              <a:t> </a:t>
            </a:r>
          </a:p>
          <a:p>
            <a:r>
              <a:rPr lang="en-US" dirty="0"/>
              <a:t>Electrical and Computer Engineering Department</a:t>
            </a:r>
          </a:p>
          <a:p>
            <a:r>
              <a:rPr lang="en-US" dirty="0"/>
              <a:t>University of California, Davis</a:t>
            </a:r>
          </a:p>
          <a:p>
            <a:r>
              <a:rPr lang="en-US" dirty="0" err="1"/>
              <a:t>mneronde@ucdavis.edu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0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C4FA4-2F1C-3D42-88D0-CF4428D9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5257800" cy="4833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2) Global Control Register </a:t>
            </a:r>
            <a:r>
              <a:rPr lang="en-US" sz="2000" dirty="0"/>
              <a:t>(Manual p.692)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To use PMCs, we need to modify PERF_GLOBAL_CTRL MSR</a:t>
            </a:r>
          </a:p>
          <a:p>
            <a:pPr lvl="1">
              <a:buFontTx/>
              <a:buChar char="-"/>
            </a:pPr>
            <a:r>
              <a:rPr lang="en-US" sz="2000" dirty="0"/>
              <a:t>[n:0] bits are PMC enable bits</a:t>
            </a:r>
          </a:p>
          <a:p>
            <a:pPr marL="914400" lvl="2" indent="0">
              <a:buNone/>
            </a:pPr>
            <a:r>
              <a:rPr lang="en-US" sz="1400" dirty="0"/>
              <a:t>* N is dependent on available PMCs</a:t>
            </a:r>
          </a:p>
          <a:p>
            <a:pPr lvl="1">
              <a:buFontTx/>
              <a:buChar char="-"/>
            </a:pPr>
            <a:r>
              <a:rPr lang="en-US" sz="2000" dirty="0"/>
              <a:t>Method to check how many PMCs is in chapter 3 (5th slide)</a:t>
            </a:r>
          </a:p>
          <a:p>
            <a:pPr lvl="1">
              <a:buFontTx/>
              <a:buChar char="-"/>
            </a:pPr>
            <a:r>
              <a:rPr lang="en-US" sz="2000" dirty="0" err="1"/>
              <a:t>Perf_GLOBAL_CTRL</a:t>
            </a:r>
            <a:r>
              <a:rPr lang="en-US" sz="2000" dirty="0"/>
              <a:t> MSR address is presented in p.1445 </a:t>
            </a:r>
          </a:p>
          <a:p>
            <a:pPr lvl="1">
              <a:buFontTx/>
              <a:buChar char="-"/>
            </a:pPr>
            <a:r>
              <a:rPr lang="en-US" sz="2000" dirty="0"/>
              <a:t>Its address is 0x38F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lvl="1">
              <a:buFontTx/>
              <a:buChar char="-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892BB8-8B6E-7F45-8204-6F9F9137E3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8"/>
            <a:ext cx="5943600" cy="2559027"/>
          </a:xfrm>
          <a:prstGeom prst="rect">
            <a:avLst/>
          </a:prstGeom>
        </p:spPr>
      </p:pic>
      <p:pic>
        <p:nvPicPr>
          <p:cNvPr id="6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F09119-B2AC-2544-B405-FE64F99E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855"/>
          <a:stretch/>
        </p:blipFill>
        <p:spPr>
          <a:xfrm>
            <a:off x="6257050" y="4061472"/>
            <a:ext cx="5621500" cy="341494"/>
          </a:xfrm>
          <a:prstGeom prst="rect">
            <a:avLst/>
          </a:prstGeom>
        </p:spPr>
      </p:pic>
      <p:pic>
        <p:nvPicPr>
          <p:cNvPr id="8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A8CB4F-58E5-014F-AF65-5F180FAEE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48" b="1"/>
          <a:stretch/>
        </p:blipFill>
        <p:spPr>
          <a:xfrm>
            <a:off x="6257050" y="4407865"/>
            <a:ext cx="5621500" cy="22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C4FA4-2F1C-3D42-88D0-CF4428D9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9429"/>
            <a:ext cx="10515600" cy="19411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2) Global Control Register </a:t>
            </a:r>
            <a:r>
              <a:rPr lang="en-US" sz="2200" dirty="0"/>
              <a:t>(</a:t>
            </a:r>
            <a:r>
              <a:rPr lang="en-US" sz="2200" dirty="0" err="1"/>
              <a:t>Cont</a:t>
            </a:r>
            <a:r>
              <a:rPr lang="en-US" sz="2200" dirty="0"/>
              <a:t>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To keep the original value, read MSR value in the address 0x38F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Depending on the number of PMCs, 0xFF (in case of 8 PMCs) or 0xF (in case of 4 PMCs) is applied to the value from previous step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Double check the value is set by reading the register again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D6ABC1-9E00-2544-966A-A87024BD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43818"/>
            <a:ext cx="10706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705"/>
            <a:ext cx="10439400" cy="2006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Event Register </a:t>
            </a:r>
            <a:r>
              <a:rPr lang="en-US" sz="2000" dirty="0"/>
              <a:t>(Manual p.650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We need to set bit[23:16] to 0x43, which enables EN, OS, and USR bits, according to the Intel official document (Not the manual)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No need to change bits other than bit 22 and bit[15:0]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Unit Mask (UMASK) and Event Select [15:0]: Possible events are followed in the next slide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C593B-9569-7D46-969E-01FA9031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343818"/>
            <a:ext cx="9690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6675"/>
            <a:ext cx="10439400" cy="16942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Event Register </a:t>
            </a:r>
            <a:r>
              <a:rPr lang="en-US" sz="2000" dirty="0"/>
              <a:t>(</a:t>
            </a:r>
            <a:r>
              <a:rPr lang="en-US" sz="2000" dirty="0" err="1"/>
              <a:t>Cont</a:t>
            </a:r>
            <a:r>
              <a:rPr lang="en-US" sz="2000" dirty="0"/>
              <a:t>, Manual p.764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This table shows the value of Event Select bits and UMASK bits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These values are already defined in the kernel, explanation is followed by the next slide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5095AC-DE08-7343-9E78-4FAB309A48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50" y="1343818"/>
            <a:ext cx="8076100" cy="33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84" y="3807375"/>
            <a:ext cx="10387927" cy="24735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Event Register </a:t>
            </a:r>
            <a:r>
              <a:rPr lang="en-US" sz="2000" dirty="0"/>
              <a:t>(</a:t>
            </a:r>
            <a:r>
              <a:rPr lang="en-US" sz="2000" dirty="0" err="1"/>
              <a:t>Cont</a:t>
            </a:r>
            <a:r>
              <a:rPr lang="en-US" sz="2000" dirty="0"/>
              <a:t>, Manual p.1438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These events are used and found in the Perf tool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This is found in this directory: ~/Linux-4.19.120/arch/x86/event/intel/event/</a:t>
            </a:r>
            <a:r>
              <a:rPr lang="en-US" sz="2000" dirty="0" err="1">
                <a:sym typeface="Wingdings" pitchFamily="2" charset="2"/>
              </a:rPr>
              <a:t>core.c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ym typeface="Wingdings" pitchFamily="2" charset="2"/>
              </a:rPr>
              <a:t>* command [grep –r ’HW_CPU_CYCLES’ ./* ] in downloaded kernel folder (In my case, Linux-4.19.120 folder)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 addresses for PERFEVTSEL registers are presented in the manual (image on the right)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522D3-8236-E444-B979-72C992CD06B6}"/>
              </a:ext>
            </a:extLst>
          </p:cNvPr>
          <p:cNvSpPr/>
          <p:nvPr/>
        </p:nvSpPr>
        <p:spPr>
          <a:xfrm>
            <a:off x="752889" y="1498154"/>
            <a:ext cx="4883413" cy="2000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[EVENTS]</a:t>
            </a:r>
            <a:endParaRPr lang="en-US" sz="16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[PERF_COUNT_HW_CPU_CYCLES]  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0x003c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[PERF_COUNT_HW_INSTRUCTIONS]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0x00c0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[PERF_COUNT_HW_CACHE_REFERENCES]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0x4f2e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[PERF_COUNT_HW_CACHE_MISSES]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0x412e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[PERF_COUNT_HW_BRANCH_INSTRUCTIONS]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0x00c4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[PERF_COUNT_HW_BRANCH_MISSES]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0x00c5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[PERF_COUNT_HW_BUS_CYCLES]  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0x013c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[PERF_COUNT_HW_REF_CPU_CYCLES]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0x0300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/* pseudo-encoding */</a:t>
            </a:r>
            <a:endParaRPr lang="en-US" sz="20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A4956E-91C8-5444-9177-71701AE05C83}"/>
              </a:ext>
            </a:extLst>
          </p:cNvPr>
          <p:cNvGrpSpPr/>
          <p:nvPr/>
        </p:nvGrpSpPr>
        <p:grpSpPr>
          <a:xfrm>
            <a:off x="6409911" y="1343818"/>
            <a:ext cx="5029200" cy="2143398"/>
            <a:chOff x="6555700" y="1599352"/>
            <a:chExt cx="5029200" cy="214339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ED870F-F3E0-D04C-A8F2-365EE6D6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279"/>
            <a:stretch/>
          </p:blipFill>
          <p:spPr>
            <a:xfrm>
              <a:off x="6555700" y="1908025"/>
              <a:ext cx="5029200" cy="1834725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DECDC81-A58A-4946-81E0-647FB297F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168"/>
            <a:stretch/>
          </p:blipFill>
          <p:spPr>
            <a:xfrm>
              <a:off x="6555700" y="1599352"/>
              <a:ext cx="5029200" cy="30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33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C4FA4-2F1C-3D42-88D0-CF4428D9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386"/>
            <a:ext cx="10515600" cy="245796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3) Event Register</a:t>
            </a:r>
            <a:r>
              <a:rPr lang="en-US" sz="3200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Cont</a:t>
            </a:r>
            <a:r>
              <a:rPr lang="en-US" sz="2200" dirty="0"/>
              <a:t>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Checking PERFEVTSEL register by using system call </a:t>
            </a:r>
            <a:r>
              <a:rPr lang="en-US" sz="2200" dirty="0" err="1"/>
              <a:t>rdmsr</a:t>
            </a:r>
            <a:r>
              <a:rPr lang="en-US" sz="2200" dirty="0"/>
              <a:t> to the address 0x186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Select an event from the previous slide and add the event value to the </a:t>
            </a:r>
            <a:r>
              <a:rPr lang="en-US" sz="2200" dirty="0">
                <a:sym typeface="Wingdings" pitchFamily="2" charset="2"/>
              </a:rPr>
              <a:t>bit[23:16] (= 0x43), which enables EN, OS, and USR bits, resulting in 0x4300c0 in line 138 of the code</a:t>
            </a:r>
            <a:endParaRPr lang="en-US" sz="2200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Double check the value 0x4300c0 is written into the register by reading it again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B9547D-7974-DE48-B264-FA5DF7EF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43818"/>
            <a:ext cx="10706100" cy="2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166"/>
            <a:ext cx="10439400" cy="2006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4) PMCs </a:t>
            </a:r>
            <a:r>
              <a:rPr lang="en-US" sz="2000" dirty="0"/>
              <a:t>(Manual p.1435)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 address for PMCs starts from 0xC1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Before reading these PMCs, reset the counters to 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After reset, place a program so that the PMCs count the occurrence of each event that is assigned in the previous step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D4564-0B42-284E-BED7-807DAC944207}"/>
              </a:ext>
            </a:extLst>
          </p:cNvPr>
          <p:cNvGrpSpPr/>
          <p:nvPr/>
        </p:nvGrpSpPr>
        <p:grpSpPr>
          <a:xfrm>
            <a:off x="155321" y="1343818"/>
            <a:ext cx="6073202" cy="3002895"/>
            <a:chOff x="2383795" y="1639270"/>
            <a:chExt cx="5531742" cy="2373321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40166D5-B946-2F40-B06B-6615CEF03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853"/>
            <a:stretch/>
          </p:blipFill>
          <p:spPr>
            <a:xfrm>
              <a:off x="2383795" y="1639270"/>
              <a:ext cx="5531742" cy="284378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F5DB95-B384-0D4E-A49E-9677E9A6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45"/>
            <a:stretch/>
          </p:blipFill>
          <p:spPr>
            <a:xfrm>
              <a:off x="2383795" y="2006295"/>
              <a:ext cx="5531742" cy="2006296"/>
            </a:xfrm>
            <a:prstGeom prst="rect">
              <a:avLst/>
            </a:prstGeom>
          </p:spPr>
        </p:pic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A1367-0BF2-664E-98AA-74F6C40C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14" y="1826508"/>
            <a:ext cx="5600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166"/>
            <a:ext cx="10439400" cy="2006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4) PMCs </a:t>
            </a:r>
            <a:r>
              <a:rPr lang="en-US" sz="2000" dirty="0"/>
              <a:t>(Manual p.1435)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 address for PMCs starts from 0xC1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Before reading these PMCs, reset the counters to 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After reset, place a program so that the PMCs count the occurrence of each event that is assigned in the previous step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D4564-0B42-284E-BED7-807DAC944207}"/>
              </a:ext>
            </a:extLst>
          </p:cNvPr>
          <p:cNvGrpSpPr/>
          <p:nvPr/>
        </p:nvGrpSpPr>
        <p:grpSpPr>
          <a:xfrm>
            <a:off x="155321" y="1343818"/>
            <a:ext cx="6073202" cy="3002895"/>
            <a:chOff x="2383795" y="1639270"/>
            <a:chExt cx="5531742" cy="2373321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40166D5-B946-2F40-B06B-6615CEF03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853"/>
            <a:stretch/>
          </p:blipFill>
          <p:spPr>
            <a:xfrm>
              <a:off x="2383795" y="1639270"/>
              <a:ext cx="5531742" cy="284378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F5DB95-B384-0D4E-A49E-9677E9A6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45"/>
            <a:stretch/>
          </p:blipFill>
          <p:spPr>
            <a:xfrm>
              <a:off x="2383795" y="2006295"/>
              <a:ext cx="5531742" cy="2006296"/>
            </a:xfrm>
            <a:prstGeom prst="rect">
              <a:avLst/>
            </a:prstGeom>
          </p:spPr>
        </p:pic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A1367-0BF2-664E-98AA-74F6C40C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14" y="1826508"/>
            <a:ext cx="5600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4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91" y="1343818"/>
            <a:ext cx="5293464" cy="52140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5) PMCs (Stop counting)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By disabling either </a:t>
            </a:r>
            <a:r>
              <a:rPr lang="en-US" sz="2000" dirty="0" err="1">
                <a:sym typeface="Wingdings" pitchFamily="2" charset="2"/>
              </a:rPr>
              <a:t>PERF_EVTSELx</a:t>
            </a:r>
            <a:r>
              <a:rPr lang="en-US" sz="2000" dirty="0">
                <a:sym typeface="Wingdings" pitchFamily="2" charset="2"/>
              </a:rPr>
              <a:t> registers or PERF_GLOBAL_CTRL register, PMCs stop counting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 err="1">
                <a:sym typeface="Wingdings" pitchFamily="2" charset="2"/>
              </a:rPr>
              <a:t>Mem_evtsel_low</a:t>
            </a:r>
            <a:r>
              <a:rPr lang="en-US" sz="2000" dirty="0">
                <a:sym typeface="Wingdings" pitchFamily="2" charset="2"/>
              </a:rPr>
              <a:t> and </a:t>
            </a:r>
            <a:r>
              <a:rPr lang="en-US" sz="2000" dirty="0" err="1">
                <a:sym typeface="Wingdings" pitchFamily="2" charset="2"/>
              </a:rPr>
              <a:t>mem_evtsel_high</a:t>
            </a:r>
            <a:r>
              <a:rPr lang="en-US" sz="2000" dirty="0">
                <a:sym typeface="Wingdings" pitchFamily="2" charset="2"/>
              </a:rPr>
              <a:t> have the value before a user changes the value of the register; this prevents the kernel from panic by conserving the other bits except the bits we plan to change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From slide 11, when printing in the kernel before changing the value, PERF_GLOBAL_CTRL register reports 0. This register manages enable/disable of other registers, so that writing 0 back seems to be safe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Do not extract this part in a separate function because PMCs keeps counting until the </a:t>
            </a:r>
            <a:r>
              <a:rPr lang="en-US" sz="2000" dirty="0" err="1">
                <a:sym typeface="Wingdings" pitchFamily="2" charset="2"/>
              </a:rPr>
              <a:t>EVTSELx</a:t>
            </a:r>
            <a:r>
              <a:rPr lang="en-US" sz="2000" dirty="0">
                <a:sym typeface="Wingdings" pitchFamily="2" charset="2"/>
              </a:rPr>
              <a:t> and GLOBAL_CTRL registers are disabled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625642-87FF-0C4F-9FDD-DF828D4F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5" y="1343818"/>
            <a:ext cx="6254083" cy="52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2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5171130"/>
            <a:ext cx="10439400" cy="1346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6) Global Status Register </a:t>
            </a:r>
            <a:r>
              <a:rPr lang="en-US" sz="2000" dirty="0"/>
              <a:t>(Left: Manual p.649, Right: Manual p.1444)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In case PMCs overflow while counting, check the overflow bit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4587B-052D-A64D-8242-2035C9F3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95" y="3474361"/>
            <a:ext cx="9291534" cy="1346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53FA9-CC43-7144-B500-6179D86E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" y="1343818"/>
            <a:ext cx="5499869" cy="17799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007F771-1DDA-A04C-B400-3EA8488A46F3}"/>
              </a:ext>
            </a:extLst>
          </p:cNvPr>
          <p:cNvGrpSpPr/>
          <p:nvPr/>
        </p:nvGrpSpPr>
        <p:grpSpPr>
          <a:xfrm>
            <a:off x="6245262" y="1538400"/>
            <a:ext cx="5499869" cy="1146049"/>
            <a:chOff x="446868" y="8770488"/>
            <a:chExt cx="5499869" cy="1146049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2C2967A-7EC4-DB43-A272-06E3A6E07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5428"/>
            <a:stretch/>
          </p:blipFill>
          <p:spPr>
            <a:xfrm>
              <a:off x="446868" y="8770488"/>
              <a:ext cx="5499869" cy="313551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3D9C4E8-EF5B-024A-964C-C89FC5545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861"/>
            <a:stretch/>
          </p:blipFill>
          <p:spPr>
            <a:xfrm>
              <a:off x="446868" y="9084039"/>
              <a:ext cx="5499869" cy="832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0815-223B-C040-B3C8-A89C036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0"/>
            <a:ext cx="11301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1. Download The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D9C8-0E4F-474D-8D16-391097B7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Intel 64 and IA-32 Architectures Software Developer’s </a:t>
            </a:r>
            <a:r>
              <a:rPr lang="en-US" sz="2400" dirty="0" err="1"/>
              <a:t>Maunal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	- Link: </a:t>
            </a:r>
            <a:r>
              <a:rPr lang="en-US" sz="1800" dirty="0">
                <a:hlinkClick r:id="rId2"/>
              </a:rPr>
              <a:t>https://software.intel.com/en-us/articles/intel-sdm</a:t>
            </a:r>
            <a:endParaRPr lang="en-US" sz="1800" dirty="0"/>
          </a:p>
          <a:p>
            <a:r>
              <a:rPr lang="en-US" sz="2400" dirty="0"/>
              <a:t>Environment: Intel x86 architecture 3</a:t>
            </a:r>
            <a:r>
              <a:rPr lang="en-US" sz="2400" baseline="30000" dirty="0"/>
              <a:t>rd</a:t>
            </a:r>
            <a:r>
              <a:rPr lang="en-US" sz="2400" dirty="0"/>
              <a:t> generation called Ivy Bridge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Ivy Bridge uses the same description with Sandy Bridge in the manual</a:t>
            </a:r>
          </a:p>
          <a:p>
            <a:pPr marL="0" indent="0">
              <a:buNone/>
            </a:pPr>
            <a:r>
              <a:rPr lang="en-US" sz="1800" dirty="0"/>
              <a:t>	- command ‘</a:t>
            </a:r>
            <a:r>
              <a:rPr lang="en-US" sz="1800" dirty="0" err="1"/>
              <a:t>lscpu</a:t>
            </a:r>
            <a:r>
              <a:rPr lang="en-US" sz="1800" dirty="0"/>
              <a:t>’ in the terminal of Linux provides the information of the processor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189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5171130"/>
            <a:ext cx="10439400" cy="1346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7) </a:t>
            </a:r>
            <a:r>
              <a:rPr lang="en-US" sz="2400" dirty="0" err="1"/>
              <a:t>EVTSELx</a:t>
            </a:r>
            <a:r>
              <a:rPr lang="en-US" sz="2400" dirty="0"/>
              <a:t> and GLOBAL_CTRL registers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Check those two registers are cleared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0A97AA-9C65-584C-B277-8CDF33CF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43818"/>
            <a:ext cx="10172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5. Run The Program In Kernel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AD274-A2C4-5A4D-8A32-CE562FD9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1) Before inserting the module, this step must be done:</a:t>
            </a:r>
          </a:p>
          <a:p>
            <a:pPr lvl="1">
              <a:buFontTx/>
              <a:buChar char="-"/>
            </a:pPr>
            <a:r>
              <a:rPr lang="en-US" sz="2000" dirty="0"/>
              <a:t>Command ‘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modprobe</a:t>
            </a:r>
            <a:r>
              <a:rPr lang="en-US" sz="2000" dirty="0"/>
              <a:t> </a:t>
            </a:r>
            <a:r>
              <a:rPr lang="en-US" sz="2000" dirty="0" err="1"/>
              <a:t>msr</a:t>
            </a:r>
            <a:r>
              <a:rPr lang="en-US" sz="2000" dirty="0"/>
              <a:t>’</a:t>
            </a:r>
          </a:p>
          <a:p>
            <a:pPr lvl="1">
              <a:buFontTx/>
              <a:buChar char="-"/>
            </a:pPr>
            <a:r>
              <a:rPr lang="en-US" sz="2000" dirty="0"/>
              <a:t>This is also a module that allows to use </a:t>
            </a:r>
            <a:r>
              <a:rPr lang="en-US" sz="2000" dirty="0" err="1"/>
              <a:t>wrmsr</a:t>
            </a:r>
            <a:r>
              <a:rPr lang="en-US" sz="2000" dirty="0"/>
              <a:t> and </a:t>
            </a:r>
            <a:r>
              <a:rPr lang="en-US" sz="2000" dirty="0" err="1"/>
              <a:t>rdmsr</a:t>
            </a:r>
            <a:r>
              <a:rPr lang="en-US" sz="2000" dirty="0"/>
              <a:t> instructions</a:t>
            </a:r>
          </a:p>
          <a:p>
            <a:pPr marL="0" indent="0">
              <a:buNone/>
            </a:pPr>
            <a:r>
              <a:rPr lang="en-US" sz="2400" dirty="0"/>
              <a:t>2) Type ‘make’: It will create an insertable module that has ‘.ko’ file format</a:t>
            </a:r>
          </a:p>
          <a:p>
            <a:pPr marL="457200" lvl="1" indent="0">
              <a:buNone/>
            </a:pPr>
            <a:r>
              <a:rPr lang="en-US" sz="1600" dirty="0"/>
              <a:t> *</a:t>
            </a:r>
            <a:r>
              <a:rPr lang="en-US" sz="1600" dirty="0" err="1"/>
              <a:t>Makefile</a:t>
            </a:r>
            <a:r>
              <a:rPr lang="en-US" sz="1600" dirty="0"/>
              <a:t> has been attached</a:t>
            </a:r>
          </a:p>
          <a:p>
            <a:pPr marL="0" indent="0">
              <a:buNone/>
            </a:pPr>
            <a:r>
              <a:rPr lang="en-US" sz="2400" dirty="0"/>
              <a:t>3) Type ‘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insmod</a:t>
            </a:r>
            <a:r>
              <a:rPr lang="en-US" sz="2400" dirty="0"/>
              <a:t> </a:t>
            </a:r>
            <a:r>
              <a:rPr lang="en-US" sz="2400" dirty="0" err="1"/>
              <a:t>filename.ko</a:t>
            </a:r>
            <a:r>
              <a:rPr lang="en-US" sz="2400" dirty="0"/>
              <a:t>’ to insert the module</a:t>
            </a:r>
          </a:p>
          <a:p>
            <a:pPr marL="0" indent="0">
              <a:buNone/>
            </a:pPr>
            <a:r>
              <a:rPr lang="en-US" sz="2400" dirty="0"/>
              <a:t>4) Type ‘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rmmod</a:t>
            </a:r>
            <a:r>
              <a:rPr lang="en-US" sz="2400" dirty="0"/>
              <a:t> filename’ to remove the module from the kernel</a:t>
            </a:r>
          </a:p>
          <a:p>
            <a:pPr marL="0" indent="0">
              <a:buNone/>
            </a:pPr>
            <a:r>
              <a:rPr lang="en-US" sz="2400" dirty="0"/>
              <a:t>5) Type ‘</a:t>
            </a:r>
            <a:r>
              <a:rPr lang="en-US" sz="2400" dirty="0" err="1"/>
              <a:t>dmesg</a:t>
            </a:r>
            <a:r>
              <a:rPr lang="en-US" sz="2400" dirty="0"/>
              <a:t>’ to check the print statements in the kernel</a:t>
            </a:r>
          </a:p>
          <a:p>
            <a:pPr marL="457200" lvl="1" indent="0">
              <a:buNone/>
            </a:pPr>
            <a:r>
              <a:rPr lang="en-US" sz="1600" dirty="0"/>
              <a:t> *To observe the live debugging screen, type ‘</a:t>
            </a:r>
            <a:r>
              <a:rPr lang="en-US" sz="1600" dirty="0" err="1"/>
              <a:t>dmesg</a:t>
            </a:r>
            <a:r>
              <a:rPr lang="en-US" sz="1600" dirty="0"/>
              <a:t> –</a:t>
            </a:r>
            <a:r>
              <a:rPr lang="en-US" sz="1600" dirty="0" err="1"/>
              <a:t>wH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063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7E3-CC99-A746-BD33-CD4F81AA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0"/>
            <a:ext cx="11301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Prepare Linux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580C-9E4C-B844-B111-17DB6AEB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sz="2400" dirty="0"/>
              <a:t>The Lab Computer (Host PC) has installed with Ubuntu 18.04.4 distro</a:t>
            </a:r>
          </a:p>
          <a:p>
            <a:r>
              <a:rPr lang="en-US" sz="2400" dirty="0"/>
              <a:t>Ubuntu 18.04.4 kernel version: Linux Kernel v.5.3</a:t>
            </a:r>
          </a:p>
          <a:p>
            <a:r>
              <a:rPr lang="en-US" sz="2400" dirty="0"/>
              <a:t>Download Linux kernel code: </a:t>
            </a:r>
            <a:r>
              <a:rPr lang="en-US" sz="2400" dirty="0">
                <a:hlinkClick r:id="rId2"/>
              </a:rPr>
              <a:t>https://www.kernel.org/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>
                <a:solidFill>
                  <a:srgbClr val="FF0000"/>
                </a:solidFill>
              </a:rPr>
              <a:t>Important</a:t>
            </a:r>
            <a:r>
              <a:rPr lang="en-US" sz="1800" dirty="0"/>
              <a:t>: download the kernel code version matching or lower than the host PC kernel version</a:t>
            </a:r>
          </a:p>
          <a:p>
            <a:pPr marL="0" indent="0">
              <a:buNone/>
            </a:pPr>
            <a:r>
              <a:rPr lang="en-US" sz="1800" dirty="0"/>
              <a:t>	- e.g. For Linux kernel v.5.3 of the host pc, downloaded 4.19.120 (Above 5.3 version doesn’t work)</a:t>
            </a:r>
          </a:p>
          <a:p>
            <a:pPr marL="0" indent="0">
              <a:buNone/>
            </a:pPr>
            <a:r>
              <a:rPr lang="en-US" sz="1800" dirty="0"/>
              <a:t>	- after downloading in any directory in Linux, </a:t>
            </a:r>
            <a:r>
              <a:rPr lang="en-US" sz="1800" dirty="0" err="1"/>
              <a:t>upzip</a:t>
            </a:r>
            <a:r>
              <a:rPr lang="en-US" sz="1800" dirty="0"/>
              <a:t> the file by using the command ‘tar –</a:t>
            </a:r>
            <a:r>
              <a:rPr lang="en-US" sz="1800" dirty="0" err="1"/>
              <a:t>xvf</a:t>
            </a:r>
            <a:r>
              <a:rPr lang="en-US" sz="1800" dirty="0"/>
              <a:t> filename’</a:t>
            </a:r>
          </a:p>
        </p:txBody>
      </p:sp>
      <p:pic>
        <p:nvPicPr>
          <p:cNvPr id="6" name="Picture 5" descr="A picture containing keyboard, computer, people&#10;&#10;Description automatically generated">
            <a:extLst>
              <a:ext uri="{FF2B5EF4-FFF2-40B4-BE49-F238E27FC236}">
                <a16:creationId xmlns:a16="http://schemas.microsoft.com/office/drawing/2014/main" id="{EF389DBF-131A-CF44-A0BC-331656BC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3766799"/>
            <a:ext cx="10185400" cy="2832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B5114D-ECF6-FA40-845E-63B0EF3614CB}"/>
              </a:ext>
            </a:extLst>
          </p:cNvPr>
          <p:cNvSpPr/>
          <p:nvPr/>
        </p:nvSpPr>
        <p:spPr>
          <a:xfrm>
            <a:off x="1002155" y="4901231"/>
            <a:ext cx="10157047" cy="304819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7E3-CC99-A746-BD33-CD4F81AA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0"/>
            <a:ext cx="11301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Prepare Linux Environment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580C-9E4C-B844-B111-17DB6AEB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sz="2400" dirty="0"/>
              <a:t>Why installing kernel code from </a:t>
            </a:r>
            <a:r>
              <a:rPr lang="en-US" sz="2400" dirty="0" err="1"/>
              <a:t>kernel.org</a:t>
            </a:r>
            <a:r>
              <a:rPr lang="en-US" sz="2400" dirty="0"/>
              <a:t> with the version that is lower or same?</a:t>
            </a:r>
          </a:p>
          <a:p>
            <a:pPr marL="0" indent="0">
              <a:buNone/>
            </a:pPr>
            <a:r>
              <a:rPr lang="en-US" sz="1800" dirty="0"/>
              <a:t>	- Versions above have different code (Table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r>
              <a:rPr lang="en-US" sz="1800" dirty="0"/>
              <a:t>- When use command ‘grep,’ some results are not shown in the host kernel so that use grep to do a specific search in downloaded kernel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0D0410-7F19-E843-9C6B-4E870CB6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50" y="2049462"/>
            <a:ext cx="7515500" cy="18631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E9F150-EA2F-6348-9512-862ED095941B}"/>
              </a:ext>
            </a:extLst>
          </p:cNvPr>
          <p:cNvSpPr txBox="1"/>
          <p:nvPr/>
        </p:nvSpPr>
        <p:spPr>
          <a:xfrm>
            <a:off x="3621700" y="3743272"/>
            <a:ext cx="494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&lt;Table 1: Different code depending on the kernel version&gt;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F2AAFE-1751-DD43-9DED-E10B6BFBEC9A}"/>
              </a:ext>
            </a:extLst>
          </p:cNvPr>
          <p:cNvGrpSpPr/>
          <p:nvPr/>
        </p:nvGrpSpPr>
        <p:grpSpPr>
          <a:xfrm>
            <a:off x="1968499" y="4701613"/>
            <a:ext cx="8255000" cy="2128226"/>
            <a:chOff x="1968499" y="4566149"/>
            <a:chExt cx="8255000" cy="21282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300A9A-ACC1-2548-95B1-39DABA01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8499" y="4566149"/>
              <a:ext cx="8255000" cy="2032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98F06C1-58E2-084B-99EE-2934C34E2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8499" y="6434667"/>
              <a:ext cx="8255000" cy="259708"/>
            </a:xfrm>
            <a:prstGeom prst="rect">
              <a:avLst/>
            </a:prstGeom>
          </p:spPr>
        </p:pic>
        <p:pic>
          <p:nvPicPr>
            <p:cNvPr id="24" name="Picture 23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F75E9321-EE28-7A41-AC5E-E5C9A59F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8499" y="4769349"/>
              <a:ext cx="8255000" cy="166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1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90693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According to the Manual (p.692),  Sandy bridge has 8 performance counters available</a:t>
            </a:r>
          </a:p>
          <a:p>
            <a:pPr marL="914400" lvl="2" indent="0">
              <a:buNone/>
            </a:pPr>
            <a:r>
              <a:rPr lang="en-US" dirty="0"/>
              <a:t>- On the bottom contents of register figure, it says CPUID.0AH:EAX[15:8] reports a value of ‘8’, PMC4 – PMC7 are valid</a:t>
            </a:r>
          </a:p>
          <a:p>
            <a:r>
              <a:rPr lang="en-US" sz="2400" dirty="0"/>
              <a:t>PMC0 – PMC3 are absolutely available, and details about PMC5 – PMC7 (if PMC present) is followed by the next slide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678676-4EC7-A249-8B06-8AAA90CFC666}"/>
              </a:ext>
            </a:extLst>
          </p:cNvPr>
          <p:cNvSpPr txBox="1">
            <a:spLocks/>
          </p:cNvSpPr>
          <p:nvPr/>
        </p:nvSpPr>
        <p:spPr>
          <a:xfrm>
            <a:off x="446868" y="18255"/>
            <a:ext cx="11298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 Check How Many Performance Counters Available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DA75F-E4CF-B142-A69B-19A478B749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428999"/>
            <a:ext cx="6496050" cy="32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3A4B-98C6-9244-9DC9-6C40DC0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3. Check How Many Performance Counters Available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find whether PMC5 – PMC7 are available, check CPUID.0AH:EAX[15:8] reports 8, which are composed of 2 bits of Reserved, 2 bits of Processor Type, and 4 bits of Family ID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500" dirty="0"/>
          </a:p>
          <a:p>
            <a:r>
              <a:rPr lang="en-US" sz="2400" dirty="0"/>
              <a:t>In the terminal of Linux, type </a:t>
            </a:r>
            <a:r>
              <a:rPr lang="en-US" sz="2400" dirty="0" err="1"/>
              <a:t>cpuid</a:t>
            </a:r>
            <a:r>
              <a:rPr lang="en-US" sz="2400" dirty="0"/>
              <a:t> to see the information about EAX[15:8]</a:t>
            </a:r>
          </a:p>
          <a:p>
            <a:pPr marL="0" indent="0">
              <a:buNone/>
            </a:pPr>
            <a:r>
              <a:rPr lang="en-US" sz="2000" dirty="0"/>
              <a:t>	- if the command is not installed, install it first</a:t>
            </a:r>
          </a:p>
          <a:p>
            <a:pPr marL="0" indent="0">
              <a:buNone/>
            </a:pPr>
            <a:r>
              <a:rPr lang="en-US" sz="2000" dirty="0"/>
              <a:t>	- command: </a:t>
            </a:r>
            <a:r>
              <a:rPr lang="en-US" sz="2000" dirty="0" err="1"/>
              <a:t>sudo</a:t>
            </a:r>
            <a:r>
              <a:rPr lang="en-US" sz="2000" dirty="0"/>
              <a:t> apt-get install </a:t>
            </a:r>
            <a:r>
              <a:rPr lang="en-US" sz="2000" dirty="0" err="1"/>
              <a:t>cpuid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BC52A7-0188-D244-A29C-BA88250B51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373471"/>
            <a:ext cx="9067800" cy="114601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2E3EF-1273-FF49-84FC-8A57B36875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42" y="4929643"/>
            <a:ext cx="7041776" cy="15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3A4B-98C6-9244-9DC9-6C40DC0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3. Check How Many Performance Counters Available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Family ID, which is EAX[11:8], is 6 according to the command ‘cupid’</a:t>
            </a:r>
          </a:p>
          <a:p>
            <a:r>
              <a:rPr lang="en-US" sz="2400" dirty="0"/>
              <a:t>Processor Type, which is EAX[13:12], is 0</a:t>
            </a:r>
          </a:p>
          <a:p>
            <a:r>
              <a:rPr lang="en-US" sz="2400" dirty="0"/>
              <a:t>Reserved, which is EAX[15:14], can be 4 cases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-   Reserved can be 0,1,2,3 (bit [7:6] in the Table 2)</a:t>
            </a:r>
          </a:p>
          <a:p>
            <a:pPr lvl="2">
              <a:buFontTx/>
              <a:buChar char="-"/>
            </a:pPr>
            <a:r>
              <a:rPr lang="en-US" dirty="0"/>
              <a:t>None of the cases could be 8 so that when running the PMCs, 4 of PMCs are available</a:t>
            </a:r>
          </a:p>
          <a:p>
            <a:pPr lvl="2">
              <a:buFontTx/>
              <a:buChar char="-"/>
            </a:pPr>
            <a:r>
              <a:rPr lang="en-US" dirty="0"/>
              <a:t>Some of Ivy Bridge processor was able to read 8 PMCs</a:t>
            </a:r>
          </a:p>
          <a:p>
            <a:pPr lvl="2">
              <a:buFontTx/>
              <a:buChar char="-"/>
            </a:pPr>
            <a:r>
              <a:rPr lang="en-US" dirty="0"/>
              <a:t>It could be sorely applicable to Sandy Bridge since the manual doesn’t have the section only for </a:t>
            </a:r>
            <a:r>
              <a:rPr lang="en-US" dirty="0" err="1"/>
              <a:t>IvyBridge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D6F359-1934-1945-A744-DC3053961B04}"/>
              </a:ext>
            </a:extLst>
          </p:cNvPr>
          <p:cNvGrpSpPr/>
          <p:nvPr/>
        </p:nvGrpSpPr>
        <p:grpSpPr>
          <a:xfrm>
            <a:off x="3621700" y="4609211"/>
            <a:ext cx="4948599" cy="1571238"/>
            <a:chOff x="3705921" y="4099490"/>
            <a:chExt cx="4948599" cy="1571238"/>
          </a:xfrm>
        </p:grpSpPr>
        <p:pic>
          <p:nvPicPr>
            <p:cNvPr id="7" name="Picture 6" descr="A screen shot of a bird&#10;&#10;Description automatically generated">
              <a:extLst>
                <a:ext uri="{FF2B5EF4-FFF2-40B4-BE49-F238E27FC236}">
                  <a16:creationId xmlns:a16="http://schemas.microsoft.com/office/drawing/2014/main" id="{F9051E2D-17CB-E64E-9B5A-38327B7E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8071" y="4099490"/>
              <a:ext cx="3924300" cy="127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118A0A-9904-5F41-9A50-3FB5E8FF7672}"/>
                </a:ext>
              </a:extLst>
            </p:cNvPr>
            <p:cNvSpPr txBox="1"/>
            <p:nvPr/>
          </p:nvSpPr>
          <p:spPr>
            <a:xfrm>
              <a:off x="3705921" y="5332174"/>
              <a:ext cx="4948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&lt;Table 2: Different code depending on the kernel version&gt;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2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based on this manual: </a:t>
            </a:r>
            <a:r>
              <a:rPr lang="en-US" sz="2400" dirty="0">
                <a:hlinkClick r:id="rId3"/>
              </a:rPr>
              <a:t>Intel 64 and IA-32 Architectures Software Developer’s Manual, Volume3 (3A, 3B, 3C &amp; 3D): System Programming Guide </a:t>
            </a:r>
            <a:endParaRPr lang="en-US" sz="2400" dirty="0"/>
          </a:p>
          <a:p>
            <a:r>
              <a:rPr lang="en-US" sz="2400" dirty="0"/>
              <a:t>Source code has been attached with this instruction document</a:t>
            </a:r>
          </a:p>
          <a:p>
            <a:r>
              <a:rPr lang="en-US" sz="2400" dirty="0"/>
              <a:t>For Sandy Bridge processor, addresses of registers starts from p.1435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</a:t>
            </a:r>
          </a:p>
        </p:txBody>
      </p:sp>
    </p:spTree>
    <p:extLst>
      <p:ext uri="{BB962C8B-B14F-4D97-AF65-F5344CB8AC3E}">
        <p14:creationId xmlns:p14="http://schemas.microsoft.com/office/powerpoint/2010/main" val="365485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925457" cy="490913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dirty="0"/>
              <a:t>Control Register 4 </a:t>
            </a:r>
            <a:r>
              <a:rPr lang="en-US" sz="2000" dirty="0"/>
              <a:t>(Manual p.79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Bit 8 of CR4 (Control Register 4) needs to be set to use RDPMC instructions</a:t>
            </a:r>
          </a:p>
          <a:p>
            <a:pPr lvl="1">
              <a:buFontTx/>
              <a:buChar char="-"/>
            </a:pPr>
            <a:r>
              <a:rPr lang="en-US" sz="2000" dirty="0"/>
              <a:t>Two system calls we can use: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1800" dirty="0"/>
              <a:t>__read_cr4()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1800" dirty="0"/>
              <a:t>__write_cr4(value)</a:t>
            </a:r>
          </a:p>
          <a:p>
            <a:pPr marL="1371600" lvl="2" indent="-457200">
              <a:buFont typeface="+mj-lt"/>
              <a:buAutoNum type="alphaLcPeriod"/>
            </a:pPr>
            <a:endParaRPr lang="en-US" sz="1800" dirty="0"/>
          </a:p>
          <a:p>
            <a:pPr lvl="1">
              <a:buFontTx/>
              <a:buChar char="-"/>
            </a:pPr>
            <a:r>
              <a:rPr lang="en-US" sz="2000" dirty="0"/>
              <a:t>Read cr4 to keep other bits same as before (we need change only bit 8)</a:t>
            </a:r>
          </a:p>
          <a:p>
            <a:pPr lvl="1">
              <a:buFontTx/>
              <a:buChar char="-"/>
            </a:pPr>
            <a:r>
              <a:rPr lang="en-US" sz="2000" dirty="0"/>
              <a:t>Use a bit-wise operation to change bit 8 of the value obtained from __read_cr4(), Write the value back to the register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4E34C-627F-0946-A1A6-E2530EDC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1708150"/>
            <a:ext cx="4394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1730</Words>
  <Application>Microsoft Macintosh PowerPoint</Application>
  <PresentationFormat>Widescreen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Office Theme</vt:lpstr>
      <vt:lpstr>Intel x86 Architecture PMC</vt:lpstr>
      <vt:lpstr>1. Download The Manual</vt:lpstr>
      <vt:lpstr>2. Prepare Linux Environment</vt:lpstr>
      <vt:lpstr>2. Prepare Linux Environment (Cont)</vt:lpstr>
      <vt:lpstr>PowerPoint Presentation</vt:lpstr>
      <vt:lpstr>3. Check How Many Performance Counters Available (Cont)</vt:lpstr>
      <vt:lpstr>3. Check How Many Performance Counters Available (Cont)</vt:lpstr>
      <vt:lpstr>4. Source Code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5. Run The Program In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x86 Architecture PMC</dc:title>
  <dc:creator>Mina Neronde</dc:creator>
  <cp:lastModifiedBy>Mina Neronde</cp:lastModifiedBy>
  <cp:revision>42</cp:revision>
  <dcterms:created xsi:type="dcterms:W3CDTF">2020-04-24T21:56:01Z</dcterms:created>
  <dcterms:modified xsi:type="dcterms:W3CDTF">2020-05-12T06:25:33Z</dcterms:modified>
</cp:coreProperties>
</file>