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31BF18-E0F0-4537-8323-021A7293B7CB}">
  <a:tblStyle styleId="{6231BF18-E0F0-4537-8323-021A7293B7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a63835cd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a63835cd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a6f330c6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a6f330c6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63835cd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a63835cd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6f330c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6f330c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a6f330c6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a6f330c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6f330c6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6f330c6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6f330c6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6f330c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6f330c6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6f330c6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a6f330c6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a6f330c6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a6f330c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a6f330c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63835cd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63835cd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a6f330c6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a6f330c6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a63835cd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a63835cd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a63835cd3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a63835cd3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6f330c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a6f330c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a6f330c6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a6f330c6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a63835cd3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a63835cd3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6f330c6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a6f330c6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a63835c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a63835c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63835c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63835c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6f330c6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6f330c6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a63835cd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a63835cd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6f330c6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6f330c6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63835cd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a63835cd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speech.ee.ntu.edu.tw/~tlkagk/courses/MLDS_2015_2/Lecture/Attain%20(v3)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kexue.fm/archives/476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clweb.org/anthology/J01-4004" TargetMode="External"/><Relationship Id="rId4" Type="http://schemas.openxmlformats.org/officeDocument/2006/relationships/hyperlink" Target="http://papers.nips.cc/paper/7181-attention-is-all-you-need.pdf" TargetMode="External"/><Relationship Id="rId5" Type="http://schemas.openxmlformats.org/officeDocument/2006/relationships/hyperlink" Target="https://arxiv.org/abs/1810.0480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oo.gl/language/gap-corefer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Gendered Pronoun Resolution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Gong Qiong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2019.05.22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accent2"/>
                </a:solidFill>
                <a:highlight>
                  <a:srgbClr val="FFFFFF"/>
                </a:highlight>
              </a:rPr>
              <a:t>8,908 coreference-labeled pairs of (ambiguous pronoun, antecedent name)</a:t>
            </a:r>
            <a:endParaRPr sz="2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</a:pPr>
            <a:r>
              <a:rPr lang="en" sz="2400">
                <a:solidFill>
                  <a:schemeClr val="accent2"/>
                </a:solidFill>
                <a:highlight>
                  <a:srgbClr val="FFFFFF"/>
                </a:highlight>
              </a:rPr>
              <a:t>4000 for training</a:t>
            </a:r>
            <a:endParaRPr sz="2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</a:pPr>
            <a:r>
              <a:rPr lang="en" sz="2400">
                <a:solidFill>
                  <a:schemeClr val="accent2"/>
                </a:solidFill>
                <a:highlight>
                  <a:srgbClr val="FFFFFF"/>
                </a:highlight>
              </a:rPr>
              <a:t>4000 for testing</a:t>
            </a:r>
            <a:endParaRPr sz="24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</a:pPr>
            <a:r>
              <a:rPr lang="en" sz="2400">
                <a:solidFill>
                  <a:schemeClr val="accent2"/>
                </a:solidFill>
                <a:highlight>
                  <a:srgbClr val="FFFFFF"/>
                </a:highlight>
              </a:rPr>
              <a:t>908 for validation</a:t>
            </a:r>
            <a:endParaRPr sz="24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Problem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Gender Bias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Dataset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Evaluation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rgbClr val="FFFFFF"/>
                </a:highlight>
              </a:rPr>
              <a:t>Bidirectional Encoder Representations from Transformers</a:t>
            </a:r>
            <a:endParaRPr sz="2400"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FF"/>
                </a:highlight>
              </a:rPr>
              <a:t>BERT’s key technical innovation is applying the bidirectional training of </a:t>
            </a:r>
            <a:r>
              <a:rPr lang="en" sz="1800">
                <a:solidFill>
                  <a:srgbClr val="980000"/>
                </a:solidFill>
                <a:highlight>
                  <a:srgbClr val="FFFFFF"/>
                </a:highlight>
              </a:rPr>
              <a:t>Transformer</a:t>
            </a:r>
            <a:r>
              <a:rPr lang="en" sz="1800">
                <a:highlight>
                  <a:srgbClr val="FFFFFF"/>
                </a:highlight>
              </a:rPr>
              <a:t>, a popular </a:t>
            </a:r>
            <a:r>
              <a:rPr lang="en" sz="1800">
                <a:solidFill>
                  <a:srgbClr val="980000"/>
                </a:solidFill>
                <a:highlight>
                  <a:srgbClr val="FFFFFF"/>
                </a:highlight>
              </a:rPr>
              <a:t>attention </a:t>
            </a:r>
            <a:r>
              <a:rPr lang="en" sz="1800">
                <a:highlight>
                  <a:srgbClr val="FFFFFF"/>
                </a:highlight>
              </a:rPr>
              <a:t>model, to language modelling.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Bert-Attention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>
                <a:highlight>
                  <a:srgbClr val="FFFFFF"/>
                </a:highlight>
              </a:rPr>
              <a:t>RNN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boldsymbol{y}_t = f(\boldsymbol{y}_{t-1},\boldsymbol{x}_t)" id="141" name="Google Shape;141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161" y="1170113"/>
            <a:ext cx="3657674" cy="6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6799" y="1810200"/>
            <a:ext cx="5753149" cy="29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1379563" y="4703625"/>
            <a:ext cx="63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http://speech.ee.ntu.edu.tw/~tlkagk/courses/MLDS_2015_2/Lecture/Attain%20(v3).pdf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Bert-Attention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0" t="1922"/>
          <a:stretch/>
        </p:blipFill>
        <p:spPr>
          <a:xfrm>
            <a:off x="1143000" y="883450"/>
            <a:ext cx="6858000" cy="42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Bert-Attention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0" r="0" t="1516"/>
          <a:stretch/>
        </p:blipFill>
        <p:spPr>
          <a:xfrm>
            <a:off x="1382650" y="928975"/>
            <a:ext cx="6389750" cy="42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Bert-Attention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to get weights</a:t>
            </a:r>
            <a:endParaRPr sz="2400"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500" y="2355625"/>
            <a:ext cx="384516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775" y="1718575"/>
            <a:ext cx="3208713" cy="4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7800" y="2881600"/>
            <a:ext cx="1691022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Bert-Attention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266825"/>
            <a:ext cx="60960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000" y="4101275"/>
            <a:ext cx="7013999" cy="4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Bert-Transformer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0" l="23833" r="24758" t="0"/>
          <a:stretch/>
        </p:blipFill>
        <p:spPr>
          <a:xfrm>
            <a:off x="3502375" y="0"/>
            <a:ext cx="34488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Bert-Transformer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275" y="951550"/>
            <a:ext cx="3160150" cy="381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ttention(\boldsymbol{Q},\boldsymbol{K},\boldsymbol{V}) = softmax\left(\frac{\boldsymbol{Q}\boldsymbol{K}^{\top}}{\sqrt{d_k}}\right)\boldsymbol{V}" id="196" name="Google Shape;196;p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350" y="1613525"/>
            <a:ext cx="3069486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3122100" y="4703625"/>
            <a:ext cx="289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https://kexue.fm/archives/4765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Gender Bias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Dataset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Evaluation</a:t>
            </a:r>
            <a:endParaRPr sz="24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Problem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Gender Bias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Dataset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BERT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Evaluation</a:t>
            </a:r>
            <a:endParaRPr sz="2400"/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highlight>
                  <a:srgbClr val="FFFFFF"/>
                </a:highlight>
              </a:rPr>
              <a:t>Multi-class logarithmic loss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where N is the number of samples in the test set, M is 3,  log is the natural logarithm, </a:t>
            </a:r>
            <a:r>
              <a:rPr lang="en" sz="2400">
                <a:highlight>
                  <a:srgbClr val="FFFFFF"/>
                </a:highlight>
              </a:rPr>
              <a:t>yij</a:t>
            </a:r>
            <a:r>
              <a:rPr lang="en" sz="2400">
                <a:highlight>
                  <a:srgbClr val="FFFFFF"/>
                </a:highlight>
              </a:rPr>
              <a:t> is 1 if observation i belongs to class j and 0 otherwise, and pij is the predicted probability that observation i belongs to class j. </a:t>
            </a:r>
            <a:endParaRPr sz="2400">
              <a:highlight>
                <a:srgbClr val="FFFFFF"/>
              </a:highlight>
            </a:endParaRPr>
          </a:p>
        </p:txBody>
      </p:sp>
      <p:pic>
        <p:nvPicPr>
          <p:cNvPr descr="log loss = -\frac{1}{N}\sum_{i=1}^N\sum_{j=1}^My_{ij}\log(p_{ij})," id="211" name="Google Shape;211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425" y="1723175"/>
            <a:ext cx="6421150" cy="6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TP: true positive					FN: false negative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FP: false positive					TN: true negative</a:t>
            </a:r>
            <a:endParaRPr/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0" name="Google Shape;220;p34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{6231BF18-E0F0-4537-8323-021A7293B7CB}</a:tableStyleId>
              </a:tblPr>
              <a:tblGrid>
                <a:gridCol w="2413000"/>
                <a:gridCol w="2413000"/>
                <a:gridCol w="2413000"/>
              </a:tblGrid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Ground Truth</a:t>
                      </a:r>
                      <a:endParaRPr sz="1800"/>
                    </a:p>
                  </a:txBody>
                  <a:tcPr marT="91425" marB="91425" marR="91425" marL="914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Prediction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Negative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Positive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Negative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Precision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Recall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F1 score</a:t>
            </a:r>
            <a:endParaRPr sz="2400"/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recision=\frac{TP}{TP+FP}" id="228" name="Google Shape;228;p3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375" y="1700425"/>
            <a:ext cx="3492000" cy="63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all=\frac{TP}{TP+FN}= \frac{TP}{P}" id="229" name="Google Shape;229;p3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100" y="3016050"/>
            <a:ext cx="4031746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1=\frac{2TP}{2TP+FN+FP}=\frac{2 \cdot Precision \cdot Recall}{Precision+Recall}" id="230" name="Google Shape;230;p3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9375" y="4054875"/>
            <a:ext cx="6120482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F1</a:t>
            </a:r>
            <a:r>
              <a:rPr lang="en" sz="2400"/>
              <a:t> score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Get bias by compare F1 scores by gender (female/male)</a:t>
            </a:r>
            <a:endParaRPr sz="2400"/>
          </a:p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1=\frac{2TP}{2TP+FN+FP}=\frac{2 \cdot Precision \cdot Recall}{Precision+Recall}" id="238" name="Google Shape;238;p3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00" y="1748850"/>
            <a:ext cx="6120482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Soon, Wee Meng, Hwee Tou Ng, and Daniel Chung Yong Lim. "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A machine learning approach to coreference resolution of noun phrases.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"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Computational linguistics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27.4 (2001): 521-544.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Vaswani, Ashish, et al. "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Attention is all you need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."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 2017.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Devlin, Jacob, et al. "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Bert: Pre-training of deep bidirectional transformers for language understanding.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"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arXiv preprint arXiv:1810.04805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(2018).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Gender Bias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Dataset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BERT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Evaluation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Coreference Resolution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Coreference Resolution is the task of identifying clusters of mentions referring to the same real-world entity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Pronoun Resolution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task of identifying for a specified pronoun in a passage, which named entity antecedent it refers to.</a:t>
            </a:r>
            <a:endParaRPr sz="18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412" y="3424075"/>
            <a:ext cx="4539175" cy="14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 of </a:t>
            </a:r>
            <a:r>
              <a:rPr lang="en" sz="2400"/>
              <a:t>Gendered Pronoun Resolution</a:t>
            </a:r>
            <a:endParaRPr sz="24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Kathleen Nott was born in Camberwell, London. Her father, Philip, was a lithographic printer, and her mother, </a:t>
            </a:r>
            <a:r>
              <a:rPr i="1" lang="en" u="sng">
                <a:solidFill>
                  <a:schemeClr val="accent5"/>
                </a:solidFill>
              </a:rPr>
              <a:t>Ellen</a:t>
            </a:r>
            <a:r>
              <a:rPr i="1" lang="en"/>
              <a:t>, ran a boarding house in Brixton; </a:t>
            </a:r>
            <a:r>
              <a:rPr i="1" lang="en" u="sng">
                <a:solidFill>
                  <a:srgbClr val="980000"/>
                </a:solidFill>
              </a:rPr>
              <a:t>Kathleen </a:t>
            </a:r>
            <a:r>
              <a:rPr i="1" lang="en"/>
              <a:t>was their third daughter. </a:t>
            </a:r>
            <a:r>
              <a:rPr b="1" i="1" lang="en">
                <a:solidFill>
                  <a:schemeClr val="dk1"/>
                </a:solidFill>
              </a:rPr>
              <a:t>She </a:t>
            </a:r>
            <a:r>
              <a:rPr i="1" lang="en"/>
              <a:t>was educated at Mary Datchelor Girls’ School (now closed), London, before attending King’s College, London. 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Target pronoun</a:t>
            </a:r>
            <a:r>
              <a:rPr lang="en"/>
              <a:t>: She,</a:t>
            </a:r>
            <a:r>
              <a:rPr lang="en">
                <a:solidFill>
                  <a:schemeClr val="dk1"/>
                </a:solidFill>
              </a:rPr>
              <a:t>Candidate A</a:t>
            </a:r>
            <a:r>
              <a:rPr lang="en"/>
              <a:t>: Ellen, </a:t>
            </a:r>
            <a:r>
              <a:rPr lang="en">
                <a:solidFill>
                  <a:schemeClr val="dk1"/>
                </a:solidFill>
              </a:rPr>
              <a:t>Candidate B</a:t>
            </a:r>
            <a:r>
              <a:rPr lang="en"/>
              <a:t>: Kathleen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Ground Truth Class</a:t>
            </a:r>
            <a:r>
              <a:rPr lang="en"/>
              <a:t> (one of A, B or NEITHER): Kathleen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Problem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Gender Bias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Dataset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BERT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Evaluation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Gender Bias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Recent studies have suggested gender bias among state-of-the-art coreference resolvers.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Only 25%-30% examples are female pronouns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lead to misrepresentation in downstream applications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Problem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Gender Bias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Dataset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BERT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Evaluation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rgbClr val="008ABC"/>
                </a:solidFill>
                <a:highlight>
                  <a:srgbClr val="FFFFFF"/>
                </a:highlight>
                <a:hlinkClick r:id="rId3"/>
              </a:rPr>
              <a:t>Gendered Ambiguous Pronouns (GAP) dataset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Aims to improve gender-fairness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Gender balanced pronouns</a:t>
            </a:r>
            <a:endParaRPr sz="24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>
                <a:highlight>
                  <a:srgbClr val="FFFFFF"/>
                </a:highlight>
              </a:rPr>
              <a:t>50% of its examples containing feminine pronouns</a:t>
            </a:r>
            <a:endParaRPr sz="1800">
              <a:highlight>
                <a:srgbClr val="FFFFFF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>
                <a:highlight>
                  <a:srgbClr val="FFFFFF"/>
                </a:highlight>
              </a:rPr>
              <a:t>and 50% containing masculine pronouns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