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96" r:id="rId4"/>
    <p:sldId id="261" r:id="rId5"/>
    <p:sldId id="297" r:id="rId6"/>
    <p:sldId id="312" r:id="rId7"/>
    <p:sldId id="298" r:id="rId8"/>
    <p:sldId id="299" r:id="rId9"/>
    <p:sldId id="300" r:id="rId10"/>
    <p:sldId id="302" r:id="rId11"/>
    <p:sldId id="307" r:id="rId12"/>
    <p:sldId id="301" r:id="rId13"/>
    <p:sldId id="313" r:id="rId14"/>
    <p:sldId id="303" r:id="rId15"/>
    <p:sldId id="295"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4" d="100"/>
          <a:sy n="74" d="100"/>
        </p:scale>
        <p:origin x="1248" y="72"/>
      </p:cViewPr>
      <p:guideLst>
        <p:guide orient="horz" pos="2271"/>
        <p:guide pos="29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944793" y="2338388"/>
            <a:ext cx="352638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4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038600" y="457201"/>
            <a:ext cx="4477941"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ie-eec.org/CompetitionDetail/Details/1775df93-28f5-4d7d-9700-db690d931ab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www.cie-eec.org/CompetitionDetail/Details/1775df93-28f5-4d7d-9700-db690d931abd"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logo_blue_guodu"/>
          <p:cNvPicPr>
            <a:picLocks noGrp="1" noChangeAspect="1"/>
          </p:cNvPicPr>
          <p:nvPr>
            <p:ph idx="1"/>
          </p:nvPr>
        </p:nvPicPr>
        <p:blipFill>
          <a:blip r:embed="rId1" cstate="print"/>
          <a:stretch>
            <a:fillRect/>
          </a:stretch>
        </p:blipFill>
        <p:spPr>
          <a:xfrm>
            <a:off x="92075" y="133350"/>
            <a:ext cx="1430655" cy="1436370"/>
          </a:xfrm>
          <a:prstGeom prst="rect">
            <a:avLst/>
          </a:prstGeom>
        </p:spPr>
      </p:pic>
      <p:pic>
        <p:nvPicPr>
          <p:cNvPr id="5" name="图片 4" descr="swpu"/>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a:off x="1626711" y="425291"/>
            <a:ext cx="3149918" cy="588169"/>
          </a:xfrm>
          <a:prstGeom prst="rect">
            <a:avLst/>
          </a:prstGeom>
        </p:spPr>
      </p:pic>
      <p:sp>
        <p:nvSpPr>
          <p:cNvPr id="6" name="矩形 5"/>
          <p:cNvSpPr/>
          <p:nvPr/>
        </p:nvSpPr>
        <p:spPr>
          <a:xfrm>
            <a:off x="-23495" y="1976755"/>
            <a:ext cx="9190990" cy="26828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7" name="直接连接符 6"/>
          <p:cNvCxnSpPr/>
          <p:nvPr/>
        </p:nvCxnSpPr>
        <p:spPr>
          <a:xfrm>
            <a:off x="0" y="4752023"/>
            <a:ext cx="9143524" cy="22384"/>
          </a:xfrm>
          <a:prstGeom prst="line">
            <a:avLst/>
          </a:prstGeom>
          <a:ln w="825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1809115"/>
            <a:ext cx="9143524" cy="22384"/>
          </a:xfrm>
          <a:prstGeom prst="line">
            <a:avLst/>
          </a:prstGeom>
          <a:ln w="8255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56836" y="968058"/>
            <a:ext cx="3952399" cy="322580"/>
          </a:xfrm>
          <a:prstGeom prst="rect">
            <a:avLst/>
          </a:prstGeom>
          <a:noFill/>
        </p:spPr>
        <p:txBody>
          <a:bodyPr wrap="square" rtlCol="0">
            <a:spAutoFit/>
          </a:bodyPr>
          <a:lstStyle/>
          <a:p>
            <a:r>
              <a:rPr lang="en-US" altLang="zh-CN" sz="1350"/>
              <a:t>  SOUTHWEST   PETROLEUM   UNIVERSITY</a:t>
            </a:r>
            <a:r>
              <a:rPr lang="en-US" altLang="zh-CN" sz="1500"/>
              <a:t> </a:t>
            </a:r>
            <a:endParaRPr lang="en-US" altLang="zh-CN" sz="1500"/>
          </a:p>
        </p:txBody>
      </p:sp>
      <p:pic>
        <p:nvPicPr>
          <p:cNvPr id="7174" name="图片 5"/>
          <p:cNvPicPr>
            <a:picLocks noChangeAspect="1"/>
          </p:cNvPicPr>
          <p:nvPr/>
        </p:nvPicPr>
        <p:blipFill>
          <a:blip r:embed="rId3" cstate="print">
            <a:clrChange>
              <a:clrFrom>
                <a:srgbClr val="FFFFFF"/>
              </a:clrFrom>
              <a:clrTo>
                <a:srgbClr val="FFFFFF">
                  <a:alpha val="0"/>
                </a:srgbClr>
              </a:clrTo>
            </a:clrChange>
          </a:blip>
          <a:srcRect b="13062"/>
          <a:stretch>
            <a:fillRect/>
          </a:stretch>
        </p:blipFill>
        <p:spPr>
          <a:xfrm>
            <a:off x="218440" y="1864360"/>
            <a:ext cx="1073468" cy="778193"/>
          </a:xfrm>
          <a:prstGeom prst="rect">
            <a:avLst/>
          </a:prstGeom>
          <a:noFill/>
          <a:ln w="9525">
            <a:noFill/>
            <a:miter/>
          </a:ln>
        </p:spPr>
      </p:pic>
      <p:sp>
        <p:nvSpPr>
          <p:cNvPr id="11" name="文本框 10"/>
          <p:cNvSpPr txBox="1"/>
          <p:nvPr/>
        </p:nvSpPr>
        <p:spPr>
          <a:xfrm>
            <a:off x="1414463" y="2201545"/>
            <a:ext cx="2999422" cy="622300"/>
          </a:xfrm>
          <a:prstGeom prst="rect">
            <a:avLst/>
          </a:prstGeom>
          <a:noFill/>
        </p:spPr>
        <p:txBody>
          <a:bodyPr wrap="square" rtlCol="0">
            <a:spAutoFit/>
          </a:bodyPr>
          <a:lstStyle/>
          <a:p>
            <a:r>
              <a:rPr lang="zh-CN" altLang="en-US" sz="2100" b="1" dirty="0" smtClean="0">
                <a:solidFill>
                  <a:srgbClr val="FFFFFF"/>
                </a:solidFill>
                <a:latin typeface="方正姚体" panose="02010601030101010101" pitchFamily="2" charset="-122"/>
                <a:ea typeface="方正姚体" panose="02010601030101010101" pitchFamily="2" charset="-122"/>
                <a:sym typeface="+mn-ea"/>
              </a:rPr>
              <a:t>二课课程介绍</a:t>
            </a:r>
            <a:endParaRPr lang="zh-CN" altLang="en-US" sz="2100" b="1" dirty="0" smtClean="0">
              <a:solidFill>
                <a:srgbClr val="FFFFFF"/>
              </a:solidFill>
              <a:latin typeface="方正姚体" panose="02010601030101010101" pitchFamily="2" charset="-122"/>
              <a:ea typeface="方正姚体" panose="02010601030101010101" pitchFamily="2" charset="-122"/>
              <a:sym typeface="+mn-ea"/>
            </a:endParaRPr>
          </a:p>
          <a:p>
            <a:endParaRPr lang="zh-CN" altLang="en-US" sz="1350" dirty="0"/>
          </a:p>
        </p:txBody>
      </p:sp>
      <p:sp>
        <p:nvSpPr>
          <p:cNvPr id="13" name="文本框 12"/>
          <p:cNvSpPr txBox="1"/>
          <p:nvPr/>
        </p:nvSpPr>
        <p:spPr>
          <a:xfrm>
            <a:off x="365443" y="2960053"/>
            <a:ext cx="8528685" cy="715581"/>
          </a:xfrm>
          <a:prstGeom prst="rect">
            <a:avLst/>
          </a:prstGeom>
          <a:noFill/>
        </p:spPr>
        <p:txBody>
          <a:bodyPr wrap="square" rtlCol="0">
            <a:spAutoFit/>
          </a:bodyPr>
          <a:lstStyle/>
          <a:p>
            <a:pPr algn="ctr"/>
            <a:r>
              <a:rPr lang="zh-CN" altLang="en-US" sz="4050" b="1" dirty="0" smtClean="0">
                <a:solidFill>
                  <a:schemeClr val="bg1"/>
                </a:solidFill>
                <a:latin typeface="黑体" panose="02010609060101010101" charset="-122"/>
                <a:ea typeface="黑体" panose="02010609060101010101" charset="-122"/>
              </a:rPr>
              <a:t>嵌入式程序设计大赛</a:t>
            </a:r>
            <a:endParaRPr lang="zh-CN" altLang="en-US" sz="4050" b="1" dirty="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8210" y="759460"/>
            <a:ext cx="4650740" cy="583565"/>
          </a:xfrm>
          <a:prstGeom prst="rect">
            <a:avLst/>
          </a:prstGeom>
          <a:noFill/>
        </p:spPr>
        <p:txBody>
          <a:bodyPr wrap="square" rtlCol="0">
            <a:spAutoFit/>
          </a:bodyPr>
          <a:lstStyle/>
          <a:p>
            <a:pPr marL="0" marR="0" lvl="0" indent="0" algn="l"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实验平台说明</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110615" y="1732915"/>
            <a:ext cx="6696075" cy="2030095"/>
          </a:xfrm>
          <a:prstGeom prst="rect">
            <a:avLst/>
          </a:prstGeom>
          <a:noFill/>
        </p:spPr>
        <p:txBody>
          <a:bodyPr wrap="square" rtlCol="0" anchor="t">
            <a:spAutoFit/>
          </a:bodyPr>
          <a:p>
            <a:pPr marL="457200" indent="-457200" algn="l" fontAlgn="auto">
              <a:lnSpc>
                <a:spcPct val="150000"/>
              </a:lnSpc>
              <a:buFont typeface="Wingdings" panose="05000000000000000000" charset="0"/>
              <a:buChar char="l"/>
            </a:pP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凌阳“</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A8</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实验箱”和</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博创“魔法师创意竞赛平台”</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的详细说明见</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嵌入式程序设计大赛</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课程网站</a:t>
            </a:r>
            <a:endParaRPr lang="zh-CN" altLang="en-US" sz="2800" b="1" dirty="0" smtClean="0">
              <a:solidFill>
                <a:srgbClr val="0070C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2996883"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优秀作品推广</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571501" y="1528763"/>
            <a:ext cx="8343899" cy="6554470"/>
          </a:xfrm>
          <a:prstGeom prst="rect">
            <a:avLst/>
          </a:prstGeom>
          <a:noFill/>
        </p:spPr>
        <p:txBody>
          <a:bodyPr wrap="square" rtlCol="0">
            <a:spAutoFit/>
          </a:bodyPr>
          <a:lstStyle/>
          <a:p>
            <a:pPr indent="0">
              <a:lnSpc>
                <a:spcPct val="125000"/>
              </a:lnSpc>
              <a:buFont typeface="+mj-ea"/>
              <a:buNone/>
            </a:pPr>
            <a:r>
              <a:rPr lang="en-US" altLang="zh-CN" sz="2400" b="1" dirty="0" smtClean="0">
                <a:solidFill>
                  <a:srgbClr val="0070C0"/>
                </a:solidFill>
                <a:latin typeface="微软雅黑" panose="020B0503020204020204" pitchFamily="34" charset="-122"/>
                <a:ea typeface="微软雅黑" panose="020B0503020204020204" pitchFamily="34" charset="-122"/>
              </a:rPr>
              <a:t>   </a:t>
            </a:r>
            <a:r>
              <a:rPr lang="zh-CN" altLang="en-US" sz="2400" b="1" dirty="0" smtClean="0">
                <a:solidFill>
                  <a:srgbClr val="0070C0"/>
                </a:solidFill>
                <a:latin typeface="微软雅黑" panose="020B0503020204020204" pitchFamily="34" charset="-122"/>
                <a:ea typeface="微软雅黑" panose="020B0503020204020204" pitchFamily="34" charset="-122"/>
              </a:rPr>
              <a:t>优秀作品推荐参加更高级别学科竞赛 </a:t>
            </a:r>
            <a:endParaRPr lang="zh-CN" altLang="en-US" sz="2400" b="1" dirty="0" smtClean="0">
              <a:latin typeface="微软雅黑" panose="020B0503020204020204" pitchFamily="34" charset="-122"/>
              <a:ea typeface="微软雅黑" panose="020B0503020204020204" pitchFamily="34" charset="-122"/>
            </a:endParaRPr>
          </a:p>
          <a:p>
            <a:pPr marL="514350" indent="0" fontAlgn="auto">
              <a:lnSpc>
                <a:spcPct val="150000"/>
              </a:lnSpc>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sym typeface="+mn-ea"/>
              </a:rPr>
              <a:t>“</a:t>
            </a:r>
            <a:r>
              <a:rPr lang="zh-CN" altLang="en-US" sz="2400" b="1" dirty="0" smtClean="0">
                <a:latin typeface="微软雅黑" panose="020B0503020204020204" pitchFamily="34" charset="-122"/>
                <a:ea typeface="微软雅黑" panose="020B0503020204020204" pitchFamily="34" charset="-122"/>
                <a:sym typeface="+mn-ea"/>
              </a:rPr>
              <a:t>互联网</a:t>
            </a:r>
            <a:r>
              <a:rPr lang="en-US" altLang="zh-CN" sz="2400" b="1" dirty="0" smtClean="0">
                <a:latin typeface="微软雅黑" panose="020B0503020204020204" pitchFamily="34" charset="-122"/>
                <a:ea typeface="微软雅黑" panose="020B0503020204020204" pitchFamily="34" charset="-122"/>
                <a:sym typeface="+mn-ea"/>
              </a:rPr>
              <a:t>+”</a:t>
            </a:r>
            <a:r>
              <a:rPr lang="zh-CN" altLang="en-US" sz="2400" b="1" dirty="0" smtClean="0">
                <a:latin typeface="微软雅黑" panose="020B0503020204020204" pitchFamily="34" charset="-122"/>
                <a:ea typeface="微软雅黑" panose="020B0503020204020204" pitchFamily="34" charset="-122"/>
                <a:sym typeface="+mn-ea"/>
              </a:rPr>
              <a:t>创新创业大赛</a:t>
            </a:r>
            <a:endParaRPr lang="zh-CN" altLang="en-US" sz="2400" b="1" dirty="0" smtClean="0">
              <a:latin typeface="微软雅黑" panose="020B0503020204020204" pitchFamily="34" charset="-122"/>
              <a:ea typeface="微软雅黑" panose="020B0503020204020204" pitchFamily="34" charset="-122"/>
              <a:sym typeface="+mn-ea"/>
            </a:endParaRPr>
          </a:p>
          <a:p>
            <a:pPr marL="514350" indent="0" fontAlgn="auto">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“博创杯”全国大学生嵌入式设计大赛</a:t>
            </a:r>
            <a:endParaRPr lang="en-US" altLang="zh-CN" sz="2400" b="1" dirty="0" smtClean="0">
              <a:latin typeface="微软雅黑" panose="020B0503020204020204" pitchFamily="34" charset="-122"/>
              <a:ea typeface="微软雅黑" panose="020B0503020204020204" pitchFamily="34" charset="-122"/>
            </a:endParaRPr>
          </a:p>
          <a:p>
            <a:pPr marL="514350" indent="0" fontAlgn="auto">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 全国大学生智能互联创新大赛</a:t>
            </a:r>
            <a:endParaRPr lang="zh-CN" altLang="en-US" sz="2400" b="1" dirty="0" smtClean="0">
              <a:latin typeface="微软雅黑" panose="020B0503020204020204" pitchFamily="34" charset="-122"/>
              <a:ea typeface="微软雅黑" panose="020B0503020204020204" pitchFamily="34" charset="-122"/>
            </a:endParaRPr>
          </a:p>
          <a:p>
            <a:pPr marL="514350" indent="0" fontAlgn="auto">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 中国大学生计算机设计大赛</a:t>
            </a:r>
            <a:endParaRPr lang="zh-CN" altLang="en-US" sz="2400" b="1" dirty="0" smtClean="0">
              <a:latin typeface="微软雅黑" panose="020B0503020204020204" pitchFamily="34" charset="-122"/>
              <a:ea typeface="微软雅黑" panose="020B0503020204020204" pitchFamily="34" charset="-122"/>
            </a:endParaRPr>
          </a:p>
          <a:p>
            <a:pPr marL="514350" indent="0" fontAlgn="auto">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 大学生创新创业训练项目</a:t>
            </a:r>
            <a:endParaRPr lang="en-US" altLang="zh-CN" sz="2400" b="1" dirty="0" smtClean="0">
              <a:latin typeface="微软雅黑" panose="020B0503020204020204" pitchFamily="34" charset="-122"/>
              <a:ea typeface="微软雅黑" panose="020B0503020204020204" pitchFamily="34" charset="-122"/>
              <a:hlinkClick r:id="rId1"/>
            </a:endParaRPr>
          </a:p>
          <a:p>
            <a:pPr marL="514350" indent="-71755">
              <a:lnSpc>
                <a:spcPct val="125000"/>
              </a:lnSpc>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pPr>
            <a:endParaRPr lang="zh-CN" altLang="en-US" sz="2400" dirty="0" smtClean="0">
              <a:hlinkClick r:id="rId1"/>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pPr>
            <a:r>
              <a:rPr lang="en-US" altLang="zh-CN" sz="2400" b="1" dirty="0" smtClean="0">
                <a:solidFill>
                  <a:srgbClr val="0070C0"/>
                </a:solidFill>
                <a:latin typeface="微软雅黑" panose="020B0503020204020204" pitchFamily="34" charset="-122"/>
                <a:ea typeface="微软雅黑" panose="020B0503020204020204" pitchFamily="34" charset="-122"/>
              </a:rPr>
              <a:t>        </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3011171"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课程实施办法</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858204" y="1450023"/>
            <a:ext cx="7743824" cy="6554470"/>
          </a:xfrm>
          <a:prstGeom prst="rect">
            <a:avLst/>
          </a:prstGeom>
          <a:noFill/>
        </p:spPr>
        <p:txBody>
          <a:bodyPr wrap="square" rtlCol="0">
            <a:spAutoFit/>
          </a:bodyPr>
          <a:lstStyle/>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本活动每年开展一次，每个项目必须在一个学年内全部完成</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项目小组由</a:t>
            </a:r>
            <a:r>
              <a:rPr lang="en-US" sz="2400" b="1" dirty="0" smtClean="0">
                <a:solidFill>
                  <a:srgbClr val="0070C0"/>
                </a:solidFill>
                <a:latin typeface="微软雅黑" panose="020B0503020204020204" pitchFamily="34" charset="-122"/>
                <a:ea typeface="微软雅黑" panose="020B0503020204020204" pitchFamily="34" charset="-122"/>
              </a:rPr>
              <a:t>3-4</a:t>
            </a:r>
            <a:r>
              <a:rPr lang="zh-CN" altLang="en-US" sz="2400" b="1" dirty="0" smtClean="0">
                <a:solidFill>
                  <a:srgbClr val="0070C0"/>
                </a:solidFill>
                <a:latin typeface="微软雅黑" panose="020B0503020204020204" pitchFamily="34" charset="-122"/>
                <a:ea typeface="微软雅黑" panose="020B0503020204020204" pitchFamily="34" charset="-122"/>
              </a:rPr>
              <a:t>名学生组成，选取一个嵌入式系统相关题目，在春季学期内完成题目申报</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各小组制定项目计划，完成项目材料准备、项目任务分解、具体任务执行、活动日志记录等工作，最终形成可演示的原创作品</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秋季学期（</a:t>
            </a:r>
            <a:r>
              <a:rPr lang="en-US" altLang="zh-CN" sz="2400" b="1" dirty="0" smtClean="0">
                <a:solidFill>
                  <a:srgbClr val="0070C0"/>
                </a:solidFill>
                <a:latin typeface="微软雅黑" panose="020B0503020204020204" pitchFamily="34" charset="-122"/>
                <a:ea typeface="微软雅黑" panose="020B0503020204020204" pitchFamily="34" charset="-122"/>
              </a:rPr>
              <a:t>12</a:t>
            </a:r>
            <a:r>
              <a:rPr lang="zh-CN" altLang="en-US" sz="2400" b="1" dirty="0" smtClean="0">
                <a:solidFill>
                  <a:srgbClr val="0070C0"/>
                </a:solidFill>
                <a:latin typeface="微软雅黑" panose="020B0503020204020204" pitchFamily="34" charset="-122"/>
                <a:ea typeface="微软雅黑" panose="020B0503020204020204" pitchFamily="34" charset="-122"/>
              </a:rPr>
              <a:t>月</a:t>
            </a: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日前）各小组提交作品设计报告、作品演示视频、用户手册、源程序、电路图等。由评审小组负责评定成果等级和学生成绩（需考虑每个成员对项目的贡献度）</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3" y="759699"/>
            <a:ext cx="2239646"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lang="zh-CN" altLang="en-US" sz="3200" b="1" dirty="0" smtClean="0">
                <a:solidFill>
                  <a:schemeClr val="accent5">
                    <a:lumMod val="50000"/>
                  </a:schemeClr>
                </a:solidFill>
                <a:latin typeface="微软雅黑" panose="020B0503020204020204" pitchFamily="34" charset="-122"/>
                <a:ea typeface="微软雅黑" panose="020B0503020204020204" pitchFamily="34" charset="-122"/>
              </a:rPr>
              <a:t>课程咨询</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400051" y="1405896"/>
            <a:ext cx="8343899" cy="7739380"/>
          </a:xfrm>
          <a:prstGeom prst="rect">
            <a:avLst/>
          </a:prstGeom>
          <a:noFill/>
        </p:spPr>
        <p:txBody>
          <a:bodyPr wrap="square" rtlCol="0">
            <a:spAutoFit/>
          </a:bodyPr>
          <a:lstStyle/>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en-US" altLang="zh-CN" sz="2800" dirty="0" smtClean="0">
              <a:latin typeface="微软雅黑" panose="020B0503020204020204" pitchFamily="34" charset="-122"/>
              <a:ea typeface="微软雅黑" panose="020B0503020204020204" pitchFamily="34" charset="-122"/>
            </a:endParaRPr>
          </a:p>
          <a:p>
            <a:pPr>
              <a:lnSpc>
                <a:spcPct val="150000"/>
              </a:lnSpc>
            </a:pPr>
            <a:endParaRPr lang="zh-CN" altLang="en-US" sz="2800" dirty="0" smtClean="0">
              <a:latin typeface="微软雅黑" panose="020B0503020204020204" pitchFamily="34" charset="-122"/>
              <a:ea typeface="微软雅黑" panose="020B0503020204020204" pitchFamily="34" charset="-122"/>
            </a:endParaRPr>
          </a:p>
          <a:p>
            <a:pPr marL="514350" indent="-71755">
              <a:lnSpc>
                <a:spcPct val="125000"/>
              </a:lnSpc>
            </a:pP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pPr>
            <a:endParaRPr lang="zh-CN" altLang="en-US" sz="2800" dirty="0" smtClean="0">
              <a:latin typeface="微软雅黑" panose="020B0503020204020204" pitchFamily="34" charset="-122"/>
              <a:ea typeface="微软雅黑" panose="020B0503020204020204" pitchFamily="34" charset="-122"/>
              <a:hlinkClick r:id="rId1"/>
            </a:endParaRPr>
          </a:p>
          <a:p>
            <a:pPr marL="514350" indent="-514350">
              <a:lnSpc>
                <a:spcPct val="125000"/>
              </a:lnSpc>
              <a:buFont typeface="+mj-ea"/>
              <a:buAutoNum type="circleNumDbPlain"/>
            </a:pP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pPr>
            <a:r>
              <a:rPr lang="en-US" altLang="zh-CN" sz="2800" b="1" dirty="0" smtClean="0">
                <a:solidFill>
                  <a:srgbClr val="0070C0"/>
                </a:solidFill>
                <a:latin typeface="微软雅黑" panose="020B0503020204020204" pitchFamily="34" charset="-122"/>
                <a:ea typeface="微软雅黑" panose="020B0503020204020204" pitchFamily="34" charset="-122"/>
              </a:rPr>
              <a:t>        </a:t>
            </a: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zh-CN" altLang="en-US" sz="2800" b="1" dirty="0">
              <a:solidFill>
                <a:srgbClr val="0070C0"/>
              </a:solidFill>
              <a:latin typeface="微软雅黑" panose="020B0503020204020204" pitchFamily="34" charset="-122"/>
              <a:ea typeface="微软雅黑" panose="020B0503020204020204" pitchFamily="34" charset="-122"/>
            </a:endParaRPr>
          </a:p>
        </p:txBody>
      </p:sp>
      <p:pic>
        <p:nvPicPr>
          <p:cNvPr id="3" name="图片 2" descr="嵌入式程序设计大赛2019群二维码"/>
          <p:cNvPicPr>
            <a:picLocks noChangeAspect="1"/>
          </p:cNvPicPr>
          <p:nvPr/>
        </p:nvPicPr>
        <p:blipFill>
          <a:blip r:embed="rId2"/>
          <a:stretch>
            <a:fillRect/>
          </a:stretch>
        </p:blipFill>
        <p:spPr>
          <a:xfrm>
            <a:off x="2675890" y="1617345"/>
            <a:ext cx="3528695" cy="45281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400" y="2336165"/>
            <a:ext cx="9144000" cy="215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43" name="内容占位符 42"/>
          <p:cNvPicPr>
            <a:picLocks noGrp="1" noChangeAspect="1"/>
          </p:cNvPicPr>
          <p:nvPr>
            <p:ph idx="1"/>
          </p:nvPr>
        </p:nvPicPr>
        <p:blipFill>
          <a:blip r:embed="rId1"/>
          <a:stretch>
            <a:fillRect/>
          </a:stretch>
        </p:blipFill>
        <p:spPr>
          <a:xfrm>
            <a:off x="545465" y="2571115"/>
            <a:ext cx="1749425" cy="1749425"/>
          </a:xfrm>
          <a:prstGeom prst="rect">
            <a:avLst/>
          </a:prstGeom>
          <a:noFill/>
          <a:ln w="9525">
            <a:noFill/>
            <a:miter/>
          </a:ln>
        </p:spPr>
      </p:pic>
      <p:sp>
        <p:nvSpPr>
          <p:cNvPr id="7" name="文本框 6"/>
          <p:cNvSpPr txBox="1"/>
          <p:nvPr/>
        </p:nvSpPr>
        <p:spPr>
          <a:xfrm>
            <a:off x="1905000" y="2720975"/>
            <a:ext cx="7239000" cy="707886"/>
          </a:xfrm>
          <a:prstGeom prst="rect">
            <a:avLst/>
          </a:prstGeom>
          <a:noFill/>
          <a:ln w="9525">
            <a:noFill/>
            <a:miter/>
          </a:ln>
        </p:spPr>
        <p:txBody>
          <a:bodyPr anchor="t">
            <a:spAutoFit/>
          </a:bodyPr>
          <a:lstStyle/>
          <a:p>
            <a:pPr lvl="0" algn="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谢谢大家！</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5" name="直接连接符 34"/>
          <p:cNvCxnSpPr/>
          <p:nvPr/>
        </p:nvCxnSpPr>
        <p:spPr>
          <a:xfrm>
            <a:off x="2890838" y="3429000"/>
            <a:ext cx="625316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42" presetClass="path" presetSubtype="0" accel="50000" decel="50000" fill="hold" nodeType="withEffect">
                                  <p:stCondLst>
                                    <p:cond delay="750"/>
                                  </p:stCondLst>
                                  <p:childTnLst>
                                    <p:animMotion origin="layout" path="M 2.22222E-6 3.7037E-7 L 0.00208 -0.00394 " pathEditMode="relative" rAng="0" ptsTypes="AA">
                                      <p:cBhvr>
                                        <p:cTn id="12" dur="1000" fill="hold"/>
                                        <p:tgtEl>
                                          <p:spTgt spid="43"/>
                                        </p:tgtEl>
                                        <p:attrNameLst>
                                          <p:attrName>ppt_x</p:attrName>
                                          <p:attrName>ppt_y</p:attrName>
                                        </p:attrNameLst>
                                      </p:cBhvr>
                                      <p:rCtr x="1040000" y="-2080000"/>
                                    </p:animMotion>
                                  </p:childTnLst>
                                </p:cTn>
                              </p:par>
                              <p:par>
                                <p:cTn id="13" presetID="42"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22" presetClass="entr" presetSubtype="2" fill="hold" nodeType="withEffect">
                                  <p:stCondLst>
                                    <p:cond delay="250"/>
                                  </p:stCondLst>
                                  <p:childTnLst>
                                    <p:set>
                                      <p:cBhvr>
                                        <p:cTn id="19" dur="1" fill="hold">
                                          <p:stCondLst>
                                            <p:cond delay="0"/>
                                          </p:stCondLst>
                                        </p:cTn>
                                        <p:tgtEl>
                                          <p:spTgt spid="35"/>
                                        </p:tgtEl>
                                        <p:attrNameLst>
                                          <p:attrName>style.visibility</p:attrName>
                                        </p:attrNameLst>
                                      </p:cBhvr>
                                      <p:to>
                                        <p:strVal val="visible"/>
                                      </p:to>
                                    </p:set>
                                    <p:animEffect transition="in" filter="wipe(right)">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8945" y="0"/>
            <a:ext cx="139700" cy="13684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1032192" y="631111"/>
            <a:ext cx="1229916" cy="53149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27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目录页</a:t>
            </a:r>
            <a:endParaRPr kumimoji="0" lang="zh-CN" altLang="en-US" sz="27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776605" y="1129030"/>
            <a:ext cx="1821180" cy="31940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en-US" altLang="zh-CN" sz="1350" b="0" i="0" u="none" strike="noStrike" kern="120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rPr>
              <a:t>CONTENTS PAGE</a:t>
            </a:r>
            <a:endParaRPr kumimoji="0" lang="zh-CN" altLang="en-US" sz="135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3"/>
          <p:cNvGrpSpPr>
            <a:grpSpLocks noChangeAspect="1"/>
          </p:cNvGrpSpPr>
          <p:nvPr/>
        </p:nvGrpSpPr>
        <p:grpSpPr>
          <a:xfrm>
            <a:off x="549910" y="2084705"/>
            <a:ext cx="1817370" cy="1819275"/>
            <a:chOff x="456294" y="1959430"/>
            <a:chExt cx="2148114" cy="2148114"/>
          </a:xfrm>
        </p:grpSpPr>
        <p:sp>
          <p:nvSpPr>
            <p:cNvPr id="11" name="椭圆 10"/>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6168" name="图片 20"/>
            <p:cNvPicPr>
              <a:picLocks noChangeAspect="1"/>
            </p:cNvPicPr>
            <p:nvPr/>
          </p:nvPicPr>
          <p:blipFill>
            <a:blip r:embed="rId1">
              <a:biLevel thresh="50000"/>
              <a:grayscl/>
            </a:blip>
            <a:stretch>
              <a:fillRect/>
            </a:stretch>
          </p:blipFill>
          <p:spPr>
            <a:xfrm>
              <a:off x="833665" y="2319827"/>
              <a:ext cx="1393372" cy="1427320"/>
            </a:xfrm>
            <a:prstGeom prst="rect">
              <a:avLst/>
            </a:prstGeom>
            <a:noFill/>
            <a:ln w="9525">
              <a:noFill/>
              <a:miter/>
            </a:ln>
          </p:spPr>
        </p:pic>
      </p:grpSp>
      <p:grpSp>
        <p:nvGrpSpPr>
          <p:cNvPr id="3" name="组合 14"/>
          <p:cNvGrpSpPr>
            <a:grpSpLocks noChangeAspect="1"/>
          </p:cNvGrpSpPr>
          <p:nvPr/>
        </p:nvGrpSpPr>
        <p:grpSpPr>
          <a:xfrm>
            <a:off x="2538095" y="2084705"/>
            <a:ext cx="1875790" cy="1877695"/>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6166" name="图片 21"/>
            <p:cNvPicPr>
              <a:picLocks noChangeAspect="1"/>
            </p:cNvPicPr>
            <p:nvPr/>
          </p:nvPicPr>
          <p:blipFill>
            <a:blip r:embed="rId2">
              <a:biLevel thresh="50000"/>
              <a:grayscl/>
            </a:blip>
            <a:stretch>
              <a:fillRect/>
            </a:stretch>
          </p:blipFill>
          <p:spPr>
            <a:xfrm>
              <a:off x="2876300" y="2326696"/>
              <a:ext cx="1379962" cy="1413582"/>
            </a:xfrm>
            <a:prstGeom prst="rect">
              <a:avLst/>
            </a:prstGeom>
            <a:noFill/>
            <a:ln w="9525">
              <a:noFill/>
              <a:miter/>
            </a:ln>
          </p:spPr>
        </p:pic>
      </p:grpSp>
      <p:grpSp>
        <p:nvGrpSpPr>
          <p:cNvPr id="4" name="组合 15"/>
          <p:cNvGrpSpPr>
            <a:grpSpLocks noChangeAspect="1"/>
          </p:cNvGrpSpPr>
          <p:nvPr/>
        </p:nvGrpSpPr>
        <p:grpSpPr>
          <a:xfrm>
            <a:off x="4611370" y="2084705"/>
            <a:ext cx="1875790" cy="1877695"/>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13"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grpSp>
        <p:nvGrpSpPr>
          <p:cNvPr id="9" name="组合 18"/>
          <p:cNvGrpSpPr>
            <a:grpSpLocks noChangeAspect="1"/>
          </p:cNvGrpSpPr>
          <p:nvPr/>
        </p:nvGrpSpPr>
        <p:grpSpPr>
          <a:xfrm>
            <a:off x="6694170" y="2084705"/>
            <a:ext cx="1899285" cy="190119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2" name="组合 26"/>
            <p:cNvGrpSpPr/>
            <p:nvPr/>
          </p:nvGrpSpPr>
          <p:grpSpPr>
            <a:xfrm>
              <a:off x="7033174" y="2413982"/>
              <a:ext cx="1209936" cy="1239010"/>
              <a:chOff x="3598200" y="1732459"/>
              <a:chExt cx="1947600" cy="1994400"/>
            </a:xfrm>
          </p:grpSpPr>
          <p:sp>
            <p:nvSpPr>
              <p:cNvPr id="2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42" name="矩形 41"/>
          <p:cNvSpPr/>
          <p:nvPr/>
        </p:nvSpPr>
        <p:spPr>
          <a:xfrm>
            <a:off x="322263" y="4196398"/>
            <a:ext cx="2147888" cy="779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课程目的</a:t>
            </a:r>
            <a:endParaRPr kumimoji="0" lang="zh-CN" altLang="en-US" sz="2800" b="1"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latinLnBrk="0" hangingPunct="1">
              <a:spcBef>
                <a:spcPts val="0"/>
              </a:spcBef>
              <a:spcAft>
                <a:spcPts val="0"/>
              </a:spcAft>
              <a:buClrTx/>
              <a:buSzTx/>
              <a:buFontTx/>
              <a:buNone/>
              <a:defRPr/>
            </a:pPr>
            <a:r>
              <a:rPr kumimoji="0" lang="en-US" altLang="zh-CN" sz="1400" b="0"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Rearch Background</a:t>
            </a:r>
            <a:endParaRPr kumimoji="0" lang="en-US" altLang="zh-CN" sz="1400" b="0"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3" name="矩形 42"/>
          <p:cNvSpPr/>
          <p:nvPr/>
        </p:nvSpPr>
        <p:spPr>
          <a:xfrm>
            <a:off x="2438400" y="4196398"/>
            <a:ext cx="2149475" cy="779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实施办法</a:t>
            </a:r>
            <a:endParaRPr kumimoji="0" lang="zh-CN" altLang="en-US" sz="2800" b="1"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latinLnBrk="0" hangingPunct="1">
              <a:spcBef>
                <a:spcPts val="0"/>
              </a:spcBef>
              <a:spcAft>
                <a:spcPts val="0"/>
              </a:spcAft>
              <a:buClrTx/>
              <a:buSzTx/>
              <a:buFontTx/>
              <a:buNone/>
              <a:defRPr/>
            </a:pPr>
            <a:r>
              <a:rPr lang="en-US" altLang="zh-CN" sz="1400" noProof="0" dirty="0" smtClean="0">
                <a:ln>
                  <a:noFill/>
                </a:ln>
                <a:solidFill>
                  <a:srgbClr val="0070C0"/>
                </a:solidFill>
                <a:uLnTx/>
                <a:uFillTx/>
                <a:latin typeface="Arial" panose="020B0604020202020204" pitchFamily="34" charset="0"/>
                <a:ea typeface="微软雅黑" panose="020B0503020204020204" pitchFamily="34" charset="-122"/>
                <a:sym typeface="Arial" panose="020B0604020202020204" pitchFamily="34" charset="0"/>
              </a:rPr>
              <a:t>Program Design</a:t>
            </a:r>
            <a:endParaRPr kumimoji="0" lang="zh-CN" altLang="en-US" sz="1400" b="0"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矩形 43"/>
          <p:cNvSpPr/>
          <p:nvPr/>
        </p:nvSpPr>
        <p:spPr>
          <a:xfrm>
            <a:off x="4556125" y="4196398"/>
            <a:ext cx="2149475" cy="779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r>
              <a:rPr kumimoji="0" lang="zh-CN" altLang="en-US" sz="2800" b="1"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成绩评定</a:t>
            </a:r>
            <a:endParaRPr kumimoji="0" lang="zh-CN" altLang="en-US" sz="2800" b="1"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latinLnBrk="0" hangingPunct="1">
              <a:spcBef>
                <a:spcPts val="0"/>
              </a:spcBef>
              <a:spcAft>
                <a:spcPts val="0"/>
              </a:spcAft>
              <a:buClrTx/>
              <a:buSzTx/>
              <a:buFontTx/>
              <a:buNone/>
              <a:defRPr/>
            </a:pPr>
            <a:r>
              <a:rPr lang="en-US" altLang="zh-CN" sz="1400" noProof="0" dirty="0" smtClean="0">
                <a:ln>
                  <a:noFill/>
                </a:ln>
                <a:solidFill>
                  <a:srgbClr val="0070C0"/>
                </a:solidFill>
                <a:uLnTx/>
                <a:uFillTx/>
                <a:latin typeface="Arial" panose="020B0604020202020204" pitchFamily="34" charset="0"/>
                <a:ea typeface="微软雅黑" panose="020B0503020204020204" pitchFamily="34" charset="-122"/>
                <a:sym typeface="Arial" panose="020B0604020202020204" pitchFamily="34" charset="0"/>
              </a:rPr>
              <a:t>Schedule Development</a:t>
            </a:r>
            <a:endParaRPr kumimoji="0" lang="zh-CN" altLang="en-US" sz="1400" b="0"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5" name="矩形 44"/>
          <p:cNvSpPr/>
          <p:nvPr/>
        </p:nvSpPr>
        <p:spPr>
          <a:xfrm>
            <a:off x="6673850" y="4196398"/>
            <a:ext cx="2147888" cy="779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r>
              <a:rPr lang="zh-CN" altLang="en-US" sz="28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实验平台</a:t>
            </a:r>
            <a:endParaRPr kumimoji="0" lang="zh-CN" altLang="en-US" sz="2800" b="1"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latinLnBrk="0" hangingPunct="1">
              <a:spcBef>
                <a:spcPts val="0"/>
              </a:spcBef>
              <a:spcAft>
                <a:spcPts val="0"/>
              </a:spcAft>
              <a:buClrTx/>
              <a:buSzTx/>
              <a:buFontTx/>
              <a:buNone/>
              <a:defRPr/>
            </a:pPr>
            <a:r>
              <a:rPr lang="en-US" altLang="zh-CN" sz="1400" noProof="0" dirty="0" smtClean="0">
                <a:ln>
                  <a:noFill/>
                </a:ln>
                <a:solidFill>
                  <a:srgbClr val="0070C0"/>
                </a:solidFill>
                <a:uLnTx/>
                <a:uFillTx/>
                <a:latin typeface="Arial" panose="020B0604020202020204" pitchFamily="34" charset="0"/>
                <a:ea typeface="微软雅黑" panose="020B0503020204020204" pitchFamily="34" charset="-122"/>
                <a:sym typeface="Arial" panose="020B0604020202020204" pitchFamily="34" charset="0"/>
              </a:rPr>
              <a:t>Expected Result</a:t>
            </a:r>
            <a:endParaRPr kumimoji="0" lang="en-US" altLang="zh-CN" sz="1400" b="0" i="0" u="none" strike="noStrike" kern="1200" cap="none" spc="0" normalizeH="0" baseline="0" noProof="0" dirty="0" smtClean="0">
              <a:ln>
                <a:noFill/>
              </a:ln>
              <a:solidFill>
                <a:srgbClr val="0070C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5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ppt_x</p:attrName>
                                        </p:attrNameLst>
                                      </p:cBhvr>
                                      <p:tavLst>
                                        <p:tav tm="0">
                                          <p:val>
                                            <p:fltVal val="0.5"/>
                                          </p:val>
                                        </p:tav>
                                        <p:tav tm="100000">
                                          <p:val>
                                            <p:strVal val="#ppt_x"/>
                                          </p:val>
                                        </p:tav>
                                      </p:tavLst>
                                    </p:anim>
                                    <p:anim calcmode="lin" valueType="num">
                                      <p:cBhvr>
                                        <p:cTn id="16" dur="500" fill="hold"/>
                                        <p:tgtEl>
                                          <p:spTgt spid="3"/>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45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ppt_x</p:attrName>
                                        </p:attrNameLst>
                                      </p:cBhvr>
                                      <p:tavLst>
                                        <p:tav tm="0">
                                          <p:val>
                                            <p:fltVal val="0.5"/>
                                          </p:val>
                                        </p:tav>
                                        <p:tav tm="100000">
                                          <p:val>
                                            <p:strVal val="#ppt_x"/>
                                          </p:val>
                                        </p:tav>
                                      </p:tavLst>
                                    </p:anim>
                                    <p:anim calcmode="lin" valueType="num">
                                      <p:cBhvr>
                                        <p:cTn id="22" dur="500" fill="hold"/>
                                        <p:tgtEl>
                                          <p:spTgt spid="4"/>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5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3000"/>
          </a:blip>
          <a:stretch>
            <a:fillRect/>
          </a:stretch>
        </a:blipFill>
        <a:effectLst/>
      </p:bgPr>
    </p:bg>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2268221"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课程目的</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857251" y="1728788"/>
            <a:ext cx="7572374" cy="3862596"/>
          </a:xfrm>
          <a:prstGeom prst="rect">
            <a:avLst/>
          </a:prstGeom>
          <a:noFill/>
        </p:spPr>
        <p:txBody>
          <a:bodyPr wrap="square" rtlCol="0">
            <a:spAutoFit/>
          </a:bodyPr>
          <a:lstStyle/>
          <a:p>
            <a:pPr>
              <a:lnSpc>
                <a:spcPct val="125000"/>
              </a:lnSpc>
            </a:pPr>
            <a:r>
              <a:rPr lang="zh-CN" altLang="en-US" sz="2800" b="1" dirty="0" smtClean="0">
                <a:solidFill>
                  <a:srgbClr val="0070C0"/>
                </a:solidFill>
                <a:latin typeface="微软雅黑" panose="020B0503020204020204" pitchFamily="34" charset="-122"/>
                <a:ea typeface="微软雅黑" panose="020B0503020204020204" pitchFamily="34" charset="-122"/>
              </a:rPr>
              <a:t>      通过嵌入式程序设计大赛强化学生的实践能力、设计能力与创新能力，推动学生基于问题的学习、基于项目的学习、基于案例的学习等研究性学习方法，深化计算机科学与技术相关专业人才培养模式、实践教学的改革，提高学生的创新意识、动手能力和团队协作精神，进一步缩小学校教育与企业需求的差距。</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3011171"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课程实施办法</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858204" y="1450023"/>
            <a:ext cx="7743824" cy="6554470"/>
          </a:xfrm>
          <a:prstGeom prst="rect">
            <a:avLst/>
          </a:prstGeom>
          <a:noFill/>
        </p:spPr>
        <p:txBody>
          <a:bodyPr wrap="square" rtlCol="0">
            <a:spAutoFit/>
          </a:bodyPr>
          <a:lstStyle/>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本活动每年开展一次，每个项目必须在一个学年内全部完成</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项目小组由</a:t>
            </a:r>
            <a:r>
              <a:rPr lang="en-US" sz="2400" b="1" dirty="0" smtClean="0">
                <a:solidFill>
                  <a:srgbClr val="0070C0"/>
                </a:solidFill>
                <a:latin typeface="微软雅黑" panose="020B0503020204020204" pitchFamily="34" charset="-122"/>
                <a:ea typeface="微软雅黑" panose="020B0503020204020204" pitchFamily="34" charset="-122"/>
              </a:rPr>
              <a:t>3-4</a:t>
            </a:r>
            <a:r>
              <a:rPr lang="zh-CN" altLang="en-US" sz="2400" b="1" dirty="0" smtClean="0">
                <a:solidFill>
                  <a:srgbClr val="0070C0"/>
                </a:solidFill>
                <a:latin typeface="微软雅黑" panose="020B0503020204020204" pitchFamily="34" charset="-122"/>
                <a:ea typeface="微软雅黑" panose="020B0503020204020204" pitchFamily="34" charset="-122"/>
              </a:rPr>
              <a:t>名学生组成，选取一个嵌入式系统相关题目，在春季学期内完成组队</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各小组制定项目计划，完成项目材料准备、项目任务分解、具体任务执行、活动日志记录等工作，最终形成可演示的原创作品</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秋季学期（</a:t>
            </a:r>
            <a:r>
              <a:rPr lang="en-US" altLang="zh-CN" sz="2400" b="1" dirty="0" smtClean="0">
                <a:solidFill>
                  <a:srgbClr val="0070C0"/>
                </a:solidFill>
                <a:latin typeface="微软雅黑" panose="020B0503020204020204" pitchFamily="34" charset="-122"/>
                <a:ea typeface="微软雅黑" panose="020B0503020204020204" pitchFamily="34" charset="-122"/>
              </a:rPr>
              <a:t>12</a:t>
            </a:r>
            <a:r>
              <a:rPr lang="zh-CN" altLang="en-US" sz="2400" b="1" dirty="0" smtClean="0">
                <a:solidFill>
                  <a:srgbClr val="0070C0"/>
                </a:solidFill>
                <a:latin typeface="微软雅黑" panose="020B0503020204020204" pitchFamily="34" charset="-122"/>
                <a:ea typeface="微软雅黑" panose="020B0503020204020204" pitchFamily="34" charset="-122"/>
              </a:rPr>
              <a:t>月</a:t>
            </a:r>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日前）各小组提交作品设计报告、作品演示视频、用户手册、源程序、电路图等。由评审小组负责评定成果等级和学生成绩（需考虑每个成员对项目的贡献度）</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3011171" cy="583565"/>
          </a:xfrm>
          <a:prstGeom prst="rect">
            <a:avLst/>
          </a:prstGeom>
          <a:noFill/>
        </p:spPr>
        <p:txBody>
          <a:bodyPr wrap="square" rtlCol="0">
            <a:spAutoFit/>
          </a:bodyPr>
          <a:lstStyle/>
          <a:p>
            <a:pPr marL="0" marR="0" lvl="0" indent="0" algn="l"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作品形式</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858204" y="1450023"/>
            <a:ext cx="7743824" cy="2676525"/>
          </a:xfrm>
          <a:prstGeom prst="rect">
            <a:avLst/>
          </a:prstGeom>
          <a:noFill/>
        </p:spPr>
        <p:txBody>
          <a:bodyPr wrap="square" rtlCol="0">
            <a:spAutoFit/>
          </a:bodyPr>
          <a:lstStyle/>
          <a:p>
            <a:pPr marL="514350" indent="-514350" fontAlgn="auto">
              <a:lnSpc>
                <a:spcPct val="150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软硬结合的原创作品</a:t>
            </a:r>
            <a:endParaRPr lang="zh-CN" altLang="en-US" sz="2400" b="1" dirty="0" smtClean="0">
              <a:solidFill>
                <a:srgbClr val="0070C0"/>
              </a:solidFill>
              <a:latin typeface="微软雅黑" panose="020B0503020204020204" pitchFamily="34" charset="-122"/>
              <a:ea typeface="微软雅黑" panose="020B0503020204020204" pitchFamily="34" charset="-122"/>
            </a:endParaRPr>
          </a:p>
          <a:p>
            <a:pPr marL="514350" indent="-514350" fontAlgn="auto">
              <a:lnSpc>
                <a:spcPct val="150000"/>
              </a:lnSpc>
              <a:buFont typeface="+mj-ea"/>
              <a:buAutoNum type="circleNumDbPlain"/>
            </a:pPr>
            <a:r>
              <a:rPr lang="en-US" altLang="zh-CN" sz="2400" b="1" dirty="0" smtClean="0">
                <a:solidFill>
                  <a:srgbClr val="0070C0"/>
                </a:solidFill>
                <a:latin typeface="微软雅黑" panose="020B0503020204020204" pitchFamily="34" charset="-122"/>
                <a:ea typeface="微软雅黑" panose="020B0503020204020204" pitchFamily="34" charset="-122"/>
              </a:rPr>
              <a:t>Linux</a:t>
            </a:r>
            <a:r>
              <a:rPr lang="zh-CN" altLang="en-US" sz="2400" b="1" dirty="0" smtClean="0">
                <a:solidFill>
                  <a:srgbClr val="0070C0"/>
                </a:solidFill>
                <a:latin typeface="微软雅黑" panose="020B0503020204020204" pitchFamily="34" charset="-122"/>
                <a:ea typeface="微软雅黑" panose="020B0503020204020204" pitchFamily="34" charset="-122"/>
              </a:rPr>
              <a:t>系统下软件开发</a:t>
            </a:r>
            <a:endParaRPr lang="zh-CN" altLang="en-US" sz="2400" b="1" dirty="0" smtClean="0">
              <a:solidFill>
                <a:srgbClr val="0070C0"/>
              </a:solidFill>
              <a:latin typeface="微软雅黑" panose="020B0503020204020204" pitchFamily="34" charset="-122"/>
              <a:ea typeface="微软雅黑" panose="020B0503020204020204" pitchFamily="34" charset="-122"/>
            </a:endParaRPr>
          </a:p>
          <a:p>
            <a:pPr marL="514350" indent="-514350" fontAlgn="auto">
              <a:lnSpc>
                <a:spcPct val="150000"/>
              </a:lnSpc>
              <a:buFont typeface="+mj-ea"/>
              <a:buAutoNum type="circleNumDbPlain"/>
            </a:pPr>
            <a:r>
              <a:rPr lang="zh-CN" altLang="en-US" sz="2400" b="1" dirty="0" smtClean="0">
                <a:solidFill>
                  <a:srgbClr val="0070C0"/>
                </a:solidFill>
                <a:latin typeface="微软雅黑" panose="020B0503020204020204" pitchFamily="34" charset="-122"/>
                <a:ea typeface="微软雅黑" panose="020B0503020204020204" pitchFamily="34" charset="-122"/>
              </a:rPr>
              <a:t>移动平台软件开发（</a:t>
            </a:r>
            <a:r>
              <a:rPr lang="en-US" altLang="zh-CN" sz="2400" b="1" dirty="0" smtClean="0">
                <a:solidFill>
                  <a:srgbClr val="0070C0"/>
                </a:solidFill>
                <a:latin typeface="微软雅黑" panose="020B0503020204020204" pitchFamily="34" charset="-122"/>
                <a:ea typeface="微软雅黑" panose="020B0503020204020204" pitchFamily="34" charset="-122"/>
              </a:rPr>
              <a:t>APP</a:t>
            </a:r>
            <a:r>
              <a:rPr lang="zh-CN" altLang="en-US" sz="2400" b="1" dirty="0" smtClean="0">
                <a:solidFill>
                  <a:srgbClr val="0070C0"/>
                </a:solidFill>
                <a:latin typeface="微软雅黑" panose="020B0503020204020204" pitchFamily="34" charset="-122"/>
                <a:ea typeface="微软雅黑" panose="020B0503020204020204" pitchFamily="34" charset="-122"/>
              </a:rPr>
              <a:t>、微信小程序）</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buFont typeface="+mj-ea"/>
              <a:buAutoNum type="circleNumDbPlain"/>
            </a:pP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892" y="759699"/>
            <a:ext cx="2954021" cy="584775"/>
          </a:xfrm>
          <a:prstGeom prst="rect">
            <a:avLst/>
          </a:prstGeom>
          <a:noFill/>
        </p:spPr>
        <p:txBody>
          <a:bodyPr wrap="square" rtlCol="0">
            <a:spAutoFit/>
          </a:bodyPr>
          <a:lstStyle/>
          <a:p>
            <a:pPr marL="0" marR="0" lvl="0" indent="0" algn="ctr"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成绩评定方法</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 name="表格 4"/>
          <p:cNvGraphicFramePr>
            <a:graphicFrameLocks noGrp="1"/>
          </p:cNvGraphicFramePr>
          <p:nvPr/>
        </p:nvGraphicFramePr>
        <p:xfrm>
          <a:off x="898636" y="1583449"/>
          <a:ext cx="7472854" cy="4643927"/>
        </p:xfrm>
        <a:graphic>
          <a:graphicData uri="http://schemas.openxmlformats.org/drawingml/2006/table">
            <a:tbl>
              <a:tblPr/>
              <a:tblGrid>
                <a:gridCol w="3279227"/>
                <a:gridCol w="2426615"/>
                <a:gridCol w="1767012"/>
              </a:tblGrid>
              <a:tr h="463058">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评分项目</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评分标准</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责任人</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058">
                <a:tc>
                  <a:txBody>
                    <a:bodyPr/>
                    <a:lstStyle/>
                    <a:p>
                      <a:pPr algn="ctr">
                        <a:spcAft>
                          <a:spcPts val="0"/>
                        </a:spcAft>
                      </a:pPr>
                      <a:r>
                        <a:rPr lang="zh-CN" altLang="en-US" sz="2400" b="1" kern="0" dirty="0" smtClean="0">
                          <a:solidFill>
                            <a:srgbClr val="0070C0"/>
                          </a:solidFill>
                          <a:latin typeface="微软雅黑" panose="020B0503020204020204" pitchFamily="34" charset="-122"/>
                          <a:ea typeface="微软雅黑" panose="020B0503020204020204" pitchFamily="34" charset="-122"/>
                          <a:cs typeface="Times New Roman" panose="02020603050405020304"/>
                        </a:rPr>
                        <a:t>作品创新性</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占总分</a:t>
                      </a:r>
                      <a:r>
                        <a:rPr lang="en-US"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10</a:t>
                      </a:r>
                      <a:r>
                        <a:rPr 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评审小组</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402">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作品设计难度</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占</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总分</a:t>
                      </a:r>
                      <a:r>
                        <a:rPr 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20%</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smtClean="0">
                          <a:solidFill>
                            <a:srgbClr val="0070C0"/>
                          </a:solidFill>
                          <a:latin typeface="微软雅黑" panose="020B0503020204020204" pitchFamily="34" charset="-122"/>
                          <a:ea typeface="微软雅黑" panose="020B0503020204020204" pitchFamily="34" charset="-122"/>
                          <a:cs typeface="Times New Roman" panose="02020603050405020304"/>
                        </a:rPr>
                        <a:t>评审小组</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058">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作品功能演示效果</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占</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总分</a:t>
                      </a:r>
                      <a:r>
                        <a:rPr 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30%</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评审小组</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058">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作品推广应用性</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占</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总分</a:t>
                      </a:r>
                      <a:r>
                        <a:rPr 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10%</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评审小组</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058">
                <a:tc>
                  <a:txBody>
                    <a:bodyPr/>
                    <a:lstStyle/>
                    <a:p>
                      <a:pPr marL="0" algn="ctr" defTabSz="914400" rtl="0" eaLnBrk="1" latinLnBrk="0" hangingPunct="1">
                        <a:spcAft>
                          <a:spcPts val="0"/>
                        </a:spcAft>
                      </a:pPr>
                      <a:r>
                        <a:rPr lang="zh-CN" altLang="en-US" sz="2400" b="1" kern="0" dirty="0" smtClean="0">
                          <a:solidFill>
                            <a:srgbClr val="0070C0"/>
                          </a:solidFill>
                          <a:latin typeface="微软雅黑" panose="020B0503020204020204" pitchFamily="34" charset="-122"/>
                          <a:ea typeface="微软雅黑" panose="020B0503020204020204" pitchFamily="34" charset="-122"/>
                          <a:cs typeface="Times New Roman" panose="02020603050405020304"/>
                        </a:rPr>
                        <a:t>作品报告质量</a:t>
                      </a:r>
                      <a:endParaRPr lang="zh-CN" altLang="en-US" sz="2400" b="1" kern="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占总分</a:t>
                      </a:r>
                      <a:r>
                        <a:rPr 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30%</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smtClean="0">
                          <a:solidFill>
                            <a:srgbClr val="0070C0"/>
                          </a:solidFill>
                          <a:latin typeface="微软雅黑" panose="020B0503020204020204" pitchFamily="34" charset="-122"/>
                          <a:ea typeface="微软雅黑" panose="020B0503020204020204" pitchFamily="34" charset="-122"/>
                          <a:cs typeface="Times New Roman" panose="02020603050405020304"/>
                        </a:rPr>
                        <a:t>评审小组</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9177">
                <a:tc gridSpan="3">
                  <a:txBody>
                    <a:bodyPr/>
                    <a:lstStyle/>
                    <a:p>
                      <a:pPr algn="l">
                        <a:spcAft>
                          <a:spcPts val="0"/>
                        </a:spcAft>
                      </a:pP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注：</a:t>
                      </a:r>
                      <a:r>
                        <a:rPr lang="en-US"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  </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考核</a:t>
                      </a: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结果按照以下标准转换为等级成绩并登录</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成绩分优秀、良好、中等、及格、不及格几个等级，</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毕业</a:t>
                      </a:r>
                      <a:r>
                        <a:rPr lang="zh-CN" sz="2400" b="1" kern="0"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成绩单将登记此等级成绩</a:t>
                      </a:r>
                      <a:r>
                        <a:rPr lang="zh-CN" sz="2400" b="1" kern="0"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a:t>
                      </a:r>
                      <a:endParaRPr lang="zh-CN" sz="2400" b="1" kern="100" dirty="0">
                        <a:solidFill>
                          <a:srgbClr val="0070C0"/>
                        </a:solidFill>
                        <a:latin typeface="微软雅黑" panose="020B0503020204020204" pitchFamily="34" charset="-122"/>
                        <a:ea typeface="微软雅黑" panose="020B0503020204020204" pitchFamily="34" charset="-122"/>
                        <a:cs typeface="Times New Roman" panose="02020603050405020304"/>
                      </a:endParaRPr>
                    </a:p>
                  </a:txBody>
                  <a:tcPr marL="51556" marR="515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1032510" y="730885"/>
            <a:ext cx="7369175" cy="583565"/>
          </a:xfrm>
          <a:prstGeom prst="rect">
            <a:avLst/>
          </a:prstGeom>
          <a:noFill/>
        </p:spPr>
        <p:txBody>
          <a:bodyPr wrap="square" rtlCol="0">
            <a:spAutoFit/>
          </a:bodyPr>
          <a:lstStyle/>
          <a:p>
            <a:pPr marL="0" marR="0" lvl="0" indent="0" algn="l"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推荐实验平台（计科院嵌入式实验室）</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828677" y="1314451"/>
            <a:ext cx="7743824" cy="2106930"/>
          </a:xfrm>
          <a:prstGeom prst="rect">
            <a:avLst/>
          </a:prstGeom>
          <a:noFill/>
        </p:spPr>
        <p:txBody>
          <a:bodyPr wrap="square" rtlCol="0">
            <a:spAutoFit/>
          </a:bodyPr>
          <a:lstStyle/>
          <a:p>
            <a:pPr marL="514350" indent="-514350">
              <a:lnSpc>
                <a:spcPct val="125000"/>
              </a:lnSpc>
            </a:pPr>
            <a:r>
              <a:rPr lang="zh-CN" altLang="en-US" sz="2800" b="1" dirty="0" smtClean="0">
                <a:solidFill>
                  <a:srgbClr val="0070C0"/>
                </a:solidFill>
                <a:latin typeface="微软雅黑" panose="020B0503020204020204" pitchFamily="34" charset="-122"/>
                <a:ea typeface="微软雅黑" panose="020B0503020204020204" pitchFamily="34" charset="-122"/>
              </a:rPr>
              <a:t>凌阳“</a:t>
            </a:r>
            <a:r>
              <a:rPr lang="en-US" altLang="zh-CN" sz="2800" b="1" dirty="0" smtClean="0">
                <a:solidFill>
                  <a:srgbClr val="0070C0"/>
                </a:solidFill>
                <a:latin typeface="微软雅黑" panose="020B0503020204020204" pitchFamily="34" charset="-122"/>
                <a:ea typeface="微软雅黑" panose="020B0503020204020204" pitchFamily="34" charset="-122"/>
              </a:rPr>
              <a:t>A8</a:t>
            </a:r>
            <a:r>
              <a:rPr lang="zh-CN" altLang="en-US" sz="2800" b="1" dirty="0" smtClean="0">
                <a:solidFill>
                  <a:srgbClr val="0070C0"/>
                </a:solidFill>
                <a:latin typeface="微软雅黑" panose="020B0503020204020204" pitchFamily="34" charset="-122"/>
                <a:ea typeface="微软雅黑" panose="020B0503020204020204" pitchFamily="34" charset="-122"/>
              </a:rPr>
              <a:t>实验箱” 数量：</a:t>
            </a:r>
            <a:r>
              <a:rPr lang="en-US" altLang="zh-CN" sz="2800" b="1" dirty="0" smtClean="0">
                <a:solidFill>
                  <a:srgbClr val="0070C0"/>
                </a:solidFill>
                <a:latin typeface="微软雅黑" panose="020B0503020204020204" pitchFamily="34" charset="-122"/>
                <a:ea typeface="微软雅黑" panose="020B0503020204020204" pitchFamily="34" charset="-122"/>
              </a:rPr>
              <a:t>90</a:t>
            </a:r>
            <a:r>
              <a:rPr lang="zh-CN" altLang="en-US" sz="2800" b="1" dirty="0" smtClean="0">
                <a:solidFill>
                  <a:srgbClr val="0070C0"/>
                </a:solidFill>
                <a:latin typeface="微软雅黑" panose="020B0503020204020204" pitchFamily="34" charset="-122"/>
                <a:ea typeface="微软雅黑" panose="020B0503020204020204" pitchFamily="34" charset="-122"/>
              </a:rPr>
              <a:t>台</a:t>
            </a:r>
            <a:endParaRPr lang="en-US" altLang="zh-CN" sz="2800" b="1" dirty="0" smtClean="0">
              <a:solidFill>
                <a:srgbClr val="0070C0"/>
              </a:solidFill>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嵌入式教学实验箱基于</a:t>
            </a:r>
            <a:r>
              <a:rPr lang="en-US" altLang="zh-CN" sz="2400" dirty="0" smtClean="0">
                <a:latin typeface="微软雅黑" panose="020B0503020204020204" pitchFamily="34" charset="-122"/>
                <a:ea typeface="微软雅黑" panose="020B0503020204020204" pitchFamily="34" charset="-122"/>
              </a:rPr>
              <a:t>ARM CortexTM-A8 </a:t>
            </a:r>
            <a:r>
              <a:rPr lang="zh-CN" altLang="en-US" sz="2400" dirty="0" smtClean="0">
                <a:latin typeface="微软雅黑" panose="020B0503020204020204" pitchFamily="34" charset="-122"/>
                <a:ea typeface="微软雅黑" panose="020B0503020204020204" pitchFamily="34" charset="-122"/>
              </a:rPr>
              <a:t>内核的处理器</a:t>
            </a:r>
            <a:r>
              <a:rPr lang="en-US" altLang="zh-CN" sz="2400" dirty="0" smtClean="0">
                <a:latin typeface="微软雅黑" panose="020B0503020204020204" pitchFamily="34" charset="-122"/>
                <a:ea typeface="微软雅黑" panose="020B0503020204020204" pitchFamily="34" charset="-122"/>
              </a:rPr>
              <a:t>S5PV210</a:t>
            </a:r>
            <a:r>
              <a:rPr lang="zh-CN" altLang="en-US" sz="2400" dirty="0" smtClean="0">
                <a:latin typeface="微软雅黑" panose="020B0503020204020204" pitchFamily="34" charset="-122"/>
                <a:ea typeface="微软雅黑" panose="020B0503020204020204" pitchFamily="34" charset="-122"/>
              </a:rPr>
              <a:t>，该芯片又名“蜂鸟”（</a:t>
            </a:r>
            <a:r>
              <a:rPr lang="en-US" altLang="zh-CN" sz="2400" dirty="0" smtClean="0">
                <a:latin typeface="微软雅黑" panose="020B0503020204020204" pitchFamily="34" charset="-122"/>
                <a:ea typeface="微软雅黑" panose="020B0503020204020204" pitchFamily="34" charset="-122"/>
              </a:rPr>
              <a:t>Hummingbird</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是三星推出的一款适用于智能手机和平板电脑等多媒体设备的应用处理器。</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27650" name="Picture 2" descr="http://jlsaibo.com/upLoad/product/month_1609/201609231451332162.jpg"/>
          <p:cNvPicPr>
            <a:picLocks noChangeAspect="1" noChangeArrowheads="1"/>
          </p:cNvPicPr>
          <p:nvPr/>
        </p:nvPicPr>
        <p:blipFill>
          <a:blip r:embed="rId1"/>
          <a:srcRect/>
          <a:stretch>
            <a:fillRect/>
          </a:stretch>
        </p:blipFill>
        <p:spPr bwMode="auto">
          <a:xfrm>
            <a:off x="1598612" y="3419475"/>
            <a:ext cx="5645151" cy="32064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765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7575" y="759460"/>
            <a:ext cx="5218430" cy="583565"/>
          </a:xfrm>
          <a:prstGeom prst="rect">
            <a:avLst/>
          </a:prstGeom>
          <a:noFill/>
        </p:spPr>
        <p:txBody>
          <a:bodyPr wrap="square" rtlCol="0">
            <a:spAutoFit/>
          </a:bodyPr>
          <a:lstStyle/>
          <a:p>
            <a:pPr lvl="0" algn="ctr">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推荐实验</a:t>
            </a:r>
            <a:r>
              <a:rPr lang="zh-CN" altLang="en-US" sz="3200" b="1" dirty="0" smtClean="0">
                <a:solidFill>
                  <a:schemeClr val="accent5">
                    <a:lumMod val="50000"/>
                  </a:schemeClr>
                </a:solidFill>
                <a:latin typeface="微软雅黑" panose="020B0503020204020204" pitchFamily="34" charset="-122"/>
                <a:ea typeface="微软雅黑" panose="020B0503020204020204" pitchFamily="34" charset="-122"/>
              </a:rPr>
              <a:t>平台（嵌入式团队）</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900114" y="1471614"/>
            <a:ext cx="8043862" cy="2014855"/>
          </a:xfrm>
          <a:prstGeom prst="rect">
            <a:avLst/>
          </a:prstGeom>
          <a:noFill/>
        </p:spPr>
        <p:txBody>
          <a:bodyPr wrap="square" rtlCol="0">
            <a:spAutoFit/>
          </a:bodyPr>
          <a:lstStyle/>
          <a:p>
            <a:pPr marL="514350" indent="-514350">
              <a:lnSpc>
                <a:spcPct val="125000"/>
              </a:lnSpc>
            </a:pPr>
            <a:r>
              <a:rPr lang="zh-CN" altLang="en-US" sz="2800" b="1" dirty="0" smtClean="0">
                <a:solidFill>
                  <a:srgbClr val="0070C0"/>
                </a:solidFill>
                <a:latin typeface="微软雅黑" panose="020B0503020204020204" pitchFamily="34" charset="-122"/>
                <a:ea typeface="微软雅黑" panose="020B0503020204020204" pitchFamily="34" charset="-122"/>
              </a:rPr>
              <a:t>博创“魔法师创意竞赛平台”  数量：</a:t>
            </a:r>
            <a:r>
              <a:rPr lang="en-US" altLang="zh-CN" sz="2800" b="1" dirty="0" smtClean="0">
                <a:solidFill>
                  <a:srgbClr val="0070C0"/>
                </a:solidFill>
                <a:latin typeface="微软雅黑" panose="020B0503020204020204" pitchFamily="34" charset="-122"/>
                <a:ea typeface="微软雅黑" panose="020B0503020204020204" pitchFamily="34" charset="-122"/>
              </a:rPr>
              <a:t>2</a:t>
            </a:r>
            <a:r>
              <a:rPr lang="zh-CN" altLang="en-US" sz="2800" b="1" smtClean="0">
                <a:solidFill>
                  <a:srgbClr val="0070C0"/>
                </a:solidFill>
                <a:latin typeface="微软雅黑" panose="020B0503020204020204" pitchFamily="34" charset="-122"/>
                <a:ea typeface="微软雅黑" panose="020B0503020204020204" pitchFamily="34" charset="-122"/>
              </a:rPr>
              <a:t>台</a:t>
            </a:r>
            <a:endParaRPr lang="en-US" altLang="zh-CN" sz="2800" b="1" dirty="0" smtClean="0">
              <a:solidFill>
                <a:srgbClr val="0070C0"/>
              </a:solidFill>
              <a:latin typeface="微软雅黑" panose="020B0503020204020204" pitchFamily="34" charset="-122"/>
              <a:ea typeface="微软雅黑" panose="020B0503020204020204" pitchFamily="34" charset="-122"/>
            </a:endParaRPr>
          </a:p>
          <a:p>
            <a:pPr marL="514350" indent="-514350">
              <a:lnSpc>
                <a:spcPct val="125000"/>
              </a:lnSpc>
            </a:pPr>
            <a:r>
              <a:rPr lang="zh-CN" altLang="en-US" sz="2400" dirty="0" smtClean="0">
                <a:latin typeface="微软雅黑" panose="020B0503020204020204" pitchFamily="34" charset="-122"/>
                <a:ea typeface="微软雅黑" panose="020B0503020204020204" pitchFamily="34" charset="-122"/>
              </a:rPr>
              <a:t>系统由丰富的嵌入式主板、扩展模块、传感器、二维码扫</a:t>
            </a:r>
            <a:endParaRPr lang="en-US" altLang="zh-CN" sz="2400" dirty="0" smtClean="0">
              <a:latin typeface="微软雅黑" panose="020B0503020204020204" pitchFamily="34" charset="-122"/>
              <a:ea typeface="微软雅黑" panose="020B0503020204020204" pitchFamily="34" charset="-122"/>
            </a:endParaRPr>
          </a:p>
          <a:p>
            <a:pPr marL="514350" indent="-514350">
              <a:lnSpc>
                <a:spcPct val="125000"/>
              </a:lnSpc>
            </a:pPr>
            <a:r>
              <a:rPr lang="zh-CN" altLang="en-US" sz="2400" dirty="0" smtClean="0">
                <a:latin typeface="微软雅黑" panose="020B0503020204020204" pitchFamily="34" charset="-122"/>
                <a:ea typeface="微软雅黑" panose="020B0503020204020204" pitchFamily="34" charset="-122"/>
              </a:rPr>
              <a:t>描模块、</a:t>
            </a:r>
            <a:r>
              <a:rPr lang="en-US" sz="2400" dirty="0" err="1" smtClean="0">
                <a:latin typeface="微软雅黑" panose="020B0503020204020204" pitchFamily="34" charset="-122"/>
                <a:ea typeface="微软雅黑" panose="020B0503020204020204" pitchFamily="34" charset="-122"/>
              </a:rPr>
              <a:t>Zigbee</a:t>
            </a:r>
            <a:r>
              <a:rPr lang="zh-CN" altLang="en-US" sz="2400" dirty="0" smtClean="0">
                <a:latin typeface="微软雅黑" panose="020B0503020204020204" pitchFamily="34" charset="-122"/>
                <a:ea typeface="微软雅黑" panose="020B0503020204020204" pitchFamily="34" charset="-122"/>
              </a:rPr>
              <a:t>、</a:t>
            </a:r>
            <a:r>
              <a:rPr lang="en-US" sz="2400" dirty="0" smtClean="0">
                <a:latin typeface="微软雅黑" panose="020B0503020204020204" pitchFamily="34" charset="-122"/>
                <a:ea typeface="微软雅黑" panose="020B0503020204020204" pitchFamily="34" charset="-122"/>
              </a:rPr>
              <a:t>RFID</a:t>
            </a:r>
            <a:r>
              <a:rPr lang="zh-CN" altLang="en-US" sz="2400" dirty="0" smtClean="0">
                <a:latin typeface="微软雅黑" panose="020B0503020204020204" pitchFamily="34" charset="-122"/>
                <a:ea typeface="微软雅黑" panose="020B0503020204020204" pitchFamily="34" charset="-122"/>
              </a:rPr>
              <a:t>、焊接面包板等单元组成，各单</a:t>
            </a:r>
            <a:endParaRPr lang="en-US" altLang="zh-CN" sz="2400" dirty="0" smtClean="0">
              <a:latin typeface="微软雅黑" panose="020B0503020204020204" pitchFamily="34" charset="-122"/>
              <a:ea typeface="微软雅黑" panose="020B0503020204020204" pitchFamily="34" charset="-122"/>
            </a:endParaRPr>
          </a:p>
          <a:p>
            <a:pPr marL="514350" indent="-514350">
              <a:lnSpc>
                <a:spcPct val="125000"/>
              </a:lnSpc>
            </a:pPr>
            <a:r>
              <a:rPr lang="zh-CN" altLang="en-US" sz="2400" dirty="0" smtClean="0">
                <a:latin typeface="微软雅黑" panose="020B0503020204020204" pitchFamily="34" charset="-122"/>
                <a:ea typeface="微软雅黑" panose="020B0503020204020204" pitchFamily="34" charset="-122"/>
              </a:rPr>
              <a:t>元间可自由组合</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25602" name="Picture 2"/>
          <p:cNvPicPr>
            <a:picLocks noChangeAspect="1" noChangeArrowheads="1"/>
          </p:cNvPicPr>
          <p:nvPr/>
        </p:nvPicPr>
        <p:blipFill>
          <a:blip r:embed="rId1"/>
          <a:srcRect/>
          <a:stretch>
            <a:fillRect/>
          </a:stretch>
        </p:blipFill>
        <p:spPr bwMode="auto">
          <a:xfrm>
            <a:off x="1385888" y="3414711"/>
            <a:ext cx="6606211" cy="310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96357" y="681276"/>
            <a:ext cx="161925" cy="68461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1" name="TextBox 40"/>
          <p:cNvSpPr txBox="1"/>
          <p:nvPr/>
        </p:nvSpPr>
        <p:spPr>
          <a:xfrm>
            <a:off x="918210" y="759460"/>
            <a:ext cx="5900420" cy="583565"/>
          </a:xfrm>
          <a:prstGeom prst="rect">
            <a:avLst/>
          </a:prstGeom>
          <a:noFill/>
        </p:spPr>
        <p:txBody>
          <a:bodyPr wrap="square" rtlCol="0">
            <a:spAutoFit/>
          </a:bodyPr>
          <a:lstStyle/>
          <a:p>
            <a:pPr marL="0" marR="0" lvl="0" indent="0" algn="l" defTabSz="914400" rtl="0" eaLnBrk="1" latinLnBrk="0" hangingPunct="1">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其他推荐实验平台</a:t>
            </a:r>
            <a:endParaRPr kumimoji="0" lang="zh-CN" altLang="en-US" sz="3200" b="1" i="0" u="none" strike="noStrike" kern="1200" cap="none" spc="0" normalizeH="0" baseline="0" noProof="0" dirty="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TextBox 42"/>
          <p:cNvSpPr txBox="1"/>
          <p:nvPr/>
        </p:nvSpPr>
        <p:spPr>
          <a:xfrm>
            <a:off x="858204" y="1513524"/>
            <a:ext cx="8043862" cy="2306955"/>
          </a:xfrm>
          <a:prstGeom prst="rect">
            <a:avLst/>
          </a:prstGeom>
          <a:noFill/>
        </p:spPr>
        <p:txBody>
          <a:bodyPr wrap="square" rtlCol="0">
            <a:spAutoFit/>
          </a:bodyPr>
          <a:p>
            <a:pPr marL="514350" indent="-514350" fontAlgn="auto">
              <a:lnSpc>
                <a:spcPct val="150000"/>
              </a:lnSpc>
              <a:buFont typeface="Wingdings" panose="05000000000000000000" charset="0"/>
              <a:buChar char="l"/>
            </a:pPr>
            <a:r>
              <a:rPr lang="en-US" altLang="zh-CN" sz="2400" b="1" dirty="0">
                <a:solidFill>
                  <a:srgbClr val="0070C0"/>
                </a:solidFill>
                <a:latin typeface="微软雅黑" panose="020B0503020204020204" pitchFamily="34" charset="-122"/>
                <a:ea typeface="微软雅黑" panose="020B0503020204020204" pitchFamily="34" charset="-122"/>
              </a:rPr>
              <a:t>ST</a:t>
            </a:r>
            <a:r>
              <a:rPr lang="zh-CN" altLang="en-US" sz="2400" b="1" dirty="0">
                <a:solidFill>
                  <a:srgbClr val="0070C0"/>
                </a:solidFill>
                <a:latin typeface="微软雅黑" panose="020B0503020204020204" pitchFamily="34" charset="-122"/>
                <a:ea typeface="微软雅黑" panose="020B0503020204020204" pitchFamily="34" charset="-122"/>
              </a:rPr>
              <a:t>官网核心板</a:t>
            </a:r>
            <a:endParaRPr lang="zh-CN" altLang="en-US" sz="2400" b="1" dirty="0">
              <a:solidFill>
                <a:srgbClr val="0070C0"/>
              </a:solidFill>
              <a:latin typeface="微软雅黑" panose="020B0503020204020204" pitchFamily="34" charset="-122"/>
              <a:ea typeface="微软雅黑" panose="020B0503020204020204" pitchFamily="34" charset="-122"/>
            </a:endParaRPr>
          </a:p>
          <a:p>
            <a:pPr marL="514350" indent="-514350" fontAlgn="auto">
              <a:lnSpc>
                <a:spcPct val="150000"/>
              </a:lnSpc>
              <a:buFont typeface="Wingdings" panose="05000000000000000000" charset="0"/>
              <a:buChar char="l"/>
            </a:pPr>
            <a:r>
              <a:rPr lang="zh-CN" altLang="en-US" sz="2400" b="1" dirty="0">
                <a:solidFill>
                  <a:srgbClr val="0070C0"/>
                </a:solidFill>
                <a:latin typeface="微软雅黑" panose="020B0503020204020204" pitchFamily="34" charset="-122"/>
                <a:ea typeface="微软雅黑" panose="020B0503020204020204" pitchFamily="34" charset="-122"/>
              </a:rPr>
              <a:t>树莓派开发板</a:t>
            </a:r>
            <a:endParaRPr lang="zh-CN" altLang="en-US" sz="2400" b="1" dirty="0">
              <a:solidFill>
                <a:srgbClr val="0070C0"/>
              </a:solidFill>
              <a:latin typeface="微软雅黑" panose="020B0503020204020204" pitchFamily="34" charset="-122"/>
              <a:ea typeface="微软雅黑" panose="020B0503020204020204" pitchFamily="34" charset="-122"/>
            </a:endParaRPr>
          </a:p>
          <a:p>
            <a:pPr marL="514350" indent="-514350" fontAlgn="auto">
              <a:lnSpc>
                <a:spcPct val="150000"/>
              </a:lnSpc>
              <a:buFont typeface="Wingdings" panose="05000000000000000000" charset="0"/>
              <a:buChar char="l"/>
            </a:pPr>
            <a:r>
              <a:rPr lang="zh-CN" altLang="en-US" sz="2400" b="1" dirty="0">
                <a:solidFill>
                  <a:srgbClr val="0070C0"/>
                </a:solidFill>
                <a:latin typeface="微软雅黑" panose="020B0503020204020204" pitchFamily="34" charset="-122"/>
                <a:ea typeface="微软雅黑" panose="020B0503020204020204" pitchFamily="34" charset="-122"/>
              </a:rPr>
              <a:t>其他最小系统板（需征得评审组同意）</a:t>
            </a:r>
            <a:endParaRPr lang="zh-CN" altLang="en-US" sz="2400" b="1" dirty="0">
              <a:solidFill>
                <a:srgbClr val="0070C0"/>
              </a:solidFill>
              <a:latin typeface="微软雅黑" panose="020B0503020204020204" pitchFamily="34" charset="-122"/>
              <a:ea typeface="微软雅黑" panose="020B0503020204020204" pitchFamily="34" charset="-122"/>
            </a:endParaRPr>
          </a:p>
          <a:p>
            <a:pPr marL="514350" indent="-514350" fontAlgn="auto">
              <a:lnSpc>
                <a:spcPct val="150000"/>
              </a:lnSpc>
              <a:buFont typeface="Wingdings" panose="05000000000000000000" charset="0"/>
              <a:buChar char="l"/>
            </a:pP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1467</Words>
  <Application>WPS 演示</Application>
  <PresentationFormat>全屏显示(4:3)</PresentationFormat>
  <Paragraphs>156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方正姚体</vt:lpstr>
      <vt:lpstr>黑体</vt:lpstr>
      <vt:lpstr>Times New Roman</vt:lpstr>
      <vt:lpstr>Wingdings</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97</cp:revision>
  <dcterms:created xsi:type="dcterms:W3CDTF">2016-02-18T02:56:00Z</dcterms:created>
  <dcterms:modified xsi:type="dcterms:W3CDTF">2019-06-17T13:10:58Z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