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97F9E60-FF0B-CE43-808F-5CB94400DAC6}">
          <p14:sldIdLst>
            <p14:sldId id="256"/>
            <p14:sldId id="261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8645"/>
  </p:normalViewPr>
  <p:slideViewPr>
    <p:cSldViewPr snapToGrid="0" snapToObjects="1">
      <p:cViewPr varScale="1">
        <p:scale>
          <a:sx n="63" d="100"/>
          <a:sy n="63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A8EDE-8FFA-1246-85CB-58D4B344D371}" type="datetimeFigureOut">
              <a:rPr kumimoji="1" lang="zh-CN" altLang="en-US" smtClean="0"/>
              <a:t>2018/8/31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0366B-DD9D-AF4B-891C-BDFB9D6BD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5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0366B-DD9D-AF4B-891C-BDFB9D6BD69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4114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smtClean="0"/>
              <a:t>、模板方法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0366B-DD9D-AF4B-891C-BDFB9D6BD69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15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、数组和</a:t>
            </a:r>
            <a:r>
              <a:rPr kumimoji="1" lang="en-US" altLang="zh-CN" dirty="0" err="1" smtClean="0"/>
              <a:t>ArrayList</a:t>
            </a:r>
            <a:r>
              <a:rPr kumimoji="1" lang="zh-CN" altLang="en-US" dirty="0" smtClean="0"/>
              <a:t>的区别</a:t>
            </a:r>
            <a:r>
              <a:rPr kumimoji="1" lang="en-US" altLang="zh-CN" dirty="0" smtClean="0"/>
              <a:t>?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的常用的方法，</a:t>
            </a:r>
            <a:r>
              <a:rPr kumimoji="1" lang="en-US" altLang="zh-CN" dirty="0" smtClean="0"/>
              <a:t>add(),get(),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()(</a:t>
            </a:r>
            <a:r>
              <a:rPr kumimoji="1" lang="zh-CN" altLang="en-US" dirty="0" smtClean="0"/>
              <a:t>效率较低</a:t>
            </a:r>
            <a:r>
              <a:rPr kumimoji="1" lang="en-US" altLang="zh-CN" dirty="0" smtClean="0"/>
              <a:t>),contains()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……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arrayList</a:t>
            </a:r>
            <a:r>
              <a:rPr kumimoji="1" lang="zh-CN" altLang="en-US" dirty="0" smtClean="0"/>
              <a:t>的构造方法，建议使用带初始值的，防止没必要的扩容操作。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0366B-DD9D-AF4B-891C-BDFB9D6BD69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306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链表批量增加，是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循环遍历原数组，依次执行插入节点操作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。对比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System.arraycopy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完成批量增加的。增加一定会修改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modCount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、通过下标获取某个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会根据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处于前半段还是后半段 进行一个折半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提升查询效率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、删也一定会修改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modCount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按下标删，也是先根据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，然后去链表上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unlink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掉这个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按元素删，会先去遍历链表寻找是否有该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，如果有，去链表上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unlink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掉这个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、改也是先根据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，然后替换值。改不修改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modCount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、查本身就是根据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操作里，都涉及到根据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去找到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的操作。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0366B-DD9D-AF4B-891C-BDFB9D6BD69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6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简单粗暴，给每一个方法都加上同步的关键字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0366B-DD9D-AF4B-891C-BDFB9D6BD69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39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HashSet</a:t>
            </a:r>
            <a:r>
              <a:rPr kumimoji="1" lang="zh-CN" altLang="en-US" dirty="0" smtClean="0"/>
              <a:t> 基本和</a:t>
            </a:r>
            <a:r>
              <a:rPr kumimoji="1" lang="en-US" altLang="zh-CN" dirty="0" err="1" smtClean="0"/>
              <a:t>HashMap</a:t>
            </a:r>
            <a:r>
              <a:rPr kumimoji="1" lang="zh-CN" altLang="en-US" dirty="0" smtClean="0"/>
              <a:t>是一样的，明明是</a:t>
            </a:r>
            <a:r>
              <a:rPr kumimoji="1" lang="en-US" altLang="zh-CN" dirty="0" err="1" smtClean="0"/>
              <a:t>AbstractSet</a:t>
            </a:r>
            <a:r>
              <a:rPr kumimoji="1" lang="zh-CN" altLang="en-US" dirty="0" smtClean="0"/>
              <a:t>的子类，但是却和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有密切的关系。具体的我们稍后介绍。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TreeSet</a:t>
            </a:r>
            <a:r>
              <a:rPr kumimoji="1" lang="zh-CN" altLang="en-US" dirty="0" smtClean="0"/>
              <a:t>存放的对象一定要实现</a:t>
            </a:r>
            <a:r>
              <a:rPr kumimoji="1" lang="en-US" altLang="zh-CN" dirty="0" err="1" smtClean="0"/>
              <a:t>compalbe</a:t>
            </a:r>
            <a:r>
              <a:rPr kumimoji="1" lang="zh-CN" altLang="en-US" dirty="0" smtClean="0"/>
              <a:t>接口。返回的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会影响</a:t>
            </a:r>
            <a:r>
              <a:rPr kumimoji="1" lang="en-US" altLang="zh-CN" dirty="0" err="1" smtClean="0"/>
              <a:t>treeSet</a:t>
            </a:r>
            <a:r>
              <a:rPr kumimoji="1" lang="zh-CN" altLang="en-US" dirty="0" smtClean="0"/>
              <a:t>中的位置。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0366B-DD9D-AF4B-891C-BDFB9D6BD69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532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0</a:t>
            </a:r>
            <a:r>
              <a:rPr kumimoji="1" lang="zh-CN" altLang="en-US" dirty="0" smtClean="0"/>
              <a:t>、最好在白板上画一下结构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、为什么扩容都是变成原来的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倍？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</a:t>
            </a:r>
            <a:r>
              <a:rPr kumimoji="1" lang="zh-CN" altLang="en-US" baseline="0" dirty="0" smtClean="0"/>
              <a:t>、回头再分析</a:t>
            </a:r>
            <a:r>
              <a:rPr kumimoji="1" lang="en-US" altLang="zh-CN" baseline="0" dirty="0" err="1" smtClean="0"/>
              <a:t>HashSet</a:t>
            </a:r>
            <a:r>
              <a:rPr kumimoji="1" lang="zh-CN" altLang="en-US" baseline="0" dirty="0" smtClean="0"/>
              <a:t>如何保证唯一性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有趣的是，</a:t>
            </a:r>
            <a:r>
              <a:rPr kumimoji="1" lang="en-US" altLang="zh-CN" baseline="0" dirty="0" err="1" smtClean="0"/>
              <a:t>Hashtable</a:t>
            </a:r>
            <a:r>
              <a:rPr kumimoji="1" lang="zh-CN" altLang="en-US" baseline="0" dirty="0" smtClean="0"/>
              <a:t>的中的</a:t>
            </a:r>
            <a:r>
              <a:rPr kumimoji="1" lang="en-US" altLang="zh-CN" baseline="0" dirty="0" smtClean="0"/>
              <a:t>t</a:t>
            </a:r>
            <a:r>
              <a:rPr kumimoji="1" lang="zh-CN" altLang="en-US" baseline="0" dirty="0" smtClean="0"/>
              <a:t>是小写的。</a:t>
            </a:r>
            <a:endParaRPr kumimoji="1" lang="en-US" altLang="zh-CN" baseline="0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0366B-DD9D-AF4B-891C-BDFB9D6BD69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342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广义上的可重入锁指的是可重复可递归调用的锁，在外层使用锁之后，在内层仍然可以使用，并且不发生死锁（前提得是同一个对象或者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），这样的锁就叫做可重入锁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synchronized</a:t>
            </a:r>
            <a:r>
              <a:rPr lang="zh-CN" altLang="en-US" dirty="0" smtClean="0"/>
              <a:t>和可重入锁的区别？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0366B-DD9D-AF4B-891C-BDFB9D6BD69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268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synchronized</a:t>
            </a:r>
            <a:r>
              <a:rPr lang="zh-CN" altLang="en-US" dirty="0" smtClean="0"/>
              <a:t>和可重入锁的区别？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0366B-DD9D-AF4B-891C-BDFB9D6BD69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61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、怎么实现的线程安全。 </a:t>
            </a:r>
            <a:r>
              <a:rPr lang="en-US" altLang="zh-CN" dirty="0" smtClean="0"/>
              <a:t>CAS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volatile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0366B-DD9D-AF4B-891C-BDFB9D6BD69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12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399" y="2461930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200" dirty="0" smtClean="0"/>
              <a:t>我眼中的</a:t>
            </a:r>
            <a:r>
              <a:rPr kumimoji="1" lang="en-US" altLang="zh-CN" sz="3200" dirty="0" smtClean="0"/>
              <a:t>Java</a:t>
            </a:r>
            <a:r>
              <a:rPr kumimoji="1" lang="zh-CN" altLang="en-US" sz="3200" dirty="0" smtClean="0"/>
              <a:t>集合</a:t>
            </a:r>
            <a:endParaRPr kumimoji="1"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8692736" y="5462650"/>
            <a:ext cx="311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 smtClean="0"/>
              <a:t>2018-08-30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83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8872" y="623455"/>
            <a:ext cx="5694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J.U.C</a:t>
            </a:r>
            <a:r>
              <a:rPr lang="zh-CN" altLang="en-US" sz="2400" dirty="0" smtClean="0">
                <a:latin typeface="+mj-ea"/>
                <a:ea typeface="+mj-ea"/>
              </a:rPr>
              <a:t>中的集合</a:t>
            </a:r>
            <a:endParaRPr sz="2400" dirty="0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6800" y="1371600"/>
            <a:ext cx="86036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List</a:t>
            </a:r>
            <a:r>
              <a:rPr lang="zh-CN" altLang="en-US" dirty="0" smtClean="0"/>
              <a:t>集合：</a:t>
            </a:r>
            <a:endParaRPr lang="en-US" altLang="zh-CN" dirty="0" smtClean="0"/>
          </a:p>
          <a:p>
            <a:r>
              <a:rPr lang="en-US" dirty="0"/>
              <a:t>	</a:t>
            </a:r>
            <a:r>
              <a:rPr lang="en-US" altLang="zh-CN" dirty="0" err="1" smtClean="0"/>
              <a:t>CopyOnWriteArrayList</a:t>
            </a:r>
            <a:r>
              <a:rPr lang="zh-CN" altLang="en-US" dirty="0" smtClean="0"/>
              <a:t>：线程安全的</a:t>
            </a:r>
            <a:r>
              <a:rPr lang="en-US" altLang="zh-CN" dirty="0" err="1" smtClean="0"/>
              <a:t>ArrayList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CopyOnWrite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2</a:t>
            </a:r>
            <a:r>
              <a:rPr lang="zh-CN" altLang="en-US" dirty="0" smtClean="0"/>
              <a:t>、可重入锁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volatile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/remove/get</a:t>
            </a:r>
          </a:p>
          <a:p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450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8872" y="623455"/>
            <a:ext cx="5694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J.U.C</a:t>
            </a:r>
            <a:r>
              <a:rPr lang="zh-CN" altLang="en-US" sz="2400" dirty="0" smtClean="0">
                <a:latin typeface="+mj-ea"/>
                <a:ea typeface="+mj-ea"/>
              </a:rPr>
              <a:t>中的集合</a:t>
            </a:r>
            <a:endParaRPr sz="2400" dirty="0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6800" y="1371600"/>
            <a:ext cx="8603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</a:t>
            </a:r>
            <a:r>
              <a:rPr lang="zh-CN" altLang="en-US" dirty="0" smtClean="0"/>
              <a:t>集合：</a:t>
            </a:r>
            <a:endParaRPr lang="en-US" altLang="zh-CN" dirty="0" smtClean="0"/>
          </a:p>
          <a:p>
            <a:r>
              <a:rPr lang="en-US" dirty="0"/>
              <a:t>	</a:t>
            </a:r>
            <a:r>
              <a:rPr lang="en-US" altLang="zh-CN" dirty="0" err="1" smtClean="0"/>
              <a:t>CopyOnWriteArraySet</a:t>
            </a:r>
            <a:r>
              <a:rPr lang="zh-CN" altLang="en-US" dirty="0" smtClean="0"/>
              <a:t>：线程安全的</a:t>
            </a:r>
            <a:r>
              <a:rPr lang="en-US" altLang="zh-CN" dirty="0" err="1" smtClean="0"/>
              <a:t>HashSet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1</a:t>
            </a:r>
            <a:r>
              <a:rPr lang="zh-CN" altLang="en-US" dirty="0" smtClean="0"/>
              <a:t>、继承</a:t>
            </a:r>
            <a:r>
              <a:rPr lang="en-US" altLang="zh-CN" dirty="0" err="1" smtClean="0"/>
              <a:t>AbstractSet</a:t>
            </a:r>
            <a:endParaRPr lang="en-US" altLang="zh-CN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、底层依赖</a:t>
            </a:r>
            <a:r>
              <a:rPr lang="en-US" altLang="zh-CN" dirty="0" err="1" smtClean="0"/>
              <a:t>copyOnWriteArrayList</a:t>
            </a:r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4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8872" y="623455"/>
            <a:ext cx="5694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J.U.C</a:t>
            </a:r>
            <a:r>
              <a:rPr lang="zh-CN" altLang="en-US" sz="2400" dirty="0" smtClean="0">
                <a:latin typeface="+mj-ea"/>
                <a:ea typeface="+mj-ea"/>
              </a:rPr>
              <a:t>中的集合</a:t>
            </a:r>
            <a:endParaRPr sz="2400" dirty="0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1549" y="1401097"/>
            <a:ext cx="86036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集合：</a:t>
            </a:r>
            <a:endParaRPr lang="en-US" altLang="zh-CN" dirty="0" smtClean="0"/>
          </a:p>
          <a:p>
            <a:r>
              <a:rPr lang="en-US" dirty="0"/>
              <a:t>	</a:t>
            </a:r>
            <a:r>
              <a:rPr lang="en-US" altLang="zh-CN" dirty="0" err="1" smtClean="0"/>
              <a:t>ConcurrentHashMap</a:t>
            </a:r>
            <a:r>
              <a:rPr lang="zh-CN" altLang="en-US" dirty="0" smtClean="0"/>
              <a:t>：线程安全的</a:t>
            </a:r>
            <a:r>
              <a:rPr lang="en-US" altLang="zh-CN" dirty="0" err="1" smtClean="0"/>
              <a:t>HashMap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volatile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2</a:t>
            </a:r>
            <a:r>
              <a:rPr lang="zh-CN" altLang="en-US" dirty="0" smtClean="0"/>
              <a:t>、构造方法</a:t>
            </a:r>
            <a:endParaRPr lang="en-US" altLang="zh-CN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put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get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size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6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8872" y="623455"/>
            <a:ext cx="5694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J.U.C</a:t>
            </a:r>
            <a:r>
              <a:rPr lang="zh-CN" altLang="en-US" sz="2400" dirty="0" smtClean="0">
                <a:latin typeface="+mj-ea"/>
                <a:ea typeface="+mj-ea"/>
              </a:rPr>
              <a:t>中的集合</a:t>
            </a:r>
            <a:endParaRPr sz="24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6632" y="1578076"/>
            <a:ext cx="9586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ConcurrentSkipListMap</a:t>
            </a:r>
            <a:r>
              <a:rPr lang="en-US" altLang="zh-CN" dirty="0" smtClean="0"/>
              <a:t>:</a:t>
            </a:r>
            <a:r>
              <a:rPr lang="zh-CN" altLang="en-US" dirty="0" smtClean="0"/>
              <a:t>线程安全的</a:t>
            </a:r>
            <a:r>
              <a:rPr lang="en-US" altLang="zh-CN" dirty="0" err="1" smtClean="0"/>
              <a:t>TreeMap</a:t>
            </a:r>
            <a:endParaRPr lang="en-US" altLang="zh-CN" dirty="0" smtClean="0"/>
          </a:p>
          <a:p>
            <a:r>
              <a:rPr lang="en-US" altLang="zh-CN" dirty="0" smtClean="0"/>
              <a:t>	1</a:t>
            </a:r>
            <a:r>
              <a:rPr lang="zh-CN" altLang="en-US" dirty="0" smtClean="0"/>
              <a:t>、基于跳表实现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 err="1" smtClean="0"/>
              <a:t>ConcurrentSkipListSet</a:t>
            </a:r>
            <a:r>
              <a:rPr lang="zh-CN" altLang="en-US" dirty="0" smtClean="0"/>
              <a:t>：线程安全的</a:t>
            </a:r>
            <a:r>
              <a:rPr lang="en-US" altLang="zh-CN" dirty="0" err="1" smtClean="0"/>
              <a:t>TreeSet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、基于</a:t>
            </a:r>
            <a:r>
              <a:rPr lang="en-US" altLang="zh-CN" dirty="0" err="1" smtClean="0"/>
              <a:t>ConcurrentSkipListMap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Queue: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ArrayBlockingQueue</a:t>
            </a:r>
            <a:r>
              <a:rPr lang="zh-CN" altLang="en-US" dirty="0"/>
              <a:t>是数组实现的线程安全的有界的阻塞队列。</a:t>
            </a:r>
            <a:br>
              <a:rPr lang="zh-CN" altLang="en-US" dirty="0"/>
            </a:br>
            <a:r>
              <a:rPr lang="en-US" altLang="zh-CN" dirty="0" smtClean="0"/>
              <a:t>	2</a:t>
            </a:r>
            <a:r>
              <a:rPr lang="zh-CN" altLang="en-US" dirty="0" smtClean="0"/>
              <a:t>、</a:t>
            </a:r>
            <a:r>
              <a:rPr lang="en-US" altLang="zh-CN" dirty="0"/>
              <a:t> </a:t>
            </a:r>
            <a:r>
              <a:rPr lang="en-US" altLang="zh-CN" dirty="0" err="1"/>
              <a:t>LinkedBlockingQueue</a:t>
            </a:r>
            <a:r>
              <a:rPr lang="zh-CN" altLang="en-US" dirty="0"/>
              <a:t>是单向链表实现的</a:t>
            </a:r>
            <a:r>
              <a:rPr lang="en-US" altLang="zh-CN" dirty="0"/>
              <a:t>(</a:t>
            </a:r>
            <a:r>
              <a:rPr lang="zh-CN" altLang="en-US" dirty="0"/>
              <a:t>指定大小</a:t>
            </a:r>
            <a:r>
              <a:rPr lang="en-US" altLang="zh-CN" dirty="0"/>
              <a:t>)</a:t>
            </a:r>
            <a:r>
              <a:rPr lang="zh-CN" altLang="en-US" dirty="0"/>
              <a:t>阻塞队列，该队列按 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排序</a:t>
            </a:r>
            <a:r>
              <a:rPr lang="zh-CN" altLang="en-US" dirty="0"/>
              <a:t>元素。</a:t>
            </a:r>
            <a:br>
              <a:rPr lang="zh-CN" altLang="en-US" dirty="0"/>
            </a:br>
            <a:r>
              <a:rPr lang="en-US" altLang="zh-CN" dirty="0" smtClean="0"/>
              <a:t>	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LinkedBlockingDeque</a:t>
            </a:r>
            <a:r>
              <a:rPr lang="zh-CN" altLang="en-US" dirty="0"/>
              <a:t>是双向链表实现的</a:t>
            </a:r>
            <a:r>
              <a:rPr lang="en-US" altLang="zh-CN" dirty="0"/>
              <a:t>(</a:t>
            </a:r>
            <a:r>
              <a:rPr lang="zh-CN" altLang="en-US" dirty="0"/>
              <a:t>指定大小</a:t>
            </a:r>
            <a:r>
              <a:rPr lang="en-US" altLang="zh-CN" dirty="0"/>
              <a:t>)</a:t>
            </a:r>
            <a:r>
              <a:rPr lang="zh-CN" altLang="en-US" dirty="0"/>
              <a:t>双向并发阻塞队列，该阻塞队列同时支持</a:t>
            </a:r>
            <a:r>
              <a:rPr lang="en-US" altLang="zh-CN" dirty="0"/>
              <a:t>FIFO</a:t>
            </a:r>
            <a:r>
              <a:rPr lang="zh-CN" altLang="en-US" dirty="0"/>
              <a:t>和</a:t>
            </a:r>
            <a:r>
              <a:rPr lang="en-US" altLang="zh-CN" dirty="0"/>
              <a:t>FILO</a:t>
            </a:r>
            <a:r>
              <a:rPr lang="zh-CN" altLang="en-US" dirty="0"/>
              <a:t>两种操作方式。</a:t>
            </a:r>
            <a:br>
              <a:rPr lang="zh-CN" altLang="en-US" dirty="0"/>
            </a:br>
            <a:r>
              <a:rPr lang="en-US" altLang="zh-CN" dirty="0" smtClean="0"/>
              <a:t>	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ConcurrentLinkedQueue</a:t>
            </a:r>
            <a:r>
              <a:rPr lang="zh-CN" altLang="en-US" dirty="0"/>
              <a:t>是单向链表实现的无界队列，该队列按 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排序</a:t>
            </a:r>
            <a:r>
              <a:rPr lang="zh-CN" altLang="en-US" dirty="0"/>
              <a:t>元素。</a:t>
            </a:r>
            <a:br>
              <a:rPr lang="zh-CN" altLang="en-US" dirty="0"/>
            </a:br>
            <a:r>
              <a:rPr lang="en-US" altLang="zh-CN" dirty="0" smtClean="0"/>
              <a:t>	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ConcurrentLinkedDeque</a:t>
            </a:r>
            <a:r>
              <a:rPr lang="zh-CN" altLang="en-US" dirty="0"/>
              <a:t>是双向链表实现的无界队列，该队列同时支持</a:t>
            </a:r>
            <a:r>
              <a:rPr lang="en-US" altLang="zh-CN" dirty="0"/>
              <a:t>FIFO</a:t>
            </a:r>
            <a:r>
              <a:rPr lang="zh-CN" altLang="en-US" dirty="0"/>
              <a:t>和</a:t>
            </a:r>
            <a:r>
              <a:rPr lang="en-US" altLang="zh-CN" dirty="0"/>
              <a:t>FILO</a:t>
            </a:r>
            <a:r>
              <a:rPr lang="zh-CN" altLang="en-US" dirty="0"/>
              <a:t>两种操作方式。</a:t>
            </a:r>
            <a:endParaRPr lang="en-US" altLang="zh-CN" dirty="0"/>
          </a:p>
          <a:p>
            <a:endParaRPr lang="en-US" altLang="zh-CN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95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2"/>
              </a:clrFrom>
              <a:clrTo>
                <a:srgbClr val="FFFFF2">
                  <a:alpha val="0"/>
                </a:srgbClr>
              </a:clrTo>
            </a:clrChange>
            <a:alphaModFix amt="8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372"/>
                    </a14:imgEffect>
                    <a14:imgEffect>
                      <a14:saturation sat="2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1" y="1088838"/>
            <a:ext cx="11621803" cy="518727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437321" y="371060"/>
            <a:ext cx="2835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Java</a:t>
            </a:r>
            <a:r>
              <a:rPr kumimoji="1" lang="zh-CN" altLang="en-US" sz="2400" dirty="0" smtClean="0"/>
              <a:t>集合框架类图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43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3182" y="1032804"/>
            <a:ext cx="86139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noProof="1" smtClean="0"/>
              <a:t>1</a:t>
            </a:r>
            <a:r>
              <a:rPr kumimoji="1" lang="zh-CN" altLang="en-US" sz="2000" noProof="1" smtClean="0"/>
              <a:t>、</a:t>
            </a:r>
            <a:r>
              <a:rPr kumimoji="1" lang="en-US" altLang="zh-CN" sz="2000" noProof="1" smtClean="0"/>
              <a:t>List</a:t>
            </a:r>
            <a:r>
              <a:rPr kumimoji="1" lang="zh-CN" altLang="en-US" sz="2000" noProof="1" smtClean="0"/>
              <a:t>集合</a:t>
            </a:r>
            <a:endParaRPr kumimoji="1" lang="en-US" altLang="zh-CN" sz="2000" noProof="1" smtClean="0"/>
          </a:p>
          <a:p>
            <a:r>
              <a:rPr kumimoji="1" lang="en-US" altLang="zh-CN" sz="2000" noProof="1" smtClean="0"/>
              <a:t>	1</a:t>
            </a:r>
            <a:r>
              <a:rPr kumimoji="1" lang="zh-CN" altLang="en-US" sz="2000" noProof="1" smtClean="0"/>
              <a:t>、</a:t>
            </a:r>
            <a:r>
              <a:rPr kumimoji="1" lang="en-US" altLang="zh-CN" sz="2000" noProof="1" smtClean="0"/>
              <a:t>ArrayList</a:t>
            </a:r>
          </a:p>
          <a:p>
            <a:r>
              <a:rPr kumimoji="1" lang="en-US" altLang="zh-CN" sz="2000" noProof="1" smtClean="0"/>
              <a:t>	2</a:t>
            </a:r>
            <a:r>
              <a:rPr kumimoji="1" lang="zh-CN" altLang="en-US" sz="2000" noProof="1" smtClean="0"/>
              <a:t>、</a:t>
            </a:r>
            <a:r>
              <a:rPr kumimoji="1" lang="en-US" altLang="zh-CN" sz="2000" noProof="1" smtClean="0"/>
              <a:t>Vector</a:t>
            </a:r>
          </a:p>
          <a:p>
            <a:r>
              <a:rPr kumimoji="1" lang="en-US" altLang="zh-CN" sz="2000" noProof="1" smtClean="0"/>
              <a:t>	3</a:t>
            </a:r>
            <a:r>
              <a:rPr kumimoji="1" lang="zh-CN" altLang="en-US" sz="2000" noProof="1" smtClean="0"/>
              <a:t>、</a:t>
            </a:r>
            <a:r>
              <a:rPr kumimoji="1" lang="en-US" altLang="zh-CN" sz="2000" noProof="1" smtClean="0"/>
              <a:t>LinkedList</a:t>
            </a:r>
          </a:p>
          <a:p>
            <a:r>
              <a:rPr kumimoji="1" lang="en-US" altLang="zh-CN" sz="2000" noProof="1" smtClean="0"/>
              <a:t>2</a:t>
            </a:r>
            <a:r>
              <a:rPr kumimoji="1" lang="zh-CN" altLang="en-US" sz="2000" noProof="1" smtClean="0"/>
              <a:t>、</a:t>
            </a:r>
            <a:r>
              <a:rPr kumimoji="1" lang="en-US" altLang="zh-CN" sz="2000" noProof="1" smtClean="0"/>
              <a:t>Set</a:t>
            </a:r>
            <a:r>
              <a:rPr kumimoji="1" lang="zh-CN" altLang="en-US" sz="2000" noProof="1" smtClean="0"/>
              <a:t>集合</a:t>
            </a:r>
            <a:endParaRPr kumimoji="1" lang="en-US" altLang="zh-CN" sz="2000" noProof="1" smtClean="0"/>
          </a:p>
          <a:p>
            <a:r>
              <a:rPr kumimoji="1" lang="en-US" altLang="zh-CN" sz="2000" noProof="1" smtClean="0"/>
              <a:t>	1</a:t>
            </a:r>
            <a:r>
              <a:rPr kumimoji="1" lang="zh-CN" altLang="en-US" sz="2000" noProof="1" smtClean="0"/>
              <a:t>、</a:t>
            </a:r>
            <a:r>
              <a:rPr kumimoji="1" lang="en-US" altLang="zh-CN" sz="2000" noProof="1" smtClean="0"/>
              <a:t>HashSet</a:t>
            </a:r>
          </a:p>
          <a:p>
            <a:r>
              <a:rPr kumimoji="1" lang="en-US" altLang="zh-CN" sz="2000" noProof="1" smtClean="0"/>
              <a:t>	2</a:t>
            </a:r>
            <a:r>
              <a:rPr kumimoji="1" lang="zh-CN" altLang="en-US" sz="2000" noProof="1" smtClean="0"/>
              <a:t>、</a:t>
            </a:r>
            <a:r>
              <a:rPr kumimoji="1" lang="en-US" altLang="zh-CN" sz="2000" noProof="1" smtClean="0"/>
              <a:t>TreeSet</a:t>
            </a:r>
          </a:p>
          <a:p>
            <a:r>
              <a:rPr kumimoji="1" lang="en-US" altLang="zh-CN" sz="2000" noProof="1"/>
              <a:t>3</a:t>
            </a:r>
            <a:r>
              <a:rPr kumimoji="1" lang="zh-CN" altLang="en-US" sz="2000" noProof="1" smtClean="0"/>
              <a:t>、</a:t>
            </a:r>
            <a:r>
              <a:rPr kumimoji="1" lang="en-US" altLang="zh-CN" sz="2000" noProof="1" smtClean="0"/>
              <a:t>Map</a:t>
            </a:r>
          </a:p>
          <a:p>
            <a:r>
              <a:rPr kumimoji="1" lang="en-US" altLang="zh-CN" sz="2000" noProof="1" smtClean="0"/>
              <a:t>	1</a:t>
            </a:r>
            <a:r>
              <a:rPr kumimoji="1" lang="zh-CN" altLang="en-US" sz="2000" noProof="1" smtClean="0"/>
              <a:t>、</a:t>
            </a:r>
            <a:r>
              <a:rPr kumimoji="1" lang="en-US" altLang="zh-CN" sz="2000" noProof="1" smtClean="0"/>
              <a:t>HashMap</a:t>
            </a:r>
          </a:p>
          <a:p>
            <a:r>
              <a:rPr kumimoji="1" lang="en-US" altLang="zh-CN" sz="2000" noProof="1" smtClean="0"/>
              <a:t>	2</a:t>
            </a:r>
            <a:r>
              <a:rPr kumimoji="1" lang="zh-CN" altLang="en-US" sz="2000" noProof="1" smtClean="0"/>
              <a:t>、</a:t>
            </a:r>
            <a:r>
              <a:rPr kumimoji="1" lang="en-US" altLang="zh-CN" sz="2000" noProof="1" smtClean="0"/>
              <a:t>Hashtable</a:t>
            </a:r>
          </a:p>
          <a:p>
            <a:r>
              <a:rPr kumimoji="1" lang="en-US" altLang="zh-CN" sz="2000" noProof="1" smtClean="0"/>
              <a:t>	3</a:t>
            </a:r>
            <a:r>
              <a:rPr kumimoji="1" lang="zh-CN" altLang="en-US" sz="2000" noProof="1" smtClean="0"/>
              <a:t>、</a:t>
            </a:r>
            <a:r>
              <a:rPr kumimoji="1" lang="en-US" altLang="zh-CN" sz="2000" noProof="1" smtClean="0"/>
              <a:t>TreeMap</a:t>
            </a:r>
          </a:p>
          <a:p>
            <a:endParaRPr kumimoji="1" lang="en-US" altLang="zh-CN" noProof="1" smtClean="0"/>
          </a:p>
        </p:txBody>
      </p:sp>
      <p:sp>
        <p:nvSpPr>
          <p:cNvPr id="5" name="文本框 4"/>
          <p:cNvSpPr txBox="1"/>
          <p:nvPr/>
        </p:nvSpPr>
        <p:spPr>
          <a:xfrm>
            <a:off x="781878" y="505311"/>
            <a:ext cx="2517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常见的集合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887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8744" y="545748"/>
            <a:ext cx="81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List</a:t>
            </a:r>
            <a:r>
              <a:rPr kumimoji="1" lang="zh-CN" altLang="en-US" sz="2400" dirty="0" smtClean="0"/>
              <a:t>集合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52939" y="1179443"/>
            <a:ext cx="86145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ArrayList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线程不安全，底层是数组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	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、既然底层是一个数组，那么为什么可以一直往里面放东西？</a:t>
            </a:r>
            <a:endParaRPr kumimoji="1" lang="en-US" altLang="zh-CN" sz="2000" dirty="0"/>
          </a:p>
          <a:p>
            <a:r>
              <a:rPr kumimoji="1" lang="en-US" altLang="zh-CN" sz="2000" dirty="0" smtClean="0"/>
              <a:t>	2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ArrayList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list=new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ArrayList</a:t>
            </a:r>
            <a:r>
              <a:rPr kumimoji="1" lang="en-US" altLang="zh-CN" sz="2000" dirty="0" smtClean="0"/>
              <a:t>(10);</a:t>
            </a:r>
          </a:p>
          <a:p>
            <a:r>
              <a:rPr kumimoji="1" lang="en-US" altLang="zh-CN" sz="2000" dirty="0"/>
              <a:t>	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list.add</a:t>
            </a:r>
            <a:r>
              <a:rPr kumimoji="1" lang="en-US" altLang="zh-CN" sz="2000" dirty="0" smtClean="0"/>
              <a:t>(“1”);</a:t>
            </a:r>
            <a:r>
              <a:rPr kumimoji="1" lang="zh-CN" altLang="en-US" sz="2000" dirty="0" smtClean="0"/>
              <a:t> </a:t>
            </a:r>
            <a:endParaRPr kumimoji="1" lang="en-US" altLang="zh-CN" sz="2000" dirty="0"/>
          </a:p>
          <a:p>
            <a:r>
              <a:rPr kumimoji="1" lang="en-US" altLang="zh-CN" sz="2000" dirty="0" smtClean="0"/>
              <a:t>		</a:t>
            </a:r>
            <a:r>
              <a:rPr kumimoji="1" lang="en-US" altLang="zh-CN" sz="2000" dirty="0" err="1" smtClean="0"/>
              <a:t>list.add</a:t>
            </a:r>
            <a:r>
              <a:rPr kumimoji="1" lang="en-US" altLang="zh-CN" sz="2000" dirty="0" smtClean="0"/>
              <a:t>(“2”);</a:t>
            </a:r>
          </a:p>
          <a:p>
            <a:r>
              <a:rPr kumimoji="1" lang="en-US" altLang="zh-CN" sz="2000" dirty="0"/>
              <a:t>	</a:t>
            </a: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      </a:t>
            </a:r>
            <a:r>
              <a:rPr kumimoji="1" lang="en-US" altLang="zh-CN" sz="2000" dirty="0" err="1" smtClean="0"/>
              <a:t>list.add</a:t>
            </a:r>
            <a:r>
              <a:rPr kumimoji="1" lang="en-US" altLang="zh-CN" sz="2000" dirty="0" smtClean="0"/>
              <a:t>(1,”3”);</a:t>
            </a:r>
          </a:p>
          <a:p>
            <a:r>
              <a:rPr kumimoji="1" lang="en-US" altLang="zh-CN" sz="2000" dirty="0"/>
              <a:t>	</a:t>
            </a:r>
            <a:r>
              <a:rPr kumimoji="1" lang="zh-CN" altLang="en-US" sz="2000" dirty="0" smtClean="0"/>
              <a:t>这时候</a:t>
            </a:r>
            <a:r>
              <a:rPr kumimoji="1" lang="en-US" altLang="zh-CN" sz="2000" dirty="0" smtClean="0"/>
              <a:t>list</a:t>
            </a:r>
            <a:r>
              <a:rPr kumimoji="1" lang="zh-CN" altLang="en-US" sz="2000" dirty="0" smtClean="0"/>
              <a:t>的顺序是什么样的？</a:t>
            </a:r>
            <a:endParaRPr kumimoji="1" lang="en-US" altLang="zh-CN" sz="2000" dirty="0" smtClean="0"/>
          </a:p>
          <a:p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List</a:t>
            </a:r>
            <a:r>
              <a:rPr kumimoji="1" lang="zh-CN" altLang="en-US" sz="2000" dirty="0" smtClean="0"/>
              <a:t>的遍历</a:t>
            </a:r>
            <a:endParaRPr kumimoji="1" lang="en-US" altLang="zh-CN" sz="2000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09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9710" y="526473"/>
            <a:ext cx="3754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List</a:t>
            </a:r>
            <a:r>
              <a:rPr kumimoji="1" lang="zh-CN" altLang="en-US" sz="2400" dirty="0" smtClean="0"/>
              <a:t>集合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05345" y="1177635"/>
            <a:ext cx="4322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 smtClean="0"/>
              <a:t>LinkedList</a:t>
            </a:r>
            <a:r>
              <a:rPr kumimoji="1" lang="zh-CN" altLang="en-US" sz="2000" dirty="0" smtClean="0"/>
              <a:t>：</a:t>
            </a:r>
            <a:endParaRPr kumimoji="1" lang="en-US" altLang="zh-CN" sz="2000" dirty="0" smtClean="0"/>
          </a:p>
          <a:p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、构造方法</a:t>
            </a:r>
            <a:endParaRPr kumimoji="1" lang="en-US" altLang="zh-CN" sz="2000" dirty="0" smtClean="0"/>
          </a:p>
          <a:p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add()</a:t>
            </a:r>
          </a:p>
          <a:p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addAll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  循环添加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	4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get()</a:t>
            </a:r>
          </a:p>
          <a:p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remove()</a:t>
            </a:r>
          </a:p>
        </p:txBody>
      </p:sp>
    </p:spTree>
    <p:extLst>
      <p:ext uri="{BB962C8B-B14F-4D97-AF65-F5344CB8AC3E}">
        <p14:creationId xmlns:p14="http://schemas.microsoft.com/office/powerpoint/2010/main" val="130170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0437" y="512619"/>
            <a:ext cx="3754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List</a:t>
            </a:r>
            <a:r>
              <a:rPr kumimoji="1" lang="zh-CN" altLang="en-US" sz="2400" dirty="0" smtClean="0"/>
              <a:t>集合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77636" y="1108363"/>
            <a:ext cx="43226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V</a:t>
            </a:r>
            <a:r>
              <a:rPr kumimoji="1" lang="en-US" altLang="zh-CN" sz="2000" dirty="0" smtClean="0"/>
              <a:t>ector</a:t>
            </a:r>
            <a:r>
              <a:rPr kumimoji="1" lang="zh-CN" altLang="en-US" sz="2000" dirty="0" smtClean="0"/>
              <a:t>：底层是数组，线程安全</a:t>
            </a:r>
            <a:endParaRPr kumimoji="1" lang="en-US" altLang="zh-CN" sz="2000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、大部分和</a:t>
            </a:r>
            <a:r>
              <a:rPr kumimoji="1" lang="en-US" altLang="zh-CN" noProof="1" smtClean="0"/>
              <a:t>ArrayList</a:t>
            </a:r>
            <a:r>
              <a:rPr kumimoji="1" lang="zh-CN" altLang="en-US" dirty="0" smtClean="0"/>
              <a:t>相同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、怎么实现线程安全？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Stack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 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实现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79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0437" y="512619"/>
            <a:ext cx="3754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Set</a:t>
            </a:r>
            <a:r>
              <a:rPr kumimoji="1" lang="zh-CN" altLang="en-US" sz="2400" dirty="0" smtClean="0"/>
              <a:t>集合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77635" y="1108363"/>
            <a:ext cx="6525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HashSet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、构造方法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、其他方法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err="1"/>
              <a:t>TreeSet</a:t>
            </a:r>
            <a:endParaRPr kumimoji="1" lang="en-US" altLang="zh-CN" dirty="0"/>
          </a:p>
          <a:p>
            <a:r>
              <a:rPr kumimoji="1" lang="en-US" altLang="zh-CN" dirty="0"/>
              <a:t>	1</a:t>
            </a:r>
            <a:r>
              <a:rPr kumimoji="1" lang="zh-CN" altLang="en-US" dirty="0"/>
              <a:t>、构造方法</a:t>
            </a:r>
            <a:endParaRPr kumimoji="1" lang="en-US" altLang="zh-CN" dirty="0"/>
          </a:p>
          <a:p>
            <a:r>
              <a:rPr kumimoji="1" lang="en-US" altLang="zh-CN" dirty="0"/>
              <a:t>	2</a:t>
            </a:r>
            <a:r>
              <a:rPr kumimoji="1" lang="zh-CN" altLang="en-US" dirty="0"/>
              <a:t>、用来对对象元素进行排序，保证唯一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05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0437" y="512619"/>
            <a:ext cx="3754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Map</a:t>
            </a:r>
            <a:r>
              <a:rPr kumimoji="1" lang="zh-CN" altLang="en-US" sz="2400" dirty="0" smtClean="0"/>
              <a:t>集合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22216" y="1205344"/>
            <a:ext cx="8936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HashMap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、哈希冲突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、拉链结构（链表，数组）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、构造方法（初始化大小，阈值）</a:t>
            </a:r>
            <a:endParaRPr kumimoji="1" lang="en-US" altLang="zh-CN" dirty="0" smtClean="0"/>
          </a:p>
          <a:p>
            <a:r>
              <a:rPr kumimoji="1" lang="en-US" altLang="zh-CN" dirty="0"/>
              <a:t>	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1.7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1.8</a:t>
            </a:r>
            <a:r>
              <a:rPr kumimoji="1" lang="zh-CN" altLang="en-US" dirty="0" smtClean="0"/>
              <a:t>的区别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1.8</a:t>
            </a:r>
            <a:r>
              <a:rPr kumimoji="1" lang="zh-CN" altLang="en-US" dirty="0" smtClean="0"/>
              <a:t>的时候，使用了链表，数组，红黑树。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/get/resize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的遍历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Hashtable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、和</a:t>
            </a:r>
            <a:r>
              <a:rPr kumimoji="1" lang="en-US" altLang="zh-CN" dirty="0" err="1" smtClean="0"/>
              <a:t>HashMap</a:t>
            </a:r>
            <a:r>
              <a:rPr kumimoji="1" lang="zh-CN" altLang="en-US" dirty="0" smtClean="0"/>
              <a:t>有啥区别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150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54" y="523568"/>
            <a:ext cx="9588501" cy="6334432"/>
          </a:xfrm>
          <a:prstGeom prst="rect">
            <a:avLst/>
          </a:prstGeom>
          <a:blipFill>
            <a:blip r:embed="rId3">
              <a:alphaModFix amt="97000"/>
            </a:blip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2326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3416</TotalTime>
  <Words>529</Words>
  <Application>Microsoft Macintosh PowerPoint</Application>
  <PresentationFormat>宽屏</PresentationFormat>
  <Paragraphs>121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DengXian</vt:lpstr>
      <vt:lpstr>宋体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73</cp:revision>
  <dcterms:created xsi:type="dcterms:W3CDTF">2018-08-23T06:41:34Z</dcterms:created>
  <dcterms:modified xsi:type="dcterms:W3CDTF">2018-08-31T14:08:08Z</dcterms:modified>
</cp:coreProperties>
</file>