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2"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9007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3177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48417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378231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54931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14992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3581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05937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277428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150839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A4E3082-12DB-41BC-BF07-1AB9BC17BF73}" type="datetimeFigureOut">
              <a:rPr lang="zh-CN" altLang="en-US" smtClean="0"/>
              <a:t>2019/11/18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408759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E3082-12DB-41BC-BF07-1AB9BC17BF73}" type="datetimeFigureOut">
              <a:rPr lang="zh-CN" altLang="en-US" smtClean="0"/>
              <a:t>2019/11/18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9AE21-466B-4924-BC9A-C17AE2038C62}" type="slidenum">
              <a:rPr lang="zh-CN" altLang="en-US" smtClean="0"/>
              <a:t>‹#›</a:t>
            </a:fld>
            <a:endParaRPr lang="zh-CN" altLang="en-US"/>
          </a:p>
        </p:txBody>
      </p:sp>
    </p:spTree>
    <p:extLst>
      <p:ext uri="{BB962C8B-B14F-4D97-AF65-F5344CB8AC3E}">
        <p14:creationId xmlns:p14="http://schemas.microsoft.com/office/powerpoint/2010/main" val="336669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zh-CN" altLang="en-US" dirty="0"/>
          </a:p>
        </p:txBody>
      </p:sp>
      <p:sp>
        <p:nvSpPr>
          <p:cNvPr id="3" name="Content Placeholder 2"/>
          <p:cNvSpPr>
            <a:spLocks noGrp="1"/>
          </p:cNvSpPr>
          <p:nvPr>
            <p:ph idx="1"/>
          </p:nvPr>
        </p:nvSpPr>
        <p:spPr/>
        <p:txBody>
          <a:bodyPr/>
          <a:lstStyle/>
          <a:p>
            <a:r>
              <a:rPr lang="en-US" altLang="zh-CN" dirty="0" smtClean="0"/>
              <a:t>In Japan dealers, there are many parts, labor codes existing in LDS. It is difficult for people working in the workshop to memorize the part numbers, codes, etc. Maybe we could use machine learning to see if there are any patterns with the order line details, then machine could suggest mechanics what parts, labors are required for an order.</a:t>
            </a:r>
            <a:endParaRPr lang="zh-CN" altLang="en-US" dirty="0"/>
          </a:p>
        </p:txBody>
      </p:sp>
    </p:spTree>
    <p:extLst>
      <p:ext uri="{BB962C8B-B14F-4D97-AF65-F5344CB8AC3E}">
        <p14:creationId xmlns:p14="http://schemas.microsoft.com/office/powerpoint/2010/main" val="1084750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Suggestions</a:t>
            </a:r>
            <a:endParaRPr lang="zh-CN" altLang="en-US" dirty="0"/>
          </a:p>
        </p:txBody>
      </p:sp>
      <p:sp>
        <p:nvSpPr>
          <p:cNvPr id="3" name="Content Placeholder 2"/>
          <p:cNvSpPr>
            <a:spLocks noGrp="1"/>
          </p:cNvSpPr>
          <p:nvPr>
            <p:ph idx="1"/>
          </p:nvPr>
        </p:nvSpPr>
        <p:spPr/>
        <p:txBody>
          <a:bodyPr/>
          <a:lstStyle/>
          <a:p>
            <a:r>
              <a:rPr lang="en-US" altLang="zh-CN" dirty="0" smtClean="0"/>
              <a:t>In Japan UD, customers and mechanics usually put detailed descriptions(or information) of the work into order notes, line description, etc.  We could use machine learning, basing on the orders in history, to train a model for prediction. Once we have this model, customers and mechanics just need to describe the problems and work, then the trained model will suggest what parts, labor, </a:t>
            </a:r>
            <a:r>
              <a:rPr lang="en-US" altLang="zh-CN" dirty="0" err="1" smtClean="0"/>
              <a:t>etc</a:t>
            </a:r>
            <a:r>
              <a:rPr lang="en-US" altLang="zh-CN" dirty="0" smtClean="0"/>
              <a:t> should be included in that order.</a:t>
            </a:r>
            <a:endParaRPr lang="zh-CN" altLang="en-US" dirty="0" smtClean="0"/>
          </a:p>
          <a:p>
            <a:endParaRPr lang="zh-CN" altLang="en-US" dirty="0"/>
          </a:p>
        </p:txBody>
      </p:sp>
    </p:spTree>
    <p:extLst>
      <p:ext uri="{BB962C8B-B14F-4D97-AF65-F5344CB8AC3E}">
        <p14:creationId xmlns:p14="http://schemas.microsoft.com/office/powerpoint/2010/main" val="375290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Suggestions</a:t>
            </a:r>
            <a:endParaRPr lang="zh-CN" altLang="en-US" dirty="0"/>
          </a:p>
        </p:txBody>
      </p:sp>
      <p:pic>
        <p:nvPicPr>
          <p:cNvPr id="4" name="Picture 3"/>
          <p:cNvPicPr>
            <a:picLocks noChangeAspect="1"/>
          </p:cNvPicPr>
          <p:nvPr/>
        </p:nvPicPr>
        <p:blipFill>
          <a:blip r:embed="rId2"/>
          <a:stretch>
            <a:fillRect/>
          </a:stretch>
        </p:blipFill>
        <p:spPr>
          <a:xfrm>
            <a:off x="8820582" y="1360880"/>
            <a:ext cx="2143125" cy="3171825"/>
          </a:xfrm>
          <a:prstGeom prst="rect">
            <a:avLst/>
          </a:prstGeom>
        </p:spPr>
      </p:pic>
      <p:pic>
        <p:nvPicPr>
          <p:cNvPr id="5" name="Picture 4"/>
          <p:cNvPicPr>
            <a:picLocks noChangeAspect="1"/>
          </p:cNvPicPr>
          <p:nvPr/>
        </p:nvPicPr>
        <p:blipFill>
          <a:blip r:embed="rId3"/>
          <a:stretch>
            <a:fillRect/>
          </a:stretch>
        </p:blipFill>
        <p:spPr>
          <a:xfrm>
            <a:off x="311727" y="1577150"/>
            <a:ext cx="3872345" cy="2955555"/>
          </a:xfrm>
          <a:prstGeom prst="rect">
            <a:avLst/>
          </a:prstGeom>
        </p:spPr>
      </p:pic>
      <p:sp>
        <p:nvSpPr>
          <p:cNvPr id="6" name="Flowchart: Document 5"/>
          <p:cNvSpPr/>
          <p:nvPr/>
        </p:nvSpPr>
        <p:spPr>
          <a:xfrm>
            <a:off x="4312419" y="1577150"/>
            <a:ext cx="2829951" cy="612648"/>
          </a:xfrm>
          <a:prstGeom prst="flowChartDocumen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 need a regular check</a:t>
            </a:r>
            <a:endParaRPr lang="zh-CN" altLang="en-US" dirty="0">
              <a:solidFill>
                <a:schemeClr val="tx1"/>
              </a:solidFill>
            </a:endParaRPr>
          </a:p>
        </p:txBody>
      </p:sp>
      <p:sp>
        <p:nvSpPr>
          <p:cNvPr id="7" name="Flowchart: Document 6"/>
          <p:cNvSpPr/>
          <p:nvPr/>
        </p:nvSpPr>
        <p:spPr>
          <a:xfrm>
            <a:off x="5862284" y="2640468"/>
            <a:ext cx="2829951" cy="612648"/>
          </a:xfrm>
          <a:prstGeom prst="flowChartDocumen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 need to clear</a:t>
            </a:r>
            <a:endParaRPr lang="zh-CN" altLang="en-US" dirty="0">
              <a:solidFill>
                <a:schemeClr val="tx1"/>
              </a:solidFill>
            </a:endParaRPr>
          </a:p>
        </p:txBody>
      </p:sp>
      <p:sp>
        <p:nvSpPr>
          <p:cNvPr id="8" name="Flowchart: Document 7"/>
          <p:cNvSpPr/>
          <p:nvPr/>
        </p:nvSpPr>
        <p:spPr>
          <a:xfrm>
            <a:off x="5862284" y="3583853"/>
            <a:ext cx="2829951" cy="612648"/>
          </a:xfrm>
          <a:prstGeom prst="flowChartDocumen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Fuel tank need to be changed</a:t>
            </a:r>
            <a:endParaRPr lang="zh-CN" altLang="en-US" dirty="0">
              <a:solidFill>
                <a:schemeClr val="tx1"/>
              </a:solidFill>
            </a:endParaRPr>
          </a:p>
        </p:txBody>
      </p:sp>
      <p:sp>
        <p:nvSpPr>
          <p:cNvPr id="9" name="Cloud Callout 8"/>
          <p:cNvSpPr/>
          <p:nvPr/>
        </p:nvSpPr>
        <p:spPr>
          <a:xfrm>
            <a:off x="4826848" y="4738254"/>
            <a:ext cx="1801091" cy="8035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LDS</a:t>
            </a:r>
            <a:endParaRPr lang="zh-CN" altLang="en-US" dirty="0"/>
          </a:p>
        </p:txBody>
      </p:sp>
      <p:sp>
        <p:nvSpPr>
          <p:cNvPr id="10" name="Flowchart: Document 9"/>
          <p:cNvSpPr/>
          <p:nvPr/>
        </p:nvSpPr>
        <p:spPr>
          <a:xfrm>
            <a:off x="2320906" y="5913623"/>
            <a:ext cx="6812974" cy="612648"/>
          </a:xfrm>
          <a:prstGeom prst="flowChartDocumen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Order XXXX is created, with part </a:t>
            </a:r>
            <a:r>
              <a:rPr lang="en-US" altLang="zh-CN" dirty="0" err="1" smtClean="0">
                <a:solidFill>
                  <a:schemeClr val="tx1"/>
                </a:solidFill>
              </a:rPr>
              <a:t>xxxx</a:t>
            </a:r>
            <a:r>
              <a:rPr lang="en-US" altLang="zh-CN" dirty="0" smtClean="0">
                <a:solidFill>
                  <a:schemeClr val="tx1"/>
                </a:solidFill>
              </a:rPr>
              <a:t>, standard time </a:t>
            </a:r>
            <a:r>
              <a:rPr lang="en-US" altLang="zh-CN" dirty="0" err="1" smtClean="0">
                <a:solidFill>
                  <a:schemeClr val="tx1"/>
                </a:solidFill>
              </a:rPr>
              <a:t>xxxx</a:t>
            </a:r>
            <a:endParaRPr lang="zh-CN" altLang="en-US" dirty="0">
              <a:solidFill>
                <a:schemeClr val="tx1"/>
              </a:solidFill>
            </a:endParaRPr>
          </a:p>
        </p:txBody>
      </p:sp>
    </p:spTree>
    <p:extLst>
      <p:ext uri="{BB962C8B-B14F-4D97-AF65-F5344CB8AC3E}">
        <p14:creationId xmlns:p14="http://schemas.microsoft.com/office/powerpoint/2010/main" val="613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a:t>
            </a:r>
            <a:endParaRPr lang="zh-CN" altLang="en-US" dirty="0"/>
          </a:p>
        </p:txBody>
      </p:sp>
      <p:sp>
        <p:nvSpPr>
          <p:cNvPr id="3" name="Content Placeholder 2"/>
          <p:cNvSpPr>
            <a:spLocks noGrp="1"/>
          </p:cNvSpPr>
          <p:nvPr>
            <p:ph idx="1"/>
          </p:nvPr>
        </p:nvSpPr>
        <p:spPr/>
        <p:txBody>
          <a:bodyPr/>
          <a:lstStyle/>
          <a:p>
            <a:r>
              <a:rPr lang="en-US" altLang="zh-CN" dirty="0" smtClean="0"/>
              <a:t>To make the model more precise in future, more data from other sources could be helpful, e.g. telematics, Azur</a:t>
            </a:r>
            <a:r>
              <a:rPr lang="en-US" altLang="zh-CN" dirty="0"/>
              <a:t>e</a:t>
            </a:r>
            <a:r>
              <a:rPr lang="en-US" altLang="zh-CN" dirty="0" smtClean="0"/>
              <a:t> </a:t>
            </a:r>
            <a:r>
              <a:rPr lang="en-US" altLang="zh-CN" dirty="0" err="1" smtClean="0"/>
              <a:t>AppInsight</a:t>
            </a:r>
            <a:r>
              <a:rPr lang="en-US" altLang="zh-CN" dirty="0" smtClean="0"/>
              <a:t> data pool.</a:t>
            </a:r>
            <a:r>
              <a:rPr lang="zh-CN" altLang="en-US" dirty="0" smtClean="0"/>
              <a:t> </a:t>
            </a:r>
            <a:r>
              <a:rPr lang="en-US" altLang="zh-CN" dirty="0" smtClean="0"/>
              <a:t>All these data will help the model learn better of the customer behaviors, etc.</a:t>
            </a:r>
          </a:p>
          <a:p>
            <a:r>
              <a:rPr lang="en-US" altLang="zh-CN" dirty="0" smtClean="0"/>
              <a:t>To work well with more data, it is better to setup a big data platform to collect data and train Machine learning models in real-time. Hence, better computation power will be required(e.g. better server)</a:t>
            </a:r>
          </a:p>
        </p:txBody>
      </p:sp>
    </p:spTree>
    <p:extLst>
      <p:ext uri="{BB962C8B-B14F-4D97-AF65-F5344CB8AC3E}">
        <p14:creationId xmlns:p14="http://schemas.microsoft.com/office/powerpoint/2010/main" val="1046640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Seq2Seq(Confidence(notes))</a:t>
            </a:r>
            <a:endParaRPr lang="zh-CN" altLang="en-US" dirty="0"/>
          </a:p>
        </p:txBody>
      </p:sp>
      <p:pic>
        <p:nvPicPr>
          <p:cNvPr id="5" name="Content Placeholder 4"/>
          <p:cNvPicPr>
            <a:picLocks noGrp="1" noChangeAspect="1"/>
          </p:cNvPicPr>
          <p:nvPr>
            <p:ph idx="1"/>
          </p:nvPr>
        </p:nvPicPr>
        <p:blipFill>
          <a:blip r:embed="rId2"/>
          <a:stretch>
            <a:fillRect/>
          </a:stretch>
        </p:blipFill>
        <p:spPr>
          <a:xfrm>
            <a:off x="1694860" y="2105892"/>
            <a:ext cx="8802280" cy="3569637"/>
          </a:xfrm>
          <a:prstGeom prst="rect">
            <a:avLst/>
          </a:prstGeom>
        </p:spPr>
      </p:pic>
      <p:sp>
        <p:nvSpPr>
          <p:cNvPr id="6" name="TextBox 5"/>
          <p:cNvSpPr txBox="1"/>
          <p:nvPr/>
        </p:nvSpPr>
        <p:spPr>
          <a:xfrm>
            <a:off x="2789409" y="1736559"/>
            <a:ext cx="955963" cy="369332"/>
          </a:xfrm>
          <a:prstGeom prst="rect">
            <a:avLst/>
          </a:prstGeom>
          <a:noFill/>
        </p:spPr>
        <p:txBody>
          <a:bodyPr wrap="square" rtlCol="0">
            <a:spAutoFit/>
          </a:bodyPr>
          <a:lstStyle/>
          <a:p>
            <a:r>
              <a:rPr lang="en-US" altLang="zh-CN" dirty="0" smtClean="0"/>
              <a:t>Regular</a:t>
            </a:r>
            <a:endParaRPr lang="zh-CN" altLang="en-US" dirty="0"/>
          </a:p>
        </p:txBody>
      </p:sp>
      <p:sp>
        <p:nvSpPr>
          <p:cNvPr id="8" name="TextBox 7"/>
          <p:cNvSpPr txBox="1"/>
          <p:nvPr/>
        </p:nvSpPr>
        <p:spPr>
          <a:xfrm>
            <a:off x="3957834" y="1736559"/>
            <a:ext cx="817418" cy="369332"/>
          </a:xfrm>
          <a:prstGeom prst="rect">
            <a:avLst/>
          </a:prstGeom>
          <a:noFill/>
        </p:spPr>
        <p:txBody>
          <a:bodyPr wrap="square" rtlCol="0">
            <a:spAutoFit/>
          </a:bodyPr>
          <a:lstStyle/>
          <a:p>
            <a:r>
              <a:rPr lang="en-US" altLang="zh-CN" dirty="0" smtClean="0"/>
              <a:t>three</a:t>
            </a:r>
            <a:endParaRPr lang="zh-CN" altLang="en-US" dirty="0"/>
          </a:p>
        </p:txBody>
      </p:sp>
      <p:sp>
        <p:nvSpPr>
          <p:cNvPr id="9" name="TextBox 8"/>
          <p:cNvSpPr txBox="1"/>
          <p:nvPr/>
        </p:nvSpPr>
        <p:spPr>
          <a:xfrm>
            <a:off x="6137564" y="1736561"/>
            <a:ext cx="1011381" cy="369332"/>
          </a:xfrm>
          <a:prstGeom prst="rect">
            <a:avLst/>
          </a:prstGeom>
          <a:noFill/>
        </p:spPr>
        <p:txBody>
          <a:bodyPr wrap="square" rtlCol="0">
            <a:spAutoFit/>
          </a:bodyPr>
          <a:lstStyle/>
          <a:p>
            <a:r>
              <a:rPr lang="en-US" altLang="zh-CN" dirty="0" smtClean="0"/>
              <a:t>basic</a:t>
            </a:r>
            <a:endParaRPr lang="zh-CN" altLang="en-US" dirty="0"/>
          </a:p>
        </p:txBody>
      </p:sp>
      <p:sp>
        <p:nvSpPr>
          <p:cNvPr id="10" name="TextBox 9"/>
          <p:cNvSpPr txBox="1"/>
          <p:nvPr/>
        </p:nvSpPr>
        <p:spPr>
          <a:xfrm>
            <a:off x="7172050" y="1736561"/>
            <a:ext cx="1011381" cy="369332"/>
          </a:xfrm>
          <a:prstGeom prst="rect">
            <a:avLst/>
          </a:prstGeom>
          <a:noFill/>
        </p:spPr>
        <p:txBody>
          <a:bodyPr wrap="square" rtlCol="0">
            <a:spAutoFit/>
          </a:bodyPr>
          <a:lstStyle/>
          <a:p>
            <a:r>
              <a:rPr lang="en-US" altLang="zh-CN" dirty="0" smtClean="0"/>
              <a:t>vehicle</a:t>
            </a:r>
            <a:endParaRPr lang="zh-CN" altLang="en-US" dirty="0"/>
          </a:p>
        </p:txBody>
      </p:sp>
      <p:sp>
        <p:nvSpPr>
          <p:cNvPr id="11" name="TextBox 10"/>
          <p:cNvSpPr txBox="1"/>
          <p:nvPr/>
        </p:nvSpPr>
        <p:spPr>
          <a:xfrm>
            <a:off x="8206536" y="1736561"/>
            <a:ext cx="1011381" cy="369332"/>
          </a:xfrm>
          <a:prstGeom prst="rect">
            <a:avLst/>
          </a:prstGeom>
          <a:noFill/>
        </p:spPr>
        <p:txBody>
          <a:bodyPr wrap="square" rtlCol="0">
            <a:spAutoFit/>
          </a:bodyPr>
          <a:lstStyle/>
          <a:p>
            <a:r>
              <a:rPr lang="en-US" altLang="zh-CN" dirty="0"/>
              <a:t>c</a:t>
            </a:r>
            <a:r>
              <a:rPr lang="en-US" altLang="zh-CN" dirty="0" smtClean="0"/>
              <a:t>heck</a:t>
            </a:r>
            <a:endParaRPr lang="zh-CN" altLang="en-US" dirty="0"/>
          </a:p>
        </p:txBody>
      </p:sp>
      <p:sp>
        <p:nvSpPr>
          <p:cNvPr id="12" name="TextBox 11"/>
          <p:cNvSpPr txBox="1"/>
          <p:nvPr/>
        </p:nvSpPr>
        <p:spPr>
          <a:xfrm>
            <a:off x="5024595" y="1736561"/>
            <a:ext cx="817418" cy="369332"/>
          </a:xfrm>
          <a:prstGeom prst="rect">
            <a:avLst/>
          </a:prstGeom>
          <a:noFill/>
        </p:spPr>
        <p:txBody>
          <a:bodyPr wrap="square" rtlCol="0">
            <a:spAutoFit/>
          </a:bodyPr>
          <a:lstStyle/>
          <a:p>
            <a:r>
              <a:rPr lang="en-US" altLang="zh-CN" dirty="0" smtClean="0"/>
              <a:t>month</a:t>
            </a:r>
            <a:endParaRPr lang="zh-CN" altLang="en-US" dirty="0"/>
          </a:p>
        </p:txBody>
      </p:sp>
      <p:sp>
        <p:nvSpPr>
          <p:cNvPr id="13" name="TextBox 12"/>
          <p:cNvSpPr txBox="1"/>
          <p:nvPr/>
        </p:nvSpPr>
        <p:spPr>
          <a:xfrm>
            <a:off x="9310334" y="1736559"/>
            <a:ext cx="1011381" cy="369332"/>
          </a:xfrm>
          <a:prstGeom prst="rect">
            <a:avLst/>
          </a:prstGeom>
          <a:noFill/>
        </p:spPr>
        <p:txBody>
          <a:bodyPr wrap="square" rtlCol="0">
            <a:spAutoFit/>
          </a:bodyPr>
          <a:lstStyle/>
          <a:p>
            <a:r>
              <a:rPr lang="en-US" altLang="zh-CN" dirty="0" smtClean="0"/>
              <a:t>&lt;end&gt;</a:t>
            </a:r>
            <a:endParaRPr lang="zh-CN" altLang="en-US" dirty="0"/>
          </a:p>
        </p:txBody>
      </p:sp>
      <p:sp>
        <p:nvSpPr>
          <p:cNvPr id="14" name="TextBox 13"/>
          <p:cNvSpPr txBox="1"/>
          <p:nvPr/>
        </p:nvSpPr>
        <p:spPr>
          <a:xfrm>
            <a:off x="2789409" y="5675529"/>
            <a:ext cx="1408518" cy="369332"/>
          </a:xfrm>
          <a:prstGeom prst="rect">
            <a:avLst/>
          </a:prstGeom>
          <a:noFill/>
        </p:spPr>
        <p:txBody>
          <a:bodyPr wrap="square" rtlCol="0">
            <a:spAutoFit/>
          </a:bodyPr>
          <a:lstStyle/>
          <a:p>
            <a:r>
              <a:rPr lang="en-US" altLang="zh-CN" dirty="0" smtClean="0"/>
              <a:t>Part 10506</a:t>
            </a:r>
            <a:endParaRPr lang="zh-CN" altLang="en-US" dirty="0"/>
          </a:p>
        </p:txBody>
      </p:sp>
      <p:sp>
        <p:nvSpPr>
          <p:cNvPr id="15" name="TextBox 14"/>
          <p:cNvSpPr txBox="1"/>
          <p:nvPr/>
        </p:nvSpPr>
        <p:spPr>
          <a:xfrm>
            <a:off x="4955322" y="5675529"/>
            <a:ext cx="955963" cy="369332"/>
          </a:xfrm>
          <a:prstGeom prst="rect">
            <a:avLst/>
          </a:prstGeom>
          <a:noFill/>
        </p:spPr>
        <p:txBody>
          <a:bodyPr wrap="square" rtlCol="0">
            <a:spAutoFit/>
          </a:bodyPr>
          <a:lstStyle/>
          <a:p>
            <a:r>
              <a:rPr lang="en-US" altLang="zh-CN" dirty="0" smtClean="0"/>
              <a:t>SDT 001</a:t>
            </a:r>
            <a:endParaRPr lang="zh-CN" altLang="en-US" dirty="0"/>
          </a:p>
        </p:txBody>
      </p:sp>
    </p:spTree>
    <p:extLst>
      <p:ext uri="{BB962C8B-B14F-4D97-AF65-F5344CB8AC3E}">
        <p14:creationId xmlns:p14="http://schemas.microsoft.com/office/powerpoint/2010/main" val="203408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Confidence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nor/>
                      </m:rPr>
                      <a:rPr lang="en-US" altLang="zh-CN" dirty="0"/>
                      <m:t>Confidence</m:t>
                    </m:r>
                  </m:oMath>
                </a14:m>
                <a:r>
                  <a:rPr lang="zh-CN" altLang="en-US" dirty="0" smtClean="0"/>
                  <a:t> </a:t>
                </a:r>
                <a:r>
                  <a:rPr lang="en-US" altLang="zh-CN" dirty="0" smtClean="0"/>
                  <a:t>= Confidence(notes) + </a:t>
                </a:r>
                <a:r>
                  <a:rPr lang="en-US" altLang="zh-CN" dirty="0" smtClean="0">
                    <a:solidFill>
                      <a:srgbClr val="FF0000"/>
                    </a:solidFill>
                  </a:rPr>
                  <a:t>Confidence(</a:t>
                </a:r>
                <a:r>
                  <a:rPr lang="en-US" altLang="zh-CN" dirty="0" err="1" smtClean="0">
                    <a:solidFill>
                      <a:srgbClr val="FF0000"/>
                    </a:solidFill>
                  </a:rPr>
                  <a:t>lineId</a:t>
                </a:r>
                <a:r>
                  <a:rPr lang="en-US" altLang="zh-CN" dirty="0" smtClean="0">
                    <a:solidFill>
                      <a:srgbClr val="FF0000"/>
                    </a:solidFill>
                  </a:rPr>
                  <a:t>, Chassis)</a:t>
                </a:r>
              </a:p>
              <a:p>
                <a:r>
                  <a:rPr lang="en-US" altLang="zh-CN" dirty="0" smtClean="0">
                    <a:solidFill>
                      <a:srgbClr val="FF0000"/>
                    </a:solidFill>
                  </a:rPr>
                  <a:t>Confidence(</a:t>
                </a:r>
                <a:r>
                  <a:rPr lang="en-US" altLang="zh-CN" dirty="0" err="1" smtClean="0">
                    <a:solidFill>
                      <a:srgbClr val="FF0000"/>
                    </a:solidFill>
                  </a:rPr>
                  <a:t>lineId</a:t>
                </a:r>
                <a:r>
                  <a:rPr lang="en-US" altLang="zh-CN" dirty="0">
                    <a:solidFill>
                      <a:srgbClr val="FF0000"/>
                    </a:solidFill>
                  </a:rPr>
                  <a:t>, Chassis</a:t>
                </a:r>
                <a:r>
                  <a:rPr lang="en-US" altLang="zh-CN" dirty="0" smtClean="0">
                    <a:solidFill>
                      <a:srgbClr val="FF0000"/>
                    </a:solidFill>
                  </a:rPr>
                  <a:t>) </a:t>
                </a:r>
                <a:r>
                  <a:rPr lang="en-US" altLang="zh-CN" dirty="0" smtClean="0"/>
                  <a:t>= </a:t>
                </a:r>
                <a:r>
                  <a:rPr lang="en-US" altLang="zh-CN" dirty="0" err="1"/>
                  <a:t>tanh</a:t>
                </a:r>
                <a:r>
                  <a:rPr lang="en-US" altLang="zh-CN" dirty="0"/>
                  <a:t>(log(</a:t>
                </a:r>
                <a:r>
                  <a:rPr lang="en-US" altLang="zh-CN" dirty="0" err="1"/>
                  <a:t>frenqency</a:t>
                </a:r>
                <a:r>
                  <a:rPr lang="en-US" altLang="zh-CN" dirty="0"/>
                  <a:t>(</a:t>
                </a:r>
                <a:r>
                  <a:rPr lang="en-US" altLang="zh-CN" dirty="0" err="1"/>
                  <a:t>lineId</a:t>
                </a:r>
                <a:r>
                  <a:rPr lang="en-US" altLang="zh-CN" dirty="0"/>
                  <a:t>, Chassis</a:t>
                </a:r>
                <a:r>
                  <a:rPr lang="en-US" altLang="zh-CN" dirty="0" smtClean="0"/>
                  <a:t>) - Threshold))</a:t>
                </a:r>
                <a:endParaRPr lang="en-US" altLang="zh-CN" dirty="0"/>
              </a:p>
              <a:p>
                <a:pPr marL="0" indent="0">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4" y="2971797"/>
            <a:ext cx="5486411" cy="3657607"/>
          </a:xfrm>
          <a:prstGeom prst="rect">
            <a:avLst/>
          </a:prstGeom>
        </p:spPr>
      </p:pic>
    </p:spTree>
    <p:extLst>
      <p:ext uri="{BB962C8B-B14F-4D97-AF65-F5344CB8AC3E}">
        <p14:creationId xmlns:p14="http://schemas.microsoft.com/office/powerpoint/2010/main" val="178960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302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等线</vt:lpstr>
      <vt:lpstr>等线 Light</vt:lpstr>
      <vt:lpstr>Arial</vt:lpstr>
      <vt:lpstr>Office Theme</vt:lpstr>
      <vt:lpstr>Background</vt:lpstr>
      <vt:lpstr>Suggestions</vt:lpstr>
      <vt:lpstr>Suggestions</vt:lpstr>
      <vt:lpstr>Future work</vt:lpstr>
      <vt:lpstr>Seq2Seq(Confidence(notes))</vt:lpstr>
      <vt:lpstr>Confidence</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Alex</dc:creator>
  <cp:lastModifiedBy>Zhu Alex</cp:lastModifiedBy>
  <cp:revision>32</cp:revision>
  <dcterms:created xsi:type="dcterms:W3CDTF">2019-05-24T05:37:31Z</dcterms:created>
  <dcterms:modified xsi:type="dcterms:W3CDTF">2019-11-18T09:01:05Z</dcterms:modified>
</cp:coreProperties>
</file>