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57"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6" d="100"/>
          <a:sy n="106" d="100"/>
        </p:scale>
        <p:origin x="-17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8793E4-7573-154F-9646-0BCE3A072887}" type="datetimeFigureOut">
              <a:rPr lang="en-US" smtClean="0"/>
              <a:t>10/3/12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336781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8793E4-7573-154F-9646-0BCE3A072887}" type="datetimeFigureOut">
              <a:rPr lang="en-US" smtClean="0"/>
              <a:t>10/3/12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234383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8793E4-7573-154F-9646-0BCE3A072887}" type="datetimeFigureOut">
              <a:rPr lang="en-US" smtClean="0"/>
              <a:t>10/3/12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136519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8793E4-7573-154F-9646-0BCE3A072887}" type="datetimeFigureOut">
              <a:rPr lang="en-US" smtClean="0"/>
              <a:t>10/3/12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403987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793E4-7573-154F-9646-0BCE3A072887}" type="datetimeFigureOut">
              <a:rPr lang="en-US" smtClean="0"/>
              <a:t>10/3/12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382966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8793E4-7573-154F-9646-0BCE3A072887}" type="datetimeFigureOut">
              <a:rPr lang="en-US" smtClean="0"/>
              <a:t>10/3/12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173037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8793E4-7573-154F-9646-0BCE3A072887}" type="datetimeFigureOut">
              <a:rPr lang="en-US" smtClean="0"/>
              <a:t>10/3/12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145329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8793E4-7573-154F-9646-0BCE3A072887}" type="datetimeFigureOut">
              <a:rPr lang="en-US" smtClean="0"/>
              <a:t>10/3/12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13236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793E4-7573-154F-9646-0BCE3A072887}" type="datetimeFigureOut">
              <a:rPr lang="en-US" smtClean="0"/>
              <a:t>10/3/12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840324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793E4-7573-154F-9646-0BCE3A072887}" type="datetimeFigureOut">
              <a:rPr lang="en-US" smtClean="0"/>
              <a:t>10/3/12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2889376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793E4-7573-154F-9646-0BCE3A072887}" type="datetimeFigureOut">
              <a:rPr lang="en-US" smtClean="0"/>
              <a:t>10/3/12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1EB8E-1DA3-8A42-ACC0-5EE25605EA1A}" type="slidenum">
              <a:rPr lang="en-US" smtClean="0"/>
              <a:t>‹#›</a:t>
            </a:fld>
            <a:endParaRPr lang="en-US"/>
          </a:p>
        </p:txBody>
      </p:sp>
    </p:spTree>
    <p:extLst>
      <p:ext uri="{BB962C8B-B14F-4D97-AF65-F5344CB8AC3E}">
        <p14:creationId xmlns:p14="http://schemas.microsoft.com/office/powerpoint/2010/main" val="161876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793E4-7573-154F-9646-0BCE3A072887}" type="datetimeFigureOut">
              <a:rPr lang="en-US" smtClean="0"/>
              <a:t>10/3/12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1EB8E-1DA3-8A42-ACC0-5EE25605EA1A}" type="slidenum">
              <a:rPr lang="en-US" smtClean="0"/>
              <a:t>‹#›</a:t>
            </a:fld>
            <a:endParaRPr lang="en-US"/>
          </a:p>
        </p:txBody>
      </p:sp>
    </p:spTree>
    <p:extLst>
      <p:ext uri="{BB962C8B-B14F-4D97-AF65-F5344CB8AC3E}">
        <p14:creationId xmlns:p14="http://schemas.microsoft.com/office/powerpoint/2010/main" val="390603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6399" y="760101"/>
            <a:ext cx="1066251"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tx1"/>
                </a:solidFill>
              </a:rPr>
              <a:t>Class</a:t>
            </a:r>
          </a:p>
          <a:p>
            <a:r>
              <a:rPr lang="en-US" sz="800" b="1" dirty="0" smtClean="0">
                <a:solidFill>
                  <a:schemeClr val="tx1"/>
                </a:solidFill>
              </a:rPr>
              <a:t>	</a:t>
            </a:r>
            <a:r>
              <a:rPr lang="en-US" sz="800" b="1" dirty="0" smtClean="0">
                <a:solidFill>
                  <a:schemeClr val="tx1"/>
                </a:solidFill>
              </a:rPr>
              <a:t>Option</a:t>
            </a:r>
            <a:endParaRPr lang="en-US" sz="800" b="1" dirty="0" smtClean="0">
              <a:solidFill>
                <a:schemeClr val="tx1"/>
              </a:solidFill>
            </a:endParaRPr>
          </a:p>
        </p:txBody>
      </p:sp>
      <p:sp>
        <p:nvSpPr>
          <p:cNvPr id="6" name="Rectangle 5"/>
          <p:cNvSpPr/>
          <p:nvPr/>
        </p:nvSpPr>
        <p:spPr>
          <a:xfrm>
            <a:off x="2729850" y="3456389"/>
            <a:ext cx="1295548" cy="4223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000000"/>
                </a:solidFill>
              </a:rPr>
              <a:t>Class</a:t>
            </a:r>
          </a:p>
          <a:p>
            <a:r>
              <a:rPr lang="en-US" sz="800" b="1" dirty="0" smtClean="0">
                <a:solidFill>
                  <a:srgbClr val="000000"/>
                </a:solidFill>
              </a:rPr>
              <a:t>	</a:t>
            </a:r>
            <a:r>
              <a:rPr lang="en-US" sz="800" b="1" dirty="0" err="1" smtClean="0">
                <a:solidFill>
                  <a:srgbClr val="000000"/>
                </a:solidFill>
              </a:rPr>
              <a:t>OptionSet</a:t>
            </a:r>
            <a:endParaRPr lang="en-US" sz="800" b="1" dirty="0" smtClean="0">
              <a:solidFill>
                <a:srgbClr val="000000"/>
              </a:solidFill>
            </a:endParaRPr>
          </a:p>
        </p:txBody>
      </p:sp>
      <p:sp>
        <p:nvSpPr>
          <p:cNvPr id="7" name="Rectangle 6"/>
          <p:cNvSpPr/>
          <p:nvPr/>
        </p:nvSpPr>
        <p:spPr>
          <a:xfrm>
            <a:off x="3899602" y="256871"/>
            <a:ext cx="1299869" cy="378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dirty="0" smtClean="0">
                <a:solidFill>
                  <a:srgbClr val="000000"/>
                </a:solidFill>
              </a:rPr>
              <a:t>Interface</a:t>
            </a:r>
          </a:p>
          <a:p>
            <a:pPr algn="ctr"/>
            <a:r>
              <a:rPr lang="en-US" sz="800" dirty="0" err="1" smtClean="0">
                <a:solidFill>
                  <a:srgbClr val="000000"/>
                </a:solidFill>
              </a:rPr>
              <a:t>Serializable</a:t>
            </a:r>
            <a:endParaRPr lang="en-US" sz="800" dirty="0">
              <a:solidFill>
                <a:srgbClr val="000000"/>
              </a:solidFill>
            </a:endParaRPr>
          </a:p>
        </p:txBody>
      </p:sp>
      <p:sp>
        <p:nvSpPr>
          <p:cNvPr id="8" name="Rectangle 7"/>
          <p:cNvSpPr/>
          <p:nvPr/>
        </p:nvSpPr>
        <p:spPr>
          <a:xfrm>
            <a:off x="6486610" y="2691015"/>
            <a:ext cx="1341800" cy="4249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000000"/>
                </a:solidFill>
              </a:rPr>
              <a:t>Class</a:t>
            </a:r>
          </a:p>
          <a:p>
            <a:r>
              <a:rPr lang="en-US" sz="800" b="1" dirty="0" smtClean="0">
                <a:solidFill>
                  <a:srgbClr val="000000"/>
                </a:solidFill>
              </a:rPr>
              <a:t>	</a:t>
            </a:r>
            <a:r>
              <a:rPr lang="en-US" sz="800" b="1" dirty="0" smtClean="0">
                <a:solidFill>
                  <a:srgbClr val="000000"/>
                </a:solidFill>
              </a:rPr>
              <a:t>Automobile</a:t>
            </a:r>
            <a:endParaRPr lang="en-US" sz="800" b="1" dirty="0" smtClean="0">
              <a:solidFill>
                <a:srgbClr val="000000"/>
              </a:solidFill>
            </a:endParaRPr>
          </a:p>
        </p:txBody>
      </p:sp>
      <p:sp>
        <p:nvSpPr>
          <p:cNvPr id="9" name="Rectangle 8"/>
          <p:cNvSpPr/>
          <p:nvPr/>
        </p:nvSpPr>
        <p:spPr>
          <a:xfrm>
            <a:off x="7943376" y="1358800"/>
            <a:ext cx="1235712" cy="4313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000000"/>
                </a:solidFill>
              </a:rPr>
              <a:t>Class</a:t>
            </a:r>
          </a:p>
          <a:p>
            <a:r>
              <a:rPr lang="en-US" sz="800" b="1" dirty="0" smtClean="0">
                <a:solidFill>
                  <a:srgbClr val="000000"/>
                </a:solidFill>
              </a:rPr>
              <a:t>	</a:t>
            </a:r>
            <a:r>
              <a:rPr lang="en-US" sz="800" b="1" dirty="0" err="1" smtClean="0">
                <a:solidFill>
                  <a:srgbClr val="000000"/>
                </a:solidFill>
              </a:rPr>
              <a:t>Util</a:t>
            </a:r>
            <a:endParaRPr lang="en-US" sz="800" b="1" dirty="0" smtClean="0">
              <a:solidFill>
                <a:srgbClr val="000000"/>
              </a:solidFill>
            </a:endParaRPr>
          </a:p>
        </p:txBody>
      </p:sp>
      <p:sp>
        <p:nvSpPr>
          <p:cNvPr id="10" name="Rectangle 9"/>
          <p:cNvSpPr/>
          <p:nvPr/>
        </p:nvSpPr>
        <p:spPr>
          <a:xfrm>
            <a:off x="6816818" y="5882993"/>
            <a:ext cx="2327182" cy="9750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rgbClr val="000000"/>
                </a:solidFill>
              </a:rPr>
              <a:t>Legend</a:t>
            </a:r>
          </a:p>
          <a:p>
            <a:pPr lvl="1"/>
            <a:r>
              <a:rPr lang="en-US" sz="1000" b="1" dirty="0" smtClean="0">
                <a:solidFill>
                  <a:srgbClr val="000000"/>
                </a:solidFill>
              </a:rPr>
              <a:t>A: associate</a:t>
            </a:r>
          </a:p>
          <a:p>
            <a:pPr lvl="1"/>
            <a:r>
              <a:rPr lang="en-US" sz="1000" b="1" dirty="0" smtClean="0">
                <a:solidFill>
                  <a:srgbClr val="000000"/>
                </a:solidFill>
              </a:rPr>
              <a:t>I: Implement interface</a:t>
            </a:r>
          </a:p>
        </p:txBody>
      </p:sp>
      <p:cxnSp>
        <p:nvCxnSpPr>
          <p:cNvPr id="12" name="Straight Arrow Connector 11"/>
          <p:cNvCxnSpPr>
            <a:stCxn id="4" idx="0"/>
            <a:endCxn id="7" idx="1"/>
          </p:cNvCxnSpPr>
          <p:nvPr/>
        </p:nvCxnSpPr>
        <p:spPr>
          <a:xfrm flipV="1">
            <a:off x="1659525" y="445950"/>
            <a:ext cx="2240077" cy="31415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0"/>
            <a:endCxn id="7" idx="2"/>
          </p:cNvCxnSpPr>
          <p:nvPr/>
        </p:nvCxnSpPr>
        <p:spPr>
          <a:xfrm flipV="1">
            <a:off x="3377624" y="635029"/>
            <a:ext cx="1171913" cy="282136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0"/>
          </p:cNvCxnSpPr>
          <p:nvPr/>
        </p:nvCxnSpPr>
        <p:spPr>
          <a:xfrm>
            <a:off x="5199471" y="445950"/>
            <a:ext cx="1958039" cy="224506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9" idx="2"/>
            <a:endCxn id="8" idx="3"/>
          </p:cNvCxnSpPr>
          <p:nvPr/>
        </p:nvCxnSpPr>
        <p:spPr>
          <a:xfrm flipH="1">
            <a:off x="7828410" y="1790140"/>
            <a:ext cx="732822" cy="111336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4" idx="2"/>
            <a:endCxn id="6" idx="1"/>
          </p:cNvCxnSpPr>
          <p:nvPr/>
        </p:nvCxnSpPr>
        <p:spPr>
          <a:xfrm>
            <a:off x="1659525" y="1129433"/>
            <a:ext cx="1070325" cy="253812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6" idx="3"/>
            <a:endCxn id="8" idx="1"/>
          </p:cNvCxnSpPr>
          <p:nvPr/>
        </p:nvCxnSpPr>
        <p:spPr>
          <a:xfrm flipV="1">
            <a:off x="4025398" y="2903501"/>
            <a:ext cx="2461212" cy="76405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805010" y="256871"/>
            <a:ext cx="242825" cy="369332"/>
          </a:xfrm>
          <a:prstGeom prst="rect">
            <a:avLst/>
          </a:prstGeom>
          <a:noFill/>
        </p:spPr>
        <p:txBody>
          <a:bodyPr wrap="none" rtlCol="0">
            <a:spAutoFit/>
          </a:bodyPr>
          <a:lstStyle/>
          <a:p>
            <a:r>
              <a:rPr lang="en-US" dirty="0" smtClean="0"/>
              <a:t>I</a:t>
            </a:r>
            <a:endParaRPr lang="en-US" dirty="0"/>
          </a:p>
        </p:txBody>
      </p:sp>
      <p:sp>
        <p:nvSpPr>
          <p:cNvPr id="26" name="TextBox 25"/>
          <p:cNvSpPr txBox="1"/>
          <p:nvPr/>
        </p:nvSpPr>
        <p:spPr>
          <a:xfrm>
            <a:off x="4215347" y="1213573"/>
            <a:ext cx="242825" cy="369332"/>
          </a:xfrm>
          <a:prstGeom prst="rect">
            <a:avLst/>
          </a:prstGeom>
          <a:noFill/>
        </p:spPr>
        <p:txBody>
          <a:bodyPr wrap="none" rtlCol="0">
            <a:spAutoFit/>
          </a:bodyPr>
          <a:lstStyle/>
          <a:p>
            <a:r>
              <a:rPr lang="en-US" dirty="0" smtClean="0"/>
              <a:t>I</a:t>
            </a:r>
            <a:endParaRPr lang="en-US" dirty="0"/>
          </a:p>
        </p:txBody>
      </p:sp>
      <p:sp>
        <p:nvSpPr>
          <p:cNvPr id="27" name="TextBox 26"/>
          <p:cNvSpPr txBox="1"/>
          <p:nvPr/>
        </p:nvSpPr>
        <p:spPr>
          <a:xfrm>
            <a:off x="5967103" y="1129433"/>
            <a:ext cx="242825" cy="369332"/>
          </a:xfrm>
          <a:prstGeom prst="rect">
            <a:avLst/>
          </a:prstGeom>
          <a:noFill/>
        </p:spPr>
        <p:txBody>
          <a:bodyPr wrap="none" rtlCol="0">
            <a:spAutoFit/>
          </a:bodyPr>
          <a:lstStyle/>
          <a:p>
            <a:r>
              <a:rPr lang="en-US" dirty="0" smtClean="0"/>
              <a:t>I</a:t>
            </a:r>
            <a:endParaRPr lang="en-US" dirty="0"/>
          </a:p>
        </p:txBody>
      </p:sp>
      <p:sp>
        <p:nvSpPr>
          <p:cNvPr id="28" name="TextBox 27"/>
          <p:cNvSpPr txBox="1"/>
          <p:nvPr/>
        </p:nvSpPr>
        <p:spPr>
          <a:xfrm>
            <a:off x="1816986" y="2167699"/>
            <a:ext cx="318229" cy="369332"/>
          </a:xfrm>
          <a:prstGeom prst="rect">
            <a:avLst/>
          </a:prstGeom>
          <a:noFill/>
        </p:spPr>
        <p:txBody>
          <a:bodyPr wrap="none" rtlCol="0">
            <a:spAutoFit/>
          </a:bodyPr>
          <a:lstStyle/>
          <a:p>
            <a:r>
              <a:rPr lang="en-US" dirty="0"/>
              <a:t>A</a:t>
            </a:r>
          </a:p>
        </p:txBody>
      </p:sp>
      <p:sp>
        <p:nvSpPr>
          <p:cNvPr id="29" name="TextBox 28"/>
          <p:cNvSpPr txBox="1"/>
          <p:nvPr/>
        </p:nvSpPr>
        <p:spPr>
          <a:xfrm>
            <a:off x="1459744" y="1427881"/>
            <a:ext cx="299631" cy="369332"/>
          </a:xfrm>
          <a:prstGeom prst="rect">
            <a:avLst/>
          </a:prstGeom>
          <a:noFill/>
        </p:spPr>
        <p:txBody>
          <a:bodyPr wrap="none" rtlCol="0">
            <a:spAutoFit/>
          </a:bodyPr>
          <a:lstStyle/>
          <a:p>
            <a:r>
              <a:rPr lang="en-US" dirty="0"/>
              <a:t>*</a:t>
            </a:r>
          </a:p>
        </p:txBody>
      </p:sp>
      <p:sp>
        <p:nvSpPr>
          <p:cNvPr id="30" name="TextBox 29"/>
          <p:cNvSpPr txBox="1"/>
          <p:nvPr/>
        </p:nvSpPr>
        <p:spPr>
          <a:xfrm>
            <a:off x="4160533" y="3710685"/>
            <a:ext cx="299631" cy="369332"/>
          </a:xfrm>
          <a:prstGeom prst="rect">
            <a:avLst/>
          </a:prstGeom>
          <a:noFill/>
        </p:spPr>
        <p:txBody>
          <a:bodyPr wrap="none" rtlCol="0">
            <a:spAutoFit/>
          </a:bodyPr>
          <a:lstStyle/>
          <a:p>
            <a:r>
              <a:rPr lang="en-US" dirty="0" smtClean="0"/>
              <a:t>*</a:t>
            </a:r>
            <a:endParaRPr lang="en-US" dirty="0"/>
          </a:p>
        </p:txBody>
      </p:sp>
      <p:sp>
        <p:nvSpPr>
          <p:cNvPr id="31" name="TextBox 30"/>
          <p:cNvSpPr txBox="1"/>
          <p:nvPr/>
        </p:nvSpPr>
        <p:spPr>
          <a:xfrm>
            <a:off x="2081176" y="3271723"/>
            <a:ext cx="301660" cy="369332"/>
          </a:xfrm>
          <a:prstGeom prst="rect">
            <a:avLst/>
          </a:prstGeom>
          <a:noFill/>
        </p:spPr>
        <p:txBody>
          <a:bodyPr wrap="none" rtlCol="0">
            <a:spAutoFit/>
          </a:bodyPr>
          <a:lstStyle/>
          <a:p>
            <a:r>
              <a:rPr lang="en-US" dirty="0"/>
              <a:t>1</a:t>
            </a:r>
          </a:p>
        </p:txBody>
      </p:sp>
      <p:sp>
        <p:nvSpPr>
          <p:cNvPr id="32" name="TextBox 31"/>
          <p:cNvSpPr txBox="1"/>
          <p:nvPr/>
        </p:nvSpPr>
        <p:spPr>
          <a:xfrm>
            <a:off x="6184950" y="2906363"/>
            <a:ext cx="301660" cy="369332"/>
          </a:xfrm>
          <a:prstGeom prst="rect">
            <a:avLst/>
          </a:prstGeom>
          <a:noFill/>
        </p:spPr>
        <p:txBody>
          <a:bodyPr wrap="none" rtlCol="0">
            <a:spAutoFit/>
          </a:bodyPr>
          <a:lstStyle/>
          <a:p>
            <a:r>
              <a:rPr lang="en-US" dirty="0"/>
              <a:t>1</a:t>
            </a:r>
          </a:p>
        </p:txBody>
      </p:sp>
      <p:sp>
        <p:nvSpPr>
          <p:cNvPr id="33" name="TextBox 32"/>
          <p:cNvSpPr txBox="1"/>
          <p:nvPr/>
        </p:nvSpPr>
        <p:spPr>
          <a:xfrm>
            <a:off x="5199471" y="3298227"/>
            <a:ext cx="318229" cy="369332"/>
          </a:xfrm>
          <a:prstGeom prst="rect">
            <a:avLst/>
          </a:prstGeom>
          <a:noFill/>
        </p:spPr>
        <p:txBody>
          <a:bodyPr wrap="none" rtlCol="0">
            <a:spAutoFit/>
          </a:bodyPr>
          <a:lstStyle/>
          <a:p>
            <a:r>
              <a:rPr lang="en-US" dirty="0" smtClean="0"/>
              <a:t>A</a:t>
            </a:r>
            <a:endParaRPr lang="en-US" dirty="0"/>
          </a:p>
        </p:txBody>
      </p:sp>
      <p:sp>
        <p:nvSpPr>
          <p:cNvPr id="34" name="TextBox 33"/>
          <p:cNvSpPr txBox="1"/>
          <p:nvPr/>
        </p:nvSpPr>
        <p:spPr>
          <a:xfrm>
            <a:off x="8167227" y="2352365"/>
            <a:ext cx="318229" cy="369332"/>
          </a:xfrm>
          <a:prstGeom prst="rect">
            <a:avLst/>
          </a:prstGeom>
          <a:noFill/>
        </p:spPr>
        <p:txBody>
          <a:bodyPr wrap="none" rtlCol="0">
            <a:spAutoFit/>
          </a:bodyPr>
          <a:lstStyle/>
          <a:p>
            <a:r>
              <a:rPr lang="en-US" dirty="0"/>
              <a:t>A</a:t>
            </a:r>
          </a:p>
        </p:txBody>
      </p:sp>
      <p:sp>
        <p:nvSpPr>
          <p:cNvPr id="35" name="TextBox 34"/>
          <p:cNvSpPr txBox="1"/>
          <p:nvPr/>
        </p:nvSpPr>
        <p:spPr>
          <a:xfrm>
            <a:off x="167725" y="6440742"/>
            <a:ext cx="4393638" cy="369332"/>
          </a:xfrm>
          <a:prstGeom prst="rect">
            <a:avLst/>
          </a:prstGeom>
          <a:noFill/>
        </p:spPr>
        <p:txBody>
          <a:bodyPr wrap="none" rtlCol="0">
            <a:spAutoFit/>
          </a:bodyPr>
          <a:lstStyle/>
          <a:p>
            <a:r>
              <a:rPr lang="en-US" dirty="0" smtClean="0"/>
              <a:t>Class details are described in following pages</a:t>
            </a:r>
            <a:endParaRPr lang="en-US" dirty="0"/>
          </a:p>
        </p:txBody>
      </p:sp>
      <p:sp>
        <p:nvSpPr>
          <p:cNvPr id="42" name="Rectangle 41"/>
          <p:cNvSpPr/>
          <p:nvPr/>
        </p:nvSpPr>
        <p:spPr>
          <a:xfrm>
            <a:off x="433739" y="4741170"/>
            <a:ext cx="1299869" cy="378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dirty="0" smtClean="0">
                <a:solidFill>
                  <a:srgbClr val="000000"/>
                </a:solidFill>
              </a:rPr>
              <a:t>Interface</a:t>
            </a:r>
          </a:p>
          <a:p>
            <a:pPr algn="ctr"/>
            <a:r>
              <a:rPr lang="en-US" sz="800" dirty="0" err="1" smtClean="0">
                <a:solidFill>
                  <a:srgbClr val="000000"/>
                </a:solidFill>
              </a:rPr>
              <a:t>CanModifyAll</a:t>
            </a:r>
            <a:endParaRPr lang="en-US" sz="800" dirty="0">
              <a:solidFill>
                <a:srgbClr val="000000"/>
              </a:solidFill>
            </a:endParaRPr>
          </a:p>
        </p:txBody>
      </p:sp>
      <p:sp>
        <p:nvSpPr>
          <p:cNvPr id="43" name="Rectangle 42"/>
          <p:cNvSpPr/>
          <p:nvPr/>
        </p:nvSpPr>
        <p:spPr>
          <a:xfrm>
            <a:off x="433739" y="5408782"/>
            <a:ext cx="1299869" cy="378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dirty="0" smtClean="0">
                <a:solidFill>
                  <a:srgbClr val="000000"/>
                </a:solidFill>
              </a:rPr>
              <a:t>Interface</a:t>
            </a:r>
          </a:p>
          <a:p>
            <a:pPr algn="ctr"/>
            <a:r>
              <a:rPr lang="en-US" sz="800" dirty="0" err="1" smtClean="0">
                <a:solidFill>
                  <a:srgbClr val="000000"/>
                </a:solidFill>
              </a:rPr>
              <a:t>CanModifySelf</a:t>
            </a:r>
            <a:endParaRPr lang="en-US" sz="800" dirty="0">
              <a:solidFill>
                <a:srgbClr val="000000"/>
              </a:solidFill>
            </a:endParaRPr>
          </a:p>
        </p:txBody>
      </p:sp>
      <p:sp>
        <p:nvSpPr>
          <p:cNvPr id="44" name="Rectangle 43"/>
          <p:cNvSpPr/>
          <p:nvPr/>
        </p:nvSpPr>
        <p:spPr>
          <a:xfrm>
            <a:off x="433739" y="6009331"/>
            <a:ext cx="1299869" cy="378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dirty="0" smtClean="0">
                <a:solidFill>
                  <a:srgbClr val="000000"/>
                </a:solidFill>
              </a:rPr>
              <a:t>Interface</a:t>
            </a:r>
          </a:p>
          <a:p>
            <a:pPr algn="ctr"/>
            <a:r>
              <a:rPr lang="en-US" sz="800" dirty="0" err="1" smtClean="0">
                <a:solidFill>
                  <a:srgbClr val="000000"/>
                </a:solidFill>
              </a:rPr>
              <a:t>CanRead</a:t>
            </a:r>
            <a:endParaRPr lang="en-US" sz="800" dirty="0">
              <a:solidFill>
                <a:srgbClr val="000000"/>
              </a:solidFill>
            </a:endParaRPr>
          </a:p>
        </p:txBody>
      </p:sp>
      <p:sp>
        <p:nvSpPr>
          <p:cNvPr id="45" name="Rectangle 44"/>
          <p:cNvSpPr/>
          <p:nvPr/>
        </p:nvSpPr>
        <p:spPr>
          <a:xfrm>
            <a:off x="2429979" y="5407316"/>
            <a:ext cx="1235712" cy="4313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000000"/>
                </a:solidFill>
              </a:rPr>
              <a:t>Class</a:t>
            </a:r>
          </a:p>
          <a:p>
            <a:r>
              <a:rPr lang="en-US" sz="800" b="1" dirty="0" smtClean="0">
                <a:solidFill>
                  <a:srgbClr val="000000"/>
                </a:solidFill>
              </a:rPr>
              <a:t>	</a:t>
            </a:r>
            <a:r>
              <a:rPr lang="en-US" sz="800" b="1" dirty="0" smtClean="0">
                <a:solidFill>
                  <a:srgbClr val="000000"/>
                </a:solidFill>
              </a:rPr>
              <a:t>Runner</a:t>
            </a:r>
            <a:endParaRPr lang="en-US" sz="800" b="1" dirty="0" smtClean="0">
              <a:solidFill>
                <a:srgbClr val="000000"/>
              </a:solidFill>
            </a:endParaRPr>
          </a:p>
        </p:txBody>
      </p:sp>
      <p:cxnSp>
        <p:nvCxnSpPr>
          <p:cNvPr id="47" name="Straight Arrow Connector 46"/>
          <p:cNvCxnSpPr>
            <a:stCxn id="45" idx="1"/>
            <a:endCxn id="42" idx="3"/>
          </p:cNvCxnSpPr>
          <p:nvPr/>
        </p:nvCxnSpPr>
        <p:spPr>
          <a:xfrm flipH="1" flipV="1">
            <a:off x="1733608" y="4930249"/>
            <a:ext cx="696371" cy="69273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5" idx="1"/>
            <a:endCxn id="43" idx="3"/>
          </p:cNvCxnSpPr>
          <p:nvPr/>
        </p:nvCxnSpPr>
        <p:spPr>
          <a:xfrm flipH="1" flipV="1">
            <a:off x="1733608" y="5597861"/>
            <a:ext cx="696371" cy="251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45" idx="1"/>
            <a:endCxn id="44" idx="3"/>
          </p:cNvCxnSpPr>
          <p:nvPr/>
        </p:nvCxnSpPr>
        <p:spPr>
          <a:xfrm flipH="1">
            <a:off x="1733608" y="5622986"/>
            <a:ext cx="696371" cy="5754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2049878" y="4749996"/>
            <a:ext cx="242825" cy="369332"/>
          </a:xfrm>
          <a:prstGeom prst="rect">
            <a:avLst/>
          </a:prstGeom>
          <a:noFill/>
        </p:spPr>
        <p:txBody>
          <a:bodyPr wrap="none" rtlCol="0">
            <a:spAutoFit/>
          </a:bodyPr>
          <a:lstStyle/>
          <a:p>
            <a:r>
              <a:rPr lang="en-US" dirty="0" smtClean="0"/>
              <a:t>I</a:t>
            </a:r>
            <a:endParaRPr lang="en-US" dirty="0"/>
          </a:p>
        </p:txBody>
      </p:sp>
      <p:sp>
        <p:nvSpPr>
          <p:cNvPr id="53" name="TextBox 52"/>
          <p:cNvSpPr txBox="1"/>
          <p:nvPr/>
        </p:nvSpPr>
        <p:spPr>
          <a:xfrm>
            <a:off x="1853061" y="5379992"/>
            <a:ext cx="242825" cy="369332"/>
          </a:xfrm>
          <a:prstGeom prst="rect">
            <a:avLst/>
          </a:prstGeom>
          <a:noFill/>
        </p:spPr>
        <p:txBody>
          <a:bodyPr wrap="none" rtlCol="0">
            <a:spAutoFit/>
          </a:bodyPr>
          <a:lstStyle/>
          <a:p>
            <a:r>
              <a:rPr lang="en-US" dirty="0" smtClean="0"/>
              <a:t>I</a:t>
            </a:r>
            <a:endParaRPr lang="en-US" dirty="0"/>
          </a:p>
        </p:txBody>
      </p:sp>
      <p:sp>
        <p:nvSpPr>
          <p:cNvPr id="54" name="TextBox 53"/>
          <p:cNvSpPr txBox="1"/>
          <p:nvPr/>
        </p:nvSpPr>
        <p:spPr>
          <a:xfrm>
            <a:off x="1974474" y="5958044"/>
            <a:ext cx="242825" cy="369332"/>
          </a:xfrm>
          <a:prstGeom prst="rect">
            <a:avLst/>
          </a:prstGeom>
          <a:noFill/>
        </p:spPr>
        <p:txBody>
          <a:bodyPr wrap="none" rtlCol="0">
            <a:spAutoFit/>
          </a:bodyPr>
          <a:lstStyle/>
          <a:p>
            <a:r>
              <a:rPr lang="en-US" dirty="0" smtClean="0"/>
              <a:t>I</a:t>
            </a:r>
            <a:endParaRPr lang="en-US" dirty="0"/>
          </a:p>
        </p:txBody>
      </p:sp>
      <p:sp>
        <p:nvSpPr>
          <p:cNvPr id="55" name="Rectangle 54"/>
          <p:cNvSpPr/>
          <p:nvPr/>
        </p:nvSpPr>
        <p:spPr>
          <a:xfrm>
            <a:off x="7026473" y="4301402"/>
            <a:ext cx="1299869" cy="378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dirty="0" smtClean="0">
                <a:solidFill>
                  <a:srgbClr val="000000"/>
                </a:solidFill>
              </a:rPr>
              <a:t>Class</a:t>
            </a:r>
            <a:endParaRPr lang="en-US" sz="800" dirty="0" smtClean="0">
              <a:solidFill>
                <a:srgbClr val="000000"/>
              </a:solidFill>
            </a:endParaRPr>
          </a:p>
          <a:p>
            <a:pPr algn="ctr"/>
            <a:r>
              <a:rPr lang="en-US" sz="800" dirty="0" err="1" smtClean="0">
                <a:solidFill>
                  <a:srgbClr val="000000"/>
                </a:solidFill>
              </a:rPr>
              <a:t>kbbSystem</a:t>
            </a:r>
            <a:endParaRPr lang="en-US" sz="800" dirty="0">
              <a:solidFill>
                <a:srgbClr val="000000"/>
              </a:solidFill>
            </a:endParaRPr>
          </a:p>
        </p:txBody>
      </p:sp>
      <p:cxnSp>
        <p:nvCxnSpPr>
          <p:cNvPr id="57" name="Straight Arrow Connector 56"/>
          <p:cNvCxnSpPr>
            <a:stCxn id="8" idx="2"/>
            <a:endCxn id="55" idx="0"/>
          </p:cNvCxnSpPr>
          <p:nvPr/>
        </p:nvCxnSpPr>
        <p:spPr>
          <a:xfrm>
            <a:off x="7157510" y="3115986"/>
            <a:ext cx="518898" cy="118541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876657" y="3257235"/>
            <a:ext cx="299631" cy="369332"/>
          </a:xfrm>
          <a:prstGeom prst="rect">
            <a:avLst/>
          </a:prstGeom>
          <a:noFill/>
        </p:spPr>
        <p:txBody>
          <a:bodyPr wrap="none" rtlCol="0">
            <a:spAutoFit/>
          </a:bodyPr>
          <a:lstStyle/>
          <a:p>
            <a:r>
              <a:rPr lang="en-US" dirty="0" smtClean="0"/>
              <a:t>*</a:t>
            </a:r>
            <a:endParaRPr lang="en-US" dirty="0"/>
          </a:p>
        </p:txBody>
      </p:sp>
      <p:sp>
        <p:nvSpPr>
          <p:cNvPr id="59" name="TextBox 58"/>
          <p:cNvSpPr txBox="1"/>
          <p:nvPr/>
        </p:nvSpPr>
        <p:spPr>
          <a:xfrm>
            <a:off x="7696471" y="3895351"/>
            <a:ext cx="301660" cy="369332"/>
          </a:xfrm>
          <a:prstGeom prst="rect">
            <a:avLst/>
          </a:prstGeom>
          <a:noFill/>
        </p:spPr>
        <p:txBody>
          <a:bodyPr wrap="none" rtlCol="0">
            <a:spAutoFit/>
          </a:bodyPr>
          <a:lstStyle/>
          <a:p>
            <a:r>
              <a:rPr lang="en-US" dirty="0"/>
              <a:t>1</a:t>
            </a:r>
          </a:p>
        </p:txBody>
      </p:sp>
      <p:sp>
        <p:nvSpPr>
          <p:cNvPr id="60" name="TextBox 59"/>
          <p:cNvSpPr txBox="1"/>
          <p:nvPr/>
        </p:nvSpPr>
        <p:spPr>
          <a:xfrm>
            <a:off x="7176289" y="3526019"/>
            <a:ext cx="389206" cy="369332"/>
          </a:xfrm>
          <a:prstGeom prst="rect">
            <a:avLst/>
          </a:prstGeom>
          <a:noFill/>
        </p:spPr>
        <p:txBody>
          <a:bodyPr wrap="square" rtlCol="0">
            <a:spAutoFit/>
          </a:bodyPr>
          <a:lstStyle/>
          <a:p>
            <a:r>
              <a:rPr lang="en-US" dirty="0"/>
              <a:t>A</a:t>
            </a:r>
          </a:p>
        </p:txBody>
      </p:sp>
      <p:sp>
        <p:nvSpPr>
          <p:cNvPr id="61" name="Rectangle 60"/>
          <p:cNvSpPr/>
          <p:nvPr/>
        </p:nvSpPr>
        <p:spPr>
          <a:xfrm>
            <a:off x="7247265" y="445950"/>
            <a:ext cx="1299869" cy="378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dirty="0" smtClean="0">
                <a:solidFill>
                  <a:srgbClr val="000000"/>
                </a:solidFill>
              </a:rPr>
              <a:t>Abstract Class</a:t>
            </a:r>
            <a:endParaRPr lang="en-US" sz="800" dirty="0" smtClean="0">
              <a:solidFill>
                <a:srgbClr val="000000"/>
              </a:solidFill>
            </a:endParaRPr>
          </a:p>
          <a:p>
            <a:pPr algn="ctr"/>
            <a:r>
              <a:rPr lang="en-US" sz="800" dirty="0" smtClean="0">
                <a:solidFill>
                  <a:srgbClr val="000000"/>
                </a:solidFill>
              </a:rPr>
              <a:t>Product</a:t>
            </a:r>
            <a:endParaRPr lang="en-US" sz="800" dirty="0">
              <a:solidFill>
                <a:srgbClr val="000000"/>
              </a:solidFill>
            </a:endParaRPr>
          </a:p>
        </p:txBody>
      </p:sp>
      <p:cxnSp>
        <p:nvCxnSpPr>
          <p:cNvPr id="63" name="Straight Arrow Connector 62"/>
          <p:cNvCxnSpPr>
            <a:stCxn id="61" idx="2"/>
            <a:endCxn id="8" idx="0"/>
          </p:cNvCxnSpPr>
          <p:nvPr/>
        </p:nvCxnSpPr>
        <p:spPr>
          <a:xfrm flipH="1">
            <a:off x="7157510" y="824108"/>
            <a:ext cx="739690" cy="186690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7247265" y="1574470"/>
            <a:ext cx="318229" cy="369332"/>
          </a:xfrm>
          <a:prstGeom prst="rect">
            <a:avLst/>
          </a:prstGeom>
          <a:noFill/>
        </p:spPr>
        <p:txBody>
          <a:bodyPr wrap="none" rtlCol="0">
            <a:spAutoFit/>
          </a:bodyPr>
          <a:lstStyle/>
          <a:p>
            <a:r>
              <a:rPr lang="en-US" dirty="0"/>
              <a:t>A</a:t>
            </a:r>
          </a:p>
        </p:txBody>
      </p:sp>
      <p:cxnSp>
        <p:nvCxnSpPr>
          <p:cNvPr id="84" name="Straight Arrow Connector 83"/>
          <p:cNvCxnSpPr>
            <a:stCxn id="4" idx="3"/>
            <a:endCxn id="8" idx="1"/>
          </p:cNvCxnSpPr>
          <p:nvPr/>
        </p:nvCxnSpPr>
        <p:spPr>
          <a:xfrm>
            <a:off x="2192650" y="944767"/>
            <a:ext cx="4293960" cy="195873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763386" y="2135433"/>
            <a:ext cx="318229" cy="369332"/>
          </a:xfrm>
          <a:prstGeom prst="rect">
            <a:avLst/>
          </a:prstGeom>
          <a:noFill/>
        </p:spPr>
        <p:txBody>
          <a:bodyPr wrap="none" rtlCol="0">
            <a:spAutoFit/>
          </a:bodyPr>
          <a:lstStyle/>
          <a:p>
            <a:r>
              <a:rPr lang="en-US" dirty="0"/>
              <a:t>A</a:t>
            </a:r>
          </a:p>
        </p:txBody>
      </p:sp>
      <p:sp>
        <p:nvSpPr>
          <p:cNvPr id="86" name="TextBox 85"/>
          <p:cNvSpPr txBox="1"/>
          <p:nvPr/>
        </p:nvSpPr>
        <p:spPr>
          <a:xfrm>
            <a:off x="2233020" y="1076184"/>
            <a:ext cx="299631" cy="369332"/>
          </a:xfrm>
          <a:prstGeom prst="rect">
            <a:avLst/>
          </a:prstGeom>
          <a:noFill/>
        </p:spPr>
        <p:txBody>
          <a:bodyPr wrap="none" rtlCol="0">
            <a:spAutoFit/>
          </a:bodyPr>
          <a:lstStyle/>
          <a:p>
            <a:r>
              <a:rPr lang="en-US" dirty="0"/>
              <a:t>*</a:t>
            </a:r>
          </a:p>
        </p:txBody>
      </p:sp>
      <p:sp>
        <p:nvSpPr>
          <p:cNvPr id="87" name="TextBox 86"/>
          <p:cNvSpPr txBox="1"/>
          <p:nvPr/>
        </p:nvSpPr>
        <p:spPr>
          <a:xfrm>
            <a:off x="6059098" y="2537031"/>
            <a:ext cx="301660" cy="369332"/>
          </a:xfrm>
          <a:prstGeom prst="rect">
            <a:avLst/>
          </a:prstGeom>
          <a:noFill/>
        </p:spPr>
        <p:txBody>
          <a:bodyPr wrap="none" rtlCol="0">
            <a:spAutoFit/>
          </a:bodyPr>
          <a:lstStyle/>
          <a:p>
            <a:r>
              <a:rPr lang="en-US" dirty="0"/>
              <a:t>1</a:t>
            </a:r>
          </a:p>
        </p:txBody>
      </p:sp>
      <p:sp>
        <p:nvSpPr>
          <p:cNvPr id="88" name="Rectangle 87"/>
          <p:cNvSpPr/>
          <p:nvPr/>
        </p:nvSpPr>
        <p:spPr>
          <a:xfrm>
            <a:off x="4549536" y="4851432"/>
            <a:ext cx="1299869" cy="378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800" dirty="0" smtClean="0">
                <a:solidFill>
                  <a:srgbClr val="000000"/>
                </a:solidFill>
              </a:rPr>
              <a:t>Interface</a:t>
            </a:r>
          </a:p>
          <a:p>
            <a:pPr algn="ctr"/>
            <a:r>
              <a:rPr lang="en-US" sz="800" dirty="0" smtClean="0">
                <a:solidFill>
                  <a:srgbClr val="000000"/>
                </a:solidFill>
              </a:rPr>
              <a:t>Find</a:t>
            </a:r>
            <a:endParaRPr lang="en-US" sz="800" dirty="0">
              <a:solidFill>
                <a:srgbClr val="000000"/>
              </a:solidFill>
            </a:endParaRPr>
          </a:p>
        </p:txBody>
      </p:sp>
      <p:cxnSp>
        <p:nvCxnSpPr>
          <p:cNvPr id="90" name="Straight Arrow Connector 89"/>
          <p:cNvCxnSpPr>
            <a:stCxn id="88" idx="3"/>
            <a:endCxn id="55" idx="1"/>
          </p:cNvCxnSpPr>
          <p:nvPr/>
        </p:nvCxnSpPr>
        <p:spPr>
          <a:xfrm flipV="1">
            <a:off x="5849405" y="4490481"/>
            <a:ext cx="1177068" cy="55003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88" idx="0"/>
            <a:endCxn id="8" idx="2"/>
          </p:cNvCxnSpPr>
          <p:nvPr/>
        </p:nvCxnSpPr>
        <p:spPr>
          <a:xfrm flipV="1">
            <a:off x="5199471" y="3115986"/>
            <a:ext cx="1958039" cy="173544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88" idx="0"/>
            <a:endCxn id="6" idx="2"/>
          </p:cNvCxnSpPr>
          <p:nvPr/>
        </p:nvCxnSpPr>
        <p:spPr>
          <a:xfrm flipH="1" flipV="1">
            <a:off x="3377624" y="3878728"/>
            <a:ext cx="1821847" cy="97270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093934" y="4301198"/>
            <a:ext cx="242825" cy="369332"/>
          </a:xfrm>
          <a:prstGeom prst="rect">
            <a:avLst/>
          </a:prstGeom>
          <a:noFill/>
        </p:spPr>
        <p:txBody>
          <a:bodyPr wrap="none" rtlCol="0">
            <a:spAutoFit/>
          </a:bodyPr>
          <a:lstStyle/>
          <a:p>
            <a:r>
              <a:rPr lang="en-US" dirty="0" smtClean="0"/>
              <a:t>I</a:t>
            </a:r>
            <a:endParaRPr lang="en-US" dirty="0"/>
          </a:p>
        </p:txBody>
      </p:sp>
      <p:sp>
        <p:nvSpPr>
          <p:cNvPr id="96" name="TextBox 95"/>
          <p:cNvSpPr txBox="1"/>
          <p:nvPr/>
        </p:nvSpPr>
        <p:spPr>
          <a:xfrm>
            <a:off x="6110061" y="3932070"/>
            <a:ext cx="242825" cy="369332"/>
          </a:xfrm>
          <a:prstGeom prst="rect">
            <a:avLst/>
          </a:prstGeom>
          <a:noFill/>
        </p:spPr>
        <p:txBody>
          <a:bodyPr wrap="none" rtlCol="0">
            <a:spAutoFit/>
          </a:bodyPr>
          <a:lstStyle/>
          <a:p>
            <a:r>
              <a:rPr lang="en-US" dirty="0" smtClean="0"/>
              <a:t>I</a:t>
            </a:r>
            <a:endParaRPr lang="en-US" dirty="0"/>
          </a:p>
        </p:txBody>
      </p:sp>
      <p:sp>
        <p:nvSpPr>
          <p:cNvPr id="97" name="TextBox 96"/>
          <p:cNvSpPr txBox="1"/>
          <p:nvPr/>
        </p:nvSpPr>
        <p:spPr>
          <a:xfrm>
            <a:off x="6460196" y="4676575"/>
            <a:ext cx="242825" cy="369332"/>
          </a:xfrm>
          <a:prstGeom prst="rect">
            <a:avLst/>
          </a:prstGeom>
          <a:noFill/>
        </p:spPr>
        <p:txBody>
          <a:bodyPr wrap="none" rtlCol="0">
            <a:spAutoFit/>
          </a:bodyPr>
          <a:lstStyle/>
          <a:p>
            <a:r>
              <a:rPr lang="en-US" dirty="0" smtClean="0"/>
              <a:t>I</a:t>
            </a:r>
            <a:endParaRPr lang="en-US" dirty="0"/>
          </a:p>
        </p:txBody>
      </p:sp>
    </p:spTree>
    <p:extLst>
      <p:ext uri="{BB962C8B-B14F-4D97-AF65-F5344CB8AC3E}">
        <p14:creationId xmlns:p14="http://schemas.microsoft.com/office/powerpoint/2010/main" val="1332685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8703" y="1306000"/>
            <a:ext cx="3354497" cy="3462699"/>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Class: Option</a:t>
            </a:r>
            <a:endParaRPr lang="en-US" sz="1600" dirty="0">
              <a:solidFill>
                <a:srgbClr val="000000"/>
              </a:solidFill>
            </a:endParaRPr>
          </a:p>
        </p:txBody>
      </p:sp>
      <p:pic>
        <p:nvPicPr>
          <p:cNvPr id="6" name="Picture 5"/>
          <p:cNvPicPr>
            <a:picLocks noChangeAspect="1"/>
          </p:cNvPicPr>
          <p:nvPr/>
        </p:nvPicPr>
        <p:blipFill>
          <a:blip r:embed="rId2"/>
          <a:stretch>
            <a:fillRect/>
          </a:stretch>
        </p:blipFill>
        <p:spPr>
          <a:xfrm>
            <a:off x="487896" y="1817767"/>
            <a:ext cx="2806700" cy="2743200"/>
          </a:xfrm>
          <a:prstGeom prst="rect">
            <a:avLst/>
          </a:prstGeom>
        </p:spPr>
      </p:pic>
      <p:sp>
        <p:nvSpPr>
          <p:cNvPr id="7" name="Rectangle 6"/>
          <p:cNvSpPr/>
          <p:nvPr/>
        </p:nvSpPr>
        <p:spPr>
          <a:xfrm>
            <a:off x="3809751" y="514060"/>
            <a:ext cx="5163530" cy="5703268"/>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Class: </a:t>
            </a:r>
            <a:r>
              <a:rPr lang="en-US" sz="1600" dirty="0" err="1" smtClean="0">
                <a:solidFill>
                  <a:srgbClr val="000000"/>
                </a:solidFill>
              </a:rPr>
              <a:t>OptionSet</a:t>
            </a:r>
            <a:endParaRPr lang="en-US" sz="1600" dirty="0">
              <a:solidFill>
                <a:srgbClr val="000000"/>
              </a:solidFill>
            </a:endParaRPr>
          </a:p>
        </p:txBody>
      </p:sp>
      <p:pic>
        <p:nvPicPr>
          <p:cNvPr id="9" name="Picture 8"/>
          <p:cNvPicPr>
            <a:picLocks noChangeAspect="1"/>
          </p:cNvPicPr>
          <p:nvPr/>
        </p:nvPicPr>
        <p:blipFill>
          <a:blip r:embed="rId3"/>
          <a:stretch>
            <a:fillRect/>
          </a:stretch>
        </p:blipFill>
        <p:spPr>
          <a:xfrm>
            <a:off x="4507909" y="1125991"/>
            <a:ext cx="3530600" cy="4737100"/>
          </a:xfrm>
          <a:prstGeom prst="rect">
            <a:avLst/>
          </a:prstGeom>
        </p:spPr>
      </p:pic>
    </p:spTree>
    <p:extLst>
      <p:ext uri="{BB962C8B-B14F-4D97-AF65-F5344CB8AC3E}">
        <p14:creationId xmlns:p14="http://schemas.microsoft.com/office/powerpoint/2010/main" val="329287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29328" y="310371"/>
            <a:ext cx="5966212" cy="6459263"/>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Class: Automobile</a:t>
            </a:r>
            <a:endParaRPr lang="en-US" sz="1600" dirty="0">
              <a:solidFill>
                <a:srgbClr val="000000"/>
              </a:solidFill>
            </a:endParaRPr>
          </a:p>
        </p:txBody>
      </p:sp>
      <p:pic>
        <p:nvPicPr>
          <p:cNvPr id="8" name="Picture 7"/>
          <p:cNvPicPr>
            <a:picLocks noChangeAspect="1"/>
          </p:cNvPicPr>
          <p:nvPr/>
        </p:nvPicPr>
        <p:blipFill>
          <a:blip r:embed="rId2"/>
          <a:stretch>
            <a:fillRect/>
          </a:stretch>
        </p:blipFill>
        <p:spPr>
          <a:xfrm>
            <a:off x="2290784" y="648188"/>
            <a:ext cx="4826000" cy="5956300"/>
          </a:xfrm>
          <a:prstGeom prst="rect">
            <a:avLst/>
          </a:prstGeom>
        </p:spPr>
      </p:pic>
    </p:spTree>
    <p:extLst>
      <p:ext uri="{BB962C8B-B14F-4D97-AF65-F5344CB8AC3E}">
        <p14:creationId xmlns:p14="http://schemas.microsoft.com/office/powerpoint/2010/main" val="53445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703" y="503207"/>
            <a:ext cx="3656792" cy="2588038"/>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Class: </a:t>
            </a:r>
            <a:r>
              <a:rPr lang="en-US" sz="1600" dirty="0" err="1" smtClean="0">
                <a:solidFill>
                  <a:srgbClr val="000000"/>
                </a:solidFill>
              </a:rPr>
              <a:t>Util</a:t>
            </a:r>
            <a:endParaRPr lang="en-US" sz="1600" dirty="0">
              <a:solidFill>
                <a:srgbClr val="000000"/>
              </a:solidFill>
            </a:endParaRPr>
          </a:p>
        </p:txBody>
      </p:sp>
      <p:pic>
        <p:nvPicPr>
          <p:cNvPr id="5" name="Picture 4"/>
          <p:cNvPicPr>
            <a:picLocks noChangeAspect="1"/>
          </p:cNvPicPr>
          <p:nvPr/>
        </p:nvPicPr>
        <p:blipFill>
          <a:blip r:embed="rId2"/>
          <a:stretch>
            <a:fillRect/>
          </a:stretch>
        </p:blipFill>
        <p:spPr>
          <a:xfrm>
            <a:off x="308703" y="1254606"/>
            <a:ext cx="3479800" cy="1371600"/>
          </a:xfrm>
          <a:prstGeom prst="rect">
            <a:avLst/>
          </a:prstGeom>
        </p:spPr>
      </p:pic>
      <p:sp>
        <p:nvSpPr>
          <p:cNvPr id="7" name="Rectangle 6"/>
          <p:cNvSpPr/>
          <p:nvPr/>
        </p:nvSpPr>
        <p:spPr>
          <a:xfrm>
            <a:off x="4117895" y="503207"/>
            <a:ext cx="4939248" cy="2588038"/>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Class: </a:t>
            </a:r>
            <a:r>
              <a:rPr lang="en-US" sz="1600" dirty="0" err="1" smtClean="0">
                <a:solidFill>
                  <a:srgbClr val="000000"/>
                </a:solidFill>
              </a:rPr>
              <a:t>kbbSystem</a:t>
            </a:r>
            <a:endParaRPr lang="en-US" sz="1600" dirty="0">
              <a:solidFill>
                <a:srgbClr val="000000"/>
              </a:solidFill>
            </a:endParaRPr>
          </a:p>
        </p:txBody>
      </p:sp>
      <p:sp>
        <p:nvSpPr>
          <p:cNvPr id="9" name="Rectangle 8"/>
          <p:cNvSpPr/>
          <p:nvPr/>
        </p:nvSpPr>
        <p:spPr>
          <a:xfrm>
            <a:off x="308703" y="3698947"/>
            <a:ext cx="3656792" cy="2588038"/>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Abstract Class: Product </a:t>
            </a:r>
            <a:endParaRPr lang="en-US" sz="1600" dirty="0">
              <a:solidFill>
                <a:srgbClr val="000000"/>
              </a:solidFill>
            </a:endParaRPr>
          </a:p>
        </p:txBody>
      </p:sp>
      <p:pic>
        <p:nvPicPr>
          <p:cNvPr id="8" name="Picture 7"/>
          <p:cNvPicPr>
            <a:picLocks noChangeAspect="1"/>
          </p:cNvPicPr>
          <p:nvPr/>
        </p:nvPicPr>
        <p:blipFill>
          <a:blip r:embed="rId3"/>
          <a:stretch>
            <a:fillRect/>
          </a:stretch>
        </p:blipFill>
        <p:spPr>
          <a:xfrm>
            <a:off x="487804" y="4660495"/>
            <a:ext cx="2616200" cy="939800"/>
          </a:xfrm>
          <a:prstGeom prst="rect">
            <a:avLst/>
          </a:prstGeom>
        </p:spPr>
      </p:pic>
      <p:sp>
        <p:nvSpPr>
          <p:cNvPr id="10" name="Rectangle 9"/>
          <p:cNvSpPr/>
          <p:nvPr/>
        </p:nvSpPr>
        <p:spPr>
          <a:xfrm>
            <a:off x="4630264" y="3698947"/>
            <a:ext cx="3656792" cy="2588038"/>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Interface: </a:t>
            </a:r>
            <a:endParaRPr lang="en-US" sz="1600" dirty="0">
              <a:solidFill>
                <a:srgbClr val="000000"/>
              </a:solidFill>
            </a:endParaRPr>
          </a:p>
        </p:txBody>
      </p:sp>
      <p:pic>
        <p:nvPicPr>
          <p:cNvPr id="12" name="Picture 11"/>
          <p:cNvPicPr>
            <a:picLocks noChangeAspect="1"/>
          </p:cNvPicPr>
          <p:nvPr/>
        </p:nvPicPr>
        <p:blipFill>
          <a:blip r:embed="rId4"/>
          <a:stretch>
            <a:fillRect/>
          </a:stretch>
        </p:blipFill>
        <p:spPr>
          <a:xfrm>
            <a:off x="4117895" y="1014020"/>
            <a:ext cx="4864100" cy="1917700"/>
          </a:xfrm>
          <a:prstGeom prst="rect">
            <a:avLst/>
          </a:prstGeom>
        </p:spPr>
      </p:pic>
      <p:pic>
        <p:nvPicPr>
          <p:cNvPr id="13" name="Picture 12"/>
          <p:cNvPicPr>
            <a:picLocks noChangeAspect="1"/>
          </p:cNvPicPr>
          <p:nvPr/>
        </p:nvPicPr>
        <p:blipFill>
          <a:blip r:embed="rId5"/>
          <a:stretch>
            <a:fillRect/>
          </a:stretch>
        </p:blipFill>
        <p:spPr>
          <a:xfrm>
            <a:off x="5479997" y="4001063"/>
            <a:ext cx="2702567" cy="2285921"/>
          </a:xfrm>
          <a:prstGeom prst="rect">
            <a:avLst/>
          </a:prstGeom>
        </p:spPr>
      </p:pic>
    </p:spTree>
    <p:extLst>
      <p:ext uri="{BB962C8B-B14F-4D97-AF65-F5344CB8AC3E}">
        <p14:creationId xmlns:p14="http://schemas.microsoft.com/office/powerpoint/2010/main" val="262273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703" y="503207"/>
            <a:ext cx="3369264" cy="3390832"/>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Exception Handler</a:t>
            </a:r>
            <a:endParaRPr lang="en-US" sz="1600" dirty="0">
              <a:solidFill>
                <a:srgbClr val="000000"/>
              </a:solidFill>
            </a:endParaRPr>
          </a:p>
        </p:txBody>
      </p:sp>
      <p:pic>
        <p:nvPicPr>
          <p:cNvPr id="5" name="Picture 4"/>
          <p:cNvPicPr>
            <a:picLocks noChangeAspect="1"/>
          </p:cNvPicPr>
          <p:nvPr/>
        </p:nvPicPr>
        <p:blipFill>
          <a:blip r:embed="rId2"/>
          <a:stretch>
            <a:fillRect/>
          </a:stretch>
        </p:blipFill>
        <p:spPr>
          <a:xfrm>
            <a:off x="636140" y="971550"/>
            <a:ext cx="2324100" cy="2451100"/>
          </a:xfrm>
          <a:prstGeom prst="rect">
            <a:avLst/>
          </a:prstGeom>
        </p:spPr>
      </p:pic>
    </p:spTree>
    <p:extLst>
      <p:ext uri="{BB962C8B-B14F-4D97-AF65-F5344CB8AC3E}">
        <p14:creationId xmlns:p14="http://schemas.microsoft.com/office/powerpoint/2010/main" val="295257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7468"/>
            <a:ext cx="8229600" cy="5778695"/>
          </a:xfrm>
        </p:spPr>
        <p:txBody>
          <a:bodyPr>
            <a:normAutofit/>
          </a:bodyPr>
          <a:lstStyle/>
          <a:p>
            <a:pPr marL="0" indent="0">
              <a:buNone/>
            </a:pPr>
            <a:r>
              <a:rPr lang="en-US" sz="2000" dirty="0" smtClean="0"/>
              <a:t>The text file uses &lt;&gt; and &lt;/&gt; to separate </a:t>
            </a:r>
            <a:r>
              <a:rPr lang="en-US" sz="2000" dirty="0" err="1" smtClean="0"/>
              <a:t>OptionSet</a:t>
            </a:r>
            <a:r>
              <a:rPr lang="en-US" sz="2000" dirty="0" smtClean="0"/>
              <a:t> names, uses comma to separate option names and prices. </a:t>
            </a:r>
          </a:p>
          <a:p>
            <a:pPr marL="0" indent="0">
              <a:buNone/>
            </a:pPr>
            <a:r>
              <a:rPr lang="en-US" sz="2000" dirty="0" smtClean="0"/>
              <a:t>The program parse the file and construct an Automobile object, serialize and </a:t>
            </a:r>
            <a:r>
              <a:rPr lang="en-US" sz="2000" dirty="0" err="1" smtClean="0"/>
              <a:t>deserialize</a:t>
            </a:r>
            <a:r>
              <a:rPr lang="en-US" sz="2000" dirty="0" smtClean="0"/>
              <a:t> the data to recreate Automobile object. </a:t>
            </a:r>
          </a:p>
          <a:p>
            <a:pPr marL="0" indent="0">
              <a:buNone/>
            </a:pPr>
            <a:endParaRPr lang="en-US" sz="2000" dirty="0" smtClean="0"/>
          </a:p>
          <a:p>
            <a:pPr marL="0" indent="0">
              <a:buNone/>
            </a:pPr>
            <a:r>
              <a:rPr lang="en-US" sz="2000" dirty="0" smtClean="0"/>
              <a:t>Program is implemented to accept  extra space at beginning or ending of each line or invalid price (e.g. No price or negative price). Duplicated option will be overwritten by the latest record. Duplicated </a:t>
            </a:r>
            <a:r>
              <a:rPr lang="en-US" sz="2000" dirty="0" err="1" smtClean="0"/>
              <a:t>OptionSet</a:t>
            </a:r>
            <a:r>
              <a:rPr lang="en-US" sz="2000" dirty="0" smtClean="0"/>
              <a:t> will be merged into one </a:t>
            </a:r>
            <a:r>
              <a:rPr lang="en-US" sz="2000" dirty="0" err="1" smtClean="0"/>
              <a:t>OptionSet</a:t>
            </a:r>
            <a:r>
              <a:rPr lang="en-US" sz="2000" dirty="0" smtClean="0"/>
              <a:t>.</a:t>
            </a:r>
          </a:p>
          <a:p>
            <a:pPr marL="0" indent="0">
              <a:buNone/>
            </a:pPr>
            <a:endParaRPr lang="en-US" sz="2000" dirty="0"/>
          </a:p>
          <a:p>
            <a:pPr marL="0" indent="0">
              <a:buNone/>
            </a:pPr>
            <a:r>
              <a:rPr lang="en-US" sz="2000" dirty="0" smtClean="0"/>
              <a:t>To run the program, the user need to type in a certain format in </a:t>
            </a:r>
            <a:r>
              <a:rPr lang="en-US" sz="2000" dirty="0" err="1" smtClean="0"/>
              <a:t>car.in</a:t>
            </a:r>
            <a:r>
              <a:rPr lang="en-US" sz="2000" dirty="0" smtClean="0"/>
              <a:t> and get result from </a:t>
            </a:r>
            <a:r>
              <a:rPr lang="en-US" sz="2000" dirty="0" err="1" smtClean="0"/>
              <a:t>car.out</a:t>
            </a:r>
            <a:r>
              <a:rPr lang="en-US" sz="2000" dirty="0" smtClean="0"/>
              <a:t>.</a:t>
            </a:r>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3170999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TotalTime>
  <Words>194</Words>
  <Application>Microsoft Macintosh PowerPoint</Application>
  <PresentationFormat>On-screen Show (4:3)</PresentationFormat>
  <Paragraphs>65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B&amp;N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a</dc:creator>
  <cp:lastModifiedBy>user a</cp:lastModifiedBy>
  <cp:revision>13</cp:revision>
  <dcterms:created xsi:type="dcterms:W3CDTF">2012-09-24T23:23:01Z</dcterms:created>
  <dcterms:modified xsi:type="dcterms:W3CDTF">2012-10-03T08:57:45Z</dcterms:modified>
</cp:coreProperties>
</file>