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57"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AEBF8E-A862-9C4E-B73D-938489EB15C4}">
          <p14:sldIdLst>
            <p14:sldId id="256"/>
            <p14:sldId id="258"/>
            <p14:sldId id="259"/>
            <p14:sldId id="260"/>
            <p14:sldId id="261"/>
            <p14:sldId id="257"/>
            <p14:sldId id="262"/>
          </p14:sldIdLst>
        </p14:section>
        <p14:section name="Untitled Section" id="{C3417EFD-8AEA-8148-99DC-64414F2EA3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7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8793E4-7573-154F-9646-0BCE3A072887}"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336781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793E4-7573-154F-9646-0BCE3A072887}"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234383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793E4-7573-154F-9646-0BCE3A072887}"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36519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793E4-7573-154F-9646-0BCE3A072887}"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403987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793E4-7573-154F-9646-0BCE3A072887}"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382966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8793E4-7573-154F-9646-0BCE3A072887}" type="datetimeFigureOut">
              <a:rPr lang="en-US" smtClean="0"/>
              <a:t>10/11/12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73037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8793E4-7573-154F-9646-0BCE3A072887}" type="datetimeFigureOut">
              <a:rPr lang="en-US" smtClean="0"/>
              <a:t>10/11/12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45329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8793E4-7573-154F-9646-0BCE3A072887}" type="datetimeFigureOut">
              <a:rPr lang="en-US" smtClean="0"/>
              <a:t>10/11/12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3236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793E4-7573-154F-9646-0BCE3A072887}" type="datetimeFigureOut">
              <a:rPr lang="en-US" smtClean="0"/>
              <a:t>10/11/12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84032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793E4-7573-154F-9646-0BCE3A072887}" type="datetimeFigureOut">
              <a:rPr lang="en-US" smtClean="0"/>
              <a:t>10/11/12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288937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793E4-7573-154F-9646-0BCE3A072887}" type="datetimeFigureOut">
              <a:rPr lang="en-US" smtClean="0"/>
              <a:t>10/11/12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61876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793E4-7573-154F-9646-0BCE3A072887}" type="datetimeFigureOut">
              <a:rPr lang="en-US" smtClean="0"/>
              <a:t>10/11/12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1EB8E-1DA3-8A42-ACC0-5EE25605EA1A}" type="slidenum">
              <a:rPr lang="en-US" smtClean="0"/>
              <a:t>‹#›</a:t>
            </a:fld>
            <a:endParaRPr lang="en-US"/>
          </a:p>
        </p:txBody>
      </p:sp>
    </p:spTree>
    <p:extLst>
      <p:ext uri="{BB962C8B-B14F-4D97-AF65-F5344CB8AC3E}">
        <p14:creationId xmlns:p14="http://schemas.microsoft.com/office/powerpoint/2010/main" val="390603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6399" y="760101"/>
            <a:ext cx="1066251"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tx1"/>
                </a:solidFill>
              </a:rPr>
              <a:t>Class</a:t>
            </a:r>
          </a:p>
          <a:p>
            <a:r>
              <a:rPr lang="en-US" sz="800" b="1" dirty="0" smtClean="0">
                <a:solidFill>
                  <a:schemeClr val="tx1"/>
                </a:solidFill>
              </a:rPr>
              <a:t>	Option</a:t>
            </a:r>
          </a:p>
        </p:txBody>
      </p:sp>
      <p:sp>
        <p:nvSpPr>
          <p:cNvPr id="6" name="Rectangle 5"/>
          <p:cNvSpPr/>
          <p:nvPr/>
        </p:nvSpPr>
        <p:spPr>
          <a:xfrm>
            <a:off x="2729850" y="3456389"/>
            <a:ext cx="1295548" cy="4223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a:t>
            </a:r>
            <a:r>
              <a:rPr lang="en-US" sz="800" b="1" dirty="0" err="1" smtClean="0">
                <a:solidFill>
                  <a:srgbClr val="000000"/>
                </a:solidFill>
              </a:rPr>
              <a:t>OptionSet</a:t>
            </a:r>
            <a:endParaRPr lang="en-US" sz="800" b="1" dirty="0" smtClean="0">
              <a:solidFill>
                <a:srgbClr val="000000"/>
              </a:solidFill>
            </a:endParaRPr>
          </a:p>
        </p:txBody>
      </p:sp>
      <p:sp>
        <p:nvSpPr>
          <p:cNvPr id="7" name="Rectangle 6"/>
          <p:cNvSpPr/>
          <p:nvPr/>
        </p:nvSpPr>
        <p:spPr>
          <a:xfrm>
            <a:off x="3899602" y="256871"/>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err="1" smtClean="0">
                <a:solidFill>
                  <a:srgbClr val="000000"/>
                </a:solidFill>
              </a:rPr>
              <a:t>Serializable</a:t>
            </a:r>
            <a:endParaRPr lang="en-US" sz="800" dirty="0">
              <a:solidFill>
                <a:srgbClr val="000000"/>
              </a:solidFill>
            </a:endParaRPr>
          </a:p>
        </p:txBody>
      </p:sp>
      <p:sp>
        <p:nvSpPr>
          <p:cNvPr id="8" name="Rectangle 7"/>
          <p:cNvSpPr/>
          <p:nvPr/>
        </p:nvSpPr>
        <p:spPr>
          <a:xfrm>
            <a:off x="6486610" y="2691015"/>
            <a:ext cx="1341800" cy="4249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Automobile</a:t>
            </a:r>
          </a:p>
        </p:txBody>
      </p:sp>
      <p:sp>
        <p:nvSpPr>
          <p:cNvPr id="9" name="Rectangle 8"/>
          <p:cNvSpPr/>
          <p:nvPr/>
        </p:nvSpPr>
        <p:spPr>
          <a:xfrm>
            <a:off x="7943376" y="1358800"/>
            <a:ext cx="1235712" cy="4313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a:t>
            </a:r>
            <a:r>
              <a:rPr lang="en-US" sz="800" b="1" dirty="0" err="1" smtClean="0">
                <a:solidFill>
                  <a:srgbClr val="000000"/>
                </a:solidFill>
              </a:rPr>
              <a:t>Util</a:t>
            </a:r>
            <a:endParaRPr lang="en-US" sz="800" b="1" dirty="0" smtClean="0">
              <a:solidFill>
                <a:srgbClr val="000000"/>
              </a:solidFill>
            </a:endParaRPr>
          </a:p>
        </p:txBody>
      </p:sp>
      <p:sp>
        <p:nvSpPr>
          <p:cNvPr id="10" name="Rectangle 9"/>
          <p:cNvSpPr/>
          <p:nvPr/>
        </p:nvSpPr>
        <p:spPr>
          <a:xfrm>
            <a:off x="6816818" y="5882993"/>
            <a:ext cx="2327182" cy="9750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rgbClr val="000000"/>
                </a:solidFill>
              </a:rPr>
              <a:t>Legend</a:t>
            </a:r>
          </a:p>
          <a:p>
            <a:pPr lvl="1"/>
            <a:r>
              <a:rPr lang="en-US" sz="1000" b="1" dirty="0" smtClean="0">
                <a:solidFill>
                  <a:srgbClr val="000000"/>
                </a:solidFill>
              </a:rPr>
              <a:t>A: associate</a:t>
            </a:r>
          </a:p>
          <a:p>
            <a:pPr lvl="1"/>
            <a:r>
              <a:rPr lang="en-US" sz="1000" b="1" dirty="0" smtClean="0">
                <a:solidFill>
                  <a:srgbClr val="000000"/>
                </a:solidFill>
              </a:rPr>
              <a:t>I: Implement interface</a:t>
            </a:r>
          </a:p>
        </p:txBody>
      </p:sp>
      <p:cxnSp>
        <p:nvCxnSpPr>
          <p:cNvPr id="12" name="Straight Arrow Connector 11"/>
          <p:cNvCxnSpPr>
            <a:stCxn id="4" idx="0"/>
            <a:endCxn id="7" idx="1"/>
          </p:cNvCxnSpPr>
          <p:nvPr/>
        </p:nvCxnSpPr>
        <p:spPr>
          <a:xfrm flipV="1">
            <a:off x="1659525" y="445950"/>
            <a:ext cx="2240077" cy="3141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0"/>
            <a:endCxn id="7" idx="2"/>
          </p:cNvCxnSpPr>
          <p:nvPr/>
        </p:nvCxnSpPr>
        <p:spPr>
          <a:xfrm flipV="1">
            <a:off x="3377624" y="635029"/>
            <a:ext cx="1171913" cy="282136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0"/>
          </p:cNvCxnSpPr>
          <p:nvPr/>
        </p:nvCxnSpPr>
        <p:spPr>
          <a:xfrm>
            <a:off x="5199471" y="445950"/>
            <a:ext cx="1958039" cy="224506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9" idx="2"/>
            <a:endCxn id="8" idx="3"/>
          </p:cNvCxnSpPr>
          <p:nvPr/>
        </p:nvCxnSpPr>
        <p:spPr>
          <a:xfrm flipH="1">
            <a:off x="7828410" y="1790140"/>
            <a:ext cx="732822" cy="111336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4" idx="2"/>
            <a:endCxn id="6" idx="1"/>
          </p:cNvCxnSpPr>
          <p:nvPr/>
        </p:nvCxnSpPr>
        <p:spPr>
          <a:xfrm>
            <a:off x="1659525" y="1129433"/>
            <a:ext cx="1070325" cy="253812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3"/>
            <a:endCxn id="8" idx="1"/>
          </p:cNvCxnSpPr>
          <p:nvPr/>
        </p:nvCxnSpPr>
        <p:spPr>
          <a:xfrm flipV="1">
            <a:off x="4025398" y="2903501"/>
            <a:ext cx="2461212" cy="7640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805010" y="256871"/>
            <a:ext cx="242825" cy="369332"/>
          </a:xfrm>
          <a:prstGeom prst="rect">
            <a:avLst/>
          </a:prstGeom>
          <a:noFill/>
        </p:spPr>
        <p:txBody>
          <a:bodyPr wrap="none" rtlCol="0">
            <a:spAutoFit/>
          </a:bodyPr>
          <a:lstStyle/>
          <a:p>
            <a:r>
              <a:rPr lang="en-US" dirty="0" smtClean="0"/>
              <a:t>I</a:t>
            </a:r>
            <a:endParaRPr lang="en-US" dirty="0"/>
          </a:p>
        </p:txBody>
      </p:sp>
      <p:sp>
        <p:nvSpPr>
          <p:cNvPr id="26" name="TextBox 25"/>
          <p:cNvSpPr txBox="1"/>
          <p:nvPr/>
        </p:nvSpPr>
        <p:spPr>
          <a:xfrm>
            <a:off x="4215347" y="1213573"/>
            <a:ext cx="242825" cy="369332"/>
          </a:xfrm>
          <a:prstGeom prst="rect">
            <a:avLst/>
          </a:prstGeom>
          <a:noFill/>
        </p:spPr>
        <p:txBody>
          <a:bodyPr wrap="none" rtlCol="0">
            <a:spAutoFit/>
          </a:bodyPr>
          <a:lstStyle/>
          <a:p>
            <a:r>
              <a:rPr lang="en-US" dirty="0" smtClean="0"/>
              <a:t>I</a:t>
            </a:r>
            <a:endParaRPr lang="en-US" dirty="0"/>
          </a:p>
        </p:txBody>
      </p:sp>
      <p:sp>
        <p:nvSpPr>
          <p:cNvPr id="27" name="TextBox 26"/>
          <p:cNvSpPr txBox="1"/>
          <p:nvPr/>
        </p:nvSpPr>
        <p:spPr>
          <a:xfrm>
            <a:off x="5967103" y="1129433"/>
            <a:ext cx="242825" cy="369332"/>
          </a:xfrm>
          <a:prstGeom prst="rect">
            <a:avLst/>
          </a:prstGeom>
          <a:noFill/>
        </p:spPr>
        <p:txBody>
          <a:bodyPr wrap="none" rtlCol="0">
            <a:spAutoFit/>
          </a:bodyPr>
          <a:lstStyle/>
          <a:p>
            <a:r>
              <a:rPr lang="en-US" dirty="0" smtClean="0"/>
              <a:t>I</a:t>
            </a:r>
            <a:endParaRPr lang="en-US" dirty="0"/>
          </a:p>
        </p:txBody>
      </p:sp>
      <p:sp>
        <p:nvSpPr>
          <p:cNvPr id="28" name="TextBox 27"/>
          <p:cNvSpPr txBox="1"/>
          <p:nvPr/>
        </p:nvSpPr>
        <p:spPr>
          <a:xfrm>
            <a:off x="1936771" y="2102287"/>
            <a:ext cx="318229" cy="369332"/>
          </a:xfrm>
          <a:prstGeom prst="rect">
            <a:avLst/>
          </a:prstGeom>
          <a:noFill/>
        </p:spPr>
        <p:txBody>
          <a:bodyPr wrap="none" rtlCol="0">
            <a:spAutoFit/>
          </a:bodyPr>
          <a:lstStyle/>
          <a:p>
            <a:r>
              <a:rPr lang="en-US" dirty="0"/>
              <a:t>A</a:t>
            </a:r>
          </a:p>
        </p:txBody>
      </p:sp>
      <p:sp>
        <p:nvSpPr>
          <p:cNvPr id="29" name="TextBox 28"/>
          <p:cNvSpPr txBox="1"/>
          <p:nvPr/>
        </p:nvSpPr>
        <p:spPr>
          <a:xfrm>
            <a:off x="1703245" y="1358800"/>
            <a:ext cx="299631" cy="369332"/>
          </a:xfrm>
          <a:prstGeom prst="rect">
            <a:avLst/>
          </a:prstGeom>
          <a:noFill/>
        </p:spPr>
        <p:txBody>
          <a:bodyPr wrap="none" rtlCol="0">
            <a:spAutoFit/>
          </a:bodyPr>
          <a:lstStyle/>
          <a:p>
            <a:r>
              <a:rPr lang="en-US" dirty="0"/>
              <a:t>*</a:t>
            </a:r>
          </a:p>
        </p:txBody>
      </p:sp>
      <p:sp>
        <p:nvSpPr>
          <p:cNvPr id="30" name="TextBox 29"/>
          <p:cNvSpPr txBox="1"/>
          <p:nvPr/>
        </p:nvSpPr>
        <p:spPr>
          <a:xfrm>
            <a:off x="4160533" y="3710685"/>
            <a:ext cx="299631"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2532651" y="3072569"/>
            <a:ext cx="301660" cy="369332"/>
          </a:xfrm>
          <a:prstGeom prst="rect">
            <a:avLst/>
          </a:prstGeom>
          <a:noFill/>
        </p:spPr>
        <p:txBody>
          <a:bodyPr wrap="none" rtlCol="0">
            <a:spAutoFit/>
          </a:bodyPr>
          <a:lstStyle/>
          <a:p>
            <a:r>
              <a:rPr lang="en-US" dirty="0"/>
              <a:t>1</a:t>
            </a:r>
          </a:p>
        </p:txBody>
      </p:sp>
      <p:sp>
        <p:nvSpPr>
          <p:cNvPr id="32" name="TextBox 31"/>
          <p:cNvSpPr txBox="1"/>
          <p:nvPr/>
        </p:nvSpPr>
        <p:spPr>
          <a:xfrm>
            <a:off x="6184950" y="2906363"/>
            <a:ext cx="301660" cy="369332"/>
          </a:xfrm>
          <a:prstGeom prst="rect">
            <a:avLst/>
          </a:prstGeom>
          <a:noFill/>
        </p:spPr>
        <p:txBody>
          <a:bodyPr wrap="none" rtlCol="0">
            <a:spAutoFit/>
          </a:bodyPr>
          <a:lstStyle/>
          <a:p>
            <a:r>
              <a:rPr lang="en-US" dirty="0"/>
              <a:t>1</a:t>
            </a:r>
          </a:p>
        </p:txBody>
      </p:sp>
      <p:sp>
        <p:nvSpPr>
          <p:cNvPr id="33" name="TextBox 32"/>
          <p:cNvSpPr txBox="1"/>
          <p:nvPr/>
        </p:nvSpPr>
        <p:spPr>
          <a:xfrm>
            <a:off x="4922500" y="3178150"/>
            <a:ext cx="318229" cy="369332"/>
          </a:xfrm>
          <a:prstGeom prst="rect">
            <a:avLst/>
          </a:prstGeom>
          <a:noFill/>
        </p:spPr>
        <p:txBody>
          <a:bodyPr wrap="none" rtlCol="0">
            <a:spAutoFit/>
          </a:bodyPr>
          <a:lstStyle/>
          <a:p>
            <a:r>
              <a:rPr lang="en-US" dirty="0" smtClean="0"/>
              <a:t>A</a:t>
            </a:r>
            <a:endParaRPr lang="en-US" dirty="0"/>
          </a:p>
        </p:txBody>
      </p:sp>
      <p:sp>
        <p:nvSpPr>
          <p:cNvPr id="34" name="TextBox 33"/>
          <p:cNvSpPr txBox="1"/>
          <p:nvPr/>
        </p:nvSpPr>
        <p:spPr>
          <a:xfrm>
            <a:off x="8008113" y="2208928"/>
            <a:ext cx="318229" cy="369332"/>
          </a:xfrm>
          <a:prstGeom prst="rect">
            <a:avLst/>
          </a:prstGeom>
          <a:noFill/>
        </p:spPr>
        <p:txBody>
          <a:bodyPr wrap="none" rtlCol="0">
            <a:spAutoFit/>
          </a:bodyPr>
          <a:lstStyle/>
          <a:p>
            <a:r>
              <a:rPr lang="en-US" dirty="0"/>
              <a:t>A</a:t>
            </a:r>
          </a:p>
        </p:txBody>
      </p:sp>
      <p:sp>
        <p:nvSpPr>
          <p:cNvPr id="35" name="TextBox 34"/>
          <p:cNvSpPr txBox="1"/>
          <p:nvPr/>
        </p:nvSpPr>
        <p:spPr>
          <a:xfrm>
            <a:off x="167725" y="6440742"/>
            <a:ext cx="4393638" cy="369332"/>
          </a:xfrm>
          <a:prstGeom prst="rect">
            <a:avLst/>
          </a:prstGeom>
          <a:noFill/>
        </p:spPr>
        <p:txBody>
          <a:bodyPr wrap="none" rtlCol="0">
            <a:spAutoFit/>
          </a:bodyPr>
          <a:lstStyle/>
          <a:p>
            <a:r>
              <a:rPr lang="en-US" dirty="0" smtClean="0"/>
              <a:t>Class details are described in following pages</a:t>
            </a:r>
            <a:endParaRPr lang="en-US" dirty="0"/>
          </a:p>
        </p:txBody>
      </p:sp>
      <p:sp>
        <p:nvSpPr>
          <p:cNvPr id="42" name="Rectangle 41"/>
          <p:cNvSpPr/>
          <p:nvPr/>
        </p:nvSpPr>
        <p:spPr>
          <a:xfrm>
            <a:off x="433739" y="4741170"/>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err="1" smtClean="0">
                <a:solidFill>
                  <a:srgbClr val="000000"/>
                </a:solidFill>
              </a:rPr>
              <a:t>CanModifyAll</a:t>
            </a:r>
            <a:endParaRPr lang="en-US" sz="800" dirty="0">
              <a:solidFill>
                <a:srgbClr val="000000"/>
              </a:solidFill>
            </a:endParaRPr>
          </a:p>
        </p:txBody>
      </p:sp>
      <p:sp>
        <p:nvSpPr>
          <p:cNvPr id="43" name="Rectangle 42"/>
          <p:cNvSpPr/>
          <p:nvPr/>
        </p:nvSpPr>
        <p:spPr>
          <a:xfrm>
            <a:off x="433739" y="5408782"/>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err="1" smtClean="0">
                <a:solidFill>
                  <a:srgbClr val="000000"/>
                </a:solidFill>
              </a:rPr>
              <a:t>CanModifySelf</a:t>
            </a:r>
            <a:endParaRPr lang="en-US" sz="800" dirty="0">
              <a:solidFill>
                <a:srgbClr val="000000"/>
              </a:solidFill>
            </a:endParaRPr>
          </a:p>
        </p:txBody>
      </p:sp>
      <p:sp>
        <p:nvSpPr>
          <p:cNvPr id="44" name="Rectangle 43"/>
          <p:cNvSpPr/>
          <p:nvPr/>
        </p:nvSpPr>
        <p:spPr>
          <a:xfrm>
            <a:off x="433739" y="6009331"/>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err="1" smtClean="0">
                <a:solidFill>
                  <a:srgbClr val="000000"/>
                </a:solidFill>
              </a:rPr>
              <a:t>CanRead</a:t>
            </a:r>
            <a:endParaRPr lang="en-US" sz="800" dirty="0">
              <a:solidFill>
                <a:srgbClr val="000000"/>
              </a:solidFill>
            </a:endParaRPr>
          </a:p>
        </p:txBody>
      </p:sp>
      <p:sp>
        <p:nvSpPr>
          <p:cNvPr id="45" name="Rectangle 44"/>
          <p:cNvSpPr/>
          <p:nvPr/>
        </p:nvSpPr>
        <p:spPr>
          <a:xfrm>
            <a:off x="2429979" y="5407316"/>
            <a:ext cx="1235712" cy="4313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Runner</a:t>
            </a:r>
          </a:p>
        </p:txBody>
      </p:sp>
      <p:cxnSp>
        <p:nvCxnSpPr>
          <p:cNvPr id="47" name="Straight Arrow Connector 46"/>
          <p:cNvCxnSpPr>
            <a:stCxn id="45" idx="1"/>
            <a:endCxn id="42" idx="3"/>
          </p:cNvCxnSpPr>
          <p:nvPr/>
        </p:nvCxnSpPr>
        <p:spPr>
          <a:xfrm flipH="1" flipV="1">
            <a:off x="1733608" y="4930249"/>
            <a:ext cx="696371" cy="69273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5" idx="1"/>
            <a:endCxn id="43" idx="3"/>
          </p:cNvCxnSpPr>
          <p:nvPr/>
        </p:nvCxnSpPr>
        <p:spPr>
          <a:xfrm flipH="1" flipV="1">
            <a:off x="1733608" y="5597861"/>
            <a:ext cx="696371" cy="251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5" idx="1"/>
            <a:endCxn id="44" idx="3"/>
          </p:cNvCxnSpPr>
          <p:nvPr/>
        </p:nvCxnSpPr>
        <p:spPr>
          <a:xfrm flipH="1">
            <a:off x="1733608" y="5622986"/>
            <a:ext cx="696371" cy="5754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049878" y="4749996"/>
            <a:ext cx="242825" cy="369332"/>
          </a:xfrm>
          <a:prstGeom prst="rect">
            <a:avLst/>
          </a:prstGeom>
          <a:noFill/>
        </p:spPr>
        <p:txBody>
          <a:bodyPr wrap="none" rtlCol="0">
            <a:spAutoFit/>
          </a:bodyPr>
          <a:lstStyle/>
          <a:p>
            <a:r>
              <a:rPr lang="en-US" dirty="0" smtClean="0"/>
              <a:t>I</a:t>
            </a:r>
            <a:endParaRPr lang="en-US" dirty="0"/>
          </a:p>
        </p:txBody>
      </p:sp>
      <p:sp>
        <p:nvSpPr>
          <p:cNvPr id="53" name="TextBox 52"/>
          <p:cNvSpPr txBox="1"/>
          <p:nvPr/>
        </p:nvSpPr>
        <p:spPr>
          <a:xfrm>
            <a:off x="1853061" y="5379992"/>
            <a:ext cx="242825" cy="369332"/>
          </a:xfrm>
          <a:prstGeom prst="rect">
            <a:avLst/>
          </a:prstGeom>
          <a:noFill/>
        </p:spPr>
        <p:txBody>
          <a:bodyPr wrap="none" rtlCol="0">
            <a:spAutoFit/>
          </a:bodyPr>
          <a:lstStyle/>
          <a:p>
            <a:r>
              <a:rPr lang="en-US" dirty="0" smtClean="0"/>
              <a:t>I</a:t>
            </a:r>
            <a:endParaRPr lang="en-US" dirty="0"/>
          </a:p>
        </p:txBody>
      </p:sp>
      <p:sp>
        <p:nvSpPr>
          <p:cNvPr id="54" name="TextBox 53"/>
          <p:cNvSpPr txBox="1"/>
          <p:nvPr/>
        </p:nvSpPr>
        <p:spPr>
          <a:xfrm>
            <a:off x="1974474" y="5958044"/>
            <a:ext cx="242825" cy="369332"/>
          </a:xfrm>
          <a:prstGeom prst="rect">
            <a:avLst/>
          </a:prstGeom>
          <a:noFill/>
        </p:spPr>
        <p:txBody>
          <a:bodyPr wrap="none" rtlCol="0">
            <a:spAutoFit/>
          </a:bodyPr>
          <a:lstStyle/>
          <a:p>
            <a:r>
              <a:rPr lang="en-US" dirty="0" smtClean="0"/>
              <a:t>I</a:t>
            </a:r>
            <a:endParaRPr lang="en-US" dirty="0"/>
          </a:p>
        </p:txBody>
      </p:sp>
      <p:sp>
        <p:nvSpPr>
          <p:cNvPr id="55" name="Rectangle 54"/>
          <p:cNvSpPr/>
          <p:nvPr/>
        </p:nvSpPr>
        <p:spPr>
          <a:xfrm>
            <a:off x="7026473" y="4301402"/>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Class</a:t>
            </a:r>
          </a:p>
          <a:p>
            <a:pPr algn="ctr"/>
            <a:r>
              <a:rPr lang="en-US" sz="800" dirty="0" err="1" smtClean="0">
                <a:solidFill>
                  <a:srgbClr val="000000"/>
                </a:solidFill>
              </a:rPr>
              <a:t>kbbSystem</a:t>
            </a:r>
            <a:endParaRPr lang="en-US" sz="800" dirty="0">
              <a:solidFill>
                <a:srgbClr val="000000"/>
              </a:solidFill>
            </a:endParaRPr>
          </a:p>
        </p:txBody>
      </p:sp>
      <p:cxnSp>
        <p:nvCxnSpPr>
          <p:cNvPr id="57" name="Straight Arrow Connector 56"/>
          <p:cNvCxnSpPr>
            <a:stCxn id="8" idx="2"/>
            <a:endCxn id="55" idx="0"/>
          </p:cNvCxnSpPr>
          <p:nvPr/>
        </p:nvCxnSpPr>
        <p:spPr>
          <a:xfrm>
            <a:off x="7157510" y="3115986"/>
            <a:ext cx="518898" cy="118541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876657" y="3257235"/>
            <a:ext cx="299631" cy="369332"/>
          </a:xfrm>
          <a:prstGeom prst="rect">
            <a:avLst/>
          </a:prstGeom>
          <a:noFill/>
        </p:spPr>
        <p:txBody>
          <a:bodyPr wrap="none" rtlCol="0">
            <a:spAutoFit/>
          </a:bodyPr>
          <a:lstStyle/>
          <a:p>
            <a:r>
              <a:rPr lang="en-US" dirty="0" smtClean="0"/>
              <a:t>*</a:t>
            </a:r>
            <a:endParaRPr lang="en-US" dirty="0"/>
          </a:p>
        </p:txBody>
      </p:sp>
      <p:sp>
        <p:nvSpPr>
          <p:cNvPr id="59" name="TextBox 58"/>
          <p:cNvSpPr txBox="1"/>
          <p:nvPr/>
        </p:nvSpPr>
        <p:spPr>
          <a:xfrm>
            <a:off x="7696471" y="3895351"/>
            <a:ext cx="301660" cy="369332"/>
          </a:xfrm>
          <a:prstGeom prst="rect">
            <a:avLst/>
          </a:prstGeom>
          <a:noFill/>
        </p:spPr>
        <p:txBody>
          <a:bodyPr wrap="none" rtlCol="0">
            <a:spAutoFit/>
          </a:bodyPr>
          <a:lstStyle/>
          <a:p>
            <a:r>
              <a:rPr lang="en-US" dirty="0"/>
              <a:t>1</a:t>
            </a:r>
          </a:p>
        </p:txBody>
      </p:sp>
      <p:sp>
        <p:nvSpPr>
          <p:cNvPr id="60" name="TextBox 59"/>
          <p:cNvSpPr txBox="1"/>
          <p:nvPr/>
        </p:nvSpPr>
        <p:spPr>
          <a:xfrm>
            <a:off x="7247265" y="3526019"/>
            <a:ext cx="389206" cy="369332"/>
          </a:xfrm>
          <a:prstGeom prst="rect">
            <a:avLst/>
          </a:prstGeom>
          <a:noFill/>
        </p:spPr>
        <p:txBody>
          <a:bodyPr wrap="square" rtlCol="0">
            <a:spAutoFit/>
          </a:bodyPr>
          <a:lstStyle/>
          <a:p>
            <a:r>
              <a:rPr lang="en-US" dirty="0"/>
              <a:t>A</a:t>
            </a:r>
          </a:p>
        </p:txBody>
      </p:sp>
      <p:sp>
        <p:nvSpPr>
          <p:cNvPr id="61" name="Rectangle 60"/>
          <p:cNvSpPr/>
          <p:nvPr/>
        </p:nvSpPr>
        <p:spPr>
          <a:xfrm>
            <a:off x="7247265" y="445950"/>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Abstract Class</a:t>
            </a:r>
          </a:p>
          <a:p>
            <a:pPr algn="ctr"/>
            <a:r>
              <a:rPr lang="en-US" sz="800" dirty="0" smtClean="0">
                <a:solidFill>
                  <a:srgbClr val="000000"/>
                </a:solidFill>
              </a:rPr>
              <a:t>Product</a:t>
            </a:r>
            <a:endParaRPr lang="en-US" sz="800" dirty="0">
              <a:solidFill>
                <a:srgbClr val="000000"/>
              </a:solidFill>
            </a:endParaRPr>
          </a:p>
        </p:txBody>
      </p:sp>
      <p:cxnSp>
        <p:nvCxnSpPr>
          <p:cNvPr id="63" name="Straight Arrow Connector 62"/>
          <p:cNvCxnSpPr>
            <a:stCxn id="61" idx="2"/>
            <a:endCxn id="8" idx="0"/>
          </p:cNvCxnSpPr>
          <p:nvPr/>
        </p:nvCxnSpPr>
        <p:spPr>
          <a:xfrm flipH="1">
            <a:off x="7157510" y="824108"/>
            <a:ext cx="739690" cy="186690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7358179" y="1590240"/>
            <a:ext cx="318229" cy="369332"/>
          </a:xfrm>
          <a:prstGeom prst="rect">
            <a:avLst/>
          </a:prstGeom>
          <a:noFill/>
        </p:spPr>
        <p:txBody>
          <a:bodyPr wrap="none" rtlCol="0">
            <a:spAutoFit/>
          </a:bodyPr>
          <a:lstStyle/>
          <a:p>
            <a:r>
              <a:rPr lang="en-US" dirty="0"/>
              <a:t>A</a:t>
            </a:r>
          </a:p>
        </p:txBody>
      </p:sp>
      <p:cxnSp>
        <p:nvCxnSpPr>
          <p:cNvPr id="84" name="Straight Arrow Connector 83"/>
          <p:cNvCxnSpPr>
            <a:stCxn id="4" idx="3"/>
            <a:endCxn id="8" idx="1"/>
          </p:cNvCxnSpPr>
          <p:nvPr/>
        </p:nvCxnSpPr>
        <p:spPr>
          <a:xfrm>
            <a:off x="2192650" y="944767"/>
            <a:ext cx="4293960" cy="195873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604271" y="1917621"/>
            <a:ext cx="318229" cy="369332"/>
          </a:xfrm>
          <a:prstGeom prst="rect">
            <a:avLst/>
          </a:prstGeom>
          <a:noFill/>
        </p:spPr>
        <p:txBody>
          <a:bodyPr wrap="none" rtlCol="0">
            <a:spAutoFit/>
          </a:bodyPr>
          <a:lstStyle/>
          <a:p>
            <a:r>
              <a:rPr lang="en-US" dirty="0"/>
              <a:t>A</a:t>
            </a:r>
          </a:p>
        </p:txBody>
      </p:sp>
      <p:sp>
        <p:nvSpPr>
          <p:cNvPr id="86" name="TextBox 85"/>
          <p:cNvSpPr txBox="1"/>
          <p:nvPr/>
        </p:nvSpPr>
        <p:spPr>
          <a:xfrm>
            <a:off x="2233020" y="1076184"/>
            <a:ext cx="299631" cy="369332"/>
          </a:xfrm>
          <a:prstGeom prst="rect">
            <a:avLst/>
          </a:prstGeom>
          <a:noFill/>
        </p:spPr>
        <p:txBody>
          <a:bodyPr wrap="none" rtlCol="0">
            <a:spAutoFit/>
          </a:bodyPr>
          <a:lstStyle/>
          <a:p>
            <a:r>
              <a:rPr lang="en-US" dirty="0"/>
              <a:t>*</a:t>
            </a:r>
          </a:p>
        </p:txBody>
      </p:sp>
      <p:sp>
        <p:nvSpPr>
          <p:cNvPr id="87" name="TextBox 86"/>
          <p:cNvSpPr txBox="1"/>
          <p:nvPr/>
        </p:nvSpPr>
        <p:spPr>
          <a:xfrm>
            <a:off x="6059098" y="2537031"/>
            <a:ext cx="301660" cy="369332"/>
          </a:xfrm>
          <a:prstGeom prst="rect">
            <a:avLst/>
          </a:prstGeom>
          <a:noFill/>
        </p:spPr>
        <p:txBody>
          <a:bodyPr wrap="none" rtlCol="0">
            <a:spAutoFit/>
          </a:bodyPr>
          <a:lstStyle/>
          <a:p>
            <a:r>
              <a:rPr lang="en-US" dirty="0"/>
              <a:t>1</a:t>
            </a:r>
          </a:p>
        </p:txBody>
      </p:sp>
      <p:sp>
        <p:nvSpPr>
          <p:cNvPr id="88" name="Rectangle 87"/>
          <p:cNvSpPr/>
          <p:nvPr/>
        </p:nvSpPr>
        <p:spPr>
          <a:xfrm>
            <a:off x="4549536" y="4851432"/>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smtClean="0">
                <a:solidFill>
                  <a:srgbClr val="000000"/>
                </a:solidFill>
              </a:rPr>
              <a:t>Find</a:t>
            </a:r>
            <a:endParaRPr lang="en-US" sz="800" dirty="0">
              <a:solidFill>
                <a:srgbClr val="000000"/>
              </a:solidFill>
            </a:endParaRPr>
          </a:p>
        </p:txBody>
      </p:sp>
      <p:cxnSp>
        <p:nvCxnSpPr>
          <p:cNvPr id="90" name="Straight Arrow Connector 89"/>
          <p:cNvCxnSpPr>
            <a:stCxn id="88" idx="3"/>
            <a:endCxn id="55" idx="1"/>
          </p:cNvCxnSpPr>
          <p:nvPr/>
        </p:nvCxnSpPr>
        <p:spPr>
          <a:xfrm flipV="1">
            <a:off x="5849405" y="4490481"/>
            <a:ext cx="1177068" cy="55003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88" idx="0"/>
            <a:endCxn id="8" idx="2"/>
          </p:cNvCxnSpPr>
          <p:nvPr/>
        </p:nvCxnSpPr>
        <p:spPr>
          <a:xfrm flipV="1">
            <a:off x="5199471" y="3115986"/>
            <a:ext cx="1958039" cy="173544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88" idx="0"/>
            <a:endCxn id="6" idx="2"/>
          </p:cNvCxnSpPr>
          <p:nvPr/>
        </p:nvCxnSpPr>
        <p:spPr>
          <a:xfrm flipH="1" flipV="1">
            <a:off x="3377624" y="3878728"/>
            <a:ext cx="1821847" cy="9727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093934" y="4301198"/>
            <a:ext cx="242825" cy="369332"/>
          </a:xfrm>
          <a:prstGeom prst="rect">
            <a:avLst/>
          </a:prstGeom>
          <a:noFill/>
        </p:spPr>
        <p:txBody>
          <a:bodyPr wrap="none" rtlCol="0">
            <a:spAutoFit/>
          </a:bodyPr>
          <a:lstStyle/>
          <a:p>
            <a:r>
              <a:rPr lang="en-US" dirty="0" smtClean="0"/>
              <a:t>I</a:t>
            </a:r>
            <a:endParaRPr lang="en-US" dirty="0"/>
          </a:p>
        </p:txBody>
      </p:sp>
      <p:sp>
        <p:nvSpPr>
          <p:cNvPr id="96" name="TextBox 95"/>
          <p:cNvSpPr txBox="1"/>
          <p:nvPr/>
        </p:nvSpPr>
        <p:spPr>
          <a:xfrm>
            <a:off x="6110061" y="3932070"/>
            <a:ext cx="242825" cy="369332"/>
          </a:xfrm>
          <a:prstGeom prst="rect">
            <a:avLst/>
          </a:prstGeom>
          <a:noFill/>
        </p:spPr>
        <p:txBody>
          <a:bodyPr wrap="none" rtlCol="0">
            <a:spAutoFit/>
          </a:bodyPr>
          <a:lstStyle/>
          <a:p>
            <a:r>
              <a:rPr lang="en-US" dirty="0" smtClean="0"/>
              <a:t>I</a:t>
            </a:r>
            <a:endParaRPr lang="en-US" dirty="0"/>
          </a:p>
        </p:txBody>
      </p:sp>
      <p:sp>
        <p:nvSpPr>
          <p:cNvPr id="97" name="TextBox 96"/>
          <p:cNvSpPr txBox="1"/>
          <p:nvPr/>
        </p:nvSpPr>
        <p:spPr>
          <a:xfrm>
            <a:off x="6460196" y="4676575"/>
            <a:ext cx="242825" cy="369332"/>
          </a:xfrm>
          <a:prstGeom prst="rect">
            <a:avLst/>
          </a:prstGeom>
          <a:noFill/>
        </p:spPr>
        <p:txBody>
          <a:bodyPr wrap="none" rtlCol="0">
            <a:spAutoFit/>
          </a:bodyPr>
          <a:lstStyle/>
          <a:p>
            <a:r>
              <a:rPr lang="en-US" dirty="0" smtClean="0"/>
              <a:t>I</a:t>
            </a:r>
            <a:endParaRPr lang="en-US" dirty="0"/>
          </a:p>
        </p:txBody>
      </p:sp>
      <p:sp>
        <p:nvSpPr>
          <p:cNvPr id="56" name="Rectangle 55"/>
          <p:cNvSpPr/>
          <p:nvPr/>
        </p:nvSpPr>
        <p:spPr>
          <a:xfrm>
            <a:off x="504156" y="2904816"/>
            <a:ext cx="1295548" cy="4223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a:t>
            </a:r>
            <a:r>
              <a:rPr lang="en-US" sz="800" b="1" dirty="0" err="1" smtClean="0">
                <a:solidFill>
                  <a:srgbClr val="000000"/>
                </a:solidFill>
              </a:rPr>
              <a:t>EditOptions</a:t>
            </a:r>
            <a:endParaRPr lang="en-US" sz="800" b="1" dirty="0" smtClean="0">
              <a:solidFill>
                <a:srgbClr val="000000"/>
              </a:solidFill>
            </a:endParaRPr>
          </a:p>
        </p:txBody>
      </p:sp>
      <p:cxnSp>
        <p:nvCxnSpPr>
          <p:cNvPr id="3" name="Straight Arrow Connector 2"/>
          <p:cNvCxnSpPr>
            <a:stCxn id="56" idx="0"/>
            <a:endCxn id="4" idx="2"/>
          </p:cNvCxnSpPr>
          <p:nvPr/>
        </p:nvCxnSpPr>
        <p:spPr>
          <a:xfrm flipV="1">
            <a:off x="1151930" y="1129433"/>
            <a:ext cx="507595" cy="177538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62" name="TextBox 61"/>
          <p:cNvSpPr txBox="1"/>
          <p:nvPr/>
        </p:nvSpPr>
        <p:spPr>
          <a:xfrm>
            <a:off x="1151930" y="2167699"/>
            <a:ext cx="318229" cy="369332"/>
          </a:xfrm>
          <a:prstGeom prst="rect">
            <a:avLst/>
          </a:prstGeom>
          <a:noFill/>
        </p:spPr>
        <p:txBody>
          <a:bodyPr wrap="none" rtlCol="0">
            <a:spAutoFit/>
          </a:bodyPr>
          <a:lstStyle/>
          <a:p>
            <a:r>
              <a:rPr lang="en-US" dirty="0"/>
              <a:t>A</a:t>
            </a:r>
          </a:p>
        </p:txBody>
      </p:sp>
      <p:cxnSp>
        <p:nvCxnSpPr>
          <p:cNvPr id="13" name="Straight Arrow Connector 12"/>
          <p:cNvCxnSpPr>
            <a:stCxn id="56" idx="3"/>
            <a:endCxn id="6" idx="1"/>
          </p:cNvCxnSpPr>
          <p:nvPr/>
        </p:nvCxnSpPr>
        <p:spPr>
          <a:xfrm>
            <a:off x="1799704" y="3115986"/>
            <a:ext cx="930146" cy="55157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a:stCxn id="56" idx="3"/>
            <a:endCxn id="8" idx="1"/>
          </p:cNvCxnSpPr>
          <p:nvPr/>
        </p:nvCxnSpPr>
        <p:spPr>
          <a:xfrm flipV="1">
            <a:off x="1799704" y="2903501"/>
            <a:ext cx="4686906" cy="212485"/>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66" name="TextBox 65"/>
          <p:cNvSpPr txBox="1"/>
          <p:nvPr/>
        </p:nvSpPr>
        <p:spPr>
          <a:xfrm>
            <a:off x="4001418" y="2746654"/>
            <a:ext cx="318229" cy="369332"/>
          </a:xfrm>
          <a:prstGeom prst="rect">
            <a:avLst/>
          </a:prstGeom>
          <a:noFill/>
        </p:spPr>
        <p:txBody>
          <a:bodyPr wrap="none" rtlCol="0">
            <a:spAutoFit/>
          </a:bodyPr>
          <a:lstStyle/>
          <a:p>
            <a:r>
              <a:rPr lang="en-US" dirty="0"/>
              <a:t>A</a:t>
            </a:r>
          </a:p>
        </p:txBody>
      </p:sp>
      <p:sp>
        <p:nvSpPr>
          <p:cNvPr id="67" name="TextBox 66"/>
          <p:cNvSpPr txBox="1"/>
          <p:nvPr/>
        </p:nvSpPr>
        <p:spPr>
          <a:xfrm>
            <a:off x="2058184" y="3156687"/>
            <a:ext cx="318229" cy="369332"/>
          </a:xfrm>
          <a:prstGeom prst="rect">
            <a:avLst/>
          </a:prstGeom>
          <a:noFill/>
        </p:spPr>
        <p:txBody>
          <a:bodyPr wrap="none" rtlCol="0">
            <a:spAutoFit/>
          </a:bodyPr>
          <a:lstStyle/>
          <a:p>
            <a:r>
              <a:rPr lang="en-US" dirty="0"/>
              <a:t>A</a:t>
            </a:r>
          </a:p>
        </p:txBody>
      </p:sp>
      <p:sp>
        <p:nvSpPr>
          <p:cNvPr id="68" name="Rectangle 67"/>
          <p:cNvSpPr/>
          <p:nvPr/>
        </p:nvSpPr>
        <p:spPr>
          <a:xfrm>
            <a:off x="4546159" y="5438370"/>
            <a:ext cx="1235712" cy="4313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800" b="1" dirty="0" smtClean="0">
                <a:solidFill>
                  <a:srgbClr val="000000"/>
                </a:solidFill>
              </a:rPr>
              <a:t>Interface</a:t>
            </a:r>
            <a:endParaRPr lang="en-US" sz="800" b="1" dirty="0" smtClean="0">
              <a:solidFill>
                <a:srgbClr val="000000"/>
              </a:solidFill>
            </a:endParaRPr>
          </a:p>
          <a:p>
            <a:r>
              <a:rPr lang="en-US" sz="800" b="1" dirty="0" smtClean="0">
                <a:solidFill>
                  <a:srgbClr val="000000"/>
                </a:solidFill>
              </a:rPr>
              <a:t>	</a:t>
            </a:r>
            <a:r>
              <a:rPr lang="en-US" sz="800" b="1" dirty="0" smtClean="0">
                <a:solidFill>
                  <a:srgbClr val="000000"/>
                </a:solidFill>
              </a:rPr>
              <a:t>Runnable</a:t>
            </a:r>
            <a:endParaRPr lang="en-US" sz="800" b="1" dirty="0" smtClean="0">
              <a:solidFill>
                <a:srgbClr val="000000"/>
              </a:solidFill>
            </a:endParaRPr>
          </a:p>
        </p:txBody>
      </p:sp>
      <p:cxnSp>
        <p:nvCxnSpPr>
          <p:cNvPr id="36" name="Straight Arrow Connector 35"/>
          <p:cNvCxnSpPr>
            <a:stCxn id="45" idx="3"/>
            <a:endCxn id="68" idx="1"/>
          </p:cNvCxnSpPr>
          <p:nvPr/>
        </p:nvCxnSpPr>
        <p:spPr>
          <a:xfrm>
            <a:off x="3665691" y="5622986"/>
            <a:ext cx="880468" cy="3105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71" name="TextBox 70"/>
          <p:cNvSpPr txBox="1"/>
          <p:nvPr/>
        </p:nvSpPr>
        <p:spPr>
          <a:xfrm>
            <a:off x="4001418" y="5400238"/>
            <a:ext cx="242825" cy="369332"/>
          </a:xfrm>
          <a:prstGeom prst="rect">
            <a:avLst/>
          </a:prstGeom>
          <a:noFill/>
        </p:spPr>
        <p:txBody>
          <a:bodyPr wrap="none" rtlCol="0">
            <a:spAutoFit/>
          </a:bodyPr>
          <a:lstStyle/>
          <a:p>
            <a:r>
              <a:rPr lang="en-US" dirty="0" smtClean="0"/>
              <a:t>I</a:t>
            </a:r>
            <a:endParaRPr lang="en-US" dirty="0"/>
          </a:p>
        </p:txBody>
      </p:sp>
    </p:spTree>
    <p:extLst>
      <p:ext uri="{BB962C8B-B14F-4D97-AF65-F5344CB8AC3E}">
        <p14:creationId xmlns:p14="http://schemas.microsoft.com/office/powerpoint/2010/main" val="133268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8703" y="1306000"/>
            <a:ext cx="3354497" cy="3462699"/>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Option</a:t>
            </a:r>
            <a:endParaRPr lang="en-US" sz="1600" dirty="0">
              <a:solidFill>
                <a:srgbClr val="000000"/>
              </a:solidFill>
            </a:endParaRPr>
          </a:p>
        </p:txBody>
      </p:sp>
      <p:pic>
        <p:nvPicPr>
          <p:cNvPr id="6" name="Picture 5"/>
          <p:cNvPicPr>
            <a:picLocks noChangeAspect="1"/>
          </p:cNvPicPr>
          <p:nvPr/>
        </p:nvPicPr>
        <p:blipFill>
          <a:blip r:embed="rId2"/>
          <a:stretch>
            <a:fillRect/>
          </a:stretch>
        </p:blipFill>
        <p:spPr>
          <a:xfrm>
            <a:off x="487896" y="1817767"/>
            <a:ext cx="2806700" cy="2743200"/>
          </a:xfrm>
          <a:prstGeom prst="rect">
            <a:avLst/>
          </a:prstGeom>
        </p:spPr>
      </p:pic>
      <p:sp>
        <p:nvSpPr>
          <p:cNvPr id="7" name="Rectangle 6"/>
          <p:cNvSpPr/>
          <p:nvPr/>
        </p:nvSpPr>
        <p:spPr>
          <a:xfrm>
            <a:off x="3809751" y="514060"/>
            <a:ext cx="5163530" cy="570326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a:t>
            </a:r>
            <a:r>
              <a:rPr lang="en-US" sz="1600" dirty="0" err="1" smtClean="0">
                <a:solidFill>
                  <a:srgbClr val="000000"/>
                </a:solidFill>
              </a:rPr>
              <a:t>OptionSet</a:t>
            </a:r>
            <a:endParaRPr lang="en-US" sz="1600" dirty="0">
              <a:solidFill>
                <a:srgbClr val="000000"/>
              </a:solidFill>
            </a:endParaRPr>
          </a:p>
        </p:txBody>
      </p:sp>
      <p:pic>
        <p:nvPicPr>
          <p:cNvPr id="9" name="Picture 8"/>
          <p:cNvPicPr>
            <a:picLocks noChangeAspect="1"/>
          </p:cNvPicPr>
          <p:nvPr/>
        </p:nvPicPr>
        <p:blipFill>
          <a:blip r:embed="rId3"/>
          <a:stretch>
            <a:fillRect/>
          </a:stretch>
        </p:blipFill>
        <p:spPr>
          <a:xfrm>
            <a:off x="4507909" y="1125991"/>
            <a:ext cx="3530600" cy="4737100"/>
          </a:xfrm>
          <a:prstGeom prst="rect">
            <a:avLst/>
          </a:prstGeom>
        </p:spPr>
      </p:pic>
    </p:spTree>
    <p:extLst>
      <p:ext uri="{BB962C8B-B14F-4D97-AF65-F5344CB8AC3E}">
        <p14:creationId xmlns:p14="http://schemas.microsoft.com/office/powerpoint/2010/main" val="329287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29328" y="310371"/>
            <a:ext cx="5966212" cy="6459263"/>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Automobile</a:t>
            </a:r>
            <a:endParaRPr lang="en-US" sz="1600" dirty="0">
              <a:solidFill>
                <a:srgbClr val="000000"/>
              </a:solidFill>
            </a:endParaRPr>
          </a:p>
        </p:txBody>
      </p:sp>
      <p:pic>
        <p:nvPicPr>
          <p:cNvPr id="8" name="Picture 7"/>
          <p:cNvPicPr>
            <a:picLocks noChangeAspect="1"/>
          </p:cNvPicPr>
          <p:nvPr/>
        </p:nvPicPr>
        <p:blipFill>
          <a:blip r:embed="rId2"/>
          <a:stretch>
            <a:fillRect/>
          </a:stretch>
        </p:blipFill>
        <p:spPr>
          <a:xfrm>
            <a:off x="2290784" y="648188"/>
            <a:ext cx="4826000" cy="5956300"/>
          </a:xfrm>
          <a:prstGeom prst="rect">
            <a:avLst/>
          </a:prstGeom>
        </p:spPr>
      </p:pic>
    </p:spTree>
    <p:extLst>
      <p:ext uri="{BB962C8B-B14F-4D97-AF65-F5344CB8AC3E}">
        <p14:creationId xmlns:p14="http://schemas.microsoft.com/office/powerpoint/2010/main" val="53445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703" y="503207"/>
            <a:ext cx="3656792" cy="258803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a:t>
            </a:r>
            <a:r>
              <a:rPr lang="en-US" sz="1600" dirty="0" err="1" smtClean="0">
                <a:solidFill>
                  <a:srgbClr val="000000"/>
                </a:solidFill>
              </a:rPr>
              <a:t>Util</a:t>
            </a:r>
            <a:endParaRPr lang="en-US" sz="1600" dirty="0">
              <a:solidFill>
                <a:srgbClr val="000000"/>
              </a:solidFill>
            </a:endParaRPr>
          </a:p>
        </p:txBody>
      </p:sp>
      <p:pic>
        <p:nvPicPr>
          <p:cNvPr id="5" name="Picture 4"/>
          <p:cNvPicPr>
            <a:picLocks noChangeAspect="1"/>
          </p:cNvPicPr>
          <p:nvPr/>
        </p:nvPicPr>
        <p:blipFill>
          <a:blip r:embed="rId2"/>
          <a:stretch>
            <a:fillRect/>
          </a:stretch>
        </p:blipFill>
        <p:spPr>
          <a:xfrm>
            <a:off x="308703" y="1254606"/>
            <a:ext cx="3479800" cy="1371600"/>
          </a:xfrm>
          <a:prstGeom prst="rect">
            <a:avLst/>
          </a:prstGeom>
        </p:spPr>
      </p:pic>
      <p:sp>
        <p:nvSpPr>
          <p:cNvPr id="7" name="Rectangle 6"/>
          <p:cNvSpPr/>
          <p:nvPr/>
        </p:nvSpPr>
        <p:spPr>
          <a:xfrm>
            <a:off x="4117895" y="503207"/>
            <a:ext cx="4939248" cy="258803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a:t>
            </a:r>
            <a:r>
              <a:rPr lang="en-US" sz="1600" dirty="0" err="1" smtClean="0">
                <a:solidFill>
                  <a:srgbClr val="000000"/>
                </a:solidFill>
              </a:rPr>
              <a:t>kbbSystem</a:t>
            </a:r>
            <a:endParaRPr lang="en-US" sz="1600" dirty="0">
              <a:solidFill>
                <a:srgbClr val="000000"/>
              </a:solidFill>
            </a:endParaRPr>
          </a:p>
        </p:txBody>
      </p:sp>
      <p:sp>
        <p:nvSpPr>
          <p:cNvPr id="9" name="Rectangle 8"/>
          <p:cNvSpPr/>
          <p:nvPr/>
        </p:nvSpPr>
        <p:spPr>
          <a:xfrm>
            <a:off x="308703" y="3698947"/>
            <a:ext cx="3656792" cy="258803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Abstract Class: Product </a:t>
            </a:r>
            <a:endParaRPr lang="en-US" sz="1600" dirty="0">
              <a:solidFill>
                <a:srgbClr val="000000"/>
              </a:solidFill>
            </a:endParaRPr>
          </a:p>
        </p:txBody>
      </p:sp>
      <p:pic>
        <p:nvPicPr>
          <p:cNvPr id="8" name="Picture 7"/>
          <p:cNvPicPr>
            <a:picLocks noChangeAspect="1"/>
          </p:cNvPicPr>
          <p:nvPr/>
        </p:nvPicPr>
        <p:blipFill>
          <a:blip r:embed="rId3"/>
          <a:stretch>
            <a:fillRect/>
          </a:stretch>
        </p:blipFill>
        <p:spPr>
          <a:xfrm>
            <a:off x="487804" y="4660495"/>
            <a:ext cx="2616200" cy="939800"/>
          </a:xfrm>
          <a:prstGeom prst="rect">
            <a:avLst/>
          </a:prstGeom>
        </p:spPr>
      </p:pic>
      <p:sp>
        <p:nvSpPr>
          <p:cNvPr id="10" name="Rectangle 9"/>
          <p:cNvSpPr/>
          <p:nvPr/>
        </p:nvSpPr>
        <p:spPr>
          <a:xfrm>
            <a:off x="4630264" y="3698947"/>
            <a:ext cx="3656792" cy="258803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Interface: </a:t>
            </a:r>
            <a:endParaRPr lang="en-US" sz="1600" dirty="0">
              <a:solidFill>
                <a:srgbClr val="000000"/>
              </a:solidFill>
            </a:endParaRPr>
          </a:p>
        </p:txBody>
      </p:sp>
      <p:pic>
        <p:nvPicPr>
          <p:cNvPr id="12" name="Picture 11"/>
          <p:cNvPicPr>
            <a:picLocks noChangeAspect="1"/>
          </p:cNvPicPr>
          <p:nvPr/>
        </p:nvPicPr>
        <p:blipFill>
          <a:blip r:embed="rId4"/>
          <a:stretch>
            <a:fillRect/>
          </a:stretch>
        </p:blipFill>
        <p:spPr>
          <a:xfrm>
            <a:off x="4117895" y="1014020"/>
            <a:ext cx="4864100" cy="1917700"/>
          </a:xfrm>
          <a:prstGeom prst="rect">
            <a:avLst/>
          </a:prstGeom>
        </p:spPr>
      </p:pic>
      <p:pic>
        <p:nvPicPr>
          <p:cNvPr id="13" name="Picture 12"/>
          <p:cNvPicPr>
            <a:picLocks noChangeAspect="1"/>
          </p:cNvPicPr>
          <p:nvPr/>
        </p:nvPicPr>
        <p:blipFill>
          <a:blip r:embed="rId5"/>
          <a:stretch>
            <a:fillRect/>
          </a:stretch>
        </p:blipFill>
        <p:spPr>
          <a:xfrm>
            <a:off x="5479997" y="4001063"/>
            <a:ext cx="2702567" cy="2285921"/>
          </a:xfrm>
          <a:prstGeom prst="rect">
            <a:avLst/>
          </a:prstGeom>
        </p:spPr>
      </p:pic>
    </p:spTree>
    <p:extLst>
      <p:ext uri="{BB962C8B-B14F-4D97-AF65-F5344CB8AC3E}">
        <p14:creationId xmlns:p14="http://schemas.microsoft.com/office/powerpoint/2010/main" val="262273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703" y="503207"/>
            <a:ext cx="3369264" cy="3390832"/>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Exception Handler</a:t>
            </a:r>
            <a:endParaRPr lang="en-US" sz="1600" dirty="0">
              <a:solidFill>
                <a:srgbClr val="000000"/>
              </a:solidFill>
            </a:endParaRPr>
          </a:p>
        </p:txBody>
      </p:sp>
      <p:pic>
        <p:nvPicPr>
          <p:cNvPr id="5" name="Picture 4"/>
          <p:cNvPicPr>
            <a:picLocks noChangeAspect="1"/>
          </p:cNvPicPr>
          <p:nvPr/>
        </p:nvPicPr>
        <p:blipFill>
          <a:blip r:embed="rId2"/>
          <a:stretch>
            <a:fillRect/>
          </a:stretch>
        </p:blipFill>
        <p:spPr>
          <a:xfrm>
            <a:off x="636140" y="971550"/>
            <a:ext cx="2324100" cy="2451100"/>
          </a:xfrm>
          <a:prstGeom prst="rect">
            <a:avLst/>
          </a:prstGeom>
        </p:spPr>
      </p:pic>
      <p:sp>
        <p:nvSpPr>
          <p:cNvPr id="2" name="Rectangle 1"/>
          <p:cNvSpPr/>
          <p:nvPr/>
        </p:nvSpPr>
        <p:spPr>
          <a:xfrm>
            <a:off x="3773618" y="503206"/>
            <a:ext cx="5055914" cy="5040585"/>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dirty="0" err="1" smtClean="0">
                <a:solidFill>
                  <a:schemeClr val="tx1"/>
                </a:solidFill>
              </a:rPr>
              <a:t>EditOptions</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3908759" y="964471"/>
            <a:ext cx="4749800" cy="4445000"/>
          </a:xfrm>
          <a:prstGeom prst="rect">
            <a:avLst/>
          </a:prstGeom>
        </p:spPr>
      </p:pic>
    </p:spTree>
    <p:extLst>
      <p:ext uri="{BB962C8B-B14F-4D97-AF65-F5344CB8AC3E}">
        <p14:creationId xmlns:p14="http://schemas.microsoft.com/office/powerpoint/2010/main" val="295257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7469"/>
            <a:ext cx="8229600" cy="2155786"/>
          </a:xfrm>
        </p:spPr>
        <p:style>
          <a:lnRef idx="1">
            <a:schemeClr val="accent3"/>
          </a:lnRef>
          <a:fillRef idx="3">
            <a:schemeClr val="accent3"/>
          </a:fillRef>
          <a:effectRef idx="2">
            <a:schemeClr val="accent3"/>
          </a:effectRef>
          <a:fontRef idx="minor">
            <a:schemeClr val="lt1"/>
          </a:fontRef>
        </p:style>
        <p:txBody>
          <a:bodyPr>
            <a:normAutofit/>
          </a:bodyPr>
          <a:lstStyle/>
          <a:p>
            <a:pPr marL="0" indent="0">
              <a:buNone/>
            </a:pPr>
            <a:r>
              <a:rPr lang="en-US" sz="2000" dirty="0" smtClean="0">
                <a:solidFill>
                  <a:srgbClr val="000000"/>
                </a:solidFill>
              </a:rPr>
              <a:t>Unit 3 Changes </a:t>
            </a:r>
          </a:p>
          <a:p>
            <a:pPr marL="0" indent="0">
              <a:buNone/>
            </a:pPr>
            <a:r>
              <a:rPr lang="en-US" sz="2000" dirty="0" smtClean="0">
                <a:solidFill>
                  <a:srgbClr val="000000"/>
                </a:solidFill>
              </a:rPr>
              <a:t>Classes in </a:t>
            </a:r>
            <a:r>
              <a:rPr lang="en-US" sz="2000" dirty="0" err="1" smtClean="0">
                <a:solidFill>
                  <a:srgbClr val="000000"/>
                </a:solidFill>
              </a:rPr>
              <a:t>EditOptions</a:t>
            </a:r>
            <a:r>
              <a:rPr lang="en-US" sz="2000" dirty="0" smtClean="0">
                <a:solidFill>
                  <a:srgbClr val="000000"/>
                </a:solidFill>
              </a:rPr>
              <a:t> are synchronized.</a:t>
            </a:r>
          </a:p>
          <a:p>
            <a:pPr marL="0" indent="0">
              <a:buNone/>
            </a:pPr>
            <a:r>
              <a:rPr lang="en-US" sz="2000" dirty="0" smtClean="0">
                <a:solidFill>
                  <a:srgbClr val="000000"/>
                </a:solidFill>
              </a:rPr>
              <a:t>The Runner class generated two threads to change a value in a static Automobile object. </a:t>
            </a:r>
            <a:r>
              <a:rPr lang="en-US" sz="2000" dirty="0" smtClean="0">
                <a:solidFill>
                  <a:srgbClr val="000000"/>
                </a:solidFill>
              </a:rPr>
              <a:t>The value was increased and decreased by the thread. With the help of synchronization, threads are not racing with each other to get the original value and the write back behavior is stable.</a:t>
            </a:r>
            <a:endParaRPr lang="en-US" sz="2000" dirty="0" smtClean="0">
              <a:solidFill>
                <a:srgbClr val="000000"/>
              </a:solidFill>
            </a:endParaRPr>
          </a:p>
          <a:p>
            <a:pPr marL="0" indent="0">
              <a:buNone/>
            </a:pP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317099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220" y="305274"/>
            <a:ext cx="8341038" cy="3139321"/>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a:solidFill>
                  <a:srgbClr val="000000"/>
                </a:solidFill>
              </a:rPr>
              <a:t>The text file uses &lt;&gt; and &lt;/&gt; to separate </a:t>
            </a:r>
            <a:r>
              <a:rPr lang="en-US" dirty="0" err="1">
                <a:solidFill>
                  <a:srgbClr val="000000"/>
                </a:solidFill>
              </a:rPr>
              <a:t>OptionSet</a:t>
            </a:r>
            <a:r>
              <a:rPr lang="en-US" dirty="0">
                <a:solidFill>
                  <a:srgbClr val="000000"/>
                </a:solidFill>
              </a:rPr>
              <a:t> names, uses comma to separate option names and prices. </a:t>
            </a:r>
          </a:p>
          <a:p>
            <a:r>
              <a:rPr lang="en-US" dirty="0">
                <a:solidFill>
                  <a:srgbClr val="000000"/>
                </a:solidFill>
              </a:rPr>
              <a:t>The program parse the file and construct an Automobile object, serialize and </a:t>
            </a:r>
            <a:r>
              <a:rPr lang="en-US" dirty="0" err="1">
                <a:solidFill>
                  <a:srgbClr val="000000"/>
                </a:solidFill>
              </a:rPr>
              <a:t>deserialize</a:t>
            </a:r>
            <a:r>
              <a:rPr lang="en-US" dirty="0">
                <a:solidFill>
                  <a:srgbClr val="000000"/>
                </a:solidFill>
              </a:rPr>
              <a:t> the data to recreate Automobile object. </a:t>
            </a:r>
          </a:p>
          <a:p>
            <a:endParaRPr lang="en-US" dirty="0">
              <a:solidFill>
                <a:srgbClr val="000000"/>
              </a:solidFill>
            </a:endParaRPr>
          </a:p>
          <a:p>
            <a:r>
              <a:rPr lang="en-US" dirty="0">
                <a:solidFill>
                  <a:srgbClr val="000000"/>
                </a:solidFill>
              </a:rPr>
              <a:t>Program is implemented to accept  extra space at beginning or ending of each line or invalid price (e.g. No price or negative price). Duplicated option will be overwritten by the latest record. Duplicated </a:t>
            </a:r>
            <a:r>
              <a:rPr lang="en-US" dirty="0" err="1">
                <a:solidFill>
                  <a:srgbClr val="000000"/>
                </a:solidFill>
              </a:rPr>
              <a:t>OptionSet</a:t>
            </a:r>
            <a:r>
              <a:rPr lang="en-US" dirty="0">
                <a:solidFill>
                  <a:srgbClr val="000000"/>
                </a:solidFill>
              </a:rPr>
              <a:t> will be merged into one </a:t>
            </a:r>
            <a:r>
              <a:rPr lang="en-US" dirty="0" err="1">
                <a:solidFill>
                  <a:srgbClr val="000000"/>
                </a:solidFill>
              </a:rPr>
              <a:t>OptionSet</a:t>
            </a:r>
            <a:r>
              <a:rPr lang="en-US" dirty="0">
                <a:solidFill>
                  <a:srgbClr val="000000"/>
                </a:solidFill>
              </a:rPr>
              <a:t>.</a:t>
            </a:r>
          </a:p>
          <a:p>
            <a:endParaRPr lang="en-US" dirty="0">
              <a:solidFill>
                <a:srgbClr val="000000"/>
              </a:solidFill>
            </a:endParaRPr>
          </a:p>
          <a:p>
            <a:r>
              <a:rPr lang="en-US" dirty="0">
                <a:solidFill>
                  <a:srgbClr val="000000"/>
                </a:solidFill>
              </a:rPr>
              <a:t>To run the program, the user need to type in a certain format in </a:t>
            </a:r>
            <a:r>
              <a:rPr lang="en-US" dirty="0" err="1">
                <a:solidFill>
                  <a:srgbClr val="000000"/>
                </a:solidFill>
              </a:rPr>
              <a:t>car.in</a:t>
            </a:r>
            <a:r>
              <a:rPr lang="en-US" dirty="0">
                <a:solidFill>
                  <a:srgbClr val="000000"/>
                </a:solidFill>
              </a:rPr>
              <a:t> and get result from </a:t>
            </a:r>
            <a:r>
              <a:rPr lang="en-US" dirty="0" err="1">
                <a:solidFill>
                  <a:srgbClr val="000000"/>
                </a:solidFill>
              </a:rPr>
              <a:t>car.out</a:t>
            </a:r>
            <a:r>
              <a:rPr lang="en-US" dirty="0">
                <a:solidFill>
                  <a:srgbClr val="000000"/>
                </a:solidFill>
              </a:rPr>
              <a:t>.</a:t>
            </a:r>
          </a:p>
        </p:txBody>
      </p:sp>
    </p:spTree>
    <p:extLst>
      <p:ext uri="{BB962C8B-B14F-4D97-AF65-F5344CB8AC3E}">
        <p14:creationId xmlns:p14="http://schemas.microsoft.com/office/powerpoint/2010/main" val="73684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TotalTime>
  <Words>262</Words>
  <Application>Microsoft Macintosh PowerPoint</Application>
  <PresentationFormat>On-screen Show (4:3)</PresentationFormat>
  <Paragraphs>78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B&amp;N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a</dc:creator>
  <cp:lastModifiedBy>user a</cp:lastModifiedBy>
  <cp:revision>15</cp:revision>
  <dcterms:created xsi:type="dcterms:W3CDTF">2012-09-24T23:23:01Z</dcterms:created>
  <dcterms:modified xsi:type="dcterms:W3CDTF">2012-10-11T17:55:19Z</dcterms:modified>
</cp:coreProperties>
</file>