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5"/>
        <p:guide pos="39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n 4"/>
          <p:cNvSpPr/>
          <p:nvPr/>
        </p:nvSpPr>
        <p:spPr>
          <a:xfrm>
            <a:off x="3447415" y="1981200"/>
            <a:ext cx="821690" cy="82169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Population</a:t>
            </a:r>
            <a:endParaRPr lang="en-US" altLang="en-US" sz="1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55695" y="765175"/>
            <a:ext cx="405130" cy="40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1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lang="en-US" altLang="en-US" sz="10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 rot="0">
            <a:off x="4313684" y="965835"/>
            <a:ext cx="796154" cy="630555"/>
            <a:chOff x="7698" y="4732"/>
            <a:chExt cx="2314" cy="993"/>
          </a:xfrm>
        </p:grpSpPr>
        <p:grpSp>
          <p:nvGrpSpPr>
            <p:cNvPr id="26" name="Group 25"/>
            <p:cNvGrpSpPr/>
            <p:nvPr/>
          </p:nvGrpSpPr>
          <p:grpSpPr>
            <a:xfrm>
              <a:off x="7729" y="4732"/>
              <a:ext cx="2263" cy="993"/>
              <a:chOff x="7729" y="4732"/>
              <a:chExt cx="1965" cy="99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7845" y="5228"/>
                <a:ext cx="184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ight Bracket 27"/>
              <p:cNvSpPr/>
              <p:nvPr/>
            </p:nvSpPr>
            <p:spPr>
              <a:xfrm>
                <a:off x="7729" y="4732"/>
                <a:ext cx="114" cy="993"/>
              </a:xfrm>
              <a:prstGeom prst="righ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28"/>
                <p:cNvSpPr txBox="1"/>
                <p:nvPr/>
              </p:nvSpPr>
              <p:spPr>
                <a:xfrm>
                  <a:off x="7698" y="4758"/>
                  <a:ext cx="2314" cy="38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</m:t>
                        </m:r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 </m:t>
                        </m:r>
                        <m:sSub>
                          <m:sSubPr>
                            <m:ctrlP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)</m:t>
                        </m:r>
                      </m:oMath>
                    </m:oMathPara>
                  </a14:m>
                  <a:endParaRPr lang="en-US" sz="1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9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" y="4758"/>
                  <a:ext cx="2314" cy="38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ext Box 87"/>
          <p:cNvSpPr txBox="1"/>
          <p:nvPr/>
        </p:nvSpPr>
        <p:spPr>
          <a:xfrm>
            <a:off x="4458970" y="2273300"/>
            <a:ext cx="6565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Selection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72710" y="3308985"/>
            <a:ext cx="405130" cy="4051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22290" y="2377440"/>
            <a:ext cx="2103120" cy="21031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/>
              <p:nvPr/>
            </p:nvGraphicFramePr>
            <p:xfrm>
              <a:off x="5813425" y="2562860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/>
              <p:nvPr/>
            </p:nvGraphicFramePr>
            <p:xfrm>
              <a:off x="5813425" y="2562860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Box 7"/>
          <p:cNvSpPr txBox="1"/>
          <p:nvPr/>
        </p:nvSpPr>
        <p:spPr>
          <a:xfrm>
            <a:off x="5982335" y="2562860"/>
            <a:ext cx="1207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Capacity = 4 types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Straight Connector 15"/>
          <p:cNvCxnSpPr>
            <a:stCxn id="3" idx="0"/>
            <a:endCxn id="4" idx="1"/>
          </p:cNvCxnSpPr>
          <p:nvPr/>
        </p:nvCxnSpPr>
        <p:spPr>
          <a:xfrm flipV="1">
            <a:off x="5375275" y="2685415"/>
            <a:ext cx="554990" cy="623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4"/>
            <a:endCxn id="4" idx="3"/>
          </p:cNvCxnSpPr>
          <p:nvPr/>
        </p:nvCxnSpPr>
        <p:spPr>
          <a:xfrm>
            <a:off x="5375275" y="3714115"/>
            <a:ext cx="554990" cy="45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/>
          <p:nvPr/>
        </p:nvGraphicFramePr>
        <p:xfrm>
          <a:off x="6591300" y="289052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6591300" y="313309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6591300" y="337566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/>
          <p:nvPr/>
        </p:nvGraphicFramePr>
        <p:xfrm>
          <a:off x="6591300" y="361823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6591300" y="386080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/>
          <p:nvPr/>
        </p:nvGraphicFramePr>
        <p:xfrm>
          <a:off x="6591300" y="410337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8" name="Oval 47"/>
          <p:cNvSpPr/>
          <p:nvPr/>
        </p:nvSpPr>
        <p:spPr>
          <a:xfrm>
            <a:off x="5134610" y="1078230"/>
            <a:ext cx="405130" cy="40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622290" y="274320"/>
            <a:ext cx="2103120" cy="2103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/>
              <p:cNvGraphicFramePr/>
              <p:nvPr/>
            </p:nvGraphicFramePr>
            <p:xfrm>
              <a:off x="5901055" y="463550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/>
              <p:cNvGraphicFramePr/>
              <p:nvPr/>
            </p:nvGraphicFramePr>
            <p:xfrm>
              <a:off x="5901055" y="463550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Text Box 54"/>
          <p:cNvSpPr txBox="1"/>
          <p:nvPr/>
        </p:nvSpPr>
        <p:spPr>
          <a:xfrm>
            <a:off x="6019800" y="463550"/>
            <a:ext cx="1207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Capacity = 3 types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6" name="Straight Connector 55"/>
          <p:cNvCxnSpPr>
            <a:stCxn id="48" idx="0"/>
            <a:endCxn id="49" idx="1"/>
          </p:cNvCxnSpPr>
          <p:nvPr/>
        </p:nvCxnSpPr>
        <p:spPr>
          <a:xfrm flipV="1">
            <a:off x="5337175" y="582295"/>
            <a:ext cx="593090" cy="495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4"/>
            <a:endCxn id="49" idx="3"/>
          </p:cNvCxnSpPr>
          <p:nvPr/>
        </p:nvCxnSpPr>
        <p:spPr>
          <a:xfrm>
            <a:off x="5337175" y="1483360"/>
            <a:ext cx="593090" cy="58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/>
          <p:nvPr/>
        </p:nvGraphicFramePr>
        <p:xfrm>
          <a:off x="6678930" y="79121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/>
          <p:nvPr/>
        </p:nvGraphicFramePr>
        <p:xfrm>
          <a:off x="6678930" y="103378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/>
          <p:nvPr/>
        </p:nvGraphicFramePr>
        <p:xfrm>
          <a:off x="6678930" y="127635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/>
          <p:nvPr/>
        </p:nvGraphicFramePr>
        <p:xfrm>
          <a:off x="6678930" y="151892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/>
          <p:nvPr/>
        </p:nvGraphicFramePr>
        <p:xfrm>
          <a:off x="6678930" y="176149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/>
          <p:nvPr/>
        </p:nvGraphicFramePr>
        <p:xfrm>
          <a:off x="6678930" y="2004060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Oval 91"/>
          <p:cNvSpPr/>
          <p:nvPr/>
        </p:nvSpPr>
        <p:spPr>
          <a:xfrm>
            <a:off x="3959225" y="2995930"/>
            <a:ext cx="405130" cy="4051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1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21</a:t>
            </a:r>
            <a:endParaRPr lang="en-US" altLang="en-US" sz="10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 rot="0">
            <a:off x="4364484" y="3198495"/>
            <a:ext cx="796154" cy="630555"/>
            <a:chOff x="7698" y="4732"/>
            <a:chExt cx="2314" cy="993"/>
          </a:xfrm>
        </p:grpSpPr>
        <p:grpSp>
          <p:nvGrpSpPr>
            <p:cNvPr id="95" name="Group 94"/>
            <p:cNvGrpSpPr/>
            <p:nvPr/>
          </p:nvGrpSpPr>
          <p:grpSpPr>
            <a:xfrm>
              <a:off x="7729" y="4732"/>
              <a:ext cx="2263" cy="993"/>
              <a:chOff x="7729" y="4732"/>
              <a:chExt cx="1965" cy="993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>
                <a:off x="7845" y="5228"/>
                <a:ext cx="184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ight Bracket 96"/>
              <p:cNvSpPr/>
              <p:nvPr/>
            </p:nvSpPr>
            <p:spPr>
              <a:xfrm>
                <a:off x="7729" y="4732"/>
                <a:ext cx="114" cy="993"/>
              </a:xfrm>
              <a:prstGeom prst="righ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sz="1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 Box 97"/>
                <p:cNvSpPr txBox="1"/>
                <p:nvPr/>
              </p:nvSpPr>
              <p:spPr>
                <a:xfrm>
                  <a:off x="7698" y="4758"/>
                  <a:ext cx="2314" cy="38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</m:t>
                        </m:r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21</m:t>
                            </m:r>
                          </m:sub>
                        </m:sSub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 </m:t>
                        </m:r>
                        <m:sSub>
                          <m:sSubPr>
                            <m:ctrlP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1000" i="1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)</m:t>
                        </m:r>
                      </m:oMath>
                    </m:oMathPara>
                  </a14:m>
                  <a:endParaRPr lang="en-US" sz="1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98" name="Text 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" y="4758"/>
                  <a:ext cx="2314" cy="386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Straight Connector 99"/>
          <p:cNvCxnSpPr/>
          <p:nvPr/>
        </p:nvCxnSpPr>
        <p:spPr>
          <a:xfrm flipV="1">
            <a:off x="4060825" y="959485"/>
            <a:ext cx="314325" cy="25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060825" y="3820160"/>
            <a:ext cx="314325" cy="25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" idx="1"/>
            <a:endCxn id="11" idx="4"/>
          </p:cNvCxnSpPr>
          <p:nvPr/>
        </p:nvCxnSpPr>
        <p:spPr>
          <a:xfrm rot="16200000">
            <a:off x="3452813" y="1575753"/>
            <a:ext cx="810895" cy="3175"/>
          </a:xfrm>
          <a:prstGeom prst="bentConnector2">
            <a:avLst/>
          </a:prstGeom>
          <a:ln w="28575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" idx="3"/>
            <a:endCxn id="108" idx="0"/>
          </p:cNvCxnSpPr>
          <p:nvPr/>
        </p:nvCxnSpPr>
        <p:spPr>
          <a:xfrm rot="5400000">
            <a:off x="3450273" y="3210878"/>
            <a:ext cx="815975" cy="3175"/>
          </a:xfrm>
          <a:prstGeom prst="bentConnector2">
            <a:avLst/>
          </a:prstGeom>
          <a:ln w="28575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" idx="1"/>
            <a:endCxn id="109" idx="3"/>
          </p:cNvCxnSpPr>
          <p:nvPr/>
        </p:nvCxnSpPr>
        <p:spPr>
          <a:xfrm flipV="1">
            <a:off x="3858260" y="1729105"/>
            <a:ext cx="109220" cy="252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" idx="3"/>
            <a:endCxn id="92" idx="1"/>
          </p:cNvCxnSpPr>
          <p:nvPr/>
        </p:nvCxnSpPr>
        <p:spPr>
          <a:xfrm>
            <a:off x="3858260" y="2802890"/>
            <a:ext cx="160020" cy="252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655695" y="3618865"/>
            <a:ext cx="405130" cy="4051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1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22</a:t>
            </a:r>
            <a:endParaRPr lang="en-US" altLang="en-US" sz="10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908425" y="1383030"/>
            <a:ext cx="405130" cy="40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US" sz="1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12</a:t>
            </a:r>
            <a:endParaRPr lang="en-US" altLang="en-US" sz="10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969250" y="1340485"/>
            <a:ext cx="2103120" cy="21031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/>
              <p:nvPr/>
            </p:nvGraphicFramePr>
            <p:xfrm>
              <a:off x="8248015" y="1529715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00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/>
              <p:nvPr/>
            </p:nvGraphicFramePr>
            <p:xfrm>
              <a:off x="8248015" y="1529715"/>
              <a:ext cx="644525" cy="1706880"/>
            </p:xfrm>
            <a:graphic>
              <a:graphicData uri="http://schemas.openxmlformats.org/drawingml/2006/table">
                <a:tbl>
                  <a:tblPr bandCol="1">
                    <a:tableStyleId>{125E5076-3810-47DD-B79F-674D7AD40C01}</a:tableStyleId>
                  </a:tblPr>
                  <a:tblGrid>
                    <a:gridCol w="644525"/>
                  </a:tblGrid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Axon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Dendrite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# Cells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en-US" sz="100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Polarity</a:t>
                          </a:r>
                          <a:endParaRPr lang="en-US" altLang="en-US" sz="100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 Box 8"/>
          <p:cNvSpPr txBox="1"/>
          <p:nvPr/>
        </p:nvSpPr>
        <p:spPr>
          <a:xfrm>
            <a:off x="8366760" y="1529715"/>
            <a:ext cx="12077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Capacity = 3 types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9025890" y="185737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9025890" y="209994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9025890" y="234251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9025890" y="258508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9025890" y="282765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9025890" y="3070225"/>
          <a:ext cx="731520" cy="10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182880"/>
                <a:gridCol w="18288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" b="0">
                        <a:noFill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9" name="Elbow Connector 18"/>
          <p:cNvCxnSpPr>
            <a:stCxn id="49" idx="6"/>
            <a:endCxn id="2" idx="2"/>
          </p:cNvCxnSpPr>
          <p:nvPr/>
        </p:nvCxnSpPr>
        <p:spPr>
          <a:xfrm>
            <a:off x="7725410" y="1325880"/>
            <a:ext cx="243840" cy="1066165"/>
          </a:xfrm>
          <a:prstGeom prst="bentConnector3">
            <a:avLst>
              <a:gd name="adj1" fmla="val 34375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6"/>
            <a:endCxn id="2" idx="2"/>
          </p:cNvCxnSpPr>
          <p:nvPr/>
        </p:nvCxnSpPr>
        <p:spPr>
          <a:xfrm flipV="1">
            <a:off x="7725410" y="2392045"/>
            <a:ext cx="243840" cy="1036955"/>
          </a:xfrm>
          <a:prstGeom prst="bentConnector3">
            <a:avLst>
              <a:gd name="adj1" fmla="val 34375"/>
            </a:avLst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7129780" y="2260600"/>
            <a:ext cx="698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Crossover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 rot="1560000">
            <a:off x="2799080" y="1941195"/>
            <a:ext cx="2258695" cy="1947545"/>
            <a:chOff x="3493" y="4216"/>
            <a:chExt cx="3557" cy="3067"/>
          </a:xfrm>
        </p:grpSpPr>
        <p:sp>
          <p:nvSpPr>
            <p:cNvPr id="36" name="Circular Arrow 35"/>
            <p:cNvSpPr/>
            <p:nvPr/>
          </p:nvSpPr>
          <p:spPr>
            <a:xfrm rot="17880000">
              <a:off x="4684" y="4917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ular Arrow 36"/>
            <p:cNvSpPr/>
            <p:nvPr/>
          </p:nvSpPr>
          <p:spPr>
            <a:xfrm rot="7080000">
              <a:off x="3493" y="4216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7220000">
            <a:off x="5057140" y="2617470"/>
            <a:ext cx="2258695" cy="1947545"/>
            <a:chOff x="3493" y="4216"/>
            <a:chExt cx="3557" cy="3067"/>
          </a:xfrm>
        </p:grpSpPr>
        <p:sp>
          <p:nvSpPr>
            <p:cNvPr id="41" name="Circular Arrow 40"/>
            <p:cNvSpPr/>
            <p:nvPr/>
          </p:nvSpPr>
          <p:spPr>
            <a:xfrm rot="17880000">
              <a:off x="4684" y="4917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ircular Arrow 41"/>
            <p:cNvSpPr/>
            <p:nvPr/>
          </p:nvSpPr>
          <p:spPr>
            <a:xfrm rot="7080000">
              <a:off x="3493" y="4216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Right Arrow 62"/>
          <p:cNvSpPr/>
          <p:nvPr/>
        </p:nvSpPr>
        <p:spPr>
          <a:xfrm>
            <a:off x="6822440" y="1870710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39340" y="750570"/>
            <a:ext cx="5765800" cy="5071745"/>
            <a:chOff x="3684" y="1182"/>
            <a:chExt cx="9080" cy="7987"/>
          </a:xfrm>
        </p:grpSpPr>
        <p:sp>
          <p:nvSpPr>
            <p:cNvPr id="28" name="Oval 27"/>
            <p:cNvSpPr/>
            <p:nvPr/>
          </p:nvSpPr>
          <p:spPr>
            <a:xfrm>
              <a:off x="6717" y="1182"/>
              <a:ext cx="3857" cy="385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684" y="4269"/>
              <a:ext cx="9081" cy="4900"/>
              <a:chOff x="3684" y="4269"/>
              <a:chExt cx="9081" cy="49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4" y="4561"/>
                <a:ext cx="1862" cy="18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116" y="6091"/>
                <a:ext cx="1862" cy="186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84" y="6635"/>
                <a:ext cx="1862" cy="18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 rot="20820000">
                <a:off x="6097" y="4269"/>
                <a:ext cx="3557" cy="3067"/>
                <a:chOff x="3493" y="4216"/>
                <a:chExt cx="3557" cy="3067"/>
              </a:xfrm>
            </p:grpSpPr>
            <p:sp>
              <p:nvSpPr>
                <p:cNvPr id="44" name="Circular Arrow 43"/>
                <p:cNvSpPr/>
                <p:nvPr/>
              </p:nvSpPr>
              <p:spPr>
                <a:xfrm rot="17880000">
                  <a:off x="4684" y="4917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Circular Arrow 44"/>
                <p:cNvSpPr/>
                <p:nvPr/>
              </p:nvSpPr>
              <p:spPr>
                <a:xfrm rot="7080000">
                  <a:off x="3493" y="4216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 rot="16380000">
                <a:off x="4116" y="5257"/>
                <a:ext cx="3557" cy="3067"/>
                <a:chOff x="3493" y="4216"/>
                <a:chExt cx="3557" cy="3067"/>
              </a:xfrm>
            </p:grpSpPr>
            <p:sp>
              <p:nvSpPr>
                <p:cNvPr id="47" name="Circular Arrow 46"/>
                <p:cNvSpPr/>
                <p:nvPr/>
              </p:nvSpPr>
              <p:spPr>
                <a:xfrm rot="17880000">
                  <a:off x="4684" y="4917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Circular Arrow 47"/>
                <p:cNvSpPr/>
                <p:nvPr/>
              </p:nvSpPr>
              <p:spPr>
                <a:xfrm rot="7080000">
                  <a:off x="3493" y="4216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rot="2520000">
                <a:off x="7495" y="5747"/>
                <a:ext cx="3557" cy="3067"/>
                <a:chOff x="3493" y="4216"/>
                <a:chExt cx="3557" cy="3067"/>
              </a:xfrm>
            </p:grpSpPr>
            <p:sp>
              <p:nvSpPr>
                <p:cNvPr id="50" name="Circular Arrow 49"/>
                <p:cNvSpPr/>
                <p:nvPr/>
              </p:nvSpPr>
              <p:spPr>
                <a:xfrm rot="17880000">
                  <a:off x="4684" y="4917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ircular Arrow 50"/>
                <p:cNvSpPr/>
                <p:nvPr/>
              </p:nvSpPr>
              <p:spPr>
                <a:xfrm rot="7080000">
                  <a:off x="3493" y="4216"/>
                  <a:ext cx="2367" cy="2367"/>
                </a:xfrm>
                <a:prstGeom prst="circularArrow">
                  <a:avLst>
                    <a:gd name="adj1" fmla="val 4529"/>
                    <a:gd name="adj2" fmla="val 608274"/>
                    <a:gd name="adj3" fmla="val 18392087"/>
                    <a:gd name="adj4" fmla="val 13884261"/>
                    <a:gd name="adj5" fmla="val 4843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 rot="17040000">
                <a:off x="6310" y="4873"/>
                <a:ext cx="1946" cy="6646"/>
                <a:chOff x="13934" y="3078"/>
                <a:chExt cx="1946" cy="6646"/>
              </a:xfrm>
            </p:grpSpPr>
            <p:sp>
              <p:nvSpPr>
                <p:cNvPr id="60" name="U-Turn Arrow 59"/>
                <p:cNvSpPr/>
                <p:nvPr/>
              </p:nvSpPr>
              <p:spPr>
                <a:xfrm rot="16200000">
                  <a:off x="11584" y="5428"/>
                  <a:ext cx="6647" cy="1947"/>
                </a:xfrm>
                <a:prstGeom prst="uturnArrow">
                  <a:avLst>
                    <a:gd name="adj1" fmla="val 5957"/>
                    <a:gd name="adj2" fmla="val 6141"/>
                    <a:gd name="adj3" fmla="val 8562"/>
                    <a:gd name="adj4" fmla="val 77787"/>
                    <a:gd name="adj5" fmla="val 1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U-Turn Arrow 60"/>
                <p:cNvSpPr/>
                <p:nvPr/>
              </p:nvSpPr>
              <p:spPr>
                <a:xfrm rot="5400000" flipV="1">
                  <a:off x="12122" y="5692"/>
                  <a:ext cx="5904" cy="1587"/>
                </a:xfrm>
                <a:prstGeom prst="uturnArrow">
                  <a:avLst>
                    <a:gd name="adj1" fmla="val 5957"/>
                    <a:gd name="adj2" fmla="val 6141"/>
                    <a:gd name="adj3" fmla="val 8562"/>
                    <a:gd name="adj4" fmla="val 77787"/>
                    <a:gd name="adj5" fmla="val 1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" name="Text Box 63"/>
              <p:cNvSpPr txBox="1"/>
              <p:nvPr/>
            </p:nvSpPr>
            <p:spPr>
              <a:xfrm>
                <a:off x="11621" y="4920"/>
                <a:ext cx="1144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800" b="1"/>
                  <a:t>...</a:t>
                </a:r>
                <a:endParaRPr lang="en-US" altLang="en-US" sz="2800" b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 Box 88"/>
              <p:cNvSpPr txBox="1"/>
              <p:nvPr/>
            </p:nvSpPr>
            <p:spPr>
              <a:xfrm>
                <a:off x="2555875" y="1163320"/>
                <a:ext cx="1330960" cy="40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𝑝𝑒𝑟𝑡</m:t>
                          </m:r>
                        </m:sub>
                      </m:sSub>
                    </m:oMath>
                  </m:oMathPara>
                </a14:m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9" name="Text 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1163320"/>
                <a:ext cx="1330960" cy="405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/>
          <p:nvPr/>
        </p:nvGrpSpPr>
        <p:grpSpPr>
          <a:xfrm>
            <a:off x="928370" y="1163320"/>
            <a:ext cx="1330960" cy="1219835"/>
            <a:chOff x="1462" y="1832"/>
            <a:chExt cx="2096" cy="1921"/>
          </a:xfrm>
        </p:grpSpPr>
        <p:pic>
          <p:nvPicPr>
            <p:cNvPr id="83" name="Picture 82" descr="sample_re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" y="2373"/>
              <a:ext cx="1841" cy="13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 Box 87"/>
                <p:cNvSpPr txBox="1"/>
                <p:nvPr/>
              </p:nvSpPr>
              <p:spPr>
                <a:xfrm>
                  <a:off x="1462" y="1832"/>
                  <a:ext cx="2096" cy="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𝑆𝑖𝑔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88" name="Text 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" y="1832"/>
                  <a:ext cx="2096" cy="63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 rot="16620000">
            <a:off x="5845175" y="2105025"/>
            <a:ext cx="2258695" cy="1947545"/>
            <a:chOff x="3493" y="4216"/>
            <a:chExt cx="3557" cy="3067"/>
          </a:xfrm>
        </p:grpSpPr>
        <p:sp>
          <p:nvSpPr>
            <p:cNvPr id="66" name="Circular Arrow 65"/>
            <p:cNvSpPr/>
            <p:nvPr/>
          </p:nvSpPr>
          <p:spPr>
            <a:xfrm rot="17880000">
              <a:off x="4684" y="4917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Circular Arrow 66"/>
            <p:cNvSpPr/>
            <p:nvPr/>
          </p:nvSpPr>
          <p:spPr>
            <a:xfrm rot="7080000">
              <a:off x="3493" y="4216"/>
              <a:ext cx="2367" cy="2367"/>
            </a:xfrm>
            <a:prstGeom prst="circularArrow">
              <a:avLst>
                <a:gd name="adj1" fmla="val 4529"/>
                <a:gd name="adj2" fmla="val 608274"/>
                <a:gd name="adj3" fmla="val 18392087"/>
                <a:gd name="adj4" fmla="val 13884261"/>
                <a:gd name="adj5" fmla="val 48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Right Arrow 67"/>
          <p:cNvSpPr/>
          <p:nvPr/>
        </p:nvSpPr>
        <p:spPr>
          <a:xfrm>
            <a:off x="8968105" y="1870710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3646170" y="1870075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2101850" y="1871345"/>
            <a:ext cx="534670" cy="209550"/>
          </a:xfrm>
          <a:prstGeom prst="rightArrow">
            <a:avLst>
              <a:gd name="adj1" fmla="val 50000"/>
              <a:gd name="adj2" fmla="val 660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Text Box 85"/>
          <p:cNvSpPr txBox="1"/>
          <p:nvPr/>
        </p:nvSpPr>
        <p:spPr>
          <a:xfrm>
            <a:off x="4417060" y="1746250"/>
            <a:ext cx="214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Photoreceptors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465060" y="1277620"/>
            <a:ext cx="1395095" cy="1395095"/>
            <a:chOff x="11756" y="2012"/>
            <a:chExt cx="2197" cy="2197"/>
          </a:xfrm>
        </p:grpSpPr>
        <p:sp>
          <p:nvSpPr>
            <p:cNvPr id="32" name="Oval 31"/>
            <p:cNvSpPr/>
            <p:nvPr/>
          </p:nvSpPr>
          <p:spPr>
            <a:xfrm>
              <a:off x="11756" y="2012"/>
              <a:ext cx="2197" cy="219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12112" y="2747"/>
              <a:ext cx="148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RGCs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999220" y="1506855"/>
            <a:ext cx="2146300" cy="1888490"/>
            <a:chOff x="14172" y="2373"/>
            <a:chExt cx="3380" cy="2974"/>
          </a:xfrm>
        </p:grpSpPr>
        <p:sp>
          <p:nvSpPr>
            <p:cNvPr id="71" name="Cube 70"/>
            <p:cNvSpPr/>
            <p:nvPr/>
          </p:nvSpPr>
          <p:spPr>
            <a:xfrm>
              <a:off x="15123" y="2373"/>
              <a:ext cx="1477" cy="1477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Text Box 89"/>
            <p:cNvSpPr txBox="1"/>
            <p:nvPr/>
          </p:nvSpPr>
          <p:spPr>
            <a:xfrm>
              <a:off x="14172" y="4040"/>
              <a:ext cx="338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Linear Regression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98" name="Text Box 97"/>
          <p:cNvSpPr txBox="1"/>
          <p:nvPr/>
        </p:nvSpPr>
        <p:spPr>
          <a:xfrm>
            <a:off x="7725410" y="3716020"/>
            <a:ext cx="2146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Interneuron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Populations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698750" y="1663700"/>
            <a:ext cx="822960" cy="625475"/>
          </a:xfrm>
          <a:custGeom>
            <a:avLst/>
            <a:gdLst>
              <a:gd name="connisteX0" fmla="*/ 0 w 822960"/>
              <a:gd name="connsiteY0" fmla="*/ 548914 h 625217"/>
              <a:gd name="connisteX1" fmla="*/ 182880 w 822960"/>
              <a:gd name="connsiteY1" fmla="*/ 495574 h 625217"/>
              <a:gd name="connisteX2" fmla="*/ 182880 w 822960"/>
              <a:gd name="connsiteY2" fmla="*/ 495574 h 625217"/>
              <a:gd name="connisteX3" fmla="*/ 266700 w 822960"/>
              <a:gd name="connsiteY3" fmla="*/ 503194 h 625217"/>
              <a:gd name="connisteX4" fmla="*/ 297180 w 822960"/>
              <a:gd name="connsiteY4" fmla="*/ 236494 h 625217"/>
              <a:gd name="connisteX5" fmla="*/ 327660 w 822960"/>
              <a:gd name="connsiteY5" fmla="*/ 23134 h 625217"/>
              <a:gd name="connisteX6" fmla="*/ 396240 w 822960"/>
              <a:gd name="connsiteY6" fmla="*/ 23134 h 625217"/>
              <a:gd name="connisteX7" fmla="*/ 419100 w 822960"/>
              <a:gd name="connsiteY7" fmla="*/ 106954 h 625217"/>
              <a:gd name="connisteX8" fmla="*/ 419100 w 822960"/>
              <a:gd name="connsiteY8" fmla="*/ 106954 h 625217"/>
              <a:gd name="connisteX9" fmla="*/ 419100 w 822960"/>
              <a:gd name="connsiteY9" fmla="*/ 274594 h 625217"/>
              <a:gd name="connisteX10" fmla="*/ 419100 w 822960"/>
              <a:gd name="connsiteY10" fmla="*/ 426994 h 625217"/>
              <a:gd name="connisteX11" fmla="*/ 419100 w 822960"/>
              <a:gd name="connsiteY11" fmla="*/ 526054 h 625217"/>
              <a:gd name="connisteX12" fmla="*/ 472440 w 822960"/>
              <a:gd name="connsiteY12" fmla="*/ 526054 h 625217"/>
              <a:gd name="connisteX13" fmla="*/ 518160 w 822960"/>
              <a:gd name="connsiteY13" fmla="*/ 625114 h 625217"/>
              <a:gd name="connisteX14" fmla="*/ 556260 w 822960"/>
              <a:gd name="connsiteY14" fmla="*/ 541294 h 625217"/>
              <a:gd name="connisteX15" fmla="*/ 601980 w 822960"/>
              <a:gd name="connsiteY15" fmla="*/ 548914 h 625217"/>
              <a:gd name="connisteX16" fmla="*/ 708660 w 822960"/>
              <a:gd name="connsiteY16" fmla="*/ 541294 h 625217"/>
              <a:gd name="connisteX17" fmla="*/ 754380 w 822960"/>
              <a:gd name="connsiteY17" fmla="*/ 503194 h 625217"/>
              <a:gd name="connisteX18" fmla="*/ 822960 w 822960"/>
              <a:gd name="connsiteY18" fmla="*/ 533674 h 6252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822960" h="625217">
                <a:moveTo>
                  <a:pt x="0" y="548915"/>
                </a:moveTo>
                <a:cubicBezTo>
                  <a:pt x="36830" y="538120"/>
                  <a:pt x="146050" y="506370"/>
                  <a:pt x="182880" y="495575"/>
                </a:cubicBezTo>
                <a:cubicBezTo>
                  <a:pt x="219710" y="484780"/>
                  <a:pt x="166370" y="494305"/>
                  <a:pt x="182880" y="495575"/>
                </a:cubicBezTo>
                <a:cubicBezTo>
                  <a:pt x="199390" y="496845"/>
                  <a:pt x="243840" y="555265"/>
                  <a:pt x="266700" y="503195"/>
                </a:cubicBezTo>
                <a:cubicBezTo>
                  <a:pt x="289560" y="451125"/>
                  <a:pt x="285115" y="332380"/>
                  <a:pt x="297180" y="236495"/>
                </a:cubicBezTo>
                <a:cubicBezTo>
                  <a:pt x="309245" y="140610"/>
                  <a:pt x="307975" y="65680"/>
                  <a:pt x="327660" y="23135"/>
                </a:cubicBezTo>
                <a:cubicBezTo>
                  <a:pt x="347345" y="-19410"/>
                  <a:pt x="377825" y="6625"/>
                  <a:pt x="396240" y="23135"/>
                </a:cubicBezTo>
                <a:cubicBezTo>
                  <a:pt x="414655" y="39645"/>
                  <a:pt x="414655" y="90445"/>
                  <a:pt x="419100" y="106955"/>
                </a:cubicBezTo>
                <a:cubicBezTo>
                  <a:pt x="423545" y="123465"/>
                  <a:pt x="419100" y="73300"/>
                  <a:pt x="419100" y="106955"/>
                </a:cubicBezTo>
                <a:cubicBezTo>
                  <a:pt x="419100" y="140610"/>
                  <a:pt x="419100" y="210460"/>
                  <a:pt x="419100" y="274595"/>
                </a:cubicBezTo>
                <a:cubicBezTo>
                  <a:pt x="419100" y="338730"/>
                  <a:pt x="419100" y="376830"/>
                  <a:pt x="419100" y="426995"/>
                </a:cubicBezTo>
                <a:cubicBezTo>
                  <a:pt x="419100" y="477160"/>
                  <a:pt x="408305" y="506370"/>
                  <a:pt x="419100" y="526055"/>
                </a:cubicBezTo>
                <a:cubicBezTo>
                  <a:pt x="429895" y="545740"/>
                  <a:pt x="452755" y="506370"/>
                  <a:pt x="472440" y="526055"/>
                </a:cubicBezTo>
                <a:cubicBezTo>
                  <a:pt x="492125" y="545740"/>
                  <a:pt x="501650" y="621940"/>
                  <a:pt x="518160" y="625115"/>
                </a:cubicBezTo>
                <a:cubicBezTo>
                  <a:pt x="534670" y="628290"/>
                  <a:pt x="539750" y="556535"/>
                  <a:pt x="556260" y="541295"/>
                </a:cubicBezTo>
                <a:cubicBezTo>
                  <a:pt x="572770" y="526055"/>
                  <a:pt x="571500" y="548915"/>
                  <a:pt x="601980" y="548915"/>
                </a:cubicBezTo>
                <a:cubicBezTo>
                  <a:pt x="632460" y="548915"/>
                  <a:pt x="678180" y="550185"/>
                  <a:pt x="708660" y="541295"/>
                </a:cubicBezTo>
                <a:cubicBezTo>
                  <a:pt x="739140" y="532405"/>
                  <a:pt x="731520" y="504465"/>
                  <a:pt x="754380" y="503195"/>
                </a:cubicBezTo>
                <a:cubicBezTo>
                  <a:pt x="777240" y="501925"/>
                  <a:pt x="810260" y="526690"/>
                  <a:pt x="822960" y="533675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5" descr="8co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9410" y="478155"/>
            <a:ext cx="3588279" cy="2560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95" y="873125"/>
            <a:ext cx="454660" cy="1770380"/>
          </a:xfrm>
          <a:prstGeom prst="rect">
            <a:avLst/>
          </a:prstGeom>
        </p:spPr>
      </p:pic>
      <p:pic>
        <p:nvPicPr>
          <p:cNvPr id="23" name="Picture 22" descr="0con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478155"/>
            <a:ext cx="2068001" cy="2560320"/>
          </a:xfrm>
          <a:prstGeom prst="rect">
            <a:avLst/>
          </a:prstGeom>
        </p:spPr>
      </p:pic>
      <p:pic>
        <p:nvPicPr>
          <p:cNvPr id="24" name="Picture 23" descr="1co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545" y="478155"/>
            <a:ext cx="2582566" cy="2560320"/>
          </a:xfrm>
          <a:prstGeom prst="rect">
            <a:avLst/>
          </a:prstGeom>
        </p:spPr>
      </p:pic>
      <p:pic>
        <p:nvPicPr>
          <p:cNvPr id="25" name="Picture 24" descr="9con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50" y="3258820"/>
            <a:ext cx="2068001" cy="2560320"/>
          </a:xfrm>
          <a:prstGeom prst="rect">
            <a:avLst/>
          </a:prstGeom>
        </p:spPr>
      </p:pic>
      <p:pic>
        <p:nvPicPr>
          <p:cNvPr id="26" name="Picture 25" descr="tre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355" y="3517900"/>
            <a:ext cx="3233207" cy="2194560"/>
          </a:xfrm>
          <a:prstGeom prst="rect">
            <a:avLst/>
          </a:prstGeom>
        </p:spPr>
      </p:pic>
      <p:pic>
        <p:nvPicPr>
          <p:cNvPr id="27" name="Picture 26" descr="trg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145" y="3517900"/>
            <a:ext cx="3233207" cy="2194560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637540" y="279400"/>
            <a:ext cx="3016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A</a:t>
            </a:r>
            <a:endParaRPr lang="" altLang="en-US" sz="1400"/>
          </a:p>
        </p:txBody>
      </p:sp>
      <p:sp>
        <p:nvSpPr>
          <p:cNvPr id="29" name="Text Box 28"/>
          <p:cNvSpPr txBox="1"/>
          <p:nvPr/>
        </p:nvSpPr>
        <p:spPr>
          <a:xfrm>
            <a:off x="2709545" y="279400"/>
            <a:ext cx="3016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B</a:t>
            </a:r>
            <a:endParaRPr lang="" altLang="en-US" sz="1400"/>
          </a:p>
        </p:txBody>
      </p:sp>
      <p:sp>
        <p:nvSpPr>
          <p:cNvPr id="30" name="Text Box 29"/>
          <p:cNvSpPr txBox="1"/>
          <p:nvPr/>
        </p:nvSpPr>
        <p:spPr>
          <a:xfrm>
            <a:off x="5439410" y="279400"/>
            <a:ext cx="311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C</a:t>
            </a:r>
            <a:endParaRPr lang="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641350" y="3119120"/>
            <a:ext cx="3111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D</a:t>
            </a:r>
            <a:endParaRPr lang="" altLang="en-US" sz="1400"/>
          </a:p>
        </p:txBody>
      </p:sp>
      <p:sp>
        <p:nvSpPr>
          <p:cNvPr id="32" name="Text Box 31"/>
          <p:cNvSpPr txBox="1"/>
          <p:nvPr/>
        </p:nvSpPr>
        <p:spPr>
          <a:xfrm>
            <a:off x="2709545" y="3119120"/>
            <a:ext cx="3016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E</a:t>
            </a:r>
            <a:endParaRPr lang="" altLang="en-US" sz="1400"/>
          </a:p>
        </p:txBody>
      </p:sp>
      <p:sp>
        <p:nvSpPr>
          <p:cNvPr id="33" name="Text Box 32"/>
          <p:cNvSpPr txBox="1"/>
          <p:nvPr/>
        </p:nvSpPr>
        <p:spPr>
          <a:xfrm>
            <a:off x="6240145" y="3119120"/>
            <a:ext cx="291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F</a:t>
            </a:r>
            <a:endParaRPr lang="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Presentation</Application>
  <PresentationFormat>宽屏</PresentationFormat>
  <Paragraphs>87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DejaVu Math TeX Gyre</vt:lpstr>
      <vt:lpstr>MS Mincho</vt:lpstr>
      <vt:lpstr>微软雅黑</vt:lpstr>
      <vt:lpstr>Arial Unicode MS</vt:lpstr>
      <vt:lpstr>Arial Black</vt:lpstr>
      <vt:lpstr>SimSun</vt:lpstr>
      <vt:lpstr>文泉驿微米黑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ziyi</dc:creator>
  <cp:lastModifiedBy>ziyi</cp:lastModifiedBy>
  <cp:revision>25</cp:revision>
  <dcterms:created xsi:type="dcterms:W3CDTF">2020-02-06T22:13:13Z</dcterms:created>
  <dcterms:modified xsi:type="dcterms:W3CDTF">2020-02-06T22:13:13Z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