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4"/>
        <p:guide pos="39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7" name="Straight Connector 66"/>
          <p:cNvCxnSpPr>
            <a:stCxn id="19" idx="6"/>
            <a:endCxn id="68" idx="7"/>
          </p:cNvCxnSpPr>
          <p:nvPr/>
        </p:nvCxnSpPr>
        <p:spPr>
          <a:xfrm>
            <a:off x="5577840" y="3029585"/>
            <a:ext cx="894080" cy="993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9" idx="2"/>
            <a:endCxn id="68" idx="1"/>
          </p:cNvCxnSpPr>
          <p:nvPr/>
        </p:nvCxnSpPr>
        <p:spPr>
          <a:xfrm flipH="1">
            <a:off x="4279265" y="3029585"/>
            <a:ext cx="893445" cy="993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825240" y="3616960"/>
            <a:ext cx="3100705" cy="27717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879475" y="1652905"/>
            <a:ext cx="1621790" cy="162179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11" idx="2"/>
          </p:cNvCxnSpPr>
          <p:nvPr/>
        </p:nvCxnSpPr>
        <p:spPr>
          <a:xfrm flipV="1">
            <a:off x="2501265" y="1584960"/>
            <a:ext cx="456565" cy="878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57830" y="1382395"/>
            <a:ext cx="405130" cy="40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57830" y="1906270"/>
            <a:ext cx="405130" cy="40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Straight Arrow Connector 12"/>
          <p:cNvCxnSpPr>
            <a:stCxn id="5" idx="4"/>
            <a:endCxn id="12" idx="2"/>
          </p:cNvCxnSpPr>
          <p:nvPr/>
        </p:nvCxnSpPr>
        <p:spPr>
          <a:xfrm flipV="1">
            <a:off x="2501265" y="2108835"/>
            <a:ext cx="456565" cy="354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57830" y="2548255"/>
            <a:ext cx="405130" cy="4051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57830" y="3072130"/>
            <a:ext cx="405130" cy="4051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72710" y="1680210"/>
            <a:ext cx="405130" cy="40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72710" y="2827020"/>
            <a:ext cx="405130" cy="4051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0">
            <a:off x="3505200" y="1419225"/>
            <a:ext cx="1629410" cy="779145"/>
            <a:chOff x="7729" y="4498"/>
            <a:chExt cx="2355" cy="1227"/>
          </a:xfrm>
        </p:grpSpPr>
        <p:grpSp>
          <p:nvGrpSpPr>
            <p:cNvPr id="26" name="Group 25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ket 27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28"/>
                <p:cNvSpPr txBox="1"/>
                <p:nvPr/>
              </p:nvSpPr>
              <p:spPr>
                <a:xfrm>
                  <a:off x="7770" y="4498"/>
                  <a:ext cx="231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" y="4498"/>
                  <a:ext cx="2314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/>
          <p:cNvCxnSpPr>
            <a:stCxn id="5" idx="4"/>
            <a:endCxn id="14" idx="2"/>
          </p:cNvCxnSpPr>
          <p:nvPr/>
        </p:nvCxnSpPr>
        <p:spPr>
          <a:xfrm>
            <a:off x="2501265" y="2463800"/>
            <a:ext cx="456565" cy="287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4"/>
            <a:endCxn id="15" idx="2"/>
          </p:cNvCxnSpPr>
          <p:nvPr/>
        </p:nvCxnSpPr>
        <p:spPr>
          <a:xfrm>
            <a:off x="2501265" y="2463800"/>
            <a:ext cx="456565" cy="8108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0">
            <a:off x="3505200" y="2566035"/>
            <a:ext cx="1629410" cy="779145"/>
            <a:chOff x="7729" y="4498"/>
            <a:chExt cx="2355" cy="1227"/>
          </a:xfrm>
        </p:grpSpPr>
        <p:grpSp>
          <p:nvGrpSpPr>
            <p:cNvPr id="33" name="Group 32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ight Bracket 34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 Box 35"/>
                <p:cNvSpPr txBox="1"/>
                <p:nvPr/>
              </p:nvSpPr>
              <p:spPr>
                <a:xfrm>
                  <a:off x="7770" y="4498"/>
                  <a:ext cx="231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6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" y="4498"/>
                  <a:ext cx="2314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2931795" y="1409065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11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95" y="1409065"/>
                <a:ext cx="4064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49"/>
              <p:cNvSpPr txBox="1"/>
              <p:nvPr/>
            </p:nvSpPr>
            <p:spPr>
              <a:xfrm>
                <a:off x="2931795" y="1941195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12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0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95" y="1941195"/>
                <a:ext cx="40640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50"/>
              <p:cNvSpPr txBox="1"/>
              <p:nvPr/>
            </p:nvSpPr>
            <p:spPr>
              <a:xfrm>
                <a:off x="2931795" y="2582545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21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1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95" y="2582545"/>
                <a:ext cx="40640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51"/>
              <p:cNvSpPr txBox="1"/>
              <p:nvPr/>
            </p:nvSpPr>
            <p:spPr>
              <a:xfrm>
                <a:off x="2931795" y="3097530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22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95" y="3097530"/>
                <a:ext cx="40640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Box 52"/>
          <p:cNvSpPr txBox="1"/>
          <p:nvPr/>
        </p:nvSpPr>
        <p:spPr>
          <a:xfrm>
            <a:off x="1103630" y="227965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Population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/>
              <p:nvPr/>
            </p:nvGraphicFramePr>
            <p:xfrm>
              <a:off x="4654550" y="3796030"/>
              <a:ext cx="175450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21055"/>
                    <a:gridCol w="201930"/>
                    <a:gridCol w="182880"/>
                    <a:gridCol w="182880"/>
                    <a:gridCol w="182880"/>
                    <a:gridCol w="182880"/>
                  </a:tblGrid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5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/>
              <p:nvPr/>
            </p:nvGraphicFramePr>
            <p:xfrm>
              <a:off x="4654550" y="3796030"/>
              <a:ext cx="175450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21055"/>
                    <a:gridCol w="201930"/>
                    <a:gridCol w="182880"/>
                    <a:gridCol w="182880"/>
                    <a:gridCol w="182880"/>
                    <a:gridCol w="182880"/>
                  </a:tblGrid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5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4" name="Group 63"/>
          <p:cNvGrpSpPr/>
          <p:nvPr/>
        </p:nvGrpSpPr>
        <p:grpSpPr>
          <a:xfrm>
            <a:off x="3825875" y="4459605"/>
            <a:ext cx="886460" cy="826135"/>
            <a:chOff x="12605" y="1414"/>
            <a:chExt cx="1396" cy="1301"/>
          </a:xfrm>
        </p:grpSpPr>
        <p:sp>
          <p:nvSpPr>
            <p:cNvPr id="62" name="Text Box 61"/>
            <p:cNvSpPr txBox="1"/>
            <p:nvPr/>
          </p:nvSpPr>
          <p:spPr>
            <a:xfrm>
              <a:off x="12605" y="1414"/>
              <a:ext cx="13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Capacity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(# Types)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970" y="2331"/>
              <a:ext cx="665" cy="385"/>
            </a:xfrm>
            <a:prstGeom prst="rect">
              <a:avLst/>
            </a:prstGeom>
            <a:solidFill>
              <a:srgbClr val="FF8D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9" name="Oval 68"/>
          <p:cNvSpPr/>
          <p:nvPr/>
        </p:nvSpPr>
        <p:spPr>
          <a:xfrm>
            <a:off x="8534400" y="3345180"/>
            <a:ext cx="3100705" cy="27717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/>
              <p:nvPr/>
            </p:nvGraphicFramePr>
            <p:xfrm>
              <a:off x="9363710" y="3524250"/>
              <a:ext cx="148145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75665"/>
                    <a:gridCol w="215900"/>
                    <a:gridCol w="194310"/>
                    <a:gridCol w="195580"/>
                  </a:tblGrid>
                  <a:tr h="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/>
              <p:nvPr/>
            </p:nvGraphicFramePr>
            <p:xfrm>
              <a:off x="9363710" y="3524250"/>
              <a:ext cx="148145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75665"/>
                    <a:gridCol w="215900"/>
                    <a:gridCol w="194310"/>
                    <a:gridCol w="195580"/>
                  </a:tblGrid>
                  <a:tr h="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1" name="Group 70"/>
          <p:cNvGrpSpPr/>
          <p:nvPr/>
        </p:nvGrpSpPr>
        <p:grpSpPr>
          <a:xfrm>
            <a:off x="8535035" y="4187825"/>
            <a:ext cx="886460" cy="826135"/>
            <a:chOff x="12605" y="1414"/>
            <a:chExt cx="1396" cy="1301"/>
          </a:xfrm>
        </p:grpSpPr>
        <p:sp>
          <p:nvSpPr>
            <p:cNvPr id="72" name="Text Box 71"/>
            <p:cNvSpPr txBox="1"/>
            <p:nvPr/>
          </p:nvSpPr>
          <p:spPr>
            <a:xfrm>
              <a:off x="12605" y="1414"/>
              <a:ext cx="13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Capacity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(# Types)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70" y="2331"/>
              <a:ext cx="665" cy="3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0" name="Text Box 79"/>
          <p:cNvSpPr txBox="1"/>
          <p:nvPr/>
        </p:nvSpPr>
        <p:spPr>
          <a:xfrm>
            <a:off x="7157720" y="491807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Crossover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3597910" y="101409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Selection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50585" y="502920"/>
            <a:ext cx="3100705" cy="27717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/>
              <p:nvPr/>
            </p:nvGraphicFramePr>
            <p:xfrm>
              <a:off x="6779895" y="895350"/>
              <a:ext cx="150685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90905"/>
                    <a:gridCol w="219075"/>
                    <a:gridCol w="198755"/>
                    <a:gridCol w="198120"/>
                  </a:tblGrid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i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/>
              <p:nvPr/>
            </p:nvGraphicFramePr>
            <p:xfrm>
              <a:off x="6779895" y="895350"/>
              <a:ext cx="1506855" cy="213360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890905"/>
                    <a:gridCol w="219075"/>
                    <a:gridCol w="198755"/>
                    <a:gridCol w="198120"/>
                  </a:tblGrid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Types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4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4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4" name="Group 73"/>
          <p:cNvGrpSpPr/>
          <p:nvPr/>
        </p:nvGrpSpPr>
        <p:grpSpPr>
          <a:xfrm>
            <a:off x="5951220" y="1345565"/>
            <a:ext cx="886460" cy="826135"/>
            <a:chOff x="12605" y="1414"/>
            <a:chExt cx="1396" cy="1301"/>
          </a:xfrm>
        </p:grpSpPr>
        <p:sp>
          <p:nvSpPr>
            <p:cNvPr id="75" name="Text Box 74"/>
            <p:cNvSpPr txBox="1"/>
            <p:nvPr/>
          </p:nvSpPr>
          <p:spPr>
            <a:xfrm>
              <a:off x="12605" y="1414"/>
              <a:ext cx="13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Capacity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en-US" sz="1400">
                  <a:latin typeface="Times New Roman" panose="02020603050405020304" charset="0"/>
                  <a:cs typeface="Times New Roman" panose="02020603050405020304" charset="0"/>
                </a:rPr>
                <a:t>(# Types)</a:t>
              </a:r>
              <a:endParaRPr lang="en-US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970" y="2331"/>
              <a:ext cx="665" cy="3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77" name="Straight Connector 76"/>
          <p:cNvCxnSpPr>
            <a:stCxn id="18" idx="0"/>
            <a:endCxn id="60" idx="1"/>
          </p:cNvCxnSpPr>
          <p:nvPr/>
        </p:nvCxnSpPr>
        <p:spPr>
          <a:xfrm flipV="1">
            <a:off x="5375275" y="908685"/>
            <a:ext cx="1029335" cy="77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4"/>
            <a:endCxn id="60" idx="3"/>
          </p:cNvCxnSpPr>
          <p:nvPr/>
        </p:nvCxnSpPr>
        <p:spPr>
          <a:xfrm>
            <a:off x="5375275" y="2085340"/>
            <a:ext cx="1029335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87870" y="4839335"/>
            <a:ext cx="125793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712710" y="3724910"/>
            <a:ext cx="0" cy="11144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 Box 82"/>
              <p:cNvSpPr txBox="1"/>
              <p:nvPr/>
            </p:nvSpPr>
            <p:spPr>
              <a:xfrm>
                <a:off x="5172075" y="1715135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3" name="Text 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1715135"/>
                <a:ext cx="406400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 Box 83"/>
              <p:cNvSpPr txBox="1"/>
              <p:nvPr/>
            </p:nvSpPr>
            <p:spPr>
              <a:xfrm>
                <a:off x="5179695" y="2861945"/>
                <a:ext cx="4064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4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95" y="2861945"/>
                <a:ext cx="406400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 rot="1560000">
            <a:off x="2799080" y="1941195"/>
            <a:ext cx="2258695" cy="1947545"/>
            <a:chOff x="3493" y="4216"/>
            <a:chExt cx="3557" cy="3067"/>
          </a:xfrm>
        </p:grpSpPr>
        <p:sp>
          <p:nvSpPr>
            <p:cNvPr id="36" name="Circular Arrow 3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7220000">
            <a:off x="5057140" y="2617470"/>
            <a:ext cx="2258695" cy="1947545"/>
            <a:chOff x="3493" y="4216"/>
            <a:chExt cx="3557" cy="3067"/>
          </a:xfrm>
        </p:grpSpPr>
        <p:sp>
          <p:nvSpPr>
            <p:cNvPr id="41" name="Circular Arrow 40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ircular Arrow 41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6822440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39340" y="750570"/>
            <a:ext cx="5765800" cy="5071745"/>
            <a:chOff x="3684" y="1182"/>
            <a:chExt cx="9080" cy="7987"/>
          </a:xfrm>
        </p:grpSpPr>
        <p:sp>
          <p:nvSpPr>
            <p:cNvPr id="28" name="Oval 27"/>
            <p:cNvSpPr/>
            <p:nvPr/>
          </p:nvSpPr>
          <p:spPr>
            <a:xfrm>
              <a:off x="6717" y="1182"/>
              <a:ext cx="3857" cy="385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684" y="4269"/>
              <a:ext cx="9081" cy="4900"/>
              <a:chOff x="3684" y="4269"/>
              <a:chExt cx="9081" cy="49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4" y="456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116" y="609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84" y="6635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 rot="20820000">
                <a:off x="6097" y="4269"/>
                <a:ext cx="3557" cy="3067"/>
                <a:chOff x="3493" y="4216"/>
                <a:chExt cx="3557" cy="3067"/>
              </a:xfrm>
            </p:grpSpPr>
            <p:sp>
              <p:nvSpPr>
                <p:cNvPr id="44" name="Circular Arrow 43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44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16380000">
                <a:off x="4116" y="5257"/>
                <a:ext cx="3557" cy="3067"/>
                <a:chOff x="3493" y="4216"/>
                <a:chExt cx="3557" cy="3067"/>
              </a:xfrm>
            </p:grpSpPr>
            <p:sp>
              <p:nvSpPr>
                <p:cNvPr id="47" name="Circular Arrow 46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ircular Arrow 47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2520000">
                <a:off x="7495" y="5747"/>
                <a:ext cx="3557" cy="3067"/>
                <a:chOff x="3493" y="4216"/>
                <a:chExt cx="3557" cy="3067"/>
              </a:xfrm>
            </p:grpSpPr>
            <p:sp>
              <p:nvSpPr>
                <p:cNvPr id="50" name="Circular Arrow 49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ircular Arrow 50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 rot="17040000">
                <a:off x="6310" y="4873"/>
                <a:ext cx="1946" cy="6646"/>
                <a:chOff x="13934" y="3078"/>
                <a:chExt cx="1946" cy="6646"/>
              </a:xfrm>
            </p:grpSpPr>
            <p:sp>
              <p:nvSpPr>
                <p:cNvPr id="60" name="U-Turn Arrow 59"/>
                <p:cNvSpPr/>
                <p:nvPr/>
              </p:nvSpPr>
              <p:spPr>
                <a:xfrm rot="16200000">
                  <a:off x="11584" y="5428"/>
                  <a:ext cx="6647" cy="194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U-Turn Arrow 60"/>
                <p:cNvSpPr/>
                <p:nvPr/>
              </p:nvSpPr>
              <p:spPr>
                <a:xfrm rot="5400000" flipV="1">
                  <a:off x="12122" y="5692"/>
                  <a:ext cx="5904" cy="158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Text Box 63"/>
              <p:cNvSpPr txBox="1"/>
              <p:nvPr/>
            </p:nvSpPr>
            <p:spPr>
              <a:xfrm>
                <a:off x="11621" y="4920"/>
                <a:ext cx="1144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800" b="1"/>
                  <a:t>...</a:t>
                </a:r>
                <a:endParaRPr lang="en-US" altLang="en-US" sz="2800" b="1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93645" y="1163320"/>
            <a:ext cx="1393190" cy="1219835"/>
            <a:chOff x="3927" y="1832"/>
            <a:chExt cx="2194" cy="1921"/>
          </a:xfrm>
        </p:grpSpPr>
        <p:pic>
          <p:nvPicPr>
            <p:cNvPr id="84" name="Picture 83" descr="sample_s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27" y="2373"/>
              <a:ext cx="1841" cy="1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 Box 88"/>
                <p:cNvSpPr txBox="1"/>
                <p:nvPr/>
              </p:nvSpPr>
              <p:spPr>
                <a:xfrm>
                  <a:off x="4025" y="1832"/>
                  <a:ext cx="2096" cy="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𝑝𝑒𝑟𝑡</m:t>
                            </m:r>
                          </m:sub>
                        </m:sSub>
                      </m:oMath>
                    </m:oMathPara>
                  </a14:m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9" name="Text 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" y="1832"/>
                  <a:ext cx="2096" cy="63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928370" y="1163320"/>
            <a:ext cx="1330960" cy="1219835"/>
            <a:chOff x="1462" y="1832"/>
            <a:chExt cx="2096" cy="1921"/>
          </a:xfrm>
        </p:grpSpPr>
        <p:pic>
          <p:nvPicPr>
            <p:cNvPr id="83" name="Picture 82" descr="sample_re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" y="2373"/>
              <a:ext cx="1841" cy="1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 rot="16620000">
            <a:off x="5845175" y="2105025"/>
            <a:ext cx="2258695" cy="1947545"/>
            <a:chOff x="3493" y="4216"/>
            <a:chExt cx="3557" cy="3067"/>
          </a:xfrm>
        </p:grpSpPr>
        <p:sp>
          <p:nvSpPr>
            <p:cNvPr id="66" name="Circular Arrow 6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ircular Arrow 6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Right Arrow 67"/>
          <p:cNvSpPr/>
          <p:nvPr/>
        </p:nvSpPr>
        <p:spPr>
          <a:xfrm>
            <a:off x="8968105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646170" y="187007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101850" y="187134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Text Box 85"/>
          <p:cNvSpPr txBox="1"/>
          <p:nvPr/>
        </p:nvSpPr>
        <p:spPr>
          <a:xfrm>
            <a:off x="4417060" y="1746250"/>
            <a:ext cx="214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Photoreceptors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465060" y="1277620"/>
            <a:ext cx="1394460" cy="1394460"/>
            <a:chOff x="11756" y="2012"/>
            <a:chExt cx="2196" cy="2196"/>
          </a:xfrm>
        </p:grpSpPr>
        <p:sp>
          <p:nvSpPr>
            <p:cNvPr id="32" name="Oval 31"/>
            <p:cNvSpPr/>
            <p:nvPr/>
          </p:nvSpPr>
          <p:spPr>
            <a:xfrm>
              <a:off x="11756" y="2012"/>
              <a:ext cx="2197" cy="21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12166" y="2747"/>
              <a:ext cx="13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RGC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999220" y="1506855"/>
            <a:ext cx="2146300" cy="1518285"/>
            <a:chOff x="14172" y="2373"/>
            <a:chExt cx="3380" cy="2391"/>
          </a:xfrm>
        </p:grpSpPr>
        <p:sp>
          <p:nvSpPr>
            <p:cNvPr id="71" name="Cube 70"/>
            <p:cNvSpPr/>
            <p:nvPr/>
          </p:nvSpPr>
          <p:spPr>
            <a:xfrm>
              <a:off x="15123" y="2373"/>
              <a:ext cx="1477" cy="1477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14172" y="4040"/>
              <a:ext cx="33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Discriminator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8" name="Text Box 97"/>
          <p:cNvSpPr txBox="1"/>
          <p:nvPr/>
        </p:nvSpPr>
        <p:spPr>
          <a:xfrm>
            <a:off x="7725410" y="3716020"/>
            <a:ext cx="2146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Interneuron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Populations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rcRect b="58315"/>
          <a:stretch>
            <a:fillRect/>
          </a:stretch>
        </p:blipFill>
        <p:spPr>
          <a:xfrm rot="16200000">
            <a:off x="3425190" y="715645"/>
            <a:ext cx="3256280" cy="8301990"/>
          </a:xfrm>
          <a:prstGeom prst="rect">
            <a:avLst/>
          </a:prstGeom>
        </p:spPr>
      </p:pic>
      <p:pic>
        <p:nvPicPr>
          <p:cNvPr id="7" name="Picture 6" descr="1"/>
          <p:cNvPicPr>
            <a:picLocks noChangeAspect="1"/>
          </p:cNvPicPr>
          <p:nvPr/>
        </p:nvPicPr>
        <p:blipFill>
          <a:blip r:embed="rId1"/>
          <a:srcRect l="761" t="43228" r="-761" b="14124"/>
          <a:stretch>
            <a:fillRect/>
          </a:stretch>
        </p:blipFill>
        <p:spPr>
          <a:xfrm rot="16200000">
            <a:off x="3521075" y="-2636520"/>
            <a:ext cx="3256280" cy="8493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Presentation</Application>
  <PresentationFormat>宽屏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DejaVu Math TeX Gyre</vt:lpstr>
      <vt:lpstr>MS Mincho</vt:lpstr>
      <vt:lpstr>微软雅黑</vt:lpstr>
      <vt:lpstr>Arial Unicode MS</vt:lpstr>
      <vt:lpstr>Arial Black</vt:lpstr>
      <vt:lpstr>SimSun</vt:lpstr>
      <vt:lpstr>文泉驿微米黑</vt:lpstr>
      <vt:lpstr>Gubbi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ziyi</dc:creator>
  <cp:lastModifiedBy>ziyi</cp:lastModifiedBy>
  <cp:revision>9</cp:revision>
  <dcterms:created xsi:type="dcterms:W3CDTF">2019-12-16T17:01:59Z</dcterms:created>
  <dcterms:modified xsi:type="dcterms:W3CDTF">2019-12-16T17:01:59Z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