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1"/>
    <p:restoredTop sz="94665"/>
  </p:normalViewPr>
  <p:slideViewPr>
    <p:cSldViewPr snapToGrid="0">
      <p:cViewPr>
        <p:scale>
          <a:sx n="126" d="100"/>
          <a:sy n="126" d="100"/>
        </p:scale>
        <p:origin x="12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6C648-3BE8-3448-859F-64BA3BC57905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EC28-68B3-5144-A26E-6DA6FD4BF1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28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5EC28-68B3-5144-A26E-6DA6FD4BF1B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284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4CBD-CA17-AD11-2EDC-8FF1B5457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024AB-C84C-B538-0CFA-3E730BCFC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F9BC-A649-3103-81E1-F7D9E5E4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879A-F027-A143-11FD-7BDA8423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B96EE-58C5-7C2D-E84D-74980CDA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687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EDA4-855E-28E2-2B66-8903D292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D0217-C3F0-F856-2A35-FFB8C3C2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9C87-3710-04E6-4198-120713BB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83E7-28AA-FD5A-FF96-6C6C9DF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564CC-808C-C8CD-797E-9DD110F5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00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F4598-6388-F7A8-D385-CCE9869E3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72FA9-33F1-0C24-8186-6B9AB910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F19C5-118B-022C-A1C9-EB8C1E83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05D3-73B1-03E3-9684-B5AB571A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28875-62F3-2F31-15F3-3FFD2214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91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EEFD-E14B-294D-E813-532645F1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8693-562C-E08A-01C8-39668325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DA26-953C-0238-AA17-69C3857B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5EF-61B3-9442-B10F-A63CDBF630F5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58D74-8575-DAF8-FB41-A75A42A1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DF64-D72B-D745-1667-3F39A72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238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FF04-09AD-3F4F-DBBC-065A19FA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29AB7-2ADC-7026-010E-E85544E3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AF3E-2648-BCF3-B156-16BC6B13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8E62-4A8F-5616-2457-C8DE2788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DF7A-1159-E72E-3C89-FE87466C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ACD-B2D2-AF4D-1CE1-D66F4493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53BF-5620-A7C4-49D0-DABA8D569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0A1A2-D83C-5704-B269-C721463C5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779EC-D549-7913-B999-F34D5C4C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A957-0C4E-9668-54EB-D5CCA73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E4E6-61D8-FABE-DC03-E681E95E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981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22C5-D775-3005-195E-A87882C4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9F5DF-8D0F-B6EA-5893-8279E7707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05C7-1D5B-BA3C-C4AE-0F642DF47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DCAE4-0478-CB68-99E8-5E7F8F709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4C22-4555-1268-D635-A2B79248E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84439-BA21-6A45-DBC3-005CED13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E08FA-490E-AC03-0D5B-71D8AD6F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A3026-E868-25D2-DF9A-D6139CB2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00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A30C-2B72-002F-1DFF-7B116E2B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8C4F4-F47E-C66B-ECC2-1CA4B0AD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EFB12-1E2E-522F-9E81-039C33CA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BAA19-6790-6323-B822-DF123ACE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591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E3330-4D6E-BF86-D9E3-8016A539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5F76-F16B-576A-6DDE-F3C8EA05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BC087-0CC6-EA44-C3EB-556EBEF5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178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8C54-A387-29F5-F5FA-AE3A0F11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CEBE-3ADA-09E9-2EB4-0F2081AB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01687-5DAE-0035-3C01-227B5BB1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785AA-1B59-4F34-F76C-1E6FCC50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943D0-8AAB-AAA6-CEFE-1727CC39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5AA42-3AA5-724D-88EE-DBACBC58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03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D246-0A1D-1FEB-8751-95B222FE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51FB5-8E57-6295-48EB-C84AAFA7E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EC387-2DF1-38F6-ECDD-15E0C2BE4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99A4B-26B2-9669-A20D-6FD91AA1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AFDAE-FFE2-2D25-21CC-ECE31111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32B4-0FED-BA87-22DB-D40BFD50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79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A7E78-6D0C-689E-6996-39A7FECE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E93C2-E763-7F8D-2C7C-67E482D4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8E031-5B25-BE2A-4A3C-FA2CF7B2F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344A1-C90F-7A21-1D40-F5C1B7D01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C6BA-0429-738D-AF91-8D074595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615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IsmaelMousa/book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CD9-E7ED-F37C-4C45-37BDD62BA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Sentence-to-Book</a:t>
            </a:r>
            <a:br>
              <a:rPr lang="en-US" dirty="0"/>
            </a:br>
            <a:r>
              <a:rPr lang="en-US" dirty="0"/>
              <a:t>Classification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95BD9-1F76-700B-8DD6-74B5E2C8D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IL"/>
              <a:t>NLP Course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9638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9421-B062-CB16-F0F6-3DC366A9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en-IL"/>
              <a:t>Introduction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E4CEB1-1B48-96B1-0E71-706ED6C7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/>
              <a:t>Given a sentence, does it belong to the book?</a:t>
            </a:r>
          </a:p>
        </p:txBody>
      </p:sp>
      <p:pic>
        <p:nvPicPr>
          <p:cNvPr id="14" name="Picture 2" descr="Anna Karenina (Modern Library Classics)">
            <a:extLst>
              <a:ext uri="{FF2B5EF4-FFF2-40B4-BE49-F238E27FC236}">
                <a16:creationId xmlns:a16="http://schemas.microsoft.com/office/drawing/2014/main" id="{B32BF814-E3AD-3FA8-6D4C-5DB68A25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6828" y="38062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lice's Adventures in Wonderland (Macmillan Children's Books Paperback  Classics) | Westminster Abbey Shop">
            <a:extLst>
              <a:ext uri="{FF2B5EF4-FFF2-40B4-BE49-F238E27FC236}">
                <a16:creationId xmlns:a16="http://schemas.microsoft.com/office/drawing/2014/main" id="{DC2BC4CE-D817-1D88-6CE7-2483CA116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2447" r="17817" b="2447"/>
          <a:stretch>
            <a:fillRect/>
          </a:stretch>
        </p:blipFill>
        <p:spPr bwMode="auto">
          <a:xfrm>
            <a:off x="9278583" y="38062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Wuthering Heights | Classic Literature Wikia | Fandom">
            <a:extLst>
              <a:ext uri="{FF2B5EF4-FFF2-40B4-BE49-F238E27FC236}">
                <a16:creationId xmlns:a16="http://schemas.microsoft.com/office/drawing/2014/main" id="{3E8D8B12-45E0-938C-7702-060E6E718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072" r="1668" b="1303"/>
          <a:stretch>
            <a:fillRect/>
          </a:stretch>
        </p:blipFill>
        <p:spPr bwMode="auto">
          <a:xfrm>
            <a:off x="2313316" y="38062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Frankenstein">
            <a:extLst>
              <a:ext uri="{FF2B5EF4-FFF2-40B4-BE49-F238E27FC236}">
                <a16:creationId xmlns:a16="http://schemas.microsoft.com/office/drawing/2014/main" id="{C6E6DB6C-C6E2-4623-453B-D35B2D6E4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t="1073" r="1918" b="1149"/>
          <a:stretch>
            <a:fillRect/>
          </a:stretch>
        </p:blipFill>
        <p:spPr bwMode="auto">
          <a:xfrm>
            <a:off x="4635072" y="38062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CE651B-50AC-85B9-9601-A3AF765E0FDE}"/>
              </a:ext>
            </a:extLst>
          </p:cNvPr>
          <p:cNvSpPr txBox="1"/>
          <p:nvPr/>
        </p:nvSpPr>
        <p:spPr>
          <a:xfrm>
            <a:off x="3001243" y="2423086"/>
            <a:ext cx="618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No, I didn't, said Alice: I don t think it s at all a pity.</a:t>
            </a:r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5276A1B2-1393-63E5-BCAC-FD40A43C5A6F}"/>
              </a:ext>
            </a:extLst>
          </p:cNvPr>
          <p:cNvSpPr/>
          <p:nvPr/>
        </p:nvSpPr>
        <p:spPr>
          <a:xfrm>
            <a:off x="2723906" y="3191711"/>
            <a:ext cx="418011" cy="418011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66CA7547-268D-F327-CFD5-7962ECAFAE60}"/>
              </a:ext>
            </a:extLst>
          </p:cNvPr>
          <p:cNvSpPr/>
          <p:nvPr/>
        </p:nvSpPr>
        <p:spPr>
          <a:xfrm>
            <a:off x="5045662" y="3191710"/>
            <a:ext cx="418011" cy="418011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AAB59F53-BE16-4E4A-B5EE-FDA160ADB2E7}"/>
              </a:ext>
            </a:extLst>
          </p:cNvPr>
          <p:cNvSpPr/>
          <p:nvPr/>
        </p:nvSpPr>
        <p:spPr>
          <a:xfrm>
            <a:off x="7367418" y="3191710"/>
            <a:ext cx="418011" cy="418011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L-Shape 25">
            <a:extLst>
              <a:ext uri="{FF2B5EF4-FFF2-40B4-BE49-F238E27FC236}">
                <a16:creationId xmlns:a16="http://schemas.microsoft.com/office/drawing/2014/main" id="{BA371126-8140-1367-72D2-C21FA416E05F}"/>
              </a:ext>
            </a:extLst>
          </p:cNvPr>
          <p:cNvSpPr/>
          <p:nvPr/>
        </p:nvSpPr>
        <p:spPr>
          <a:xfrm rot="18900000">
            <a:off x="9746574" y="3297109"/>
            <a:ext cx="303211" cy="207213"/>
          </a:xfrm>
          <a:prstGeom prst="corner">
            <a:avLst>
              <a:gd name="adj1" fmla="val 47833"/>
              <a:gd name="adj2" fmla="val 499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693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F7094-C0B7-9E43-0425-92D5648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7B86-0D25-A6A6-774F-4FBB30BC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The Challange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3B73-7FC9-3B9D-CFB0-F28ABAB3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546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IL"/>
              <a:t>he previous one was an easy one, but wh</a:t>
            </a:r>
            <a:r>
              <a:rPr lang="en-US" dirty="0"/>
              <a:t>at</a:t>
            </a:r>
            <a:r>
              <a:rPr lang="en-IL"/>
              <a:t> about this?</a:t>
            </a:r>
          </a:p>
        </p:txBody>
      </p:sp>
      <p:pic>
        <p:nvPicPr>
          <p:cNvPr id="16" name="Picture 15" descr="Wuthering Heights | Classic Literature Wikia | Fandom">
            <a:extLst>
              <a:ext uri="{FF2B5EF4-FFF2-40B4-BE49-F238E27FC236}">
                <a16:creationId xmlns:a16="http://schemas.microsoft.com/office/drawing/2014/main" id="{ABF6041C-2C42-E749-FB9F-4BF56B3C3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072" r="1668" b="1303"/>
          <a:stretch>
            <a:fillRect/>
          </a:stretch>
        </p:blipFill>
        <p:spPr bwMode="auto">
          <a:xfrm>
            <a:off x="4894892" y="2712636"/>
            <a:ext cx="1051267" cy="16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1B5808-57A5-1FF4-AFEB-CE8605CFA07A}"/>
              </a:ext>
            </a:extLst>
          </p:cNvPr>
          <p:cNvSpPr txBox="1"/>
          <p:nvPr/>
        </p:nvSpPr>
        <p:spPr>
          <a:xfrm>
            <a:off x="965200" y="3096932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away with you!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F4C486-EA24-F443-468D-B3487135078F}"/>
              </a:ext>
            </a:extLst>
          </p:cNvPr>
          <p:cNvSpPr txBox="1"/>
          <p:nvPr/>
        </p:nvSpPr>
        <p:spPr>
          <a:xfrm>
            <a:off x="965200" y="3631478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IL"/>
              <a:t>t comes from </a:t>
            </a:r>
            <a:r>
              <a:rPr lang="en-IL" b="1"/>
              <a:t>Wuthering Heights</a:t>
            </a:r>
          </a:p>
        </p:txBody>
      </p:sp>
    </p:spTree>
    <p:extLst>
      <p:ext uri="{BB962C8B-B14F-4D97-AF65-F5344CB8AC3E}">
        <p14:creationId xmlns:p14="http://schemas.microsoft.com/office/powerpoint/2010/main" val="154540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7AED0-A98D-C0AA-ABB7-ED1B3359D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8847-6CEF-420F-880C-75F9246C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The Challange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8967-109D-8928-E9F8-D1C7E9778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546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IL"/>
              <a:t>he previous was an easy one, but wh</a:t>
            </a:r>
            <a:r>
              <a:rPr lang="en-US" dirty="0"/>
              <a:t>at</a:t>
            </a:r>
            <a:r>
              <a:rPr lang="en-IL"/>
              <a:t> about this?</a:t>
            </a:r>
          </a:p>
        </p:txBody>
      </p:sp>
      <p:pic>
        <p:nvPicPr>
          <p:cNvPr id="6" name="Picture 2" descr="Anna Karenina (Modern Library Classics)">
            <a:extLst>
              <a:ext uri="{FF2B5EF4-FFF2-40B4-BE49-F238E27FC236}">
                <a16:creationId xmlns:a16="http://schemas.microsoft.com/office/drawing/2014/main" id="{A4E20106-ED31-CAE3-7AE0-C9B57713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933" y="2712636"/>
            <a:ext cx="1051267" cy="16724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uthering Heights | Classic Literature Wikia | Fandom">
            <a:extLst>
              <a:ext uri="{FF2B5EF4-FFF2-40B4-BE49-F238E27FC236}">
                <a16:creationId xmlns:a16="http://schemas.microsoft.com/office/drawing/2014/main" id="{ED6F9EC6-E9C5-BA15-A99B-FAD7DDC28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072" r="1668" b="1303"/>
          <a:stretch>
            <a:fillRect/>
          </a:stretch>
        </p:blipFill>
        <p:spPr bwMode="auto">
          <a:xfrm>
            <a:off x="4894892" y="2712636"/>
            <a:ext cx="1051267" cy="16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0A9C7-58C7-51EE-F0E6-B23FFEA0D0F9}"/>
              </a:ext>
            </a:extLst>
          </p:cNvPr>
          <p:cNvSpPr txBox="1"/>
          <p:nvPr/>
        </p:nvSpPr>
        <p:spPr>
          <a:xfrm>
            <a:off x="965200" y="3096932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away with you!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71932-1F5B-F51A-9FF6-72147DF0B605}"/>
              </a:ext>
            </a:extLst>
          </p:cNvPr>
          <p:cNvSpPr txBox="1"/>
          <p:nvPr/>
        </p:nvSpPr>
        <p:spPr>
          <a:xfrm>
            <a:off x="965200" y="3631478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IL"/>
              <a:t>t comes from </a:t>
            </a:r>
            <a:r>
              <a:rPr lang="en-IL" b="1"/>
              <a:t>Wuthering Heights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DED97-C29A-F79E-31A4-D9706B785FF2}"/>
              </a:ext>
            </a:extLst>
          </p:cNvPr>
          <p:cNvSpPr txBox="1"/>
          <p:nvPr/>
        </p:nvSpPr>
        <p:spPr>
          <a:xfrm>
            <a:off x="7560973" y="3477590"/>
            <a:ext cx="418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go away, and go away!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10F2D-BF93-2C14-136E-A82D67637E5D}"/>
              </a:ext>
            </a:extLst>
          </p:cNvPr>
          <p:cNvSpPr txBox="1"/>
          <p:nvPr/>
        </p:nvSpPr>
        <p:spPr>
          <a:xfrm>
            <a:off x="7560973" y="3181602"/>
            <a:ext cx="441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b="1" dirty="0"/>
              <a:t>Anna Karenina </a:t>
            </a:r>
            <a:r>
              <a:rPr lang="en-US" dirty="0"/>
              <a:t>has a very similar sentence:</a:t>
            </a:r>
            <a:endParaRPr lang="en-IL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B7DD43-BC53-58CA-BE46-4161F6D233E0}"/>
              </a:ext>
            </a:extLst>
          </p:cNvPr>
          <p:cNvSpPr txBox="1">
            <a:spLocks/>
          </p:cNvSpPr>
          <p:nvPr/>
        </p:nvSpPr>
        <p:spPr>
          <a:xfrm>
            <a:off x="838200" y="5032807"/>
            <a:ext cx="8754533" cy="102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want the model to understand the meaning of the sentences and classify them based on the meanings across the books.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056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0C73-9EBF-98F9-DACE-C0E71A888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DF58-53EA-E792-B81A-14FA96F8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The Challange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3BC4E-51C8-81F1-2952-B4392C83F2A1}"/>
              </a:ext>
            </a:extLst>
          </p:cNvPr>
          <p:cNvSpPr txBox="1"/>
          <p:nvPr/>
        </p:nvSpPr>
        <p:spPr>
          <a:xfrm>
            <a:off x="1118951" y="3239975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away with you!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CCA95-5743-7EC5-3C3B-0C9BD0033133}"/>
              </a:ext>
            </a:extLst>
          </p:cNvPr>
          <p:cNvSpPr txBox="1"/>
          <p:nvPr/>
        </p:nvSpPr>
        <p:spPr>
          <a:xfrm>
            <a:off x="7704908" y="3239975"/>
            <a:ext cx="418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go away, and go away!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F54D2474-AA2C-642B-1252-4F95D7D6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1279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two similar sentences are used once as a positive example and once as negative, it “confuses” the model</a:t>
            </a:r>
            <a:endParaRPr lang="en-IL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FD0635F-E387-ECB1-2EC4-F69BD642EDDD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8321773" y="2620699"/>
            <a:ext cx="334675" cy="2619667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A770677-A45E-1B92-F5DB-14C55A83264A}"/>
              </a:ext>
            </a:extLst>
          </p:cNvPr>
          <p:cNvCxnSpPr>
            <a:cxnSpLocks/>
            <a:stCxn id="15" idx="0"/>
            <a:endCxn id="26" idx="0"/>
          </p:cNvCxnSpPr>
          <p:nvPr/>
        </p:nvCxnSpPr>
        <p:spPr>
          <a:xfrm rot="16200000" flipV="1">
            <a:off x="7346066" y="787097"/>
            <a:ext cx="527339" cy="4378417"/>
          </a:xfrm>
          <a:prstGeom prst="bentConnector3">
            <a:avLst>
              <a:gd name="adj1" fmla="val 14335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D0BA0EE-A4E0-6EEF-712D-1AEB91FEC800}"/>
              </a:ext>
            </a:extLst>
          </p:cNvPr>
          <p:cNvCxnSpPr>
            <a:cxnSpLocks/>
            <a:stCxn id="5" idx="2"/>
            <a:endCxn id="25" idx="2"/>
          </p:cNvCxnSpPr>
          <p:nvPr/>
        </p:nvCxnSpPr>
        <p:spPr>
          <a:xfrm rot="16200000" flipH="1">
            <a:off x="4340543" y="2099081"/>
            <a:ext cx="621911" cy="3950138"/>
          </a:xfrm>
          <a:prstGeom prst="bentConnector3">
            <a:avLst>
              <a:gd name="adj1" fmla="val 13675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B889DDD-0946-C36F-A2AB-C93E02391A86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3605658" y="2008704"/>
            <a:ext cx="302042" cy="2160500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Anna Karenina (Modern Library Classics)">
            <a:extLst>
              <a:ext uri="{FF2B5EF4-FFF2-40B4-BE49-F238E27FC236}">
                <a16:creationId xmlns:a16="http://schemas.microsoft.com/office/drawing/2014/main" id="{FC34AFFA-0BA5-1D12-FA57-61DCC886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933" y="2712636"/>
            <a:ext cx="1051267" cy="16724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Wuthering Heights | Classic Literature Wikia | Fandom">
            <a:extLst>
              <a:ext uri="{FF2B5EF4-FFF2-40B4-BE49-F238E27FC236}">
                <a16:creationId xmlns:a16="http://schemas.microsoft.com/office/drawing/2014/main" id="{D837F57F-8441-CB68-A586-0FFECCD01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072" r="1668" b="1303"/>
          <a:stretch>
            <a:fillRect/>
          </a:stretch>
        </p:blipFill>
        <p:spPr bwMode="auto">
          <a:xfrm>
            <a:off x="4894892" y="2712636"/>
            <a:ext cx="1051267" cy="16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0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2215-5D97-55E6-8A0D-601CD184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2CD1-66B7-8E5A-A1E9-C260E7B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699"/>
            <a:ext cx="10515600" cy="11245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L"/>
              <a:t>To train a model (or several models) that understands if a sentence belongs to the semantic realm of the book, even if it doesn’t actually appear in the book</a:t>
            </a:r>
          </a:p>
        </p:txBody>
      </p:sp>
      <p:pic>
        <p:nvPicPr>
          <p:cNvPr id="4" name="Picture 2" descr="Anna Karenina (Modern Library Classics)">
            <a:extLst>
              <a:ext uri="{FF2B5EF4-FFF2-40B4-BE49-F238E27FC236}">
                <a16:creationId xmlns:a16="http://schemas.microsoft.com/office/drawing/2014/main" id="{4BDF561B-84D3-C6B7-8D23-AA23F0809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6828" y="39586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lice's Adventures in Wonderland (Macmillan Children's Books Paperback  Classics) | Westminster Abbey Shop">
            <a:extLst>
              <a:ext uri="{FF2B5EF4-FFF2-40B4-BE49-F238E27FC236}">
                <a16:creationId xmlns:a16="http://schemas.microsoft.com/office/drawing/2014/main" id="{4FCB214D-BA2D-45B1-4413-B5981FF4A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2447" r="17817" b="2447"/>
          <a:stretch>
            <a:fillRect/>
          </a:stretch>
        </p:blipFill>
        <p:spPr bwMode="auto">
          <a:xfrm>
            <a:off x="9278583" y="39586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uthering Heights | Classic Literature Wikia | Fandom">
            <a:extLst>
              <a:ext uri="{FF2B5EF4-FFF2-40B4-BE49-F238E27FC236}">
                <a16:creationId xmlns:a16="http://schemas.microsoft.com/office/drawing/2014/main" id="{5B32DCA6-9E3F-03DA-09D8-6F4408539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072" r="1668" b="1303"/>
          <a:stretch>
            <a:fillRect/>
          </a:stretch>
        </p:blipFill>
        <p:spPr bwMode="auto">
          <a:xfrm>
            <a:off x="2313316" y="39586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rankenstein">
            <a:extLst>
              <a:ext uri="{FF2B5EF4-FFF2-40B4-BE49-F238E27FC236}">
                <a16:creationId xmlns:a16="http://schemas.microsoft.com/office/drawing/2014/main" id="{42A8A2F9-AC0C-B651-4410-C3F0B84DA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t="1073" r="1918" b="1149"/>
          <a:stretch>
            <a:fillRect/>
          </a:stretch>
        </p:blipFill>
        <p:spPr bwMode="auto">
          <a:xfrm>
            <a:off x="4635072" y="39586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8B031-6A81-4F5B-D03C-D3481016F6FE}"/>
              </a:ext>
            </a:extLst>
          </p:cNvPr>
          <p:cNvSpPr txBox="1"/>
          <p:nvPr/>
        </p:nvSpPr>
        <p:spPr>
          <a:xfrm>
            <a:off x="4362193" y="253428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away with you!</a:t>
            </a:r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2B70423E-FB27-93F4-94F5-7C59F0CB33F3}"/>
              </a:ext>
            </a:extLst>
          </p:cNvPr>
          <p:cNvSpPr/>
          <p:nvPr/>
        </p:nvSpPr>
        <p:spPr>
          <a:xfrm>
            <a:off x="5045662" y="3344110"/>
            <a:ext cx="418011" cy="418011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C051029C-A5A1-3955-C7E1-AC5D8432E21D}"/>
              </a:ext>
            </a:extLst>
          </p:cNvPr>
          <p:cNvSpPr/>
          <p:nvPr/>
        </p:nvSpPr>
        <p:spPr>
          <a:xfrm>
            <a:off x="9689173" y="3344110"/>
            <a:ext cx="418011" cy="418011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B0E4EAA1-164F-634A-8096-E58276EC638C}"/>
              </a:ext>
            </a:extLst>
          </p:cNvPr>
          <p:cNvSpPr/>
          <p:nvPr/>
        </p:nvSpPr>
        <p:spPr>
          <a:xfrm rot="18900000">
            <a:off x="7424818" y="3449510"/>
            <a:ext cx="303211" cy="207213"/>
          </a:xfrm>
          <a:prstGeom prst="corner">
            <a:avLst>
              <a:gd name="adj1" fmla="val 47833"/>
              <a:gd name="adj2" fmla="val 499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98661718-5656-9C64-46A5-E5C8ECC8D8C8}"/>
              </a:ext>
            </a:extLst>
          </p:cNvPr>
          <p:cNvSpPr/>
          <p:nvPr/>
        </p:nvSpPr>
        <p:spPr>
          <a:xfrm rot="18900000">
            <a:off x="2781307" y="3415420"/>
            <a:ext cx="303211" cy="207213"/>
          </a:xfrm>
          <a:prstGeom prst="corner">
            <a:avLst>
              <a:gd name="adj1" fmla="val 47833"/>
              <a:gd name="adj2" fmla="val 499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410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BA5D-96D0-6E13-693D-D2A38145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Why is that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F02-9841-A7AB-8C27-20CA4F47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1060123"/>
          </a:xfrm>
        </p:spPr>
        <p:txBody>
          <a:bodyPr/>
          <a:lstStyle/>
          <a:p>
            <a:pPr marL="0" indent="0">
              <a:buNone/>
            </a:pPr>
            <a:r>
              <a:rPr lang="en-AU" noProof="0" dirty="0"/>
              <a:t>A book is a constant corpus, so it is not that interesting,</a:t>
            </a:r>
          </a:p>
          <a:p>
            <a:pPr marL="0" indent="0">
              <a:buNone/>
            </a:pPr>
            <a:r>
              <a:rPr lang="en-AU" noProof="0" dirty="0"/>
              <a:t>but our methodology can be applied corpora when we want to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5288E-5228-6839-9581-8A38CEA3FAA5}"/>
              </a:ext>
            </a:extLst>
          </p:cNvPr>
          <p:cNvSpPr txBox="1"/>
          <p:nvPr/>
        </p:nvSpPr>
        <p:spPr>
          <a:xfrm>
            <a:off x="1203489" y="3340863"/>
            <a:ext cx="10150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noProof="0" dirty="0"/>
              <a:t>Classify </a:t>
            </a:r>
            <a:r>
              <a:rPr lang="en-AU" sz="3600" b="1" noProof="0" dirty="0"/>
              <a:t>signals</a:t>
            </a:r>
            <a:r>
              <a:rPr lang="en-AU" sz="3600" noProof="0" dirty="0"/>
              <a:t> to </a:t>
            </a:r>
            <a:r>
              <a:rPr lang="en-AU" sz="3600" b="1" noProof="0" dirty="0"/>
              <a:t>channels</a:t>
            </a:r>
            <a:r>
              <a:rPr lang="en-AU" sz="3600" noProof="0" dirty="0"/>
              <a:t>, when </a:t>
            </a:r>
            <a:r>
              <a:rPr lang="en-AU" sz="3600" b="1" noProof="0" dirty="0"/>
              <a:t>overlapping</a:t>
            </a:r>
            <a:r>
              <a:rPr lang="en-AU" sz="3600" noProof="0" dirty="0"/>
              <a:t> is a common situation, </a:t>
            </a:r>
            <a:r>
              <a:rPr lang="en-AU" sz="3600" b="1" dirty="0"/>
              <a:t>without tagging </a:t>
            </a:r>
            <a:r>
              <a:rPr lang="en-AU" sz="3600" dirty="0"/>
              <a:t>any data using </a:t>
            </a:r>
            <a:r>
              <a:rPr lang="en-AU" sz="3600" b="1" dirty="0"/>
              <a:t>self-supervised </a:t>
            </a:r>
            <a:r>
              <a:rPr lang="en-AU" sz="3600" dirty="0"/>
              <a:t>approach</a:t>
            </a:r>
            <a:endParaRPr lang="en-AU" sz="3600" noProof="0" dirty="0"/>
          </a:p>
        </p:txBody>
      </p:sp>
    </p:spTree>
    <p:extLst>
      <p:ext uri="{BB962C8B-B14F-4D97-AF65-F5344CB8AC3E}">
        <p14:creationId xmlns:p14="http://schemas.microsoft.com/office/powerpoint/2010/main" val="4129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9D9-9D78-6329-7F19-2E4DB46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Our </a:t>
            </a:r>
            <a:r>
              <a:rPr lang="en-US" dirty="0"/>
              <a:t>Methodology</a:t>
            </a:r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63DDE-4ED8-69D3-1681-6E3B4918BDE5}"/>
              </a:ext>
            </a:extLst>
          </p:cNvPr>
          <p:cNvSpPr/>
          <p:nvPr/>
        </p:nvSpPr>
        <p:spPr>
          <a:xfrm>
            <a:off x="3657564" y="2488362"/>
            <a:ext cx="1858298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</a:t>
            </a:r>
            <a:r>
              <a:rPr lang="en-IL" sz="2000">
                <a:solidFill>
                  <a:sysClr val="windowText" lastClr="000000"/>
                </a:solidFill>
              </a:rPr>
              <a:t>emantic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30366B7-FA47-1AE2-2F1A-0ABA8627AC64}"/>
              </a:ext>
            </a:extLst>
          </p:cNvPr>
          <p:cNvSpPr/>
          <p:nvPr/>
        </p:nvSpPr>
        <p:spPr>
          <a:xfrm>
            <a:off x="5668413" y="2632501"/>
            <a:ext cx="409686" cy="30165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9F40A-CFC9-ACC3-8AAF-2FEA656BF414}"/>
              </a:ext>
            </a:extLst>
          </p:cNvPr>
          <p:cNvSpPr/>
          <p:nvPr/>
        </p:nvSpPr>
        <p:spPr>
          <a:xfrm>
            <a:off x="893256" y="2488362"/>
            <a:ext cx="2049520" cy="589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Singal-Label Data</a:t>
            </a:r>
            <a:endParaRPr lang="en-IL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37199-E955-8977-2ADA-F6DF12240792}"/>
              </a:ext>
            </a:extLst>
          </p:cNvPr>
          <p:cNvSpPr/>
          <p:nvPr/>
        </p:nvSpPr>
        <p:spPr>
          <a:xfrm>
            <a:off x="6230650" y="2488362"/>
            <a:ext cx="2049520" cy="589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Multi-Label Data</a:t>
            </a:r>
            <a:endParaRPr lang="en-IL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E0E9D0A-5263-842C-CB04-00DDFCE70C9B}"/>
              </a:ext>
            </a:extLst>
          </p:cNvPr>
          <p:cNvSpPr/>
          <p:nvPr/>
        </p:nvSpPr>
        <p:spPr>
          <a:xfrm>
            <a:off x="3097127" y="2632501"/>
            <a:ext cx="409686" cy="30165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ysClr val="windowText" lastClr="000000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D33A8CD-C55D-CD52-A601-F2D50D5D8B11}"/>
              </a:ext>
            </a:extLst>
          </p:cNvPr>
          <p:cNvSpPr/>
          <p:nvPr/>
        </p:nvSpPr>
        <p:spPr>
          <a:xfrm>
            <a:off x="8432721" y="2632501"/>
            <a:ext cx="409686" cy="30165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4AD07-884F-44F1-B929-30050DCA45E1}"/>
              </a:ext>
            </a:extLst>
          </p:cNvPr>
          <p:cNvSpPr/>
          <p:nvPr/>
        </p:nvSpPr>
        <p:spPr>
          <a:xfrm>
            <a:off x="8994953" y="2488362"/>
            <a:ext cx="2303791" cy="58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Classifier(s)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5D1BA-F388-1477-0836-B2C8702BAED2}"/>
              </a:ext>
            </a:extLst>
          </p:cNvPr>
          <p:cNvSpPr txBox="1"/>
          <p:nvPr/>
        </p:nvSpPr>
        <p:spPr>
          <a:xfrm>
            <a:off x="838200" y="4258560"/>
            <a:ext cx="10749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noProof="0" dirty="0"/>
              <a:t>We used </a:t>
            </a:r>
            <a:r>
              <a:rPr lang="en-AU" sz="3600" b="1" noProof="0" dirty="0"/>
              <a:t>semantic similarity </a:t>
            </a:r>
            <a:r>
              <a:rPr lang="en-AU" sz="3600" noProof="0" dirty="0"/>
              <a:t>to create an </a:t>
            </a:r>
            <a:r>
              <a:rPr lang="en-AU" sz="3600" b="1" noProof="0" dirty="0"/>
              <a:t>augmented dataset</a:t>
            </a:r>
            <a:r>
              <a:rPr lang="en-AU" sz="3600" noProof="0" dirty="0"/>
              <a:t>, that artificially “copy” sentences from one book to the other and train the classifier on that.</a:t>
            </a:r>
          </a:p>
        </p:txBody>
      </p:sp>
    </p:spTree>
    <p:extLst>
      <p:ext uri="{BB962C8B-B14F-4D97-AF65-F5344CB8AC3E}">
        <p14:creationId xmlns:p14="http://schemas.microsoft.com/office/powerpoint/2010/main" val="133855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859F-5D3D-3AAA-81EC-A5135FE7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Singal-Label Data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F2DFE03-37BC-7FA0-F071-B2ECDA505F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549827"/>
                  </p:ext>
                </p:extLst>
              </p:nvPr>
            </p:nvGraphicFramePr>
            <p:xfrm>
              <a:off x="788315" y="1597438"/>
              <a:ext cx="10615371" cy="3663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1202">
                      <a:extLst>
                        <a:ext uri="{9D8B030D-6E8A-4147-A177-3AD203B41FA5}">
                          <a16:colId xmlns:a16="http://schemas.microsoft.com/office/drawing/2014/main" val="969640573"/>
                        </a:ext>
                      </a:extLst>
                    </a:gridCol>
                    <a:gridCol w="1682760">
                      <a:extLst>
                        <a:ext uri="{9D8B030D-6E8A-4147-A177-3AD203B41FA5}">
                          <a16:colId xmlns:a16="http://schemas.microsoft.com/office/drawing/2014/main" val="1483980423"/>
                        </a:ext>
                      </a:extLst>
                    </a:gridCol>
                    <a:gridCol w="1496018">
                      <a:extLst>
                        <a:ext uri="{9D8B030D-6E8A-4147-A177-3AD203B41FA5}">
                          <a16:colId xmlns:a16="http://schemas.microsoft.com/office/drawing/2014/main" val="2521615376"/>
                        </a:ext>
                      </a:extLst>
                    </a:gridCol>
                    <a:gridCol w="2191811">
                      <a:extLst>
                        <a:ext uri="{9D8B030D-6E8A-4147-A177-3AD203B41FA5}">
                          <a16:colId xmlns:a16="http://schemas.microsoft.com/office/drawing/2014/main" val="37329228"/>
                        </a:ext>
                      </a:extLst>
                    </a:gridCol>
                    <a:gridCol w="2243580">
                      <a:extLst>
                        <a:ext uri="{9D8B030D-6E8A-4147-A177-3AD203B41FA5}">
                          <a16:colId xmlns:a16="http://schemas.microsoft.com/office/drawing/2014/main" val="42528487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1" dirty="0">
                              <a:solidFill>
                                <a:schemeClr val="tx1"/>
                              </a:solidFill>
                            </a:rPr>
                            <a:t>entence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Anna Karenina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Frankenstein</a:t>
                          </a:r>
                          <a:r>
                            <a:rPr lang="en-IL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Alice in Wonderland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Wuthering Heights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3831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Oh, get along with you!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b="1" dirty="0"/>
                            <a:t>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1258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She wept with me and for me.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b="1" dirty="0"/>
                            <a:t>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2356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Come on, then!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b="1" dirty="0"/>
                            <a:t>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951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Away after them!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b="1" dirty="0"/>
                            <a:t>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15298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F2DFE03-37BC-7FA0-F071-B2ECDA505F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549827"/>
                  </p:ext>
                </p:extLst>
              </p:nvPr>
            </p:nvGraphicFramePr>
            <p:xfrm>
              <a:off x="788315" y="1597438"/>
              <a:ext cx="10615371" cy="3663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1202">
                      <a:extLst>
                        <a:ext uri="{9D8B030D-6E8A-4147-A177-3AD203B41FA5}">
                          <a16:colId xmlns:a16="http://schemas.microsoft.com/office/drawing/2014/main" val="969640573"/>
                        </a:ext>
                      </a:extLst>
                    </a:gridCol>
                    <a:gridCol w="1682760">
                      <a:extLst>
                        <a:ext uri="{9D8B030D-6E8A-4147-A177-3AD203B41FA5}">
                          <a16:colId xmlns:a16="http://schemas.microsoft.com/office/drawing/2014/main" val="1483980423"/>
                        </a:ext>
                      </a:extLst>
                    </a:gridCol>
                    <a:gridCol w="1496018">
                      <a:extLst>
                        <a:ext uri="{9D8B030D-6E8A-4147-A177-3AD203B41FA5}">
                          <a16:colId xmlns:a16="http://schemas.microsoft.com/office/drawing/2014/main" val="2521615376"/>
                        </a:ext>
                      </a:extLst>
                    </a:gridCol>
                    <a:gridCol w="2191811">
                      <a:extLst>
                        <a:ext uri="{9D8B030D-6E8A-4147-A177-3AD203B41FA5}">
                          <a16:colId xmlns:a16="http://schemas.microsoft.com/office/drawing/2014/main" val="37329228"/>
                        </a:ext>
                      </a:extLst>
                    </a:gridCol>
                    <a:gridCol w="2243580">
                      <a:extLst>
                        <a:ext uri="{9D8B030D-6E8A-4147-A177-3AD203B41FA5}">
                          <a16:colId xmlns:a16="http://schemas.microsoft.com/office/drawing/2014/main" val="4252848742"/>
                        </a:ext>
                      </a:extLst>
                    </a:gridCol>
                  </a:tblGrid>
                  <a:tr h="3712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1" dirty="0">
                              <a:solidFill>
                                <a:schemeClr val="tx1"/>
                              </a:solidFill>
                            </a:rPr>
                            <a:t>entence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Anna Karenina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Frankenstein</a:t>
                          </a:r>
                          <a:r>
                            <a:rPr lang="en-IL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Alice in Wonderland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Wuthering Heights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3831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4" t="-43939" r="-254661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8195" t="-43939" r="-351880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3559" t="-43939" r="-296610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3721" t="-43939" r="-103488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2881" t="-43939" r="-565" b="-3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125886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4" t="-146154" r="-254661" b="-2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8195" t="-146154" r="-351880" b="-2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3559" t="-146154" r="-296610" b="-2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3721" t="-146154" r="-103488" b="-2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2881" t="-146154" r="-565" b="-21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35682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4" t="-246154" r="-254661" b="-1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8195" t="-246154" r="-351880" b="-1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3559" t="-246154" r="-296610" b="-1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3721" t="-246154" r="-103488" b="-1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2881" t="-246154" r="-565" b="-11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5153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4" t="-346154" r="-254661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8195" t="-346154" r="-351880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3559" t="-346154" r="-296610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3721" t="-346154" r="-103488" b="-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2881" t="-346154" r="-565" b="-1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15298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8EDEB11-846F-1B5F-7345-37894A0C1DBD}"/>
              </a:ext>
            </a:extLst>
          </p:cNvPr>
          <p:cNvSpPr txBox="1"/>
          <p:nvPr/>
        </p:nvSpPr>
        <p:spPr>
          <a:xfrm>
            <a:off x="9366012" y="6308209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IL" dirty="0"/>
              <a:t>ource: </a:t>
            </a:r>
            <a:r>
              <a:rPr lang="en-US" dirty="0" err="1">
                <a:hlinkClick r:id="rId3"/>
              </a:rPr>
              <a:t>IsmaelMousa</a:t>
            </a:r>
            <a:r>
              <a:rPr lang="en-US" dirty="0">
                <a:hlinkClick r:id="rId3"/>
              </a:rPr>
              <a:t>/books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2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Helvetica">
      <a:majorFont>
        <a:latin typeface="Helvetica LT"/>
        <a:ea typeface=""/>
        <a:cs typeface=""/>
      </a:majorFont>
      <a:minorFont>
        <a:latin typeface="EB 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383</Words>
  <Application>Microsoft Macintosh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Cambria Math</vt:lpstr>
      <vt:lpstr>EB Garamond</vt:lpstr>
      <vt:lpstr>Helvetica LT</vt:lpstr>
      <vt:lpstr>Times New Roman</vt:lpstr>
      <vt:lpstr>Office Theme</vt:lpstr>
      <vt:lpstr>Sentence-to-Book Classification</vt:lpstr>
      <vt:lpstr>Introduction</vt:lpstr>
      <vt:lpstr>The Challange</vt:lpstr>
      <vt:lpstr>The Challange</vt:lpstr>
      <vt:lpstr>The Challange</vt:lpstr>
      <vt:lpstr>Our Goal</vt:lpstr>
      <vt:lpstr>Why is that interesting?</vt:lpstr>
      <vt:lpstr>Our Methodology</vt:lpstr>
      <vt:lpstr>Singal-Label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 Honig</dc:creator>
  <cp:lastModifiedBy>Gon Honig</cp:lastModifiedBy>
  <cp:revision>15</cp:revision>
  <dcterms:created xsi:type="dcterms:W3CDTF">2025-08-04T13:46:09Z</dcterms:created>
  <dcterms:modified xsi:type="dcterms:W3CDTF">2025-08-05T09:43:32Z</dcterms:modified>
</cp:coreProperties>
</file>