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7" r:id="rId1"/>
  </p:sldMasterIdLst>
  <p:notesMasterIdLst>
    <p:notesMasterId r:id="rId27"/>
  </p:notesMasterIdLst>
  <p:sldIdLst>
    <p:sldId id="256" r:id="rId2"/>
    <p:sldId id="257" r:id="rId3"/>
    <p:sldId id="259" r:id="rId4"/>
    <p:sldId id="261" r:id="rId5"/>
    <p:sldId id="260" r:id="rId6"/>
    <p:sldId id="262" r:id="rId7"/>
    <p:sldId id="283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6" r:id="rId17"/>
    <p:sldId id="277" r:id="rId18"/>
    <p:sldId id="278" r:id="rId19"/>
    <p:sldId id="279" r:id="rId20"/>
    <p:sldId id="280" r:id="rId21"/>
    <p:sldId id="273" r:id="rId22"/>
    <p:sldId id="274" r:id="rId23"/>
    <p:sldId id="272" r:id="rId24"/>
    <p:sldId id="281" r:id="rId25"/>
    <p:sldId id="282" r:id="rId26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4E2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94"/>
    <p:restoredTop sz="94683"/>
  </p:normalViewPr>
  <p:slideViewPr>
    <p:cSldViewPr snapToGrid="0">
      <p:cViewPr>
        <p:scale>
          <a:sx n="104" d="100"/>
          <a:sy n="104" d="100"/>
        </p:scale>
        <p:origin x="4984" y="2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Multi-Label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IL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Anna Karenina</c:v>
                </c:pt>
                <c:pt idx="1">
                  <c:v>Frankenstein</c:v>
                </c:pt>
                <c:pt idx="2">
                  <c:v>Alice in Wonderland</c:v>
                </c:pt>
                <c:pt idx="3">
                  <c:v>Wuthering Heights</c:v>
                </c:pt>
                <c:pt idx="4">
                  <c:v>Overall</c:v>
                </c:pt>
              </c:strCache>
            </c:strRef>
          </c:cat>
          <c:val>
            <c:numRef>
              <c:f>Sheet1!$B$2:$B$6</c:f>
              <c:numCache>
                <c:formatCode>0.00</c:formatCode>
                <c:ptCount val="5"/>
                <c:pt idx="0">
                  <c:v>0.88100000000000001</c:v>
                </c:pt>
                <c:pt idx="1">
                  <c:v>0.84799999999999998</c:v>
                </c:pt>
                <c:pt idx="2">
                  <c:v>0.877</c:v>
                </c:pt>
                <c:pt idx="3">
                  <c:v>0.84499999999999997</c:v>
                </c:pt>
                <c:pt idx="4">
                  <c:v>0.86199999999999999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C31-2C4E-8FB9-6677EBEF211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4 x Binary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IL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Anna Karenina</c:v>
                </c:pt>
                <c:pt idx="1">
                  <c:v>Frankenstein</c:v>
                </c:pt>
                <c:pt idx="2">
                  <c:v>Alice in Wonderland</c:v>
                </c:pt>
                <c:pt idx="3">
                  <c:v>Wuthering Heights</c:v>
                </c:pt>
                <c:pt idx="4">
                  <c:v>Overall</c:v>
                </c:pt>
              </c:strCache>
            </c:strRef>
          </c:cat>
          <c:val>
            <c:numRef>
              <c:f>Sheet1!$C$2:$C$6</c:f>
              <c:numCache>
                <c:formatCode>0.00</c:formatCode>
                <c:ptCount val="5"/>
                <c:pt idx="0">
                  <c:v>0.88400000000000001</c:v>
                </c:pt>
                <c:pt idx="1">
                  <c:v>0.85699999999999998</c:v>
                </c:pt>
                <c:pt idx="2">
                  <c:v>0.89500000000000002</c:v>
                </c:pt>
                <c:pt idx="3">
                  <c:v>0.84899999999999998</c:v>
                </c:pt>
                <c:pt idx="4">
                  <c:v>0.871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C31-2C4E-8FB9-6677EBEF211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7"/>
        <c:axId val="1515881855"/>
        <c:axId val="1515883567"/>
      </c:barChart>
      <c:catAx>
        <c:axId val="15158818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L"/>
          </a:p>
        </c:txPr>
        <c:crossAx val="1515883567"/>
        <c:crosses val="autoZero"/>
        <c:auto val="1"/>
        <c:lblAlgn val="ctr"/>
        <c:lblOffset val="100"/>
        <c:noMultiLvlLbl val="0"/>
      </c:catAx>
      <c:valAx>
        <c:axId val="1515883567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L"/>
          </a:p>
        </c:txPr>
        <c:crossAx val="15158818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L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IL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4 x Binaty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IL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Overall Accuracy</c:v>
                </c:pt>
                <c:pt idx="1">
                  <c:v>Single-Label Accuracy</c:v>
                </c:pt>
                <c:pt idx="2">
                  <c:v>Multi-Label Accuracy</c:v>
                </c:pt>
              </c:strCache>
            </c:strRef>
          </c:cat>
          <c:val>
            <c:numRef>
              <c:f>Sheet1!$B$2:$B$4</c:f>
              <c:numCache>
                <c:formatCode>0.00</c:formatCode>
                <c:ptCount val="3"/>
                <c:pt idx="0">
                  <c:v>0.8711323238973</c:v>
                </c:pt>
                <c:pt idx="1">
                  <c:v>0.89390896921017404</c:v>
                </c:pt>
                <c:pt idx="2">
                  <c:v>0.84909326424870402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762-2241-BC56-62B1F2D4BDD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Multi-Label Model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IL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Overall Accuracy</c:v>
                </c:pt>
                <c:pt idx="1">
                  <c:v>Single-Label Accuracy</c:v>
                </c:pt>
                <c:pt idx="2">
                  <c:v>Multi-Label Accuracy</c:v>
                </c:pt>
              </c:strCache>
            </c:strRef>
          </c:cat>
          <c:val>
            <c:numRef>
              <c:f>Sheet1!$C$2:$C$4</c:f>
              <c:numCache>
                <c:formatCode>0.00</c:formatCode>
                <c:ptCount val="3"/>
                <c:pt idx="0">
                  <c:v>0.86273864384463395</c:v>
                </c:pt>
                <c:pt idx="1">
                  <c:v>0.90127175368139201</c:v>
                </c:pt>
                <c:pt idx="2">
                  <c:v>0.82545336787564705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762-2241-BC56-62B1F2D4BDD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Naive 4 x Binaty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IL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Overall Accuracy</c:v>
                </c:pt>
                <c:pt idx="1">
                  <c:v>Single-Label Accuracy</c:v>
                </c:pt>
                <c:pt idx="2">
                  <c:v>Multi-Label Accuracy</c:v>
                </c:pt>
              </c:strCache>
            </c:strRef>
          </c:cat>
          <c:val>
            <c:numRef>
              <c:f>Sheet1!$D$2:$D$4</c:f>
              <c:numCache>
                <c:formatCode>0.00</c:formatCode>
                <c:ptCount val="3"/>
                <c:pt idx="0">
                  <c:v>0.75576036866359397</c:v>
                </c:pt>
                <c:pt idx="1">
                  <c:v>0.92202141900936996</c:v>
                </c:pt>
                <c:pt idx="2">
                  <c:v>0.59488341968911895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762-2241-BC56-62B1F2D4BDD5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Naive Multi-Label Model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IL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Overall Accuracy</c:v>
                </c:pt>
                <c:pt idx="1">
                  <c:v>Single-Label Accuracy</c:v>
                </c:pt>
                <c:pt idx="2">
                  <c:v>Multi-Label Accuracy</c:v>
                </c:pt>
              </c:strCache>
            </c:strRef>
          </c:cat>
          <c:val>
            <c:numRef>
              <c:f>Sheet1!$E$2:$E$4</c:f>
              <c:numCache>
                <c:formatCode>0.00</c:formatCode>
                <c:ptCount val="3"/>
                <c:pt idx="0">
                  <c:v>0.75213956550362004</c:v>
                </c:pt>
                <c:pt idx="1">
                  <c:v>0.92135207496653204</c:v>
                </c:pt>
                <c:pt idx="2">
                  <c:v>0.58840673575129498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762-2241-BC56-62B1F2D4BDD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396592111"/>
        <c:axId val="1396593823"/>
      </c:barChart>
      <c:catAx>
        <c:axId val="139659211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L"/>
          </a:p>
        </c:txPr>
        <c:crossAx val="1396593823"/>
        <c:crosses val="autoZero"/>
        <c:auto val="1"/>
        <c:lblAlgn val="ctr"/>
        <c:lblOffset val="100"/>
        <c:noMultiLvlLbl val="0"/>
      </c:catAx>
      <c:valAx>
        <c:axId val="1396593823"/>
        <c:scaling>
          <c:orientation val="minMax"/>
          <c:max val="0.95"/>
          <c:min val="0.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IL"/>
          </a:p>
        </c:txPr>
        <c:crossAx val="139659211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L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I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76C648-3BE8-3448-859F-64BA3BC57905}" type="datetimeFigureOut">
              <a:rPr lang="en-IL" smtClean="0"/>
              <a:t>04/08/2025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75EC28-68B3-5144-A26E-6DA6FD4BF1BC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72824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75EC28-68B3-5144-A26E-6DA6FD4BF1BC}" type="slidenum">
              <a:rPr lang="en-IL" smtClean="0"/>
              <a:t>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82848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D34CBD-CA17-AD11-2EDC-8FF1B54572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1024AB-C84C-B538-0CFA-3E730BCFC6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99F9BC-A649-3103-81E1-F7D9E5E45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87284-C727-7941-82F5-5ACA4B45757C}" type="datetimeFigureOut">
              <a:rPr lang="en-IL" smtClean="0"/>
              <a:t>04/08/2025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2879A-F027-A143-11FD-7BDA84234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9B96EE-58C5-7C2D-E84D-74980CDA9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FD2D5-3A7C-1042-AF96-445D40955AA1}" type="slidenum">
              <a:rPr lang="en-IL" smtClean="0"/>
              <a:pPr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56877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1EDA4-855E-28E2-2B66-8903D2928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2D0217-C3F0-F856-2A35-FFB8C3C2BB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E9C87-3710-04E6-4198-120713BBA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87284-C727-7941-82F5-5ACA4B45757C}" type="datetimeFigureOut">
              <a:rPr lang="en-IL" smtClean="0"/>
              <a:t>04/08/2025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183E7-28AA-FD5A-FF96-6C6C9DFE8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564CC-808C-C8CD-797E-9DD110F5F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FD2D5-3A7C-1042-AF96-445D40955AA1}" type="slidenum">
              <a:rPr lang="en-IL" smtClean="0"/>
              <a:pPr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50031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8F4598-6388-F7A8-D385-CCE9869E35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472FA9-33F1-0C24-8186-6B9AB910DE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F19C5-118B-022C-A1C9-EB8C1E832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87284-C727-7941-82F5-5ACA4B45757C}" type="datetimeFigureOut">
              <a:rPr lang="en-IL" smtClean="0"/>
              <a:t>04/08/2025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EE05D3-73B1-03E3-9684-B5AB571A4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328875-62F3-2F31-15F3-3FFD2214F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FD2D5-3A7C-1042-AF96-445D40955AA1}" type="slidenum">
              <a:rPr lang="en-IL" smtClean="0"/>
              <a:pPr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49911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BEEFD-E14B-294D-E813-532645F1E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18693-562C-E08A-01C8-39668325C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7DA26-953C-0238-AA17-69C3857BF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B05EF-61B3-9442-B10F-A63CDBF630F5}" type="datetimeFigureOut">
              <a:rPr lang="en-IL" smtClean="0"/>
              <a:t>04/08/2025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658D74-8575-DAF8-FB41-A75A42A17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3DF64-D72B-D745-1667-3F39A726C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FD2D5-3A7C-1042-AF96-445D40955AA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42381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8FF04-09AD-3F4F-DBBC-065A19FA5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B29AB7-2ADC-7026-010E-E85544E3DD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AAF3E-2648-BCF3-B156-16BC6B134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87284-C727-7941-82F5-5ACA4B45757C}" type="datetimeFigureOut">
              <a:rPr lang="en-IL" smtClean="0"/>
              <a:t>04/08/2025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98E62-4A8F-5616-2457-C8DE27889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7EDF7A-1159-E72E-3C89-FE87466CB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FD2D5-3A7C-1042-AF96-445D40955AA1}" type="slidenum">
              <a:rPr lang="en-IL" smtClean="0"/>
              <a:pPr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01269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26ACD-B2D2-AF4D-1CE1-D66F44936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5B53BF-5620-A7C4-49D0-DABA8D5694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B0A1A2-D83C-5704-B269-C721463C54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1779EC-D549-7913-B999-F34D5C4C1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87284-C727-7941-82F5-5ACA4B45757C}" type="datetimeFigureOut">
              <a:rPr lang="en-IL" smtClean="0"/>
              <a:t>04/08/2025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98A957-0C4E-9668-54EB-D5CCA7392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7EE4E6-61D8-FABE-DC03-E681E95E4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FD2D5-3A7C-1042-AF96-445D40955AA1}" type="slidenum">
              <a:rPr lang="en-IL" smtClean="0"/>
              <a:pPr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698151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422C5-D775-3005-195E-A87882C4A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E9F5DF-8D0F-B6EA-5893-8279E77073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2105C7-1D5B-BA3C-C4AE-0F642DF47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4DCAE4-0478-CB68-99E8-5E7F8F7096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CA4C22-4555-1268-D635-A2B79248EC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084439-BA21-6A45-DBC3-005CED137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87284-C727-7941-82F5-5ACA4B45757C}" type="datetimeFigureOut">
              <a:rPr lang="en-IL" smtClean="0"/>
              <a:t>04/08/2025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9E08FA-490E-AC03-0D5B-71D8AD6F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7A3026-E868-25D2-DF9A-D6139CB24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FD2D5-3A7C-1042-AF96-445D40955AA1}" type="slidenum">
              <a:rPr lang="en-IL" smtClean="0"/>
              <a:pPr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80087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3A30C-2B72-002F-1DFF-7B116E2B2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08C4F4-F47E-C66B-ECC2-1CA4B0AD0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87284-C727-7941-82F5-5ACA4B45757C}" type="datetimeFigureOut">
              <a:rPr lang="en-IL" smtClean="0"/>
              <a:t>04/08/2025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3EFB12-1E2E-522F-9E81-039C33CA5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ABAA19-6790-6323-B822-DF123ACE7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FD2D5-3A7C-1042-AF96-445D40955AA1}" type="slidenum">
              <a:rPr lang="en-IL" smtClean="0"/>
              <a:pPr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85910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2E3330-4D6E-BF86-D9E3-8016A5392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87284-C727-7941-82F5-5ACA4B45757C}" type="datetimeFigureOut">
              <a:rPr lang="en-IL" smtClean="0"/>
              <a:t>04/08/2025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CD5F76-F16B-576A-6DDE-F3C8EA051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5BC087-0CC6-EA44-C3EB-556EBEF5C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FD2D5-3A7C-1042-AF96-445D40955AA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81783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F8C54-A387-29F5-F5FA-AE3A0F114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ECEBE-3ADA-09E9-2EB4-0F2081AB48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C01687-5DAE-0035-3C01-227B5BB105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4785AA-1B59-4F34-F76C-1E6FCC50C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87284-C727-7941-82F5-5ACA4B45757C}" type="datetimeFigureOut">
              <a:rPr lang="en-IL" smtClean="0"/>
              <a:t>04/08/2025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A943D0-8AAB-AAA6-CEFE-1727CC39D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75AA42-3AA5-724D-88EE-DBACBC58E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FD2D5-3A7C-1042-AF96-445D40955AA1}" type="slidenum">
              <a:rPr lang="en-IL" smtClean="0"/>
              <a:pPr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6035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ED246-0A1D-1FEB-8751-95B222FE6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E51FB5-8E57-6295-48EB-C84AAFA7EC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EEC387-2DF1-38F6-ECDD-15E0C2BE47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699A4B-26B2-9669-A20D-6FD91AA17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87284-C727-7941-82F5-5ACA4B45757C}" type="datetimeFigureOut">
              <a:rPr lang="en-IL" smtClean="0"/>
              <a:t>04/08/2025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EAFDAE-FFE2-2D25-21CC-ECE31111C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0732B4-0FED-BA87-22DB-D40BFD50C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FD2D5-3A7C-1042-AF96-445D40955AA1}" type="slidenum">
              <a:rPr lang="en-IL" smtClean="0"/>
              <a:pPr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2795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CA7E78-6D0C-689E-6996-39A7FECE4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29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0E93C2-E763-7F8D-2C7C-67E482D404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09700"/>
            <a:ext cx="10515600" cy="4767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08E031-5B25-BE2A-4A3C-FA2CF7B2FA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A87284-C727-7941-82F5-5ACA4B45757C}" type="datetimeFigureOut">
              <a:rPr lang="en-IL" smtClean="0"/>
              <a:t>04/08/2025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6344A1-C90F-7A21-1D40-F5C1B7D019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AC6BA-0429-738D-AF91-8D074595CB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4FD2D5-3A7C-1042-AF96-445D40955AA1}" type="slidenum">
              <a:rPr lang="en-IL" smtClean="0"/>
              <a:pPr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26156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datasets/IsmaelMousa/books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BBCD9-E7ED-F37C-4C45-37BDD62BAD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dirty="0"/>
              <a:t>Sentence-to-Book</a:t>
            </a:r>
            <a:br>
              <a:rPr lang="en-US" dirty="0"/>
            </a:br>
            <a:r>
              <a:rPr lang="en-US" dirty="0"/>
              <a:t>Classification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495BD9-1F76-700B-8DD6-74B5E2C8DE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IL"/>
              <a:t>NLP Course Final Project</a:t>
            </a:r>
          </a:p>
        </p:txBody>
      </p:sp>
    </p:spTree>
    <p:extLst>
      <p:ext uri="{BB962C8B-B14F-4D97-AF65-F5344CB8AC3E}">
        <p14:creationId xmlns:p14="http://schemas.microsoft.com/office/powerpoint/2010/main" val="296383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01017-B6A4-D70F-D17B-7D89758BE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Semantic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667A9-2753-85F1-BC93-29D1B9A7C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9701"/>
            <a:ext cx="10515600" cy="662940"/>
          </a:xfrm>
        </p:spPr>
        <p:txBody>
          <a:bodyPr/>
          <a:lstStyle/>
          <a:p>
            <a:pPr marL="0" indent="0">
              <a:buNone/>
            </a:pPr>
            <a:r>
              <a:rPr lang="en-IL" dirty="0"/>
              <a:t>We examined the performance of 4 pre-trained sentence transformers: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DF8CC7B-DCBC-B37E-0173-EDB9D47CC67B}"/>
              </a:ext>
            </a:extLst>
          </p:cNvPr>
          <p:cNvGrpSpPr/>
          <p:nvPr/>
        </p:nvGrpSpPr>
        <p:grpSpPr>
          <a:xfrm>
            <a:off x="1010920" y="2516134"/>
            <a:ext cx="10053320" cy="2320252"/>
            <a:chOff x="1010920" y="2341594"/>
            <a:chExt cx="10053320" cy="232025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0C39E43-BDDB-8737-2F36-FD9876F2F643}"/>
                </a:ext>
              </a:extLst>
            </p:cNvPr>
            <p:cNvSpPr txBox="1"/>
            <p:nvPr/>
          </p:nvSpPr>
          <p:spPr>
            <a:xfrm>
              <a:off x="1010920" y="2341594"/>
              <a:ext cx="355257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all-MiniLM-L6-v2</a:t>
              </a:r>
            </a:p>
            <a:p>
              <a:r>
                <a:rPr lang="en-US" dirty="0" err="1"/>
                <a:t>DistilBERT</a:t>
              </a:r>
              <a:r>
                <a:rPr lang="en-US" dirty="0"/>
                <a:t>-based, 6-layer transformer</a:t>
              </a:r>
            </a:p>
            <a:p>
              <a:r>
                <a:rPr lang="en-US" dirty="0"/>
                <a:t>Dimension: 384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C3A7AB5-F8D2-5264-6030-CDEEBC6CDB5F}"/>
                </a:ext>
              </a:extLst>
            </p:cNvPr>
            <p:cNvSpPr txBox="1"/>
            <p:nvPr/>
          </p:nvSpPr>
          <p:spPr>
            <a:xfrm>
              <a:off x="6392768" y="2341594"/>
              <a:ext cx="4671472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all-mpnet-base-v2</a:t>
              </a:r>
            </a:p>
            <a:p>
              <a:r>
                <a:rPr lang="en-US" dirty="0" err="1"/>
                <a:t>MPNet</a:t>
              </a:r>
              <a:r>
                <a:rPr lang="en-US" dirty="0"/>
                <a:t>-based (Masked and Permuted Pre-training)</a:t>
              </a:r>
            </a:p>
            <a:p>
              <a:r>
                <a:rPr lang="en-US" dirty="0"/>
                <a:t>Dimension: 768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434EB92-108F-5AB6-65DA-DBCBFBDABB38}"/>
                </a:ext>
              </a:extLst>
            </p:cNvPr>
            <p:cNvSpPr txBox="1"/>
            <p:nvPr/>
          </p:nvSpPr>
          <p:spPr>
            <a:xfrm>
              <a:off x="1010920" y="3646183"/>
              <a:ext cx="5509842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paraphrase-multilingual-MiniLM-L12-v2</a:t>
              </a:r>
            </a:p>
            <a:p>
              <a:r>
                <a:rPr lang="en-US" dirty="0" err="1"/>
                <a:t>DistilBERT</a:t>
              </a:r>
              <a:r>
                <a:rPr lang="en-US" dirty="0"/>
                <a:t>-based, 12-layer transformer, multilingual</a:t>
              </a:r>
            </a:p>
            <a:p>
              <a:r>
                <a:rPr lang="en-US" dirty="0"/>
                <a:t>Dimension: 384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52BD337-5AD6-CA5A-B798-1AE8EE872B69}"/>
                </a:ext>
              </a:extLst>
            </p:cNvPr>
            <p:cNvSpPr txBox="1"/>
            <p:nvPr/>
          </p:nvSpPr>
          <p:spPr>
            <a:xfrm>
              <a:off x="7425102" y="3646183"/>
              <a:ext cx="3639138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paraphrase-MiniLM-L3-v2</a:t>
              </a:r>
            </a:p>
            <a:p>
              <a:r>
                <a:rPr lang="en-US" dirty="0" err="1"/>
                <a:t>DistilBERT</a:t>
              </a:r>
              <a:r>
                <a:rPr lang="en-US" dirty="0"/>
                <a:t>-based, 3-layer transformer</a:t>
              </a:r>
            </a:p>
            <a:p>
              <a:r>
                <a:rPr lang="en-US" dirty="0"/>
                <a:t>Dimension: 384</a:t>
              </a:r>
            </a:p>
          </p:txBody>
        </p:sp>
      </p:grp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84CE4A7-9121-85A2-1AE6-C817326AF235}"/>
              </a:ext>
            </a:extLst>
          </p:cNvPr>
          <p:cNvSpPr txBox="1">
            <a:spLocks/>
          </p:cNvSpPr>
          <p:nvPr/>
        </p:nvSpPr>
        <p:spPr>
          <a:xfrm>
            <a:off x="838200" y="5279879"/>
            <a:ext cx="10515600" cy="6629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L" dirty="0"/>
              <a:t>We prioritized </a:t>
            </a:r>
            <a:r>
              <a:rPr lang="en-IL" b="1" dirty="0"/>
              <a:t>Accuracy</a:t>
            </a:r>
            <a:r>
              <a:rPr lang="en-IL" dirty="0"/>
              <a:t>, </a:t>
            </a:r>
            <a:r>
              <a:rPr lang="en-IL" b="1" dirty="0"/>
              <a:t>Efficiency</a:t>
            </a:r>
            <a:r>
              <a:rPr lang="en-IL" dirty="0"/>
              <a:t> and </a:t>
            </a:r>
            <a:r>
              <a:rPr lang="en-IL" b="1" dirty="0"/>
              <a:t>Speed.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ECDF963-BF49-E5E0-36B3-44BC8F507F73}"/>
              </a:ext>
            </a:extLst>
          </p:cNvPr>
          <p:cNvSpPr/>
          <p:nvPr/>
        </p:nvSpPr>
        <p:spPr>
          <a:xfrm>
            <a:off x="3657564" y="6231745"/>
            <a:ext cx="1858298" cy="4457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S</a:t>
            </a:r>
            <a:r>
              <a:rPr lang="en-IL" sz="2000">
                <a:solidFill>
                  <a:sysClr val="windowText" lastClr="000000"/>
                </a:solidFill>
              </a:rPr>
              <a:t>emantic Model</a:t>
            </a:r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1F94CB8B-9959-6133-EF8E-E398F4D273E5}"/>
              </a:ext>
            </a:extLst>
          </p:cNvPr>
          <p:cNvSpPr/>
          <p:nvPr/>
        </p:nvSpPr>
        <p:spPr>
          <a:xfrm>
            <a:off x="5668413" y="6303815"/>
            <a:ext cx="409686" cy="301657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9D075AD-AC05-D0A5-F59E-D50349649D5F}"/>
              </a:ext>
            </a:extLst>
          </p:cNvPr>
          <p:cNvSpPr/>
          <p:nvPr/>
        </p:nvSpPr>
        <p:spPr>
          <a:xfrm>
            <a:off x="893256" y="6231745"/>
            <a:ext cx="2049520" cy="4457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Single-Label Data</a:t>
            </a:r>
            <a:endParaRPr lang="en-IL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057D829-F48D-A6DF-47AD-8E01B209CBE5}"/>
              </a:ext>
            </a:extLst>
          </p:cNvPr>
          <p:cNvSpPr/>
          <p:nvPr/>
        </p:nvSpPr>
        <p:spPr>
          <a:xfrm>
            <a:off x="6230650" y="6231745"/>
            <a:ext cx="2049520" cy="4457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Multi-Label Data</a:t>
            </a:r>
            <a:endParaRPr lang="en-IL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1F6C92CD-8379-F31D-C721-D98E33B6AE0A}"/>
              </a:ext>
            </a:extLst>
          </p:cNvPr>
          <p:cNvSpPr/>
          <p:nvPr/>
        </p:nvSpPr>
        <p:spPr>
          <a:xfrm>
            <a:off x="3097127" y="6303815"/>
            <a:ext cx="409686" cy="301657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52E27D24-56F7-0B5B-0E81-9F9F436D3A3E}"/>
              </a:ext>
            </a:extLst>
          </p:cNvPr>
          <p:cNvSpPr/>
          <p:nvPr/>
        </p:nvSpPr>
        <p:spPr>
          <a:xfrm>
            <a:off x="8432721" y="6303815"/>
            <a:ext cx="409686" cy="301657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EF5C9AF-5915-D2DE-E6E9-B5104850BE89}"/>
              </a:ext>
            </a:extLst>
          </p:cNvPr>
          <p:cNvSpPr/>
          <p:nvPr/>
        </p:nvSpPr>
        <p:spPr>
          <a:xfrm>
            <a:off x="8994953" y="6231745"/>
            <a:ext cx="2303791" cy="4457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Classifier(s)</a:t>
            </a:r>
            <a:endParaRPr lang="en-IL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283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056C6D-710D-670C-A34E-AC95AB3EFA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E7BAB-EAD1-DCAF-2CFC-E4381EF96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Choosing the Semantic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D9584-55F3-5EF7-FFE2-B5D91E049B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9701"/>
            <a:ext cx="10515600" cy="14452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L" dirty="0"/>
              <a:t>We used Gen-AI to generate semantically similar sentences to real sentences from the books. We then fed them to the models and used their similarity scores to test the accuracy.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05342B-C0BD-0B3E-C5F2-38208B5AA3C0}"/>
              </a:ext>
            </a:extLst>
          </p:cNvPr>
          <p:cNvSpPr txBox="1"/>
          <p:nvPr/>
        </p:nvSpPr>
        <p:spPr>
          <a:xfrm>
            <a:off x="1010920" y="3172043"/>
            <a:ext cx="25490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all-MiniLM-L6-v2</a:t>
            </a:r>
          </a:p>
          <a:p>
            <a:r>
              <a:rPr lang="en-IL" sz="2400" dirty="0"/>
              <a:t>93.75%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1CA0AD-1229-9D29-684B-15C909AF46C0}"/>
              </a:ext>
            </a:extLst>
          </p:cNvPr>
          <p:cNvSpPr txBox="1"/>
          <p:nvPr/>
        </p:nvSpPr>
        <p:spPr>
          <a:xfrm>
            <a:off x="6392768" y="3172043"/>
            <a:ext cx="247696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all-mpnet-base-v2</a:t>
            </a:r>
          </a:p>
          <a:p>
            <a:r>
              <a:rPr lang="en-IL" sz="2400" dirty="0"/>
              <a:t>97.5% 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9FE94B-9E22-7D60-62CB-F87FDE936AE2}"/>
              </a:ext>
            </a:extLst>
          </p:cNvPr>
          <p:cNvSpPr txBox="1"/>
          <p:nvPr/>
        </p:nvSpPr>
        <p:spPr>
          <a:xfrm>
            <a:off x="1010920" y="4733669"/>
            <a:ext cx="55098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paraphrase-multilingual-MiniLM-L12-v2</a:t>
            </a:r>
          </a:p>
          <a:p>
            <a:r>
              <a:rPr lang="en-IL" sz="2400" dirty="0"/>
              <a:t>98.75% </a:t>
            </a:r>
            <a:endParaRPr 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9E9E64-7599-E4FF-CDE8-265526448758}"/>
              </a:ext>
            </a:extLst>
          </p:cNvPr>
          <p:cNvSpPr txBox="1"/>
          <p:nvPr/>
        </p:nvSpPr>
        <p:spPr>
          <a:xfrm>
            <a:off x="7425102" y="4733669"/>
            <a:ext cx="36391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paraphrase-MiniLM-L3-v2</a:t>
            </a:r>
          </a:p>
          <a:p>
            <a:r>
              <a:rPr lang="en-IL" sz="2400" dirty="0"/>
              <a:t>90%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92DA10-9703-4F55-93FB-1AA93C0835DF}"/>
              </a:ext>
            </a:extLst>
          </p:cNvPr>
          <p:cNvSpPr txBox="1"/>
          <p:nvPr/>
        </p:nvSpPr>
        <p:spPr>
          <a:xfrm>
            <a:off x="582192" y="4970921"/>
            <a:ext cx="5120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1500"/>
              </a:spcBef>
              <a:spcAft>
                <a:spcPts val="750"/>
              </a:spcAft>
            </a:pPr>
            <a:r>
              <a:rPr lang="en-IL" sz="2400" b="1" i="0" dirty="0">
                <a:solidFill>
                  <a:srgbClr val="D8DEE9"/>
                </a:solidFill>
                <a:effectLst/>
                <a:latin typeface="-apple-system"/>
              </a:rPr>
              <a:t>⭐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9B7FD8-BA3F-7A16-1473-D44CCEB55401}"/>
              </a:ext>
            </a:extLst>
          </p:cNvPr>
          <p:cNvSpPr/>
          <p:nvPr/>
        </p:nvSpPr>
        <p:spPr>
          <a:xfrm>
            <a:off x="3657564" y="6231745"/>
            <a:ext cx="1858298" cy="4457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S</a:t>
            </a:r>
            <a:r>
              <a:rPr lang="en-IL" sz="2000">
                <a:solidFill>
                  <a:sysClr val="windowText" lastClr="000000"/>
                </a:solidFill>
              </a:rPr>
              <a:t>emantic Model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AB4ABDDC-0720-6CEA-AB47-F3AF9DF09CF5}"/>
              </a:ext>
            </a:extLst>
          </p:cNvPr>
          <p:cNvSpPr/>
          <p:nvPr/>
        </p:nvSpPr>
        <p:spPr>
          <a:xfrm>
            <a:off x="5668413" y="6303815"/>
            <a:ext cx="409686" cy="301657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A47F7E-C9DC-A5E6-0DDA-2DC9B4E79B8B}"/>
              </a:ext>
            </a:extLst>
          </p:cNvPr>
          <p:cNvSpPr/>
          <p:nvPr/>
        </p:nvSpPr>
        <p:spPr>
          <a:xfrm>
            <a:off x="893256" y="6231745"/>
            <a:ext cx="2049520" cy="4457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Single-Label Data</a:t>
            </a:r>
            <a:endParaRPr lang="en-IL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53262F3-37CA-A5BF-BC6A-7E3FDF32DE19}"/>
              </a:ext>
            </a:extLst>
          </p:cNvPr>
          <p:cNvSpPr/>
          <p:nvPr/>
        </p:nvSpPr>
        <p:spPr>
          <a:xfrm>
            <a:off x="6230650" y="6231745"/>
            <a:ext cx="2049520" cy="4457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Multi-Label Data</a:t>
            </a:r>
            <a:endParaRPr lang="en-IL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11A09711-31D3-BBD1-9036-31871BBB865A}"/>
              </a:ext>
            </a:extLst>
          </p:cNvPr>
          <p:cNvSpPr/>
          <p:nvPr/>
        </p:nvSpPr>
        <p:spPr>
          <a:xfrm>
            <a:off x="3097127" y="6303815"/>
            <a:ext cx="409686" cy="301657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3DB9935C-304F-272C-F52D-7BC11042C1F6}"/>
              </a:ext>
            </a:extLst>
          </p:cNvPr>
          <p:cNvSpPr/>
          <p:nvPr/>
        </p:nvSpPr>
        <p:spPr>
          <a:xfrm>
            <a:off x="8432721" y="6303815"/>
            <a:ext cx="409686" cy="301657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CC2B91B-AB90-094B-F9AA-1D377852C6F8}"/>
              </a:ext>
            </a:extLst>
          </p:cNvPr>
          <p:cNvSpPr/>
          <p:nvPr/>
        </p:nvSpPr>
        <p:spPr>
          <a:xfrm>
            <a:off x="8994953" y="6231745"/>
            <a:ext cx="2303791" cy="4457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Classifier(s)</a:t>
            </a:r>
            <a:endParaRPr lang="en-IL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65418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0ACF46-9E9F-4D95-3D29-676F69157E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04885-974D-561B-1F37-D03662792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Label Engineering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9DADEA-5335-A3DF-49D2-BA167DE4DE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09701"/>
                <a:ext cx="10515600" cy="129285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W</a:t>
                </a:r>
                <a:r>
                  <a:rPr lang="en-IL" dirty="0"/>
                  <a:t>e then used the semantic model to extract all pairs of sentences with similarity score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IL" dirty="0"/>
                  <a:t> 0.7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9DADEA-5335-A3DF-49D2-BA167DE4DE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09701"/>
                <a:ext cx="10515600" cy="1292859"/>
              </a:xfrm>
              <a:blipFill>
                <a:blip r:embed="rId2"/>
                <a:stretch>
                  <a:fillRect l="-1206" t="-776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977DE03B-B609-C392-47AC-A0D99E4EFE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0320" y="2804161"/>
            <a:ext cx="4531360" cy="2642152"/>
          </a:xfrm>
          <a:prstGeom prst="roundRect">
            <a:avLst>
              <a:gd name="adj" fmla="val 4646"/>
            </a:avLst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D82A84F-95C2-CFD4-91AE-0C4C9D4C3697}"/>
              </a:ext>
            </a:extLst>
          </p:cNvPr>
          <p:cNvSpPr/>
          <p:nvPr/>
        </p:nvSpPr>
        <p:spPr>
          <a:xfrm>
            <a:off x="3657564" y="6231745"/>
            <a:ext cx="1858298" cy="4457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</a:t>
            </a:r>
            <a:r>
              <a:rPr lang="en-IL" sz="2000">
                <a:solidFill>
                  <a:schemeClr val="tx1">
                    <a:lumMod val="65000"/>
                    <a:lumOff val="35000"/>
                  </a:schemeClr>
                </a:solidFill>
              </a:rPr>
              <a:t>emantic Model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04FEBB7E-2083-3764-ACB2-8775D75E0CAE}"/>
              </a:ext>
            </a:extLst>
          </p:cNvPr>
          <p:cNvSpPr/>
          <p:nvPr/>
        </p:nvSpPr>
        <p:spPr>
          <a:xfrm>
            <a:off x="5668413" y="6303815"/>
            <a:ext cx="409686" cy="301657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9EAB28C-5145-26DC-B06D-59AFA763B478}"/>
              </a:ext>
            </a:extLst>
          </p:cNvPr>
          <p:cNvSpPr/>
          <p:nvPr/>
        </p:nvSpPr>
        <p:spPr>
          <a:xfrm>
            <a:off x="893256" y="6231745"/>
            <a:ext cx="2049520" cy="4457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Single-Label Data</a:t>
            </a:r>
            <a:endParaRPr lang="en-IL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0EF2C18-6DE6-4C15-AAE1-84C18E1DDFB5}"/>
              </a:ext>
            </a:extLst>
          </p:cNvPr>
          <p:cNvSpPr/>
          <p:nvPr/>
        </p:nvSpPr>
        <p:spPr>
          <a:xfrm>
            <a:off x="6230650" y="6231745"/>
            <a:ext cx="2049520" cy="4457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Multi-Label Data</a:t>
            </a:r>
            <a:endParaRPr lang="en-IL" sz="2000" dirty="0">
              <a:solidFill>
                <a:sysClr val="windowText" lastClr="000000"/>
              </a:solidFill>
            </a:endParaRP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EA829742-F66D-EE8A-C188-033F031A72D2}"/>
              </a:ext>
            </a:extLst>
          </p:cNvPr>
          <p:cNvSpPr/>
          <p:nvPr/>
        </p:nvSpPr>
        <p:spPr>
          <a:xfrm>
            <a:off x="3097127" y="6303815"/>
            <a:ext cx="409686" cy="301657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82C3A5AB-A566-529A-665A-DED89B1A2B6F}"/>
              </a:ext>
            </a:extLst>
          </p:cNvPr>
          <p:cNvSpPr/>
          <p:nvPr/>
        </p:nvSpPr>
        <p:spPr>
          <a:xfrm>
            <a:off x="8432721" y="6303815"/>
            <a:ext cx="409686" cy="301657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E21AB0E-FF3E-70A2-9E28-78F313E62209}"/>
              </a:ext>
            </a:extLst>
          </p:cNvPr>
          <p:cNvSpPr/>
          <p:nvPr/>
        </p:nvSpPr>
        <p:spPr>
          <a:xfrm>
            <a:off x="8994953" y="6231745"/>
            <a:ext cx="2303791" cy="4457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Classifier(s)</a:t>
            </a:r>
            <a:endParaRPr lang="en-IL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80411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BB781A-B63C-F4EF-2B95-8E18D71803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DD17E-6E5E-8DE2-0C19-A98CF7979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Label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2BFD5-5E48-4DDB-1859-EA3C6B88D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9701"/>
            <a:ext cx="10515600" cy="12928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And used the similarity pairs to create a new dataset where each sentence belong not only to the book it originally comes from but also to any other book that has a similar sentence in it</a:t>
            </a:r>
            <a:endParaRPr lang="en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25AB36D8-5B3E-6537-2278-1376C4DE4FA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74315717"/>
                  </p:ext>
                </p:extLst>
              </p:nvPr>
            </p:nvGraphicFramePr>
            <p:xfrm>
              <a:off x="482601" y="2984278"/>
              <a:ext cx="11226798" cy="201720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74066">
                      <a:extLst>
                        <a:ext uri="{9D8B030D-6E8A-4147-A177-3AD203B41FA5}">
                          <a16:colId xmlns:a16="http://schemas.microsoft.com/office/drawing/2014/main" val="969640573"/>
                        </a:ext>
                      </a:extLst>
                    </a:gridCol>
                    <a:gridCol w="1779684">
                      <a:extLst>
                        <a:ext uri="{9D8B030D-6E8A-4147-A177-3AD203B41FA5}">
                          <a16:colId xmlns:a16="http://schemas.microsoft.com/office/drawing/2014/main" val="1483980423"/>
                        </a:ext>
                      </a:extLst>
                    </a:gridCol>
                    <a:gridCol w="1582186">
                      <a:extLst>
                        <a:ext uri="{9D8B030D-6E8A-4147-A177-3AD203B41FA5}">
                          <a16:colId xmlns:a16="http://schemas.microsoft.com/office/drawing/2014/main" val="2521615376"/>
                        </a:ext>
                      </a:extLst>
                    </a:gridCol>
                    <a:gridCol w="2318056">
                      <a:extLst>
                        <a:ext uri="{9D8B030D-6E8A-4147-A177-3AD203B41FA5}">
                          <a16:colId xmlns:a16="http://schemas.microsoft.com/office/drawing/2014/main" val="37329228"/>
                        </a:ext>
                      </a:extLst>
                    </a:gridCol>
                    <a:gridCol w="2372806">
                      <a:extLst>
                        <a:ext uri="{9D8B030D-6E8A-4147-A177-3AD203B41FA5}">
                          <a16:colId xmlns:a16="http://schemas.microsoft.com/office/drawing/2014/main" val="425284874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IL" b="1" dirty="0">
                              <a:solidFill>
                                <a:schemeClr val="tx1"/>
                              </a:solidFill>
                            </a:rPr>
                            <a:t>entence</a:t>
                          </a:r>
                        </a:p>
                      </a:txBody>
                      <a:tcPr marL="0" marR="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800" b="1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Anna Karenina</a:t>
                          </a:r>
                        </a:p>
                      </a:txBody>
                      <a:tcPr marL="0" marR="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Frankenstein</a:t>
                          </a:r>
                          <a:r>
                            <a:rPr lang="en-IL" b="1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marL="0" marR="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Alice in Wonderland</a:t>
                          </a:r>
                        </a:p>
                      </a:txBody>
                      <a:tcPr marL="0" marR="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Wuthering Heights</a:t>
                          </a:r>
                        </a:p>
                      </a:txBody>
                      <a:tcPr marL="0" marR="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738319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Bravo!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800" b="0" i="1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0" marR="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IL" b="1" dirty="0"/>
                            <a:t>1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IL" dirty="0"/>
                        </a:p>
                      </a:txBody>
                      <a:tcPr marL="0" marR="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IL" dirty="0"/>
                            <a:t>0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IL" dirty="0"/>
                        </a:p>
                      </a:txBody>
                      <a:tcPr marL="0" marR="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IL" dirty="0"/>
                            <a:t>0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IL" dirty="0"/>
                        </a:p>
                      </a:txBody>
                      <a:tcPr marL="0" marR="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IL" b="1" dirty="0"/>
                            <a:t>1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IL" dirty="0"/>
                        </a:p>
                      </a:txBody>
                      <a:tcPr marL="0" marR="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812588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Cheer up!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800" b="0" i="1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0" marR="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IL" b="1" dirty="0"/>
                            <a:t>1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IL" dirty="0"/>
                        </a:p>
                      </a:txBody>
                      <a:tcPr marL="0" marR="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IL" b="0" dirty="0"/>
                            <a:t>0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IL" dirty="0"/>
                        </a:p>
                      </a:txBody>
                      <a:tcPr marL="0" marR="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IL" dirty="0"/>
                            <a:t>0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IL" dirty="0"/>
                        </a:p>
                      </a:txBody>
                      <a:tcPr marL="0" marR="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IL" b="1" dirty="0"/>
                            <a:t>1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IL" dirty="0"/>
                        </a:p>
                      </a:txBody>
                      <a:tcPr marL="0" marR="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2235682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25AB36D8-5B3E-6537-2278-1376C4DE4FA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74315717"/>
                  </p:ext>
                </p:extLst>
              </p:nvPr>
            </p:nvGraphicFramePr>
            <p:xfrm>
              <a:off x="482601" y="2984278"/>
              <a:ext cx="11226798" cy="201720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74066">
                      <a:extLst>
                        <a:ext uri="{9D8B030D-6E8A-4147-A177-3AD203B41FA5}">
                          <a16:colId xmlns:a16="http://schemas.microsoft.com/office/drawing/2014/main" val="969640573"/>
                        </a:ext>
                      </a:extLst>
                    </a:gridCol>
                    <a:gridCol w="1779684">
                      <a:extLst>
                        <a:ext uri="{9D8B030D-6E8A-4147-A177-3AD203B41FA5}">
                          <a16:colId xmlns:a16="http://schemas.microsoft.com/office/drawing/2014/main" val="1483980423"/>
                        </a:ext>
                      </a:extLst>
                    </a:gridCol>
                    <a:gridCol w="1582186">
                      <a:extLst>
                        <a:ext uri="{9D8B030D-6E8A-4147-A177-3AD203B41FA5}">
                          <a16:colId xmlns:a16="http://schemas.microsoft.com/office/drawing/2014/main" val="2521615376"/>
                        </a:ext>
                      </a:extLst>
                    </a:gridCol>
                    <a:gridCol w="2318056">
                      <a:extLst>
                        <a:ext uri="{9D8B030D-6E8A-4147-A177-3AD203B41FA5}">
                          <a16:colId xmlns:a16="http://schemas.microsoft.com/office/drawing/2014/main" val="37329228"/>
                        </a:ext>
                      </a:extLst>
                    </a:gridCol>
                    <a:gridCol w="2372806">
                      <a:extLst>
                        <a:ext uri="{9D8B030D-6E8A-4147-A177-3AD203B41FA5}">
                          <a16:colId xmlns:a16="http://schemas.microsoft.com/office/drawing/2014/main" val="4252848742"/>
                        </a:ext>
                      </a:extLst>
                    </a:gridCol>
                  </a:tblGrid>
                  <a:tr h="37128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IL" b="1" dirty="0">
                              <a:solidFill>
                                <a:schemeClr val="tx1"/>
                              </a:solidFill>
                            </a:rPr>
                            <a:t>entence</a:t>
                          </a:r>
                        </a:p>
                      </a:txBody>
                      <a:tcPr marL="0" marR="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800" b="1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Anna Karenina</a:t>
                          </a:r>
                        </a:p>
                      </a:txBody>
                      <a:tcPr marL="0" marR="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Frankenstein</a:t>
                          </a:r>
                          <a:r>
                            <a:rPr lang="en-IL" b="1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marL="0" marR="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Alice in Wonderland</a:t>
                          </a:r>
                        </a:p>
                      </a:txBody>
                      <a:tcPr marL="0" marR="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Wuthering Heights</a:t>
                          </a:r>
                        </a:p>
                      </a:txBody>
                      <a:tcPr marL="0" marR="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73831977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marL="0" marR="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00" t="-43939" r="-254000" b="-1121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marL="0" marR="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79286" t="-43939" r="-353571" b="-1121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marL="0" marR="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12800" t="-43939" r="-296000" b="-1121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marL="0" marR="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83516" t="-43939" r="-103297" b="-1121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marL="0" marR="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73262" t="-43939" r="-535" b="-1121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81258863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marL="0" marR="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00" t="-146154" r="-254000" b="-1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marL="0" marR="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79286" t="-146154" r="-353571" b="-1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marL="0" marR="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12800" t="-146154" r="-296000" b="-1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marL="0" marR="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83516" t="-146154" r="-103297" b="-1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marL="0" marR="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73262" t="-146154" r="-535" b="-138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235682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257F34B1-87AF-5FA7-0F27-E7B5CCD4460A}"/>
              </a:ext>
            </a:extLst>
          </p:cNvPr>
          <p:cNvSpPr/>
          <p:nvPr/>
        </p:nvSpPr>
        <p:spPr>
          <a:xfrm>
            <a:off x="3657564" y="6231745"/>
            <a:ext cx="1858298" cy="4457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</a:t>
            </a:r>
            <a:r>
              <a:rPr lang="en-IL" sz="2000">
                <a:solidFill>
                  <a:schemeClr val="tx1">
                    <a:lumMod val="65000"/>
                    <a:lumOff val="35000"/>
                  </a:schemeClr>
                </a:solidFill>
              </a:rPr>
              <a:t>emantic Model</a:t>
            </a: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A90579CA-ED03-6124-5891-9A169747783A}"/>
              </a:ext>
            </a:extLst>
          </p:cNvPr>
          <p:cNvSpPr/>
          <p:nvPr/>
        </p:nvSpPr>
        <p:spPr>
          <a:xfrm>
            <a:off x="5668413" y="6303815"/>
            <a:ext cx="409686" cy="301657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A5122E-DB74-7AEE-073B-F3C0B2A22AA0}"/>
              </a:ext>
            </a:extLst>
          </p:cNvPr>
          <p:cNvSpPr/>
          <p:nvPr/>
        </p:nvSpPr>
        <p:spPr>
          <a:xfrm>
            <a:off x="893256" y="6231745"/>
            <a:ext cx="2049520" cy="4457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Single-Label Data</a:t>
            </a:r>
            <a:endParaRPr lang="en-IL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5B7B385-A060-5E4E-C393-CD33557E953B}"/>
              </a:ext>
            </a:extLst>
          </p:cNvPr>
          <p:cNvSpPr/>
          <p:nvPr/>
        </p:nvSpPr>
        <p:spPr>
          <a:xfrm>
            <a:off x="6230650" y="6231745"/>
            <a:ext cx="2049520" cy="4457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Multi-Label Data</a:t>
            </a:r>
            <a:endParaRPr lang="en-IL" sz="2000" dirty="0">
              <a:solidFill>
                <a:sysClr val="windowText" lastClr="000000"/>
              </a:solidFill>
            </a:endParaRP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E41CF6B7-16E6-C8C2-9E88-6A8F050AA887}"/>
              </a:ext>
            </a:extLst>
          </p:cNvPr>
          <p:cNvSpPr/>
          <p:nvPr/>
        </p:nvSpPr>
        <p:spPr>
          <a:xfrm>
            <a:off x="3097127" y="6303815"/>
            <a:ext cx="409686" cy="301657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D90C2EE4-153C-43E5-1DD6-00607330B8B1}"/>
              </a:ext>
            </a:extLst>
          </p:cNvPr>
          <p:cNvSpPr/>
          <p:nvPr/>
        </p:nvSpPr>
        <p:spPr>
          <a:xfrm>
            <a:off x="8432721" y="6303815"/>
            <a:ext cx="409686" cy="301657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DF56EE-044B-01ED-1588-96067229CD39}"/>
              </a:ext>
            </a:extLst>
          </p:cNvPr>
          <p:cNvSpPr/>
          <p:nvPr/>
        </p:nvSpPr>
        <p:spPr>
          <a:xfrm>
            <a:off x="8994953" y="6231745"/>
            <a:ext cx="2303791" cy="4457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Classifier(s)</a:t>
            </a:r>
            <a:endParaRPr lang="en-IL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343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BF09BA-08B8-94A0-C6D1-B89255FEA1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B87EF-8087-3307-F0FF-2E6A8EAA0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Label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3D66C-0862-D7C1-09D8-21776F46A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9701"/>
            <a:ext cx="10515600" cy="12623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We also sampled the dataset to achieve balance between the book and prioritized multi-label sentences to accelerate learning of the overlap pattern</a:t>
            </a:r>
            <a:endParaRPr lang="en-I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79455D-A260-7BB5-83FD-4A79449B5A73}"/>
              </a:ext>
            </a:extLst>
          </p:cNvPr>
          <p:cNvSpPr txBox="1"/>
          <p:nvPr/>
        </p:nvSpPr>
        <p:spPr>
          <a:xfrm>
            <a:off x="838200" y="3112254"/>
            <a:ext cx="5313680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/>
              <a:t>Original Dataset</a:t>
            </a:r>
          </a:p>
          <a:p>
            <a:r>
              <a:rPr lang="en-US" sz="2000" b="1" dirty="0"/>
              <a:t>Total sentences</a:t>
            </a:r>
            <a:r>
              <a:rPr lang="en-US" sz="2000" dirty="0"/>
              <a:t>: 31,760</a:t>
            </a:r>
          </a:p>
          <a:p>
            <a:r>
              <a:rPr lang="en-US" sz="2000" b="1" dirty="0"/>
              <a:t>Unique sentences</a:t>
            </a:r>
            <a:r>
              <a:rPr lang="en-US" sz="2000" dirty="0"/>
              <a:t>: 31,667 (93 duplicates removed)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95B9F5-B1D8-52EB-6717-8F03DCB9D30A}"/>
              </a:ext>
            </a:extLst>
          </p:cNvPr>
          <p:cNvSpPr txBox="1"/>
          <p:nvPr/>
        </p:nvSpPr>
        <p:spPr>
          <a:xfrm>
            <a:off x="6573522" y="3112254"/>
            <a:ext cx="499871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/>
              <a:t>Augmented Dataset</a:t>
            </a:r>
          </a:p>
          <a:p>
            <a:r>
              <a:rPr lang="en-US" sz="2000" b="1" dirty="0"/>
              <a:t>Total sentences</a:t>
            </a:r>
            <a:r>
              <a:rPr lang="en-US" sz="2000" dirty="0"/>
              <a:t>: 10,121</a:t>
            </a:r>
          </a:p>
          <a:p>
            <a:r>
              <a:rPr lang="en-US" sz="2000" b="1" dirty="0"/>
              <a:t>Multi-label samples</a:t>
            </a:r>
            <a:r>
              <a:rPr lang="en-US" sz="2000" dirty="0"/>
              <a:t>: 5,154 sentences (50.9%)</a:t>
            </a:r>
          </a:p>
          <a:p>
            <a:r>
              <a:rPr lang="en-US" sz="2000" b="1" dirty="0"/>
              <a:t>Single-label samples</a:t>
            </a:r>
            <a:r>
              <a:rPr lang="en-US" sz="2000" dirty="0"/>
              <a:t>: 4,967 sentences (49.1%)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EF8499-833E-146C-1FA3-61154F4F6193}"/>
              </a:ext>
            </a:extLst>
          </p:cNvPr>
          <p:cNvSpPr/>
          <p:nvPr/>
        </p:nvSpPr>
        <p:spPr>
          <a:xfrm>
            <a:off x="3657564" y="6231745"/>
            <a:ext cx="1858298" cy="4457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</a:t>
            </a:r>
            <a:r>
              <a:rPr lang="en-IL" sz="2000">
                <a:solidFill>
                  <a:schemeClr val="tx1">
                    <a:lumMod val="65000"/>
                    <a:lumOff val="35000"/>
                  </a:schemeClr>
                </a:solidFill>
              </a:rPr>
              <a:t>emantic Model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4B52E839-4AEC-0D37-703C-46C86D4134A8}"/>
              </a:ext>
            </a:extLst>
          </p:cNvPr>
          <p:cNvSpPr/>
          <p:nvPr/>
        </p:nvSpPr>
        <p:spPr>
          <a:xfrm>
            <a:off x="5668413" y="6303815"/>
            <a:ext cx="409686" cy="301657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440EEFA-E38A-86BC-9BA5-A225156AF2FD}"/>
              </a:ext>
            </a:extLst>
          </p:cNvPr>
          <p:cNvSpPr/>
          <p:nvPr/>
        </p:nvSpPr>
        <p:spPr>
          <a:xfrm>
            <a:off x="893256" y="6231745"/>
            <a:ext cx="2049520" cy="4457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Single-Label Data</a:t>
            </a:r>
            <a:endParaRPr lang="en-IL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B610FA-6EEC-386D-803D-E9593585096E}"/>
              </a:ext>
            </a:extLst>
          </p:cNvPr>
          <p:cNvSpPr/>
          <p:nvPr/>
        </p:nvSpPr>
        <p:spPr>
          <a:xfrm>
            <a:off x="6230650" y="6231745"/>
            <a:ext cx="2049520" cy="44579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Multi-Label Data</a:t>
            </a:r>
            <a:endParaRPr lang="en-IL" sz="2000" dirty="0">
              <a:solidFill>
                <a:sysClr val="windowText" lastClr="000000"/>
              </a:solidFill>
            </a:endParaRP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77FFE055-5B35-8C5C-2236-195784C27312}"/>
              </a:ext>
            </a:extLst>
          </p:cNvPr>
          <p:cNvSpPr/>
          <p:nvPr/>
        </p:nvSpPr>
        <p:spPr>
          <a:xfrm>
            <a:off x="3097127" y="6303815"/>
            <a:ext cx="409686" cy="301657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B412901A-885B-0B14-5557-769A6282F13B}"/>
              </a:ext>
            </a:extLst>
          </p:cNvPr>
          <p:cNvSpPr/>
          <p:nvPr/>
        </p:nvSpPr>
        <p:spPr>
          <a:xfrm>
            <a:off x="8432721" y="6303815"/>
            <a:ext cx="409686" cy="301657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3EFDA36-AAEF-A618-1D90-934025DAA363}"/>
              </a:ext>
            </a:extLst>
          </p:cNvPr>
          <p:cNvSpPr/>
          <p:nvPr/>
        </p:nvSpPr>
        <p:spPr>
          <a:xfrm>
            <a:off x="8994953" y="6231745"/>
            <a:ext cx="2303791" cy="4457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Classifier(s)</a:t>
            </a:r>
            <a:endParaRPr lang="en-IL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68317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20C5F-4150-2E3A-71DE-D4442FDF0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The Classifier(s)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76344-D8C5-AB83-F9D8-EA24F09C0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9701"/>
            <a:ext cx="10515600" cy="75438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IL" dirty="0"/>
              <a:t>We tested two approaches. In both cases the model is a multi layer perceptron: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FF37D3-7FB2-2F1D-A641-FE297773E091}"/>
              </a:ext>
            </a:extLst>
          </p:cNvPr>
          <p:cNvSpPr/>
          <p:nvPr/>
        </p:nvSpPr>
        <p:spPr>
          <a:xfrm>
            <a:off x="3657564" y="6231745"/>
            <a:ext cx="1858298" cy="4457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</a:t>
            </a:r>
            <a:r>
              <a:rPr lang="en-IL" sz="2000">
                <a:solidFill>
                  <a:schemeClr val="tx1">
                    <a:lumMod val="65000"/>
                    <a:lumOff val="35000"/>
                  </a:schemeClr>
                </a:solidFill>
              </a:rPr>
              <a:t>emantic Model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B2EBCC78-5FC1-9B70-6A38-3F965129D6CB}"/>
              </a:ext>
            </a:extLst>
          </p:cNvPr>
          <p:cNvSpPr/>
          <p:nvPr/>
        </p:nvSpPr>
        <p:spPr>
          <a:xfrm>
            <a:off x="5668413" y="6303815"/>
            <a:ext cx="409686" cy="301657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1E78DF-91FE-DA79-6583-FDB6CB414180}"/>
              </a:ext>
            </a:extLst>
          </p:cNvPr>
          <p:cNvSpPr/>
          <p:nvPr/>
        </p:nvSpPr>
        <p:spPr>
          <a:xfrm>
            <a:off x="893256" y="6231745"/>
            <a:ext cx="2049520" cy="4457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Single-Label Data</a:t>
            </a:r>
            <a:endParaRPr lang="en-IL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A604AE9-E01F-ED19-4F41-7B805A445CC7}"/>
              </a:ext>
            </a:extLst>
          </p:cNvPr>
          <p:cNvSpPr/>
          <p:nvPr/>
        </p:nvSpPr>
        <p:spPr>
          <a:xfrm>
            <a:off x="6230650" y="6231745"/>
            <a:ext cx="2049520" cy="4457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Multi-Label Data</a:t>
            </a:r>
            <a:endParaRPr lang="en-IL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AE12A149-BD2C-C4D4-DBF9-81957A86F14B}"/>
              </a:ext>
            </a:extLst>
          </p:cNvPr>
          <p:cNvSpPr/>
          <p:nvPr/>
        </p:nvSpPr>
        <p:spPr>
          <a:xfrm>
            <a:off x="3097127" y="6303815"/>
            <a:ext cx="409686" cy="301657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42F9BA4A-54A2-6FB1-CD3A-A7F40A1CD7D9}"/>
              </a:ext>
            </a:extLst>
          </p:cNvPr>
          <p:cNvSpPr/>
          <p:nvPr/>
        </p:nvSpPr>
        <p:spPr>
          <a:xfrm>
            <a:off x="8432721" y="6303815"/>
            <a:ext cx="409686" cy="301657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03E5CDC-0332-017D-6211-E315B0EF39F4}"/>
              </a:ext>
            </a:extLst>
          </p:cNvPr>
          <p:cNvSpPr/>
          <p:nvPr/>
        </p:nvSpPr>
        <p:spPr>
          <a:xfrm>
            <a:off x="8994953" y="6231745"/>
            <a:ext cx="2303791" cy="4457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Classifier(s)</a:t>
            </a:r>
            <a:endParaRPr lang="en-IL" sz="2000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E02F7F-A439-13CE-53CF-A98A2C951311}"/>
              </a:ext>
            </a:extLst>
          </p:cNvPr>
          <p:cNvSpPr txBox="1"/>
          <p:nvPr/>
        </p:nvSpPr>
        <p:spPr>
          <a:xfrm>
            <a:off x="838200" y="2624574"/>
            <a:ext cx="5313680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/>
              <a:t>Multi-Label Classifier</a:t>
            </a:r>
          </a:p>
          <a:p>
            <a:r>
              <a:rPr lang="en-US" sz="2000" b="1" dirty="0"/>
              <a:t>Pros: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More efficient (training and prediction)</a:t>
            </a:r>
          </a:p>
          <a:p>
            <a:r>
              <a:rPr lang="en-US" sz="2000" b="1" dirty="0"/>
              <a:t>Cons: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Capture dependencies between all 4 books even if they do not exist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Predict for all books even if not needed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20F7F3-7446-7E2E-06F4-6E527C08D042}"/>
              </a:ext>
            </a:extLst>
          </p:cNvPr>
          <p:cNvSpPr txBox="1"/>
          <p:nvPr/>
        </p:nvSpPr>
        <p:spPr>
          <a:xfrm>
            <a:off x="6573522" y="2624574"/>
            <a:ext cx="4998718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/>
              <a:t>4 Binary Classifiers</a:t>
            </a:r>
          </a:p>
          <a:p>
            <a:r>
              <a:rPr lang="en-US" sz="2000" b="1" dirty="0"/>
              <a:t>Pros: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Allow per book prediction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Can be fine-tuned and optimized for each book separately</a:t>
            </a:r>
          </a:p>
          <a:p>
            <a:r>
              <a:rPr lang="en-US" sz="2000" b="1" dirty="0"/>
              <a:t>Cons: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4 times slower to train</a:t>
            </a:r>
          </a:p>
        </p:txBody>
      </p:sp>
    </p:spTree>
    <p:extLst>
      <p:ext uri="{BB962C8B-B14F-4D97-AF65-F5344CB8AC3E}">
        <p14:creationId xmlns:p14="http://schemas.microsoft.com/office/powerpoint/2010/main" val="24692417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15B39-2285-1E0E-DEFF-2E4E65D25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Single-Label Example</a:t>
            </a:r>
            <a:endParaRPr lang="en-IL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175B101-B0B0-1C77-EA67-106BB8096F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386096"/>
              </p:ext>
            </p:extLst>
          </p:nvPr>
        </p:nvGraphicFramePr>
        <p:xfrm>
          <a:off x="2994659" y="3003571"/>
          <a:ext cx="5816601" cy="1847850"/>
        </p:xfrm>
        <a:graphic>
          <a:graphicData uri="http://schemas.openxmlformats.org/drawingml/2006/table">
            <a:tbl>
              <a:tblPr/>
              <a:tblGrid>
                <a:gridCol w="2082115">
                  <a:extLst>
                    <a:ext uri="{9D8B030D-6E8A-4147-A177-3AD203B41FA5}">
                      <a16:colId xmlns:a16="http://schemas.microsoft.com/office/drawing/2014/main" val="154347161"/>
                    </a:ext>
                  </a:extLst>
                </a:gridCol>
                <a:gridCol w="1623403">
                  <a:extLst>
                    <a:ext uri="{9D8B030D-6E8A-4147-A177-3AD203B41FA5}">
                      <a16:colId xmlns:a16="http://schemas.microsoft.com/office/drawing/2014/main" val="675162410"/>
                    </a:ext>
                  </a:extLst>
                </a:gridCol>
                <a:gridCol w="1623403">
                  <a:extLst>
                    <a:ext uri="{9D8B030D-6E8A-4147-A177-3AD203B41FA5}">
                      <a16:colId xmlns:a16="http://schemas.microsoft.com/office/drawing/2014/main" val="2293753727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4735453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endParaRPr lang="en-US" dirty="0">
                        <a:effectLst/>
                      </a:endParaRPr>
                    </a:p>
                  </a:txBody>
                  <a:tcPr marL="95250" marR="95250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True Label</a:t>
                      </a:r>
                    </a:p>
                  </a:txBody>
                  <a:tcPr marL="95250" marR="95250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Prediction</a:t>
                      </a:r>
                    </a:p>
                  </a:txBody>
                  <a:tcPr marL="95250" marR="95250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effectLst/>
                      </a:endParaRPr>
                    </a:p>
                  </a:txBody>
                  <a:tcPr marL="95250" marR="95250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96404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Anna Karenina</a:t>
                      </a:r>
                    </a:p>
                  </a:txBody>
                  <a:tcPr marL="95250" marR="95250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>
                          <a:effectLst/>
                        </a:rPr>
                        <a:t>0</a:t>
                      </a:r>
                    </a:p>
                  </a:txBody>
                  <a:tcPr marL="95250" marR="95250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>
                          <a:effectLst/>
                        </a:rPr>
                        <a:t>0.103 (0)</a:t>
                      </a:r>
                    </a:p>
                  </a:txBody>
                  <a:tcPr marL="95250" marR="95250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L">
                          <a:effectLst/>
                        </a:rPr>
                        <a:t>✓</a:t>
                      </a:r>
                    </a:p>
                  </a:txBody>
                  <a:tcPr marL="95250" marR="95250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88639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Frankenstein</a:t>
                      </a:r>
                    </a:p>
                  </a:txBody>
                  <a:tcPr marL="95250" marR="95250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>
                          <a:effectLst/>
                        </a:rPr>
                        <a:t>0</a:t>
                      </a:r>
                    </a:p>
                  </a:txBody>
                  <a:tcPr marL="95250" marR="95250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>
                          <a:effectLst/>
                        </a:rPr>
                        <a:t>0.009 (0)</a:t>
                      </a:r>
                    </a:p>
                  </a:txBody>
                  <a:tcPr marL="95250" marR="95250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L">
                          <a:effectLst/>
                        </a:rPr>
                        <a:t>✓</a:t>
                      </a:r>
                    </a:p>
                  </a:txBody>
                  <a:tcPr marL="95250" marR="95250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79191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Alice in Wonderland</a:t>
                      </a:r>
                    </a:p>
                  </a:txBody>
                  <a:tcPr marL="95250" marR="95250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b="1" dirty="0">
                          <a:effectLst/>
                        </a:rPr>
                        <a:t>1</a:t>
                      </a:r>
                    </a:p>
                  </a:txBody>
                  <a:tcPr marL="95250" marR="95250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>
                          <a:effectLst/>
                        </a:rPr>
                        <a:t>0.977 (</a:t>
                      </a:r>
                      <a:r>
                        <a:rPr lang="en-IL" b="1" dirty="0">
                          <a:effectLst/>
                        </a:rPr>
                        <a:t>1</a:t>
                      </a:r>
                      <a:r>
                        <a:rPr lang="en-IL" dirty="0">
                          <a:effectLst/>
                        </a:rPr>
                        <a:t>)</a:t>
                      </a:r>
                    </a:p>
                  </a:txBody>
                  <a:tcPr marL="95250" marR="95250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L">
                          <a:effectLst/>
                        </a:rPr>
                        <a:t>✓</a:t>
                      </a:r>
                    </a:p>
                  </a:txBody>
                  <a:tcPr marL="95250" marR="95250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25037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Wuthering Heights</a:t>
                      </a:r>
                    </a:p>
                  </a:txBody>
                  <a:tcPr marL="95250" marR="95250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>
                          <a:effectLst/>
                        </a:rPr>
                        <a:t>0</a:t>
                      </a:r>
                    </a:p>
                  </a:txBody>
                  <a:tcPr marL="95250" marR="95250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>
                          <a:effectLst/>
                        </a:rPr>
                        <a:t>0.111 (0)</a:t>
                      </a:r>
                    </a:p>
                  </a:txBody>
                  <a:tcPr marL="95250" marR="95250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L" dirty="0">
                          <a:effectLst/>
                        </a:rPr>
                        <a:t>✓</a:t>
                      </a:r>
                    </a:p>
                  </a:txBody>
                  <a:tcPr marL="95250" marR="95250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2333386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33F516F5-8739-F280-9B87-A60DA07748B0}"/>
              </a:ext>
            </a:extLst>
          </p:cNvPr>
          <p:cNvSpPr txBox="1"/>
          <p:nvPr/>
        </p:nvSpPr>
        <p:spPr>
          <a:xfrm>
            <a:off x="2489885" y="1858665"/>
            <a:ext cx="72122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i="1" dirty="0"/>
              <a:t>No, I didn’t, said Alice: I don t think it s at all a pity.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205961C-C6B8-9284-C3E4-16E46FEEF822}"/>
              </a:ext>
            </a:extLst>
          </p:cNvPr>
          <p:cNvSpPr/>
          <p:nvPr/>
        </p:nvSpPr>
        <p:spPr>
          <a:xfrm>
            <a:off x="3657564" y="6231745"/>
            <a:ext cx="1858298" cy="4457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</a:t>
            </a:r>
            <a:r>
              <a:rPr lang="en-IL" sz="2000">
                <a:solidFill>
                  <a:schemeClr val="tx1">
                    <a:lumMod val="65000"/>
                    <a:lumOff val="35000"/>
                  </a:schemeClr>
                </a:solidFill>
              </a:rPr>
              <a:t>emantic Model</a:t>
            </a:r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C2B0EB1A-E786-2B2D-40E0-35265C6602E3}"/>
              </a:ext>
            </a:extLst>
          </p:cNvPr>
          <p:cNvSpPr/>
          <p:nvPr/>
        </p:nvSpPr>
        <p:spPr>
          <a:xfrm>
            <a:off x="5668413" y="6303815"/>
            <a:ext cx="409686" cy="301657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F38D7DA-5535-3787-7601-2E92DEEAC9EB}"/>
              </a:ext>
            </a:extLst>
          </p:cNvPr>
          <p:cNvSpPr/>
          <p:nvPr/>
        </p:nvSpPr>
        <p:spPr>
          <a:xfrm>
            <a:off x="893256" y="6231745"/>
            <a:ext cx="2049520" cy="4457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Single-Label Data</a:t>
            </a:r>
            <a:endParaRPr lang="en-IL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32D02B6-7C92-31D7-7022-D68484B0B9A5}"/>
              </a:ext>
            </a:extLst>
          </p:cNvPr>
          <p:cNvSpPr/>
          <p:nvPr/>
        </p:nvSpPr>
        <p:spPr>
          <a:xfrm>
            <a:off x="6230650" y="6231745"/>
            <a:ext cx="2049520" cy="4457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Multi-Label Data</a:t>
            </a:r>
            <a:endParaRPr lang="en-IL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11407AEC-4593-D2FD-2BC7-6B83DCBD069A}"/>
              </a:ext>
            </a:extLst>
          </p:cNvPr>
          <p:cNvSpPr/>
          <p:nvPr/>
        </p:nvSpPr>
        <p:spPr>
          <a:xfrm>
            <a:off x="3097127" y="6303815"/>
            <a:ext cx="409686" cy="301657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661A443C-8E12-90F8-C5B0-BB3FDFE6F1B8}"/>
              </a:ext>
            </a:extLst>
          </p:cNvPr>
          <p:cNvSpPr/>
          <p:nvPr/>
        </p:nvSpPr>
        <p:spPr>
          <a:xfrm>
            <a:off x="8432721" y="6303815"/>
            <a:ext cx="409686" cy="301657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0D36B0B-534B-C82E-37CC-E9710F12DBA7}"/>
              </a:ext>
            </a:extLst>
          </p:cNvPr>
          <p:cNvSpPr/>
          <p:nvPr/>
        </p:nvSpPr>
        <p:spPr>
          <a:xfrm>
            <a:off x="8994953" y="6231745"/>
            <a:ext cx="2303791" cy="4457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Classifier(s)</a:t>
            </a:r>
            <a:endParaRPr lang="en-IL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43122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AC067C-892C-160E-C9A6-E2902006C3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BFA0C-940B-9D27-C270-E6BD80B83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Single-Label Example</a:t>
            </a:r>
            <a:endParaRPr lang="en-IL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8D7C619-DF9B-443F-C169-4E02359049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3946421"/>
              </p:ext>
            </p:extLst>
          </p:nvPr>
        </p:nvGraphicFramePr>
        <p:xfrm>
          <a:off x="2994659" y="3003571"/>
          <a:ext cx="5816601" cy="1847850"/>
        </p:xfrm>
        <a:graphic>
          <a:graphicData uri="http://schemas.openxmlformats.org/drawingml/2006/table">
            <a:tbl>
              <a:tblPr/>
              <a:tblGrid>
                <a:gridCol w="2082115">
                  <a:extLst>
                    <a:ext uri="{9D8B030D-6E8A-4147-A177-3AD203B41FA5}">
                      <a16:colId xmlns:a16="http://schemas.microsoft.com/office/drawing/2014/main" val="154347161"/>
                    </a:ext>
                  </a:extLst>
                </a:gridCol>
                <a:gridCol w="1623403">
                  <a:extLst>
                    <a:ext uri="{9D8B030D-6E8A-4147-A177-3AD203B41FA5}">
                      <a16:colId xmlns:a16="http://schemas.microsoft.com/office/drawing/2014/main" val="675162410"/>
                    </a:ext>
                  </a:extLst>
                </a:gridCol>
                <a:gridCol w="1623403">
                  <a:extLst>
                    <a:ext uri="{9D8B030D-6E8A-4147-A177-3AD203B41FA5}">
                      <a16:colId xmlns:a16="http://schemas.microsoft.com/office/drawing/2014/main" val="2293753727"/>
                    </a:ext>
                  </a:extLst>
                </a:gridCol>
                <a:gridCol w="487680">
                  <a:extLst>
                    <a:ext uri="{9D8B030D-6E8A-4147-A177-3AD203B41FA5}">
                      <a16:colId xmlns:a16="http://schemas.microsoft.com/office/drawing/2014/main" val="24735453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endParaRPr lang="en-US" dirty="0">
                        <a:effectLst/>
                      </a:endParaRPr>
                    </a:p>
                  </a:txBody>
                  <a:tcPr marL="95250" marR="95250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True Label</a:t>
                      </a:r>
                    </a:p>
                  </a:txBody>
                  <a:tcPr marL="95250" marR="95250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Prediction</a:t>
                      </a:r>
                    </a:p>
                  </a:txBody>
                  <a:tcPr marL="95250" marR="95250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effectLst/>
                      </a:endParaRPr>
                    </a:p>
                  </a:txBody>
                  <a:tcPr marL="95250" marR="95250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96404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Anna Karenina</a:t>
                      </a:r>
                    </a:p>
                  </a:txBody>
                  <a:tcPr marL="95250" marR="95250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>
                          <a:effectLst/>
                        </a:rPr>
                        <a:t>0</a:t>
                      </a:r>
                    </a:p>
                  </a:txBody>
                  <a:tcPr marL="95250" marR="95250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>
                          <a:effectLst/>
                        </a:rPr>
                        <a:t>0.008 (0)</a:t>
                      </a:r>
                    </a:p>
                  </a:txBody>
                  <a:tcPr marL="95250" marR="95250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L">
                          <a:effectLst/>
                        </a:rPr>
                        <a:t>✓</a:t>
                      </a:r>
                    </a:p>
                  </a:txBody>
                  <a:tcPr marL="95250" marR="95250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88639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Frankenstein</a:t>
                      </a:r>
                    </a:p>
                  </a:txBody>
                  <a:tcPr marL="95250" marR="95250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b="1" dirty="0">
                          <a:effectLst/>
                        </a:rPr>
                        <a:t>1</a:t>
                      </a:r>
                    </a:p>
                  </a:txBody>
                  <a:tcPr marL="95250" marR="95250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>
                          <a:effectLst/>
                        </a:rPr>
                        <a:t>0.994 (</a:t>
                      </a:r>
                      <a:r>
                        <a:rPr lang="en-IL" b="1" dirty="0">
                          <a:effectLst/>
                        </a:rPr>
                        <a:t>1</a:t>
                      </a:r>
                      <a:r>
                        <a:rPr lang="en-IL" dirty="0">
                          <a:effectLst/>
                        </a:rPr>
                        <a:t>)</a:t>
                      </a:r>
                    </a:p>
                  </a:txBody>
                  <a:tcPr marL="95250" marR="95250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L">
                          <a:effectLst/>
                        </a:rPr>
                        <a:t>✓</a:t>
                      </a:r>
                    </a:p>
                  </a:txBody>
                  <a:tcPr marL="95250" marR="95250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79191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Alice in Wonderland</a:t>
                      </a:r>
                    </a:p>
                  </a:txBody>
                  <a:tcPr marL="95250" marR="95250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>
                          <a:effectLst/>
                        </a:rPr>
                        <a:t>0</a:t>
                      </a:r>
                    </a:p>
                  </a:txBody>
                  <a:tcPr marL="95250" marR="95250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>
                          <a:effectLst/>
                        </a:rPr>
                        <a:t>0.004 (0)</a:t>
                      </a:r>
                    </a:p>
                  </a:txBody>
                  <a:tcPr marL="95250" marR="95250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L">
                          <a:effectLst/>
                        </a:rPr>
                        <a:t>✓</a:t>
                      </a:r>
                    </a:p>
                  </a:txBody>
                  <a:tcPr marL="95250" marR="95250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25037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Wuthering Heights</a:t>
                      </a:r>
                    </a:p>
                  </a:txBody>
                  <a:tcPr marL="95250" marR="95250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>
                          <a:effectLst/>
                        </a:rPr>
                        <a:t>0</a:t>
                      </a:r>
                    </a:p>
                  </a:txBody>
                  <a:tcPr marL="95250" marR="95250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>
                          <a:effectLst/>
                        </a:rPr>
                        <a:t>0.024 (0)</a:t>
                      </a:r>
                    </a:p>
                  </a:txBody>
                  <a:tcPr marL="95250" marR="95250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L" dirty="0">
                          <a:effectLst/>
                        </a:rPr>
                        <a:t>✓</a:t>
                      </a:r>
                    </a:p>
                  </a:txBody>
                  <a:tcPr marL="95250" marR="95250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2333386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CDFFAE27-F86E-02F5-5D31-0E2DEBAF89C7}"/>
              </a:ext>
            </a:extLst>
          </p:cNvPr>
          <p:cNvSpPr txBox="1"/>
          <p:nvPr/>
        </p:nvSpPr>
        <p:spPr>
          <a:xfrm>
            <a:off x="1020237" y="1623247"/>
            <a:ext cx="104208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/>
              <a:t>I would have made a pilgrimage to the highest peak of the Andes, could I, when there, have precipitated him to their base.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C9B4101-68DB-D2AD-B6D9-28877E716240}"/>
              </a:ext>
            </a:extLst>
          </p:cNvPr>
          <p:cNvSpPr/>
          <p:nvPr/>
        </p:nvSpPr>
        <p:spPr>
          <a:xfrm>
            <a:off x="3657564" y="6231745"/>
            <a:ext cx="1858298" cy="4457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</a:t>
            </a:r>
            <a:r>
              <a:rPr lang="en-IL" sz="2000">
                <a:solidFill>
                  <a:schemeClr val="tx1">
                    <a:lumMod val="65000"/>
                    <a:lumOff val="35000"/>
                  </a:schemeClr>
                </a:solidFill>
              </a:rPr>
              <a:t>emantic Model</a:t>
            </a:r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47C43375-A140-B520-F505-4EEB946A5512}"/>
              </a:ext>
            </a:extLst>
          </p:cNvPr>
          <p:cNvSpPr/>
          <p:nvPr/>
        </p:nvSpPr>
        <p:spPr>
          <a:xfrm>
            <a:off x="5668413" y="6303815"/>
            <a:ext cx="409686" cy="301657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2D29404-4254-FFE0-605B-3761B197F540}"/>
              </a:ext>
            </a:extLst>
          </p:cNvPr>
          <p:cNvSpPr/>
          <p:nvPr/>
        </p:nvSpPr>
        <p:spPr>
          <a:xfrm>
            <a:off x="893256" y="6231745"/>
            <a:ext cx="2049520" cy="4457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Single-Label Data</a:t>
            </a:r>
            <a:endParaRPr lang="en-IL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EB0DE45-312C-FA17-ECC4-2959D3759DD3}"/>
              </a:ext>
            </a:extLst>
          </p:cNvPr>
          <p:cNvSpPr/>
          <p:nvPr/>
        </p:nvSpPr>
        <p:spPr>
          <a:xfrm>
            <a:off x="6230650" y="6231745"/>
            <a:ext cx="2049520" cy="4457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Multi-Label Data</a:t>
            </a:r>
            <a:endParaRPr lang="en-IL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3CFF58DF-9E39-596C-2CFA-FB573CDF6DD5}"/>
              </a:ext>
            </a:extLst>
          </p:cNvPr>
          <p:cNvSpPr/>
          <p:nvPr/>
        </p:nvSpPr>
        <p:spPr>
          <a:xfrm>
            <a:off x="3097127" y="6303815"/>
            <a:ext cx="409686" cy="301657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B93C93DC-4A97-382A-D974-02ECD25A62AB}"/>
              </a:ext>
            </a:extLst>
          </p:cNvPr>
          <p:cNvSpPr/>
          <p:nvPr/>
        </p:nvSpPr>
        <p:spPr>
          <a:xfrm>
            <a:off x="8432721" y="6303815"/>
            <a:ext cx="409686" cy="301657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D3D6E72-1071-7747-6DEB-253276B85CA9}"/>
              </a:ext>
            </a:extLst>
          </p:cNvPr>
          <p:cNvSpPr/>
          <p:nvPr/>
        </p:nvSpPr>
        <p:spPr>
          <a:xfrm>
            <a:off x="8994953" y="6231745"/>
            <a:ext cx="2303791" cy="4457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Classifier(s)</a:t>
            </a:r>
            <a:endParaRPr lang="en-IL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0493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D3A803-6C5D-7047-B057-6A8DA5E207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EC024-854C-EFBC-B97C-606A53962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Multi-Label Example</a:t>
            </a:r>
            <a:endParaRPr lang="en-IL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3570C36-D0C4-B737-491F-43FBB4803E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950484"/>
              </p:ext>
            </p:extLst>
          </p:nvPr>
        </p:nvGraphicFramePr>
        <p:xfrm>
          <a:off x="1704369" y="2845997"/>
          <a:ext cx="9029830" cy="1847850"/>
        </p:xfrm>
        <a:graphic>
          <a:graphicData uri="http://schemas.openxmlformats.org/drawingml/2006/table">
            <a:tbl>
              <a:tblPr/>
              <a:tblGrid>
                <a:gridCol w="2137411">
                  <a:extLst>
                    <a:ext uri="{9D8B030D-6E8A-4147-A177-3AD203B41FA5}">
                      <a16:colId xmlns:a16="http://schemas.microsoft.com/office/drawing/2014/main" val="154347161"/>
                    </a:ext>
                  </a:extLst>
                </a:gridCol>
                <a:gridCol w="1628775">
                  <a:extLst>
                    <a:ext uri="{9D8B030D-6E8A-4147-A177-3AD203B41FA5}">
                      <a16:colId xmlns:a16="http://schemas.microsoft.com/office/drawing/2014/main" val="675162410"/>
                    </a:ext>
                  </a:extLst>
                </a:gridCol>
                <a:gridCol w="1628775">
                  <a:extLst>
                    <a:ext uri="{9D8B030D-6E8A-4147-A177-3AD203B41FA5}">
                      <a16:colId xmlns:a16="http://schemas.microsoft.com/office/drawing/2014/main" val="2293753727"/>
                    </a:ext>
                  </a:extLst>
                </a:gridCol>
                <a:gridCol w="673200">
                  <a:extLst>
                    <a:ext uri="{9D8B030D-6E8A-4147-A177-3AD203B41FA5}">
                      <a16:colId xmlns:a16="http://schemas.microsoft.com/office/drawing/2014/main" val="2473545345"/>
                    </a:ext>
                  </a:extLst>
                </a:gridCol>
                <a:gridCol w="2961669">
                  <a:extLst>
                    <a:ext uri="{9D8B030D-6E8A-4147-A177-3AD203B41FA5}">
                      <a16:colId xmlns:a16="http://schemas.microsoft.com/office/drawing/2014/main" val="35465893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endParaRPr lang="en-US" dirty="0">
                        <a:effectLst/>
                      </a:endParaRPr>
                    </a:p>
                  </a:txBody>
                  <a:tcPr marL="95250" marR="95250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True Label</a:t>
                      </a:r>
                    </a:p>
                  </a:txBody>
                  <a:tcPr marL="95250" marR="95250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Prediction</a:t>
                      </a:r>
                    </a:p>
                  </a:txBody>
                  <a:tcPr marL="95250" marR="95250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effectLst/>
                      </a:endParaRPr>
                    </a:p>
                  </a:txBody>
                  <a:tcPr marL="95250" marR="95250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effectLst/>
                        </a:rPr>
                        <a:t>Real sentence from the book</a:t>
                      </a:r>
                    </a:p>
                  </a:txBody>
                  <a:tcPr marL="95250" marR="95250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96404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Anna Karenina</a:t>
                      </a:r>
                    </a:p>
                  </a:txBody>
                  <a:tcPr marL="95250" marR="95250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b="1" dirty="0">
                          <a:effectLst/>
                        </a:rPr>
                        <a:t>1</a:t>
                      </a:r>
                    </a:p>
                  </a:txBody>
                  <a:tcPr marL="95250" marR="95250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>
                          <a:effectLst/>
                        </a:rPr>
                        <a:t>0.993 (</a:t>
                      </a:r>
                      <a:r>
                        <a:rPr lang="en-IL" b="1" dirty="0">
                          <a:effectLst/>
                        </a:rPr>
                        <a:t>1</a:t>
                      </a:r>
                      <a:r>
                        <a:rPr lang="en-IL" dirty="0">
                          <a:effectLst/>
                        </a:rPr>
                        <a:t>)</a:t>
                      </a:r>
                    </a:p>
                  </a:txBody>
                  <a:tcPr marL="95250" marR="95250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L" dirty="0">
                          <a:effectLst/>
                        </a:rPr>
                        <a:t>✓</a:t>
                      </a:r>
                    </a:p>
                  </a:txBody>
                  <a:tcPr marL="95250" marR="95250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effectLst/>
                        </a:rPr>
                        <a:t>he questioned.</a:t>
                      </a:r>
                      <a:endParaRPr lang="en-IL" i="1" dirty="0">
                        <a:effectLst/>
                      </a:endParaRPr>
                    </a:p>
                  </a:txBody>
                  <a:tcPr marL="95250" marR="95250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88639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Frankenstein</a:t>
                      </a:r>
                    </a:p>
                  </a:txBody>
                  <a:tcPr marL="95250" marR="95250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b="0" dirty="0">
                          <a:effectLst/>
                        </a:rPr>
                        <a:t>0</a:t>
                      </a:r>
                    </a:p>
                  </a:txBody>
                  <a:tcPr marL="95250" marR="95250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>
                          <a:effectLst/>
                        </a:rPr>
                        <a:t>0.242 (0)</a:t>
                      </a:r>
                    </a:p>
                  </a:txBody>
                  <a:tcPr marL="95250" marR="95250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L" dirty="0">
                          <a:effectLst/>
                        </a:rPr>
                        <a:t>✓</a:t>
                      </a:r>
                    </a:p>
                  </a:txBody>
                  <a:tcPr marL="95250" marR="95250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L" i="1" dirty="0">
                        <a:effectLst/>
                      </a:endParaRPr>
                    </a:p>
                  </a:txBody>
                  <a:tcPr marL="95250" marR="95250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79191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Alice in Wonderland</a:t>
                      </a:r>
                    </a:p>
                  </a:txBody>
                  <a:tcPr marL="95250" marR="95250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b="1" dirty="0">
                          <a:effectLst/>
                        </a:rPr>
                        <a:t>1</a:t>
                      </a:r>
                    </a:p>
                  </a:txBody>
                  <a:tcPr marL="95250" marR="95250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>
                          <a:effectLst/>
                        </a:rPr>
                        <a:t>0.940 (</a:t>
                      </a:r>
                      <a:r>
                        <a:rPr lang="en-IL" b="1" dirty="0">
                          <a:effectLst/>
                        </a:rPr>
                        <a:t>1</a:t>
                      </a:r>
                      <a:r>
                        <a:rPr lang="en-IL" dirty="0">
                          <a:effectLst/>
                        </a:rPr>
                        <a:t>)</a:t>
                      </a:r>
                    </a:p>
                  </a:txBody>
                  <a:tcPr marL="95250" marR="95250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L" dirty="0">
                          <a:effectLst/>
                        </a:rPr>
                        <a:t>✓</a:t>
                      </a:r>
                    </a:p>
                  </a:txBody>
                  <a:tcPr marL="95250" marR="95250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effectLst/>
                        </a:rPr>
                        <a:t>he asked.</a:t>
                      </a:r>
                      <a:endParaRPr lang="en-IL" i="1" dirty="0">
                        <a:effectLst/>
                      </a:endParaRPr>
                    </a:p>
                  </a:txBody>
                  <a:tcPr marL="95250" marR="95250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25037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Wuthering Heights</a:t>
                      </a:r>
                    </a:p>
                  </a:txBody>
                  <a:tcPr marL="95250" marR="95250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b="1" dirty="0">
                          <a:effectLst/>
                        </a:rPr>
                        <a:t>1</a:t>
                      </a:r>
                    </a:p>
                  </a:txBody>
                  <a:tcPr marL="95250" marR="95250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>
                          <a:effectLst/>
                        </a:rPr>
                        <a:t>0.988 (</a:t>
                      </a:r>
                      <a:r>
                        <a:rPr lang="en-IL" b="1" dirty="0">
                          <a:effectLst/>
                        </a:rPr>
                        <a:t>1</a:t>
                      </a:r>
                      <a:r>
                        <a:rPr lang="en-IL" dirty="0">
                          <a:effectLst/>
                        </a:rPr>
                        <a:t>)</a:t>
                      </a:r>
                    </a:p>
                  </a:txBody>
                  <a:tcPr marL="95250" marR="95250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L" dirty="0">
                          <a:effectLst/>
                        </a:rPr>
                        <a:t>✓</a:t>
                      </a:r>
                    </a:p>
                  </a:txBody>
                  <a:tcPr marL="95250" marR="95250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effectLst/>
                        </a:rPr>
                        <a:t>I asked.</a:t>
                      </a:r>
                      <a:endParaRPr lang="en-IL" i="1" dirty="0">
                        <a:effectLst/>
                      </a:endParaRPr>
                    </a:p>
                  </a:txBody>
                  <a:tcPr marL="95250" marR="95250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2333386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07F4E8E6-6CF6-C00C-277E-64BBC4478BEA}"/>
              </a:ext>
            </a:extLst>
          </p:cNvPr>
          <p:cNvSpPr txBox="1"/>
          <p:nvPr/>
        </p:nvSpPr>
        <p:spPr>
          <a:xfrm>
            <a:off x="1020237" y="1623247"/>
            <a:ext cx="10420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/>
              <a:t>he asked.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DE213DD-2893-6C79-98EE-01619D52CCDA}"/>
              </a:ext>
            </a:extLst>
          </p:cNvPr>
          <p:cNvSpPr/>
          <p:nvPr/>
        </p:nvSpPr>
        <p:spPr>
          <a:xfrm>
            <a:off x="3657564" y="6231745"/>
            <a:ext cx="1858298" cy="4457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</a:t>
            </a:r>
            <a:r>
              <a:rPr lang="en-IL" sz="2000">
                <a:solidFill>
                  <a:schemeClr val="tx1">
                    <a:lumMod val="65000"/>
                    <a:lumOff val="35000"/>
                  </a:schemeClr>
                </a:solidFill>
              </a:rPr>
              <a:t>emantic Model</a:t>
            </a:r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E79F9926-A680-3CD1-3CF7-AAE11D7639F3}"/>
              </a:ext>
            </a:extLst>
          </p:cNvPr>
          <p:cNvSpPr/>
          <p:nvPr/>
        </p:nvSpPr>
        <p:spPr>
          <a:xfrm>
            <a:off x="5668413" y="6303815"/>
            <a:ext cx="409686" cy="301657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B16B323-7F07-90F1-0D3F-37E47637D4B8}"/>
              </a:ext>
            </a:extLst>
          </p:cNvPr>
          <p:cNvSpPr/>
          <p:nvPr/>
        </p:nvSpPr>
        <p:spPr>
          <a:xfrm>
            <a:off x="893256" y="6231745"/>
            <a:ext cx="2049520" cy="4457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Single-Label Data</a:t>
            </a:r>
            <a:endParaRPr lang="en-IL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A072C25-AC72-A0FB-5DE5-894B5DB67503}"/>
              </a:ext>
            </a:extLst>
          </p:cNvPr>
          <p:cNvSpPr/>
          <p:nvPr/>
        </p:nvSpPr>
        <p:spPr>
          <a:xfrm>
            <a:off x="6230650" y="6231745"/>
            <a:ext cx="2049520" cy="4457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Multi-Label Data</a:t>
            </a:r>
            <a:endParaRPr lang="en-IL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90A9A1F0-394A-4C68-3E0E-0361B5EF4EDE}"/>
              </a:ext>
            </a:extLst>
          </p:cNvPr>
          <p:cNvSpPr/>
          <p:nvPr/>
        </p:nvSpPr>
        <p:spPr>
          <a:xfrm>
            <a:off x="3097127" y="6303815"/>
            <a:ext cx="409686" cy="301657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B81E5837-2DFB-594C-A5A3-417B61641123}"/>
              </a:ext>
            </a:extLst>
          </p:cNvPr>
          <p:cNvSpPr/>
          <p:nvPr/>
        </p:nvSpPr>
        <p:spPr>
          <a:xfrm>
            <a:off x="8432721" y="6303815"/>
            <a:ext cx="409686" cy="301657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AA0E241-F076-294B-F522-57249100F130}"/>
              </a:ext>
            </a:extLst>
          </p:cNvPr>
          <p:cNvSpPr/>
          <p:nvPr/>
        </p:nvSpPr>
        <p:spPr>
          <a:xfrm>
            <a:off x="8994953" y="6231745"/>
            <a:ext cx="2303791" cy="4457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Classifier(s)</a:t>
            </a:r>
            <a:endParaRPr lang="en-IL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9066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D386E5-C480-CF78-72CD-ADAC7A1342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D5634-72AF-DB8B-59F1-C66145B38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Multi-Label Example</a:t>
            </a:r>
            <a:endParaRPr lang="en-IL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9E02D0-BE68-A29A-46BE-94E01E977EF1}"/>
              </a:ext>
            </a:extLst>
          </p:cNvPr>
          <p:cNvSpPr txBox="1"/>
          <p:nvPr/>
        </p:nvSpPr>
        <p:spPr>
          <a:xfrm>
            <a:off x="1020237" y="1623247"/>
            <a:ext cx="10420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1" dirty="0"/>
              <a:t>she continued.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2418E28-7515-204C-E0EA-5A90401985DF}"/>
              </a:ext>
            </a:extLst>
          </p:cNvPr>
          <p:cNvSpPr/>
          <p:nvPr/>
        </p:nvSpPr>
        <p:spPr>
          <a:xfrm>
            <a:off x="3657564" y="6231745"/>
            <a:ext cx="1858298" cy="4457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</a:t>
            </a:r>
            <a:r>
              <a:rPr lang="en-IL" sz="2000">
                <a:solidFill>
                  <a:schemeClr val="tx1">
                    <a:lumMod val="65000"/>
                    <a:lumOff val="35000"/>
                  </a:schemeClr>
                </a:solidFill>
              </a:rPr>
              <a:t>emantic Model</a:t>
            </a:r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3BBC2C93-8ED9-2CD5-4A77-135F2AD56A9A}"/>
              </a:ext>
            </a:extLst>
          </p:cNvPr>
          <p:cNvSpPr/>
          <p:nvPr/>
        </p:nvSpPr>
        <p:spPr>
          <a:xfrm>
            <a:off x="5668413" y="6303815"/>
            <a:ext cx="409686" cy="301657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6584761-5A04-FD88-CADB-42DA2FD70B3D}"/>
              </a:ext>
            </a:extLst>
          </p:cNvPr>
          <p:cNvSpPr/>
          <p:nvPr/>
        </p:nvSpPr>
        <p:spPr>
          <a:xfrm>
            <a:off x="893256" y="6231745"/>
            <a:ext cx="2049520" cy="4457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Single-Label Data</a:t>
            </a:r>
            <a:endParaRPr lang="en-IL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CF42286-9EDC-3C94-51C5-C559E9A745B3}"/>
              </a:ext>
            </a:extLst>
          </p:cNvPr>
          <p:cNvSpPr/>
          <p:nvPr/>
        </p:nvSpPr>
        <p:spPr>
          <a:xfrm>
            <a:off x="6230650" y="6231745"/>
            <a:ext cx="2049520" cy="4457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Multi-Label Data</a:t>
            </a:r>
            <a:endParaRPr lang="en-IL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5" name="Right Arrow 24">
            <a:extLst>
              <a:ext uri="{FF2B5EF4-FFF2-40B4-BE49-F238E27FC236}">
                <a16:creationId xmlns:a16="http://schemas.microsoft.com/office/drawing/2014/main" id="{81FA6C9A-5E3D-BC37-BAE0-2F58225578A0}"/>
              </a:ext>
            </a:extLst>
          </p:cNvPr>
          <p:cNvSpPr/>
          <p:nvPr/>
        </p:nvSpPr>
        <p:spPr>
          <a:xfrm>
            <a:off x="3097127" y="6303815"/>
            <a:ext cx="409686" cy="301657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984DA143-C49A-236C-7A49-4D6C1098BFFD}"/>
              </a:ext>
            </a:extLst>
          </p:cNvPr>
          <p:cNvSpPr/>
          <p:nvPr/>
        </p:nvSpPr>
        <p:spPr>
          <a:xfrm>
            <a:off x="8432721" y="6303815"/>
            <a:ext cx="409686" cy="301657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F36AEBF-5B27-696D-4BE5-AD2A714EB262}"/>
              </a:ext>
            </a:extLst>
          </p:cNvPr>
          <p:cNvSpPr/>
          <p:nvPr/>
        </p:nvSpPr>
        <p:spPr>
          <a:xfrm>
            <a:off x="8994953" y="6231745"/>
            <a:ext cx="2303791" cy="4457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Classifier(s)</a:t>
            </a:r>
            <a:endParaRPr lang="en-IL" sz="2000" dirty="0">
              <a:solidFill>
                <a:schemeClr val="bg1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E19A437-3FA2-607A-005A-02FC88E8F9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6856545"/>
              </p:ext>
            </p:extLst>
          </p:nvPr>
        </p:nvGraphicFramePr>
        <p:xfrm>
          <a:off x="1704369" y="2845997"/>
          <a:ext cx="9054023" cy="1847850"/>
        </p:xfrm>
        <a:graphic>
          <a:graphicData uri="http://schemas.openxmlformats.org/drawingml/2006/table">
            <a:tbl>
              <a:tblPr/>
              <a:tblGrid>
                <a:gridCol w="2137751">
                  <a:extLst>
                    <a:ext uri="{9D8B030D-6E8A-4147-A177-3AD203B41FA5}">
                      <a16:colId xmlns:a16="http://schemas.microsoft.com/office/drawing/2014/main" val="154347161"/>
                    </a:ext>
                  </a:extLst>
                </a:gridCol>
                <a:gridCol w="1629034">
                  <a:extLst>
                    <a:ext uri="{9D8B030D-6E8A-4147-A177-3AD203B41FA5}">
                      <a16:colId xmlns:a16="http://schemas.microsoft.com/office/drawing/2014/main" val="675162410"/>
                    </a:ext>
                  </a:extLst>
                </a:gridCol>
                <a:gridCol w="1629034">
                  <a:extLst>
                    <a:ext uri="{9D8B030D-6E8A-4147-A177-3AD203B41FA5}">
                      <a16:colId xmlns:a16="http://schemas.microsoft.com/office/drawing/2014/main" val="2293753727"/>
                    </a:ext>
                  </a:extLst>
                </a:gridCol>
                <a:gridCol w="673200">
                  <a:extLst>
                    <a:ext uri="{9D8B030D-6E8A-4147-A177-3AD203B41FA5}">
                      <a16:colId xmlns:a16="http://schemas.microsoft.com/office/drawing/2014/main" val="2473545345"/>
                    </a:ext>
                  </a:extLst>
                </a:gridCol>
                <a:gridCol w="2985004">
                  <a:extLst>
                    <a:ext uri="{9D8B030D-6E8A-4147-A177-3AD203B41FA5}">
                      <a16:colId xmlns:a16="http://schemas.microsoft.com/office/drawing/2014/main" val="354658936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endParaRPr lang="en-US" dirty="0">
                        <a:effectLst/>
                      </a:endParaRPr>
                    </a:p>
                  </a:txBody>
                  <a:tcPr marL="95250" marR="95250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True Label</a:t>
                      </a:r>
                    </a:p>
                  </a:txBody>
                  <a:tcPr marL="95250" marR="95250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Prediction</a:t>
                      </a:r>
                    </a:p>
                  </a:txBody>
                  <a:tcPr marL="95250" marR="95250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effectLst/>
                      </a:endParaRPr>
                    </a:p>
                  </a:txBody>
                  <a:tcPr marL="95250" marR="95250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effectLst/>
                        </a:rPr>
                        <a:t>Real sentence from the book</a:t>
                      </a:r>
                    </a:p>
                  </a:txBody>
                  <a:tcPr marL="95250" marR="95250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96404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Anna Karenina</a:t>
                      </a:r>
                    </a:p>
                  </a:txBody>
                  <a:tcPr marL="95250" marR="95250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b="1" dirty="0">
                          <a:effectLst/>
                        </a:rPr>
                        <a:t>1</a:t>
                      </a:r>
                    </a:p>
                  </a:txBody>
                  <a:tcPr marL="95250" marR="95250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>
                          <a:effectLst/>
                        </a:rPr>
                        <a:t>0.941 (</a:t>
                      </a:r>
                      <a:r>
                        <a:rPr lang="en-IL" b="1" dirty="0">
                          <a:effectLst/>
                        </a:rPr>
                        <a:t>1</a:t>
                      </a:r>
                      <a:r>
                        <a:rPr lang="en-IL" dirty="0">
                          <a:effectLst/>
                        </a:rPr>
                        <a:t>)</a:t>
                      </a:r>
                    </a:p>
                  </a:txBody>
                  <a:tcPr marL="95250" marR="95250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L" dirty="0">
                          <a:effectLst/>
                        </a:rPr>
                        <a:t>✓</a:t>
                      </a:r>
                    </a:p>
                  </a:txBody>
                  <a:tcPr marL="95250" marR="95250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She stood still again.</a:t>
                      </a:r>
                    </a:p>
                  </a:txBody>
                  <a:tcPr marL="95250" marR="95250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88639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Frankenstein</a:t>
                      </a:r>
                    </a:p>
                  </a:txBody>
                  <a:tcPr marL="95250" marR="95250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>
                          <a:effectLst/>
                        </a:rPr>
                        <a:t>0</a:t>
                      </a:r>
                    </a:p>
                  </a:txBody>
                  <a:tcPr marL="95250" marR="95250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>
                          <a:effectLst/>
                        </a:rPr>
                        <a:t>0.109 (0)</a:t>
                      </a:r>
                    </a:p>
                  </a:txBody>
                  <a:tcPr marL="95250" marR="95250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L" dirty="0">
                          <a:effectLst/>
                        </a:rPr>
                        <a:t>✓</a:t>
                      </a:r>
                    </a:p>
                  </a:txBody>
                  <a:tcPr marL="95250" marR="95250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L" i="1" dirty="0">
                        <a:effectLst/>
                      </a:endParaRPr>
                    </a:p>
                  </a:txBody>
                  <a:tcPr marL="95250" marR="95250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79191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Alice in Wonderland</a:t>
                      </a:r>
                    </a:p>
                  </a:txBody>
                  <a:tcPr marL="95250" marR="95250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b="1" dirty="0">
                          <a:effectLst/>
                        </a:rPr>
                        <a:t>1</a:t>
                      </a:r>
                    </a:p>
                  </a:txBody>
                  <a:tcPr marL="95250" marR="95250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>
                          <a:effectLst/>
                        </a:rPr>
                        <a:t>0.781 (</a:t>
                      </a:r>
                      <a:r>
                        <a:rPr lang="en-IL" b="1" dirty="0">
                          <a:effectLst/>
                        </a:rPr>
                        <a:t>1</a:t>
                      </a:r>
                      <a:r>
                        <a:rPr lang="en-IL" dirty="0">
                          <a:effectLst/>
                        </a:rPr>
                        <a:t>)</a:t>
                      </a:r>
                    </a:p>
                  </a:txBody>
                  <a:tcPr marL="95250" marR="95250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L" dirty="0">
                          <a:effectLst/>
                        </a:rPr>
                        <a:t>✓</a:t>
                      </a:r>
                    </a:p>
                  </a:txBody>
                  <a:tcPr marL="95250" marR="95250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Presently she began again.</a:t>
                      </a:r>
                    </a:p>
                  </a:txBody>
                  <a:tcPr marL="95250" marR="95250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25037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effectLst/>
                        </a:rPr>
                        <a:t>Wuthering Heights</a:t>
                      </a:r>
                    </a:p>
                  </a:txBody>
                  <a:tcPr marL="95250" marR="95250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b="1" dirty="0">
                          <a:effectLst/>
                        </a:rPr>
                        <a:t>1</a:t>
                      </a:r>
                    </a:p>
                  </a:txBody>
                  <a:tcPr marL="95250" marR="95250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>
                          <a:effectLst/>
                        </a:rPr>
                        <a:t>0.976 (</a:t>
                      </a:r>
                      <a:r>
                        <a:rPr lang="en-IL" b="1" dirty="0">
                          <a:effectLst/>
                        </a:rPr>
                        <a:t>1</a:t>
                      </a:r>
                      <a:r>
                        <a:rPr lang="en-IL" dirty="0">
                          <a:effectLst/>
                        </a:rPr>
                        <a:t>)</a:t>
                      </a:r>
                    </a:p>
                  </a:txBody>
                  <a:tcPr marL="95250" marR="95250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L" dirty="0">
                          <a:effectLst/>
                        </a:rPr>
                        <a:t>✓</a:t>
                      </a:r>
                    </a:p>
                  </a:txBody>
                  <a:tcPr marL="95250" marR="95250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i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she continued.</a:t>
                      </a:r>
                    </a:p>
                  </a:txBody>
                  <a:tcPr marL="95250" marR="95250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23333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3720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69421-B062-CB16-F0F6-3DC366A90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2975"/>
          </a:xfrm>
        </p:spPr>
        <p:txBody>
          <a:bodyPr/>
          <a:lstStyle/>
          <a:p>
            <a:r>
              <a:rPr lang="en-IL"/>
              <a:t>Introduction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93E4CEB1-1B48-96B1-0E71-706ED6C74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9700"/>
            <a:ext cx="10515600" cy="47672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L"/>
              <a:t>Given a sentence, does it belong to the book?</a:t>
            </a:r>
          </a:p>
        </p:txBody>
      </p:sp>
      <p:pic>
        <p:nvPicPr>
          <p:cNvPr id="14" name="Picture 2" descr="Anna Karenina (Modern Library Classics)">
            <a:extLst>
              <a:ext uri="{FF2B5EF4-FFF2-40B4-BE49-F238E27FC236}">
                <a16:creationId xmlns:a16="http://schemas.microsoft.com/office/drawing/2014/main" id="{B32BF814-E3AD-3FA8-6D4C-5DB68A25E5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56828" y="3806228"/>
            <a:ext cx="1239193" cy="1971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 descr="Alice's Adventures in Wonderland (Macmillan Children's Books Paperback  Classics) | Westminster Abbey Shop">
            <a:extLst>
              <a:ext uri="{FF2B5EF4-FFF2-40B4-BE49-F238E27FC236}">
                <a16:creationId xmlns:a16="http://schemas.microsoft.com/office/drawing/2014/main" id="{DC2BC4CE-D817-1D88-6CE7-2483CA116C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02" t="2447" r="17817" b="2447"/>
          <a:stretch>
            <a:fillRect/>
          </a:stretch>
        </p:blipFill>
        <p:spPr bwMode="auto">
          <a:xfrm>
            <a:off x="9278583" y="3806228"/>
            <a:ext cx="1239193" cy="1971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 descr="Wuthering Heights | Classic Literature Wikia | Fandom">
            <a:extLst>
              <a:ext uri="{FF2B5EF4-FFF2-40B4-BE49-F238E27FC236}">
                <a16:creationId xmlns:a16="http://schemas.microsoft.com/office/drawing/2014/main" id="{3E8D8B12-45E0-938C-7702-060E6E7180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2" t="1072" r="1668" b="1303"/>
          <a:stretch>
            <a:fillRect/>
          </a:stretch>
        </p:blipFill>
        <p:spPr bwMode="auto">
          <a:xfrm>
            <a:off x="2313316" y="3806228"/>
            <a:ext cx="1239193" cy="1971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Frankenstein">
            <a:extLst>
              <a:ext uri="{FF2B5EF4-FFF2-40B4-BE49-F238E27FC236}">
                <a16:creationId xmlns:a16="http://schemas.microsoft.com/office/drawing/2014/main" id="{C6E6DB6C-C6E2-4623-453B-D35B2D6E4F5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4" t="1073" r="1918" b="1149"/>
          <a:stretch>
            <a:fillRect/>
          </a:stretch>
        </p:blipFill>
        <p:spPr bwMode="auto">
          <a:xfrm>
            <a:off x="4635072" y="3806228"/>
            <a:ext cx="1239193" cy="1971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2CE651B-50AC-85B9-9601-A3AF765E0FDE}"/>
              </a:ext>
            </a:extLst>
          </p:cNvPr>
          <p:cNvSpPr txBox="1"/>
          <p:nvPr/>
        </p:nvSpPr>
        <p:spPr>
          <a:xfrm>
            <a:off x="3001243" y="2423086"/>
            <a:ext cx="6189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No, I didn't, said Alice: I don t think it s at all a pity.</a:t>
            </a:r>
          </a:p>
        </p:txBody>
      </p:sp>
      <p:sp>
        <p:nvSpPr>
          <p:cNvPr id="23" name="Multiply 22">
            <a:extLst>
              <a:ext uri="{FF2B5EF4-FFF2-40B4-BE49-F238E27FC236}">
                <a16:creationId xmlns:a16="http://schemas.microsoft.com/office/drawing/2014/main" id="{5276A1B2-1393-63E5-BCAC-FD40A43C5A6F}"/>
              </a:ext>
            </a:extLst>
          </p:cNvPr>
          <p:cNvSpPr/>
          <p:nvPr/>
        </p:nvSpPr>
        <p:spPr>
          <a:xfrm>
            <a:off x="2723906" y="3191711"/>
            <a:ext cx="418011" cy="418011"/>
          </a:xfrm>
          <a:prstGeom prst="mathMultiply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4" name="Multiply 23">
            <a:extLst>
              <a:ext uri="{FF2B5EF4-FFF2-40B4-BE49-F238E27FC236}">
                <a16:creationId xmlns:a16="http://schemas.microsoft.com/office/drawing/2014/main" id="{66CA7547-268D-F327-CFD5-7962ECAFAE60}"/>
              </a:ext>
            </a:extLst>
          </p:cNvPr>
          <p:cNvSpPr/>
          <p:nvPr/>
        </p:nvSpPr>
        <p:spPr>
          <a:xfrm>
            <a:off x="5045662" y="3191710"/>
            <a:ext cx="418011" cy="418011"/>
          </a:xfrm>
          <a:prstGeom prst="mathMultiply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5" name="Multiply 24">
            <a:extLst>
              <a:ext uri="{FF2B5EF4-FFF2-40B4-BE49-F238E27FC236}">
                <a16:creationId xmlns:a16="http://schemas.microsoft.com/office/drawing/2014/main" id="{AAB59F53-BE16-4E4A-B5EE-FDA160ADB2E7}"/>
              </a:ext>
            </a:extLst>
          </p:cNvPr>
          <p:cNvSpPr/>
          <p:nvPr/>
        </p:nvSpPr>
        <p:spPr>
          <a:xfrm>
            <a:off x="7367418" y="3191710"/>
            <a:ext cx="418011" cy="418011"/>
          </a:xfrm>
          <a:prstGeom prst="mathMultiply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26" name="L-Shape 25">
            <a:extLst>
              <a:ext uri="{FF2B5EF4-FFF2-40B4-BE49-F238E27FC236}">
                <a16:creationId xmlns:a16="http://schemas.microsoft.com/office/drawing/2014/main" id="{BA371126-8140-1367-72D2-C21FA416E05F}"/>
              </a:ext>
            </a:extLst>
          </p:cNvPr>
          <p:cNvSpPr/>
          <p:nvPr/>
        </p:nvSpPr>
        <p:spPr>
          <a:xfrm rot="18900000">
            <a:off x="9746574" y="3297109"/>
            <a:ext cx="303211" cy="207213"/>
          </a:xfrm>
          <a:prstGeom prst="corner">
            <a:avLst>
              <a:gd name="adj1" fmla="val 47833"/>
              <a:gd name="adj2" fmla="val 49985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169310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BD7C05-526D-BA63-9231-887FA0678B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4D890-D495-0F3B-3F5C-7A8B7126C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850" y="264391"/>
            <a:ext cx="10515600" cy="942975"/>
          </a:xfrm>
        </p:spPr>
        <p:txBody>
          <a:bodyPr>
            <a:normAutofit/>
          </a:bodyPr>
          <a:lstStyle/>
          <a:p>
            <a:r>
              <a:rPr lang="en-US" dirty="0"/>
              <a:t>Comparison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B27D8A-2FA9-C24C-8763-66829A24AD7F}"/>
              </a:ext>
            </a:extLst>
          </p:cNvPr>
          <p:cNvSpPr/>
          <p:nvPr/>
        </p:nvSpPr>
        <p:spPr>
          <a:xfrm>
            <a:off x="3657564" y="6231745"/>
            <a:ext cx="1858298" cy="4457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</a:t>
            </a:r>
            <a:r>
              <a:rPr lang="en-IL" sz="2000">
                <a:solidFill>
                  <a:schemeClr val="tx1">
                    <a:lumMod val="65000"/>
                    <a:lumOff val="35000"/>
                  </a:schemeClr>
                </a:solidFill>
              </a:rPr>
              <a:t>emantic Model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44A6A0FB-3CB6-F84F-7A1C-E6B06F07B9ED}"/>
              </a:ext>
            </a:extLst>
          </p:cNvPr>
          <p:cNvSpPr/>
          <p:nvPr/>
        </p:nvSpPr>
        <p:spPr>
          <a:xfrm>
            <a:off x="5668413" y="6303815"/>
            <a:ext cx="409686" cy="301657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BA0BE2-81C2-5731-4BBC-4B0A54BEADC7}"/>
              </a:ext>
            </a:extLst>
          </p:cNvPr>
          <p:cNvSpPr/>
          <p:nvPr/>
        </p:nvSpPr>
        <p:spPr>
          <a:xfrm>
            <a:off x="893256" y="6231745"/>
            <a:ext cx="2049520" cy="4457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Single-Label Data</a:t>
            </a:r>
            <a:endParaRPr lang="en-IL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4C2EBBD-062A-F671-3FA2-A0750FA10604}"/>
              </a:ext>
            </a:extLst>
          </p:cNvPr>
          <p:cNvSpPr/>
          <p:nvPr/>
        </p:nvSpPr>
        <p:spPr>
          <a:xfrm>
            <a:off x="6230650" y="6231745"/>
            <a:ext cx="2049520" cy="4457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Multi-Label Data</a:t>
            </a:r>
            <a:endParaRPr lang="en-IL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876655D1-18C5-581D-ECB5-36DD18673663}"/>
              </a:ext>
            </a:extLst>
          </p:cNvPr>
          <p:cNvSpPr/>
          <p:nvPr/>
        </p:nvSpPr>
        <p:spPr>
          <a:xfrm>
            <a:off x="3097127" y="6303815"/>
            <a:ext cx="409686" cy="301657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6B72AD0D-6480-34DA-FFEC-892EDE30E764}"/>
              </a:ext>
            </a:extLst>
          </p:cNvPr>
          <p:cNvSpPr/>
          <p:nvPr/>
        </p:nvSpPr>
        <p:spPr>
          <a:xfrm>
            <a:off x="8432721" y="6303815"/>
            <a:ext cx="409686" cy="301657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D7F09A1-E659-866B-8185-85E2C1F6F1E2}"/>
              </a:ext>
            </a:extLst>
          </p:cNvPr>
          <p:cNvSpPr/>
          <p:nvPr/>
        </p:nvSpPr>
        <p:spPr>
          <a:xfrm>
            <a:off x="8994953" y="6231745"/>
            <a:ext cx="2303791" cy="4457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Classifier(s)</a:t>
            </a:r>
            <a:endParaRPr lang="en-IL" sz="2000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1D4412-E27E-F06F-A312-D7E4F8DBDA05}"/>
              </a:ext>
            </a:extLst>
          </p:cNvPr>
          <p:cNvSpPr txBox="1"/>
          <p:nvPr/>
        </p:nvSpPr>
        <p:spPr>
          <a:xfrm>
            <a:off x="893256" y="4907280"/>
            <a:ext cx="104054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L" sz="2400" dirty="0"/>
              <a:t>The difference is very small and might change with the choice of different hyper-parameters. Hence, the choice really depends on the application’s needs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D11BC557-34CD-429F-B6E9-9D91C4313EF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68781910"/>
              </p:ext>
            </p:extLst>
          </p:nvPr>
        </p:nvGraphicFramePr>
        <p:xfrm>
          <a:off x="2032000" y="1361661"/>
          <a:ext cx="8128000" cy="33383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38744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B416B7-C0B3-EC90-C6CF-518FBAED03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FEC13-8E49-DF00-A69D-BBCBACEA6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Multi-Label Classifier Results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A803100-BC25-FE05-FF61-77E4FBD51D80}"/>
              </a:ext>
            </a:extLst>
          </p:cNvPr>
          <p:cNvSpPr/>
          <p:nvPr/>
        </p:nvSpPr>
        <p:spPr>
          <a:xfrm>
            <a:off x="3657564" y="6231745"/>
            <a:ext cx="1858298" cy="4457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</a:t>
            </a:r>
            <a:r>
              <a:rPr lang="en-IL" sz="2000">
                <a:solidFill>
                  <a:schemeClr val="tx1">
                    <a:lumMod val="65000"/>
                    <a:lumOff val="35000"/>
                  </a:schemeClr>
                </a:solidFill>
              </a:rPr>
              <a:t>emantic Model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DE214EE5-147B-1D92-6009-0B6B88903F4F}"/>
              </a:ext>
            </a:extLst>
          </p:cNvPr>
          <p:cNvSpPr/>
          <p:nvPr/>
        </p:nvSpPr>
        <p:spPr>
          <a:xfrm>
            <a:off x="5668413" y="6303815"/>
            <a:ext cx="409686" cy="301657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9F3347-6F62-10BC-9CA7-5ADEADF68EF7}"/>
              </a:ext>
            </a:extLst>
          </p:cNvPr>
          <p:cNvSpPr/>
          <p:nvPr/>
        </p:nvSpPr>
        <p:spPr>
          <a:xfrm>
            <a:off x="893256" y="6231745"/>
            <a:ext cx="2049520" cy="4457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Single-Label Data</a:t>
            </a:r>
            <a:endParaRPr lang="en-IL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CE9D347-C5AB-24C7-8D02-1915D8641C89}"/>
              </a:ext>
            </a:extLst>
          </p:cNvPr>
          <p:cNvSpPr/>
          <p:nvPr/>
        </p:nvSpPr>
        <p:spPr>
          <a:xfrm>
            <a:off x="6230650" y="6231745"/>
            <a:ext cx="2049520" cy="4457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Multi-Label Data</a:t>
            </a:r>
            <a:endParaRPr lang="en-IL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7F2E44A9-9704-CF04-0B2F-8835F9EEB407}"/>
              </a:ext>
            </a:extLst>
          </p:cNvPr>
          <p:cNvSpPr/>
          <p:nvPr/>
        </p:nvSpPr>
        <p:spPr>
          <a:xfrm>
            <a:off x="3097127" y="6303815"/>
            <a:ext cx="409686" cy="301657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D83C3FF0-588E-2FF1-546D-6E7401F51E48}"/>
              </a:ext>
            </a:extLst>
          </p:cNvPr>
          <p:cNvSpPr/>
          <p:nvPr/>
        </p:nvSpPr>
        <p:spPr>
          <a:xfrm>
            <a:off x="8432721" y="6303815"/>
            <a:ext cx="409686" cy="301657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CB5C03B-6055-A8DF-298A-E7552A1BD2E6}"/>
              </a:ext>
            </a:extLst>
          </p:cNvPr>
          <p:cNvSpPr/>
          <p:nvPr/>
        </p:nvSpPr>
        <p:spPr>
          <a:xfrm>
            <a:off x="8994953" y="6231745"/>
            <a:ext cx="2303791" cy="4457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Classifier(s)</a:t>
            </a:r>
            <a:endParaRPr lang="en-IL" sz="2000" dirty="0">
              <a:solidFill>
                <a:schemeClr val="bg1"/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F84CB20-A097-EEDA-BE0A-4BD659F71F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567385"/>
              </p:ext>
            </p:extLst>
          </p:nvPr>
        </p:nvGraphicFramePr>
        <p:xfrm>
          <a:off x="893256" y="2112625"/>
          <a:ext cx="10405492" cy="2632750"/>
        </p:xfrm>
        <a:graphic>
          <a:graphicData uri="http://schemas.openxmlformats.org/drawingml/2006/table">
            <a:tbl>
              <a:tblPr/>
              <a:tblGrid>
                <a:gridCol w="2490024">
                  <a:extLst>
                    <a:ext uri="{9D8B030D-6E8A-4147-A177-3AD203B41FA5}">
                      <a16:colId xmlns:a16="http://schemas.microsoft.com/office/drawing/2014/main" val="2573950463"/>
                    </a:ext>
                  </a:extLst>
                </a:gridCol>
                <a:gridCol w="1978867">
                  <a:extLst>
                    <a:ext uri="{9D8B030D-6E8A-4147-A177-3AD203B41FA5}">
                      <a16:colId xmlns:a16="http://schemas.microsoft.com/office/drawing/2014/main" val="1940234185"/>
                    </a:ext>
                  </a:extLst>
                </a:gridCol>
                <a:gridCol w="1978867">
                  <a:extLst>
                    <a:ext uri="{9D8B030D-6E8A-4147-A177-3AD203B41FA5}">
                      <a16:colId xmlns:a16="http://schemas.microsoft.com/office/drawing/2014/main" val="3275310356"/>
                    </a:ext>
                  </a:extLst>
                </a:gridCol>
                <a:gridCol w="1978867">
                  <a:extLst>
                    <a:ext uri="{9D8B030D-6E8A-4147-A177-3AD203B41FA5}">
                      <a16:colId xmlns:a16="http://schemas.microsoft.com/office/drawing/2014/main" val="1270999126"/>
                    </a:ext>
                  </a:extLst>
                </a:gridCol>
                <a:gridCol w="1978867">
                  <a:extLst>
                    <a:ext uri="{9D8B030D-6E8A-4147-A177-3AD203B41FA5}">
                      <a16:colId xmlns:a16="http://schemas.microsoft.com/office/drawing/2014/main" val="1916084299"/>
                    </a:ext>
                  </a:extLst>
                </a:gridCol>
              </a:tblGrid>
              <a:tr h="629886">
                <a:tc>
                  <a:txBody>
                    <a:bodyPr/>
                    <a:lstStyle/>
                    <a:p>
                      <a:pPr algn="l"/>
                      <a:endParaRPr lang="en-US" b="1" dirty="0">
                        <a:effectLst/>
                      </a:endParaRPr>
                    </a:p>
                  </a:txBody>
                  <a:tcPr marL="95250" marR="95250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Overall Accuracy</a:t>
                      </a:r>
                    </a:p>
                  </a:txBody>
                  <a:tcPr marL="95250" marR="95250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Overall F1</a:t>
                      </a:r>
                    </a:p>
                  </a:txBody>
                  <a:tcPr marL="95250" marR="95250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Single-Label F1</a:t>
                      </a:r>
                    </a:p>
                  </a:txBody>
                  <a:tcPr marL="95250" marR="95250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Multi-Label F1</a:t>
                      </a:r>
                    </a:p>
                  </a:txBody>
                  <a:tcPr marL="95250" marR="95250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3727943"/>
                  </a:ext>
                </a:extLst>
              </a:tr>
              <a:tr h="500716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Anna Karenina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>
                          <a:effectLst/>
                        </a:rPr>
                        <a:t>0.881</a:t>
                      </a:r>
                    </a:p>
                  </a:txBody>
                  <a:tcPr marL="95250" marR="95250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>
                          <a:effectLst/>
                        </a:rPr>
                        <a:t>0.879</a:t>
                      </a:r>
                    </a:p>
                  </a:txBody>
                  <a:tcPr marL="95250" marR="95250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>
                          <a:effectLst/>
                        </a:rPr>
                        <a:t>0.393</a:t>
                      </a:r>
                    </a:p>
                  </a:txBody>
                  <a:tcPr marL="95250" marR="95250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b="1">
                          <a:effectLst/>
                        </a:rPr>
                        <a:t>0.922</a:t>
                      </a:r>
                      <a:endParaRPr lang="en-IL">
                        <a:effectLst/>
                      </a:endParaRPr>
                    </a:p>
                  </a:txBody>
                  <a:tcPr marL="95250" marR="95250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9449716"/>
                  </a:ext>
                </a:extLst>
              </a:tr>
              <a:tr h="500716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Frankenstein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>
                          <a:effectLst/>
                        </a:rPr>
                        <a:t>0.848</a:t>
                      </a:r>
                    </a:p>
                  </a:txBody>
                  <a:tcPr marL="95250" marR="95250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>
                          <a:effectLst/>
                        </a:rPr>
                        <a:t>0.829</a:t>
                      </a:r>
                    </a:p>
                  </a:txBody>
                  <a:tcPr marL="95250" marR="95250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b="1">
                          <a:effectLst/>
                        </a:rPr>
                        <a:t>0.911</a:t>
                      </a:r>
                      <a:endParaRPr lang="en-IL">
                        <a:effectLst/>
                      </a:endParaRPr>
                    </a:p>
                  </a:txBody>
                  <a:tcPr marL="95250" marR="95250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>
                          <a:effectLst/>
                        </a:rPr>
                        <a:t>0.678</a:t>
                      </a:r>
                    </a:p>
                  </a:txBody>
                  <a:tcPr marL="95250" marR="95250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3073567"/>
                  </a:ext>
                </a:extLst>
              </a:tr>
              <a:tr h="500716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Alice in Wonderland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>
                          <a:effectLst/>
                        </a:rPr>
                        <a:t>0.877</a:t>
                      </a:r>
                    </a:p>
                  </a:txBody>
                  <a:tcPr marL="95250" marR="95250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>
                          <a:effectLst/>
                        </a:rPr>
                        <a:t>0.748</a:t>
                      </a:r>
                    </a:p>
                  </a:txBody>
                  <a:tcPr marL="95250" marR="95250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b="1" dirty="0">
                          <a:effectLst/>
                        </a:rPr>
                        <a:t>0.864</a:t>
                      </a:r>
                      <a:endParaRPr lang="en-IL" dirty="0">
                        <a:effectLst/>
                      </a:endParaRPr>
                    </a:p>
                  </a:txBody>
                  <a:tcPr marL="95250" marR="95250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>
                          <a:effectLst/>
                        </a:rPr>
                        <a:t>0.662</a:t>
                      </a:r>
                    </a:p>
                  </a:txBody>
                  <a:tcPr marL="95250" marR="95250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4600370"/>
                  </a:ext>
                </a:extLst>
              </a:tr>
              <a:tr h="500716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Wuthering Heights</a:t>
                      </a:r>
                      <a:endParaRPr lang="en-US">
                        <a:effectLst/>
                      </a:endParaRPr>
                    </a:p>
                  </a:txBody>
                  <a:tcPr marL="95250" marR="95250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>
                          <a:effectLst/>
                        </a:rPr>
                        <a:t>0.845</a:t>
                      </a:r>
                    </a:p>
                  </a:txBody>
                  <a:tcPr marL="95250" marR="95250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>
                          <a:effectLst/>
                        </a:rPr>
                        <a:t>0.845</a:t>
                      </a:r>
                    </a:p>
                  </a:txBody>
                  <a:tcPr marL="95250" marR="95250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>
                          <a:effectLst/>
                        </a:rPr>
                        <a:t>0.597</a:t>
                      </a:r>
                    </a:p>
                  </a:txBody>
                  <a:tcPr marL="95250" marR="95250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b="1" dirty="0">
                          <a:effectLst/>
                        </a:rPr>
                        <a:t>0.894</a:t>
                      </a:r>
                      <a:endParaRPr lang="en-IL" dirty="0">
                        <a:effectLst/>
                      </a:endParaRPr>
                    </a:p>
                  </a:txBody>
                  <a:tcPr marL="95250" marR="95250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17383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73115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CE6B2D-0FE6-DC45-36C7-4F8BA26812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01BD6-6607-B158-85F5-3D18978F2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Binary Classifiers Results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DE03D9-3A97-42EC-F8AA-747EAC8B9A30}"/>
              </a:ext>
            </a:extLst>
          </p:cNvPr>
          <p:cNvSpPr/>
          <p:nvPr/>
        </p:nvSpPr>
        <p:spPr>
          <a:xfrm>
            <a:off x="3657564" y="6231745"/>
            <a:ext cx="1858298" cy="4457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</a:t>
            </a:r>
            <a:r>
              <a:rPr lang="en-IL" sz="2000">
                <a:solidFill>
                  <a:schemeClr val="tx1">
                    <a:lumMod val="65000"/>
                    <a:lumOff val="35000"/>
                  </a:schemeClr>
                </a:solidFill>
              </a:rPr>
              <a:t>emantic Model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A3ECAEC1-A4EA-67A7-9515-FF9CFCE80513}"/>
              </a:ext>
            </a:extLst>
          </p:cNvPr>
          <p:cNvSpPr/>
          <p:nvPr/>
        </p:nvSpPr>
        <p:spPr>
          <a:xfrm>
            <a:off x="5668413" y="6303815"/>
            <a:ext cx="409686" cy="301657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9B93FA7-FAF5-06C8-37FE-48ABD58FC5F1}"/>
              </a:ext>
            </a:extLst>
          </p:cNvPr>
          <p:cNvSpPr/>
          <p:nvPr/>
        </p:nvSpPr>
        <p:spPr>
          <a:xfrm>
            <a:off x="893256" y="6231745"/>
            <a:ext cx="2049520" cy="4457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Single-Label Data</a:t>
            </a:r>
            <a:endParaRPr lang="en-IL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1CCC03F-F65D-F31E-09CF-2CE21DC1800D}"/>
              </a:ext>
            </a:extLst>
          </p:cNvPr>
          <p:cNvSpPr/>
          <p:nvPr/>
        </p:nvSpPr>
        <p:spPr>
          <a:xfrm>
            <a:off x="6230650" y="6231745"/>
            <a:ext cx="2049520" cy="4457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Multi-Label Data</a:t>
            </a:r>
            <a:endParaRPr lang="en-IL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7A3C31A9-6F4F-003D-BE06-86107B1EB474}"/>
              </a:ext>
            </a:extLst>
          </p:cNvPr>
          <p:cNvSpPr/>
          <p:nvPr/>
        </p:nvSpPr>
        <p:spPr>
          <a:xfrm>
            <a:off x="3097127" y="6303815"/>
            <a:ext cx="409686" cy="301657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0AB1F607-F9D6-E430-84AE-2C294E18CBF1}"/>
              </a:ext>
            </a:extLst>
          </p:cNvPr>
          <p:cNvSpPr/>
          <p:nvPr/>
        </p:nvSpPr>
        <p:spPr>
          <a:xfrm>
            <a:off x="8432721" y="6303815"/>
            <a:ext cx="409686" cy="301657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06056A6-9A2F-25C2-B143-D1A88547FBB9}"/>
              </a:ext>
            </a:extLst>
          </p:cNvPr>
          <p:cNvSpPr/>
          <p:nvPr/>
        </p:nvSpPr>
        <p:spPr>
          <a:xfrm>
            <a:off x="8994953" y="6231745"/>
            <a:ext cx="2303791" cy="4457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Classifier(s)</a:t>
            </a:r>
            <a:endParaRPr lang="en-IL" sz="2000" dirty="0">
              <a:solidFill>
                <a:schemeClr val="bg1"/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67177EA-5630-0913-C92E-A782703E0C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6434177"/>
              </p:ext>
            </p:extLst>
          </p:nvPr>
        </p:nvGraphicFramePr>
        <p:xfrm>
          <a:off x="893256" y="2112625"/>
          <a:ext cx="10405492" cy="2632750"/>
        </p:xfrm>
        <a:graphic>
          <a:graphicData uri="http://schemas.openxmlformats.org/drawingml/2006/table">
            <a:tbl>
              <a:tblPr/>
              <a:tblGrid>
                <a:gridCol w="2490024">
                  <a:extLst>
                    <a:ext uri="{9D8B030D-6E8A-4147-A177-3AD203B41FA5}">
                      <a16:colId xmlns:a16="http://schemas.microsoft.com/office/drawing/2014/main" val="2573950463"/>
                    </a:ext>
                  </a:extLst>
                </a:gridCol>
                <a:gridCol w="1978867">
                  <a:extLst>
                    <a:ext uri="{9D8B030D-6E8A-4147-A177-3AD203B41FA5}">
                      <a16:colId xmlns:a16="http://schemas.microsoft.com/office/drawing/2014/main" val="1940234185"/>
                    </a:ext>
                  </a:extLst>
                </a:gridCol>
                <a:gridCol w="1978867">
                  <a:extLst>
                    <a:ext uri="{9D8B030D-6E8A-4147-A177-3AD203B41FA5}">
                      <a16:colId xmlns:a16="http://schemas.microsoft.com/office/drawing/2014/main" val="3275310356"/>
                    </a:ext>
                  </a:extLst>
                </a:gridCol>
                <a:gridCol w="1978867">
                  <a:extLst>
                    <a:ext uri="{9D8B030D-6E8A-4147-A177-3AD203B41FA5}">
                      <a16:colId xmlns:a16="http://schemas.microsoft.com/office/drawing/2014/main" val="1270999126"/>
                    </a:ext>
                  </a:extLst>
                </a:gridCol>
                <a:gridCol w="1978867">
                  <a:extLst>
                    <a:ext uri="{9D8B030D-6E8A-4147-A177-3AD203B41FA5}">
                      <a16:colId xmlns:a16="http://schemas.microsoft.com/office/drawing/2014/main" val="1916084299"/>
                    </a:ext>
                  </a:extLst>
                </a:gridCol>
              </a:tblGrid>
              <a:tr h="629886">
                <a:tc>
                  <a:txBody>
                    <a:bodyPr/>
                    <a:lstStyle/>
                    <a:p>
                      <a:pPr algn="l"/>
                      <a:endParaRPr lang="en-US" dirty="0">
                        <a:effectLst/>
                      </a:endParaRPr>
                    </a:p>
                  </a:txBody>
                  <a:tcPr marL="95250" marR="95250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Overall Accuracy</a:t>
                      </a:r>
                    </a:p>
                  </a:txBody>
                  <a:tcPr marL="95250" marR="95250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Overall F1</a:t>
                      </a:r>
                    </a:p>
                  </a:txBody>
                  <a:tcPr marL="95250" marR="95250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Single-Label F1</a:t>
                      </a:r>
                    </a:p>
                  </a:txBody>
                  <a:tcPr marL="95250" marR="95250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effectLst/>
                        </a:rPr>
                        <a:t>Multi-Label F1</a:t>
                      </a:r>
                    </a:p>
                  </a:txBody>
                  <a:tcPr marL="95250" marR="95250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3727943"/>
                  </a:ext>
                </a:extLst>
              </a:tr>
              <a:tr h="500716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Anna Karenina</a:t>
                      </a:r>
                      <a:endParaRPr lang="en-US">
                        <a:effectLst/>
                      </a:endParaRPr>
                    </a:p>
                  </a:txBody>
                  <a:tcPr marL="95250" marR="95250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>
                          <a:effectLst/>
                        </a:rPr>
                        <a:t>0.884</a:t>
                      </a:r>
                    </a:p>
                  </a:txBody>
                  <a:tcPr marL="95250" marR="95250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>
                          <a:effectLst/>
                        </a:rPr>
                        <a:t>0.885</a:t>
                      </a:r>
                    </a:p>
                  </a:txBody>
                  <a:tcPr marL="95250" marR="95250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>
                          <a:effectLst/>
                        </a:rPr>
                        <a:t>0.403</a:t>
                      </a:r>
                    </a:p>
                  </a:txBody>
                  <a:tcPr marL="95250" marR="95250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b="1">
                          <a:effectLst/>
                        </a:rPr>
                        <a:t>0.933</a:t>
                      </a:r>
                      <a:endParaRPr lang="en-IL">
                        <a:effectLst/>
                      </a:endParaRPr>
                    </a:p>
                  </a:txBody>
                  <a:tcPr marL="95250" marR="95250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9449716"/>
                  </a:ext>
                </a:extLst>
              </a:tr>
              <a:tr h="500716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Frankenstein</a:t>
                      </a:r>
                      <a:endParaRPr lang="en-US">
                        <a:effectLst/>
                      </a:endParaRPr>
                    </a:p>
                  </a:txBody>
                  <a:tcPr marL="95250" marR="95250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>
                          <a:effectLst/>
                        </a:rPr>
                        <a:t>0.857</a:t>
                      </a:r>
                    </a:p>
                  </a:txBody>
                  <a:tcPr marL="95250" marR="95250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>
                          <a:effectLst/>
                        </a:rPr>
                        <a:t>0.840</a:t>
                      </a:r>
                    </a:p>
                  </a:txBody>
                  <a:tcPr marL="95250" marR="95250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b="1">
                          <a:effectLst/>
                        </a:rPr>
                        <a:t>0.910</a:t>
                      </a:r>
                      <a:endParaRPr lang="en-IL">
                        <a:effectLst/>
                      </a:endParaRPr>
                    </a:p>
                  </a:txBody>
                  <a:tcPr marL="95250" marR="95250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>
                          <a:effectLst/>
                        </a:rPr>
                        <a:t>0.719</a:t>
                      </a:r>
                    </a:p>
                  </a:txBody>
                  <a:tcPr marL="95250" marR="95250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3073567"/>
                  </a:ext>
                </a:extLst>
              </a:tr>
              <a:tr h="500716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Alice in Wonderland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>
                          <a:effectLst/>
                        </a:rPr>
                        <a:t>0.895</a:t>
                      </a:r>
                    </a:p>
                  </a:txBody>
                  <a:tcPr marL="95250" marR="95250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>
                          <a:effectLst/>
                        </a:rPr>
                        <a:t>0.802</a:t>
                      </a:r>
                    </a:p>
                  </a:txBody>
                  <a:tcPr marL="95250" marR="95250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b="1" dirty="0">
                          <a:effectLst/>
                        </a:rPr>
                        <a:t>0.853</a:t>
                      </a:r>
                    </a:p>
                  </a:txBody>
                  <a:tcPr marL="95250" marR="95250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>
                          <a:effectLst/>
                        </a:rPr>
                        <a:t>0.770</a:t>
                      </a:r>
                    </a:p>
                  </a:txBody>
                  <a:tcPr marL="95250" marR="95250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4600370"/>
                  </a:ext>
                </a:extLst>
              </a:tr>
              <a:tr h="500716">
                <a:tc>
                  <a:txBody>
                    <a:bodyPr/>
                    <a:lstStyle/>
                    <a:p>
                      <a:r>
                        <a:rPr lang="en-US" b="1">
                          <a:effectLst/>
                        </a:rPr>
                        <a:t>Wuthering Heights</a:t>
                      </a:r>
                      <a:endParaRPr lang="en-US">
                        <a:effectLst/>
                      </a:endParaRPr>
                    </a:p>
                  </a:txBody>
                  <a:tcPr marL="95250" marR="95250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>
                          <a:effectLst/>
                        </a:rPr>
                        <a:t>0.849</a:t>
                      </a:r>
                    </a:p>
                  </a:txBody>
                  <a:tcPr marL="95250" marR="95250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>
                          <a:effectLst/>
                        </a:rPr>
                        <a:t>0.851</a:t>
                      </a:r>
                    </a:p>
                  </a:txBody>
                  <a:tcPr marL="95250" marR="95250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dirty="0">
                          <a:effectLst/>
                        </a:rPr>
                        <a:t>0.586</a:t>
                      </a:r>
                    </a:p>
                  </a:txBody>
                  <a:tcPr marL="95250" marR="95250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L" b="1" dirty="0">
                          <a:effectLst/>
                        </a:rPr>
                        <a:t>0.906</a:t>
                      </a:r>
                      <a:endParaRPr lang="en-IL" dirty="0">
                        <a:effectLst/>
                      </a:endParaRPr>
                    </a:p>
                  </a:txBody>
                  <a:tcPr marL="95250" marR="95250" marT="47625" marB="476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17383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20103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C1DA9B-E403-C408-2A13-CC4155687E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827FF-D2C2-943B-FD94-F4317BCC1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The Na</a:t>
            </a:r>
            <a:r>
              <a:rPr lang="en-US" dirty="0" err="1"/>
              <a:t>ï</a:t>
            </a:r>
            <a:r>
              <a:rPr lang="en-IL" dirty="0"/>
              <a:t>ve Basleine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48541A-88F1-7E47-B31D-007E50D9F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9702"/>
            <a:ext cx="10515600" cy="445796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IL" dirty="0"/>
              <a:t>We also trained the same architecures with the single-label dataset for benchmarking: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0CC6B5-4819-39CA-BA4E-85689F5C7150}"/>
              </a:ext>
            </a:extLst>
          </p:cNvPr>
          <p:cNvSpPr/>
          <p:nvPr/>
        </p:nvSpPr>
        <p:spPr>
          <a:xfrm>
            <a:off x="3657564" y="6231745"/>
            <a:ext cx="1858298" cy="4457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</a:t>
            </a:r>
            <a:r>
              <a:rPr lang="en-IL" sz="2000">
                <a:solidFill>
                  <a:schemeClr val="tx1">
                    <a:lumMod val="65000"/>
                    <a:lumOff val="35000"/>
                  </a:schemeClr>
                </a:solidFill>
              </a:rPr>
              <a:t>emantic Model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53F4DF30-CA43-B3BC-A9A3-EB7419504D16}"/>
              </a:ext>
            </a:extLst>
          </p:cNvPr>
          <p:cNvSpPr/>
          <p:nvPr/>
        </p:nvSpPr>
        <p:spPr>
          <a:xfrm>
            <a:off x="5668413" y="6303815"/>
            <a:ext cx="409686" cy="301657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EFAE79-8CC4-E1DB-4263-4B411239A534}"/>
              </a:ext>
            </a:extLst>
          </p:cNvPr>
          <p:cNvSpPr/>
          <p:nvPr/>
        </p:nvSpPr>
        <p:spPr>
          <a:xfrm>
            <a:off x="893256" y="6231745"/>
            <a:ext cx="2049520" cy="4457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Single-Label Data</a:t>
            </a:r>
            <a:endParaRPr lang="en-IL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0245DBE-8EB7-9D6B-6280-21A7291DA2AC}"/>
              </a:ext>
            </a:extLst>
          </p:cNvPr>
          <p:cNvSpPr/>
          <p:nvPr/>
        </p:nvSpPr>
        <p:spPr>
          <a:xfrm>
            <a:off x="6230650" y="6231745"/>
            <a:ext cx="2049520" cy="4457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Multi-Label Data</a:t>
            </a:r>
            <a:endParaRPr lang="en-IL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A6902C3D-C0A3-2286-9ED6-0FC6C276D7AF}"/>
              </a:ext>
            </a:extLst>
          </p:cNvPr>
          <p:cNvSpPr/>
          <p:nvPr/>
        </p:nvSpPr>
        <p:spPr>
          <a:xfrm>
            <a:off x="3097127" y="6303815"/>
            <a:ext cx="409686" cy="301657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FB10AA1D-48DC-7402-4386-0C471574EE6B}"/>
              </a:ext>
            </a:extLst>
          </p:cNvPr>
          <p:cNvSpPr/>
          <p:nvPr/>
        </p:nvSpPr>
        <p:spPr>
          <a:xfrm>
            <a:off x="8432721" y="6303815"/>
            <a:ext cx="409686" cy="301657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3BE0A45-DBE5-D33C-DEBF-B1CD1DBFCFF1}"/>
              </a:ext>
            </a:extLst>
          </p:cNvPr>
          <p:cNvSpPr/>
          <p:nvPr/>
        </p:nvSpPr>
        <p:spPr>
          <a:xfrm>
            <a:off x="8994953" y="6231745"/>
            <a:ext cx="2303791" cy="4457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Classifier(s)</a:t>
            </a:r>
            <a:endParaRPr lang="en-IL" sz="2000" dirty="0">
              <a:solidFill>
                <a:schemeClr val="bg1"/>
              </a:solidFill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419A8BD-7189-191F-F306-35E5B1E6B8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21842973"/>
              </p:ext>
            </p:extLst>
          </p:nvPr>
        </p:nvGraphicFramePr>
        <p:xfrm>
          <a:off x="893256" y="2060259"/>
          <a:ext cx="10405488" cy="23522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A9DC412-0A53-CE8C-7326-FAAC0B9ED200}"/>
              </a:ext>
            </a:extLst>
          </p:cNvPr>
          <p:cNvSpPr txBox="1"/>
          <p:nvPr/>
        </p:nvSpPr>
        <p:spPr>
          <a:xfrm>
            <a:off x="838200" y="4617301"/>
            <a:ext cx="1051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L" sz="2400" dirty="0"/>
              <a:t>The na</a:t>
            </a:r>
            <a:r>
              <a:rPr lang="en-US" sz="2400" dirty="0" err="1"/>
              <a:t>ï</a:t>
            </a:r>
            <a:r>
              <a:rPr lang="en-IL" sz="2400" dirty="0"/>
              <a:t>ve classifiers are only </a:t>
            </a:r>
            <a:r>
              <a:rPr lang="en-IL" sz="2400" b="1" dirty="0"/>
              <a:t>sligtly better at predicting unique </a:t>
            </a:r>
            <a:r>
              <a:rPr lang="en-IL" sz="2400" dirty="0"/>
              <a:t>sentences, but the non-na</a:t>
            </a:r>
            <a:r>
              <a:rPr lang="en-US" sz="2400" dirty="0" err="1"/>
              <a:t>ï</a:t>
            </a:r>
            <a:r>
              <a:rPr lang="en-IL" sz="2400" dirty="0"/>
              <a:t>ve models are </a:t>
            </a:r>
            <a:r>
              <a:rPr lang="en-IL" sz="2400" b="1" dirty="0"/>
              <a:t>dramatically better  at predicting generic or shared </a:t>
            </a:r>
            <a:r>
              <a:rPr lang="en-IL" sz="2400" dirty="0"/>
              <a:t>sentences.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A524A32-5148-546A-9178-5C499F61469B}"/>
              </a:ext>
            </a:extLst>
          </p:cNvPr>
          <p:cNvSpPr txBox="1"/>
          <p:nvPr/>
        </p:nvSpPr>
        <p:spPr>
          <a:xfrm>
            <a:off x="10522134" y="2222349"/>
            <a:ext cx="68745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L" sz="1200" dirty="0">
                <a:solidFill>
                  <a:srgbClr val="C00000"/>
                </a:solidFill>
              </a:rPr>
              <a:t>~0.25%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37CED1F-B211-846E-523A-E31F0B2BE008}"/>
              </a:ext>
            </a:extLst>
          </p:cNvPr>
          <p:cNvCxnSpPr>
            <a:cxnSpLocks/>
          </p:cNvCxnSpPr>
          <p:nvPr/>
        </p:nvCxnSpPr>
        <p:spPr>
          <a:xfrm flipV="1">
            <a:off x="10865862" y="2534039"/>
            <a:ext cx="0" cy="751944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0D02826-F1DB-BB56-7B00-56520CFAEB5E}"/>
              </a:ext>
            </a:extLst>
          </p:cNvPr>
          <p:cNvCxnSpPr>
            <a:cxnSpLocks/>
          </p:cNvCxnSpPr>
          <p:nvPr/>
        </p:nvCxnSpPr>
        <p:spPr>
          <a:xfrm>
            <a:off x="10754463" y="3332786"/>
            <a:ext cx="222798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652CADA-DFC8-19BC-6556-7BB915516E6E}"/>
              </a:ext>
            </a:extLst>
          </p:cNvPr>
          <p:cNvCxnSpPr>
            <a:cxnSpLocks/>
          </p:cNvCxnSpPr>
          <p:nvPr/>
        </p:nvCxnSpPr>
        <p:spPr>
          <a:xfrm>
            <a:off x="10754463" y="2487237"/>
            <a:ext cx="222798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41512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29CA7-956B-1270-D211-9134A4A14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E7C5C-D54D-9330-59BD-894C9526B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7095955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08256-0C52-C65E-E6E1-895DBA23C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Future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9E132-4483-ED1C-6A54-03863FD4BE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5117"/>
            <a:ext cx="10515600" cy="4200268"/>
          </a:xfrm>
        </p:spPr>
        <p:txBody>
          <a:bodyPr/>
          <a:lstStyle/>
          <a:p>
            <a:r>
              <a:rPr lang="en-IL" dirty="0"/>
              <a:t>Transformer based architecture for more complex pattern and across-sentences dependencies.</a:t>
            </a:r>
          </a:p>
          <a:p>
            <a:endParaRPr lang="en-IL" dirty="0"/>
          </a:p>
          <a:p>
            <a:r>
              <a:rPr lang="en-IL" dirty="0"/>
              <a:t>Manual filtering of the similarity pairs to prevents “dirty” data.</a:t>
            </a:r>
          </a:p>
          <a:p>
            <a:endParaRPr lang="en-IL" dirty="0"/>
          </a:p>
          <a:p>
            <a:r>
              <a:rPr lang="en-IL" dirty="0"/>
              <a:t>Henance semantic seperation using constractive learning.</a:t>
            </a:r>
          </a:p>
          <a:p>
            <a:endParaRPr lang="en-IL" dirty="0"/>
          </a:p>
          <a:p>
            <a:r>
              <a:rPr lang="en-IL" dirty="0"/>
              <a:t>Fine-Tune the semantic model.</a:t>
            </a:r>
          </a:p>
        </p:txBody>
      </p:sp>
    </p:spTree>
    <p:extLst>
      <p:ext uri="{BB962C8B-B14F-4D97-AF65-F5344CB8AC3E}">
        <p14:creationId xmlns:p14="http://schemas.microsoft.com/office/powerpoint/2010/main" val="1814641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DF7094-C0B7-9E43-0425-92D56482A3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B7B86-0D25-A6A6-774F-4FBB30BCA2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/>
              <a:t>The Challange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9A3B73-7FC9-3B9D-CFB0-F28ABAB36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9701"/>
            <a:ext cx="10515600" cy="5461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</a:t>
            </a:r>
            <a:r>
              <a:rPr lang="en-IL"/>
              <a:t>he previous one was an easy one, but wh</a:t>
            </a:r>
            <a:r>
              <a:rPr lang="en-US" dirty="0"/>
              <a:t>at</a:t>
            </a:r>
            <a:r>
              <a:rPr lang="en-IL"/>
              <a:t> about this?</a:t>
            </a:r>
          </a:p>
        </p:txBody>
      </p:sp>
      <p:pic>
        <p:nvPicPr>
          <p:cNvPr id="16" name="Picture 15" descr="Wuthering Heights | Classic Literature Wikia | Fandom">
            <a:extLst>
              <a:ext uri="{FF2B5EF4-FFF2-40B4-BE49-F238E27FC236}">
                <a16:creationId xmlns:a16="http://schemas.microsoft.com/office/drawing/2014/main" id="{ABF6041C-2C42-E749-FB9F-4BF56B3C31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2" t="1072" r="1668" b="1303"/>
          <a:stretch>
            <a:fillRect/>
          </a:stretch>
        </p:blipFill>
        <p:spPr bwMode="auto">
          <a:xfrm>
            <a:off x="4894892" y="2712636"/>
            <a:ext cx="1051267" cy="1672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E1B5808-57A5-1FF4-AFEB-CE8605CFA07A}"/>
              </a:ext>
            </a:extLst>
          </p:cNvPr>
          <p:cNvSpPr txBox="1"/>
          <p:nvPr/>
        </p:nvSpPr>
        <p:spPr>
          <a:xfrm>
            <a:off x="965200" y="3096932"/>
            <a:ext cx="31149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But, away with you!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FF4C486-EA24-F443-468D-B3487135078F}"/>
              </a:ext>
            </a:extLst>
          </p:cNvPr>
          <p:cNvSpPr txBox="1"/>
          <p:nvPr/>
        </p:nvSpPr>
        <p:spPr>
          <a:xfrm>
            <a:off x="965200" y="3631478"/>
            <a:ext cx="3347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  <a:r>
              <a:rPr lang="en-IL"/>
              <a:t>t comes from </a:t>
            </a:r>
            <a:r>
              <a:rPr lang="en-IL" b="1"/>
              <a:t>Wuthering Heights</a:t>
            </a:r>
          </a:p>
        </p:txBody>
      </p:sp>
    </p:spTree>
    <p:extLst>
      <p:ext uri="{BB962C8B-B14F-4D97-AF65-F5344CB8AC3E}">
        <p14:creationId xmlns:p14="http://schemas.microsoft.com/office/powerpoint/2010/main" val="1545406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D7AED0-A98D-C0AA-ABB7-ED1B3359D3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08847-6CEF-420F-880C-75F9246C3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/>
              <a:t>The Challange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F8967-109D-8928-E9F8-D1C7E9778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9701"/>
            <a:ext cx="10515600" cy="5461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</a:t>
            </a:r>
            <a:r>
              <a:rPr lang="en-IL"/>
              <a:t>he previous was an easy one, but wh</a:t>
            </a:r>
            <a:r>
              <a:rPr lang="en-US" dirty="0"/>
              <a:t>at</a:t>
            </a:r>
            <a:r>
              <a:rPr lang="en-IL"/>
              <a:t> about this?</a:t>
            </a:r>
          </a:p>
        </p:txBody>
      </p:sp>
      <p:pic>
        <p:nvPicPr>
          <p:cNvPr id="6" name="Picture 2" descr="Anna Karenina (Modern Library Classics)">
            <a:extLst>
              <a:ext uri="{FF2B5EF4-FFF2-40B4-BE49-F238E27FC236}">
                <a16:creationId xmlns:a16="http://schemas.microsoft.com/office/drawing/2014/main" id="{A4E20106-ED31-CAE3-7AE0-C9B57713DE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00933" y="2712636"/>
            <a:ext cx="1051267" cy="167247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Wuthering Heights | Classic Literature Wikia | Fandom">
            <a:extLst>
              <a:ext uri="{FF2B5EF4-FFF2-40B4-BE49-F238E27FC236}">
                <a16:creationId xmlns:a16="http://schemas.microsoft.com/office/drawing/2014/main" id="{ED6F9EC6-E9C5-BA15-A99B-FAD7DDC28D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2" t="1072" r="1668" b="1303"/>
          <a:stretch>
            <a:fillRect/>
          </a:stretch>
        </p:blipFill>
        <p:spPr bwMode="auto">
          <a:xfrm>
            <a:off x="4894892" y="2712636"/>
            <a:ext cx="1051267" cy="1672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010A9C7-58C7-51EE-F0E6-B23FFEA0D0F9}"/>
              </a:ext>
            </a:extLst>
          </p:cNvPr>
          <p:cNvSpPr txBox="1"/>
          <p:nvPr/>
        </p:nvSpPr>
        <p:spPr>
          <a:xfrm>
            <a:off x="965200" y="3096932"/>
            <a:ext cx="31149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But, away with you!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171932-1F5B-F51A-9FF6-72147DF0B605}"/>
              </a:ext>
            </a:extLst>
          </p:cNvPr>
          <p:cNvSpPr txBox="1"/>
          <p:nvPr/>
        </p:nvSpPr>
        <p:spPr>
          <a:xfrm>
            <a:off x="965200" y="3631478"/>
            <a:ext cx="3347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  <a:r>
              <a:rPr lang="en-IL"/>
              <a:t>t comes from </a:t>
            </a:r>
            <a:r>
              <a:rPr lang="en-IL" b="1"/>
              <a:t>Wuthering Heights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4DED97-C29A-F79E-31A4-D9706B785FF2}"/>
              </a:ext>
            </a:extLst>
          </p:cNvPr>
          <p:cNvSpPr txBox="1"/>
          <p:nvPr/>
        </p:nvSpPr>
        <p:spPr>
          <a:xfrm>
            <a:off x="7560973" y="3477590"/>
            <a:ext cx="41880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go away, and go away!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F10F2D-BF93-2C14-136E-A82D67637E5D}"/>
              </a:ext>
            </a:extLst>
          </p:cNvPr>
          <p:cNvSpPr txBox="1"/>
          <p:nvPr/>
        </p:nvSpPr>
        <p:spPr>
          <a:xfrm>
            <a:off x="7560973" y="3181602"/>
            <a:ext cx="4419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But </a:t>
            </a:r>
            <a:r>
              <a:rPr lang="en-US" b="1" dirty="0"/>
              <a:t>Anna Karenina </a:t>
            </a:r>
            <a:r>
              <a:rPr lang="en-US" dirty="0"/>
              <a:t>has a very similar sentence:</a:t>
            </a:r>
            <a:endParaRPr lang="en-IL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1B7DD43-BC53-58CA-BE46-4161F6D233E0}"/>
              </a:ext>
            </a:extLst>
          </p:cNvPr>
          <p:cNvSpPr txBox="1">
            <a:spLocks/>
          </p:cNvSpPr>
          <p:nvPr/>
        </p:nvSpPr>
        <p:spPr>
          <a:xfrm>
            <a:off x="838200" y="5032807"/>
            <a:ext cx="8754533" cy="10283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We want the model to understand the meaning of the sentences and classify them based on the meanings across the books.</a:t>
            </a:r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50564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530C73-9EBF-98F9-DACE-C0E71A888F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1DF58-53EA-E792-B81A-14FA96F8F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/>
              <a:t>The Challange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C3BC4E-51C8-81F1-2952-B4392C83F2A1}"/>
              </a:ext>
            </a:extLst>
          </p:cNvPr>
          <p:cNvSpPr txBox="1"/>
          <p:nvPr/>
        </p:nvSpPr>
        <p:spPr>
          <a:xfrm>
            <a:off x="1118951" y="3239975"/>
            <a:ext cx="31149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But, away with you!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2CCA95-5743-7EC5-3C3B-0C9BD0033133}"/>
              </a:ext>
            </a:extLst>
          </p:cNvPr>
          <p:cNvSpPr txBox="1"/>
          <p:nvPr/>
        </p:nvSpPr>
        <p:spPr>
          <a:xfrm>
            <a:off x="7704908" y="3239975"/>
            <a:ext cx="41880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go away, and go away!</a:t>
            </a:r>
          </a:p>
        </p:txBody>
      </p:sp>
      <p:sp>
        <p:nvSpPr>
          <p:cNvPr id="40" name="Content Placeholder 39">
            <a:extLst>
              <a:ext uri="{FF2B5EF4-FFF2-40B4-BE49-F238E27FC236}">
                <a16:creationId xmlns:a16="http://schemas.microsoft.com/office/drawing/2014/main" id="{F54D2474-AA2C-642B-1252-4F95D7D6B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9700"/>
            <a:ext cx="10515600" cy="12792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When two similar sentences are used once as a positive example and once as negative, it “confuses” the model</a:t>
            </a:r>
            <a:endParaRPr lang="en-IL"/>
          </a:p>
        </p:txBody>
      </p:sp>
      <p:cxnSp>
        <p:nvCxnSpPr>
          <p:cNvPr id="4" name="Elbow Connector 3">
            <a:extLst>
              <a:ext uri="{FF2B5EF4-FFF2-40B4-BE49-F238E27FC236}">
                <a16:creationId xmlns:a16="http://schemas.microsoft.com/office/drawing/2014/main" id="{FFD0635F-E387-ECB1-2EC4-F69BD642EDDD}"/>
              </a:ext>
            </a:extLst>
          </p:cNvPr>
          <p:cNvCxnSpPr>
            <a:cxnSpLocks/>
            <a:stCxn id="15" idx="2"/>
          </p:cNvCxnSpPr>
          <p:nvPr/>
        </p:nvCxnSpPr>
        <p:spPr>
          <a:xfrm rot="5400000">
            <a:off x="8321773" y="2620699"/>
            <a:ext cx="334675" cy="2619667"/>
          </a:xfrm>
          <a:prstGeom prst="bentConnector2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3A770677-A45E-1B92-F5DB-14C55A83264A}"/>
              </a:ext>
            </a:extLst>
          </p:cNvPr>
          <p:cNvCxnSpPr>
            <a:cxnSpLocks/>
            <a:stCxn id="15" idx="0"/>
            <a:endCxn id="26" idx="0"/>
          </p:cNvCxnSpPr>
          <p:nvPr/>
        </p:nvCxnSpPr>
        <p:spPr>
          <a:xfrm rot="16200000" flipV="1">
            <a:off x="7346066" y="787097"/>
            <a:ext cx="527339" cy="4378417"/>
          </a:xfrm>
          <a:prstGeom prst="bentConnector3">
            <a:avLst>
              <a:gd name="adj1" fmla="val 143350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2D0BA0EE-A4E0-6EEF-712D-1AEB91FEC800}"/>
              </a:ext>
            </a:extLst>
          </p:cNvPr>
          <p:cNvCxnSpPr>
            <a:cxnSpLocks/>
            <a:stCxn id="5" idx="2"/>
            <a:endCxn id="25" idx="2"/>
          </p:cNvCxnSpPr>
          <p:nvPr/>
        </p:nvCxnSpPr>
        <p:spPr>
          <a:xfrm rot="16200000" flipH="1">
            <a:off x="4340543" y="2099081"/>
            <a:ext cx="621911" cy="3950138"/>
          </a:xfrm>
          <a:prstGeom prst="bentConnector3">
            <a:avLst>
              <a:gd name="adj1" fmla="val 136758"/>
            </a:avLst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CB889DDD-0946-C36F-A2AB-C93E02391A86}"/>
              </a:ext>
            </a:extLst>
          </p:cNvPr>
          <p:cNvCxnSpPr>
            <a:cxnSpLocks/>
            <a:stCxn id="5" idx="0"/>
          </p:cNvCxnSpPr>
          <p:nvPr/>
        </p:nvCxnSpPr>
        <p:spPr>
          <a:xfrm rot="5400000" flipH="1" flipV="1">
            <a:off x="3605658" y="2008704"/>
            <a:ext cx="302042" cy="2160500"/>
          </a:xfrm>
          <a:prstGeom prst="bentConnector2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5" name="Picture 2" descr="Anna Karenina (Modern Library Classics)">
            <a:extLst>
              <a:ext uri="{FF2B5EF4-FFF2-40B4-BE49-F238E27FC236}">
                <a16:creationId xmlns:a16="http://schemas.microsoft.com/office/drawing/2014/main" id="{FC34AFFA-0BA5-1D12-FA57-61DCC886D7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00933" y="2712636"/>
            <a:ext cx="1051267" cy="167247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25" descr="Wuthering Heights | Classic Literature Wikia | Fandom">
            <a:extLst>
              <a:ext uri="{FF2B5EF4-FFF2-40B4-BE49-F238E27FC236}">
                <a16:creationId xmlns:a16="http://schemas.microsoft.com/office/drawing/2014/main" id="{D837F57F-8441-CB68-A586-0FFECCD017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2" t="1072" r="1668" b="1303"/>
          <a:stretch>
            <a:fillRect/>
          </a:stretch>
        </p:blipFill>
        <p:spPr bwMode="auto">
          <a:xfrm>
            <a:off x="4894892" y="2712636"/>
            <a:ext cx="1051267" cy="1672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3800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A2215-5D97-55E6-8A0D-601CD1847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/>
              <a:t>Our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B2CD1-66B7-8E5A-A1E9-C260E7B3E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9699"/>
            <a:ext cx="10515600" cy="112458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IL"/>
              <a:t>To train a model (or several models) that understands if a sentence belongs to the semantic realm of the book, even if it doesn’t actually appear in the book</a:t>
            </a:r>
          </a:p>
        </p:txBody>
      </p:sp>
      <p:pic>
        <p:nvPicPr>
          <p:cNvPr id="4" name="Picture 2" descr="Anna Karenina (Modern Library Classics)">
            <a:extLst>
              <a:ext uri="{FF2B5EF4-FFF2-40B4-BE49-F238E27FC236}">
                <a16:creationId xmlns:a16="http://schemas.microsoft.com/office/drawing/2014/main" id="{4BDF561B-84D3-C6B7-8D23-AA23F08093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56828" y="3958628"/>
            <a:ext cx="1239193" cy="1971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Alice's Adventures in Wonderland (Macmillan Children's Books Paperback  Classics) | Westminster Abbey Shop">
            <a:extLst>
              <a:ext uri="{FF2B5EF4-FFF2-40B4-BE49-F238E27FC236}">
                <a16:creationId xmlns:a16="http://schemas.microsoft.com/office/drawing/2014/main" id="{4FCB214D-BA2D-45B1-4413-B5981FF4A3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02" t="2447" r="17817" b="2447"/>
          <a:stretch>
            <a:fillRect/>
          </a:stretch>
        </p:blipFill>
        <p:spPr bwMode="auto">
          <a:xfrm>
            <a:off x="9278583" y="3958628"/>
            <a:ext cx="1239193" cy="1971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Wuthering Heights | Classic Literature Wikia | Fandom">
            <a:extLst>
              <a:ext uri="{FF2B5EF4-FFF2-40B4-BE49-F238E27FC236}">
                <a16:creationId xmlns:a16="http://schemas.microsoft.com/office/drawing/2014/main" id="{5B32DCA6-9E3F-03DA-09D8-6F4408539B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2" t="1072" r="1668" b="1303"/>
          <a:stretch>
            <a:fillRect/>
          </a:stretch>
        </p:blipFill>
        <p:spPr bwMode="auto">
          <a:xfrm>
            <a:off x="2313316" y="3958628"/>
            <a:ext cx="1239193" cy="1971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Frankenstein">
            <a:extLst>
              <a:ext uri="{FF2B5EF4-FFF2-40B4-BE49-F238E27FC236}">
                <a16:creationId xmlns:a16="http://schemas.microsoft.com/office/drawing/2014/main" id="{42A8A2F9-AC0C-B651-4410-C3F0B84DAE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4" t="1073" r="1918" b="1149"/>
          <a:stretch>
            <a:fillRect/>
          </a:stretch>
        </p:blipFill>
        <p:spPr bwMode="auto">
          <a:xfrm>
            <a:off x="4635072" y="3958628"/>
            <a:ext cx="1239193" cy="1971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E28B031-6A81-4F5B-D03C-D3481016F6FE}"/>
              </a:ext>
            </a:extLst>
          </p:cNvPr>
          <p:cNvSpPr txBox="1"/>
          <p:nvPr/>
        </p:nvSpPr>
        <p:spPr>
          <a:xfrm>
            <a:off x="4362193" y="2534286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But, away with you!</a:t>
            </a:r>
          </a:p>
        </p:txBody>
      </p:sp>
      <p:sp>
        <p:nvSpPr>
          <p:cNvPr id="10" name="Multiply 9">
            <a:extLst>
              <a:ext uri="{FF2B5EF4-FFF2-40B4-BE49-F238E27FC236}">
                <a16:creationId xmlns:a16="http://schemas.microsoft.com/office/drawing/2014/main" id="{2B70423E-FB27-93F4-94F5-7C59F0CB33F3}"/>
              </a:ext>
            </a:extLst>
          </p:cNvPr>
          <p:cNvSpPr/>
          <p:nvPr/>
        </p:nvSpPr>
        <p:spPr>
          <a:xfrm>
            <a:off x="5045662" y="3344110"/>
            <a:ext cx="418011" cy="418011"/>
          </a:xfrm>
          <a:prstGeom prst="mathMultiply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1" name="Multiply 10">
            <a:extLst>
              <a:ext uri="{FF2B5EF4-FFF2-40B4-BE49-F238E27FC236}">
                <a16:creationId xmlns:a16="http://schemas.microsoft.com/office/drawing/2014/main" id="{C051029C-A5A1-3955-C7E1-AC5D8432E21D}"/>
              </a:ext>
            </a:extLst>
          </p:cNvPr>
          <p:cNvSpPr/>
          <p:nvPr/>
        </p:nvSpPr>
        <p:spPr>
          <a:xfrm>
            <a:off x="9689173" y="3344110"/>
            <a:ext cx="418011" cy="418011"/>
          </a:xfrm>
          <a:prstGeom prst="mathMultiply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2" name="L-Shape 11">
            <a:extLst>
              <a:ext uri="{FF2B5EF4-FFF2-40B4-BE49-F238E27FC236}">
                <a16:creationId xmlns:a16="http://schemas.microsoft.com/office/drawing/2014/main" id="{B0E4EAA1-164F-634A-8096-E58276EC638C}"/>
              </a:ext>
            </a:extLst>
          </p:cNvPr>
          <p:cNvSpPr/>
          <p:nvPr/>
        </p:nvSpPr>
        <p:spPr>
          <a:xfrm rot="18900000">
            <a:off x="7424818" y="3449510"/>
            <a:ext cx="303211" cy="207213"/>
          </a:xfrm>
          <a:prstGeom prst="corner">
            <a:avLst>
              <a:gd name="adj1" fmla="val 47833"/>
              <a:gd name="adj2" fmla="val 49985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3" name="L-Shape 12">
            <a:extLst>
              <a:ext uri="{FF2B5EF4-FFF2-40B4-BE49-F238E27FC236}">
                <a16:creationId xmlns:a16="http://schemas.microsoft.com/office/drawing/2014/main" id="{98661718-5656-9C64-46A5-E5C8ECC8D8C8}"/>
              </a:ext>
            </a:extLst>
          </p:cNvPr>
          <p:cNvSpPr/>
          <p:nvPr/>
        </p:nvSpPr>
        <p:spPr>
          <a:xfrm rot="18900000">
            <a:off x="2781307" y="3415420"/>
            <a:ext cx="303211" cy="207213"/>
          </a:xfrm>
          <a:prstGeom prst="corner">
            <a:avLst>
              <a:gd name="adj1" fmla="val 47833"/>
              <a:gd name="adj2" fmla="val 49985"/>
            </a:avLst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744104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F75181-F133-1531-7602-1DDEFFE2D6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6BDF8-C04F-501C-46E3-B1946A1C8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noProof="0" dirty="0"/>
              <a:t>Why is that interesting?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CDA83-DC72-833C-6733-48D7A585E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9700"/>
            <a:ext cx="10515600" cy="1060123"/>
          </a:xfrm>
        </p:spPr>
        <p:txBody>
          <a:bodyPr/>
          <a:lstStyle/>
          <a:p>
            <a:pPr marL="0" indent="0">
              <a:buNone/>
            </a:pPr>
            <a:r>
              <a:rPr lang="en-AU" noProof="0" dirty="0"/>
              <a:t>A book is a constant corpus, so it is not that interesting, but our methodology can be applied on other corpora. For Example: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40F268-B70E-A148-59FD-730C9D269AAF}"/>
              </a:ext>
            </a:extLst>
          </p:cNvPr>
          <p:cNvSpPr txBox="1"/>
          <p:nvPr/>
        </p:nvSpPr>
        <p:spPr>
          <a:xfrm>
            <a:off x="838201" y="2571423"/>
            <a:ext cx="1051559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AU" sz="2800" dirty="0"/>
              <a:t>Filter out offensive comments from a web discoursed used by teenagers.</a:t>
            </a:r>
          </a:p>
          <a:p>
            <a:pPr marL="571500" indent="-5715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AU" sz="2800" dirty="0"/>
              <a:t>Automatic classification of Emails to folders.</a:t>
            </a:r>
          </a:p>
          <a:p>
            <a:pPr marL="571500" indent="-5715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AU" sz="2800" noProof="0" dirty="0"/>
              <a:t>Channelling user's requests to different departments.</a:t>
            </a:r>
          </a:p>
          <a:p>
            <a:pPr marL="571500" indent="-5715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AU" sz="2800" dirty="0"/>
              <a:t>… and many more applications where we want to classify </a:t>
            </a:r>
            <a:r>
              <a:rPr lang="en-AU" sz="2800" b="1" dirty="0"/>
              <a:t>signals</a:t>
            </a:r>
            <a:r>
              <a:rPr lang="en-AU" sz="2800" dirty="0"/>
              <a:t> to </a:t>
            </a:r>
            <a:r>
              <a:rPr lang="en-AU" sz="2800" b="1" dirty="0"/>
              <a:t>channels</a:t>
            </a:r>
            <a:r>
              <a:rPr lang="en-AU" sz="2800" dirty="0"/>
              <a:t>, when </a:t>
            </a:r>
            <a:r>
              <a:rPr lang="en-AU" sz="2800" b="1" dirty="0"/>
              <a:t>overlapping</a:t>
            </a:r>
            <a:r>
              <a:rPr lang="en-AU" sz="2800" dirty="0"/>
              <a:t> might occur, </a:t>
            </a:r>
            <a:r>
              <a:rPr lang="en-AU" sz="2800" b="1" dirty="0"/>
              <a:t>without tagging </a:t>
            </a:r>
            <a:r>
              <a:rPr lang="en-AU" sz="2800" dirty="0"/>
              <a:t>any data using </a:t>
            </a:r>
            <a:r>
              <a:rPr lang="en-AU" sz="2800" b="1" dirty="0"/>
              <a:t>self-supervised </a:t>
            </a:r>
            <a:r>
              <a:rPr lang="en-AU" sz="2800" dirty="0"/>
              <a:t>approach.</a:t>
            </a:r>
          </a:p>
        </p:txBody>
      </p:sp>
    </p:spTree>
    <p:extLst>
      <p:ext uri="{BB962C8B-B14F-4D97-AF65-F5344CB8AC3E}">
        <p14:creationId xmlns:p14="http://schemas.microsoft.com/office/powerpoint/2010/main" val="62890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C29D9-9D78-6329-7F19-2E4DB4675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/>
              <a:t>Our </a:t>
            </a:r>
            <a:r>
              <a:rPr lang="en-US" dirty="0"/>
              <a:t>Methodology</a:t>
            </a:r>
            <a:endParaRPr lang="en-IL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E63DDE-4ED8-69D3-1681-6E3B4918BDE5}"/>
              </a:ext>
            </a:extLst>
          </p:cNvPr>
          <p:cNvSpPr/>
          <p:nvPr/>
        </p:nvSpPr>
        <p:spPr>
          <a:xfrm>
            <a:off x="3657564" y="2488362"/>
            <a:ext cx="1858298" cy="5899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S</a:t>
            </a:r>
            <a:r>
              <a:rPr lang="en-IL" sz="2000">
                <a:solidFill>
                  <a:sysClr val="windowText" lastClr="000000"/>
                </a:solidFill>
              </a:rPr>
              <a:t>emantic Model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B30366B7-FA47-1AE2-2F1A-0ABA8627AC64}"/>
              </a:ext>
            </a:extLst>
          </p:cNvPr>
          <p:cNvSpPr/>
          <p:nvPr/>
        </p:nvSpPr>
        <p:spPr>
          <a:xfrm>
            <a:off x="5668413" y="2632501"/>
            <a:ext cx="409686" cy="301657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2000">
              <a:solidFill>
                <a:sysClr val="windowText" lastClr="00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337199-E955-8977-2ADA-F6DF12240792}"/>
              </a:ext>
            </a:extLst>
          </p:cNvPr>
          <p:cNvSpPr/>
          <p:nvPr/>
        </p:nvSpPr>
        <p:spPr>
          <a:xfrm>
            <a:off x="6230650" y="2488362"/>
            <a:ext cx="2049520" cy="58993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Multi-Label Data</a:t>
            </a:r>
            <a:endParaRPr lang="en-IL" sz="2000" dirty="0">
              <a:solidFill>
                <a:sysClr val="windowText" lastClr="000000"/>
              </a:solidFill>
            </a:endParaRPr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2E0E9D0A-5263-842C-CB04-00DDFCE70C9B}"/>
              </a:ext>
            </a:extLst>
          </p:cNvPr>
          <p:cNvSpPr/>
          <p:nvPr/>
        </p:nvSpPr>
        <p:spPr>
          <a:xfrm>
            <a:off x="3097127" y="2632501"/>
            <a:ext cx="409686" cy="301657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2000">
              <a:solidFill>
                <a:sysClr val="windowText" lastClr="000000"/>
              </a:solidFill>
            </a:endParaRP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ED33A8CD-C55D-CD52-A601-F2D50D5D8B11}"/>
              </a:ext>
            </a:extLst>
          </p:cNvPr>
          <p:cNvSpPr/>
          <p:nvPr/>
        </p:nvSpPr>
        <p:spPr>
          <a:xfrm>
            <a:off x="8432721" y="2632501"/>
            <a:ext cx="409686" cy="301657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2000">
              <a:solidFill>
                <a:sysClr val="windowText" lastClr="00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C4AD07-884F-44F1-B929-30050DCA45E1}"/>
              </a:ext>
            </a:extLst>
          </p:cNvPr>
          <p:cNvSpPr/>
          <p:nvPr/>
        </p:nvSpPr>
        <p:spPr>
          <a:xfrm>
            <a:off x="8994953" y="2488362"/>
            <a:ext cx="2303791" cy="58993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Classifier(s)</a:t>
            </a:r>
            <a:endParaRPr lang="en-IL" sz="20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05D1BA-F388-1477-0836-B2C8702BAED2}"/>
              </a:ext>
            </a:extLst>
          </p:cNvPr>
          <p:cNvSpPr txBox="1"/>
          <p:nvPr/>
        </p:nvSpPr>
        <p:spPr>
          <a:xfrm>
            <a:off x="838200" y="4258560"/>
            <a:ext cx="107496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3600" noProof="0" dirty="0"/>
              <a:t>We used </a:t>
            </a:r>
            <a:r>
              <a:rPr lang="en-AU" sz="3600" b="1" noProof="0" dirty="0"/>
              <a:t>semantic similarity </a:t>
            </a:r>
            <a:r>
              <a:rPr lang="en-AU" sz="3600" noProof="0" dirty="0"/>
              <a:t>to create an </a:t>
            </a:r>
            <a:r>
              <a:rPr lang="en-AU" sz="3600" b="1" noProof="0" dirty="0"/>
              <a:t>augmented dataset</a:t>
            </a:r>
            <a:r>
              <a:rPr lang="en-AU" sz="3600" noProof="0" dirty="0"/>
              <a:t>, that artificially “copy” sentences from one book to the other and train the classifier on that.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49F40A-CFC9-ACC3-8AAF-2FEA656BF414}"/>
              </a:ext>
            </a:extLst>
          </p:cNvPr>
          <p:cNvSpPr/>
          <p:nvPr/>
        </p:nvSpPr>
        <p:spPr>
          <a:xfrm>
            <a:off x="893256" y="2488362"/>
            <a:ext cx="2049520" cy="5899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Single-Label Data</a:t>
            </a:r>
            <a:endParaRPr lang="en-IL" sz="20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8556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9859F-5D3D-3AAA-81EC-A5135FE7D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ysClr val="windowText" lastClr="000000"/>
                </a:solidFill>
              </a:rPr>
              <a:t>Single-Label Data</a:t>
            </a:r>
            <a:endParaRPr lang="en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AF2DFE03-37BC-7FA0-F071-B2ECDA505FF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70797575"/>
                  </p:ext>
                </p:extLst>
              </p:nvPr>
            </p:nvGraphicFramePr>
            <p:xfrm>
              <a:off x="467361" y="1566958"/>
              <a:ext cx="11226798" cy="366312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74066">
                      <a:extLst>
                        <a:ext uri="{9D8B030D-6E8A-4147-A177-3AD203B41FA5}">
                          <a16:colId xmlns:a16="http://schemas.microsoft.com/office/drawing/2014/main" val="969640573"/>
                        </a:ext>
                      </a:extLst>
                    </a:gridCol>
                    <a:gridCol w="1779684">
                      <a:extLst>
                        <a:ext uri="{9D8B030D-6E8A-4147-A177-3AD203B41FA5}">
                          <a16:colId xmlns:a16="http://schemas.microsoft.com/office/drawing/2014/main" val="1483980423"/>
                        </a:ext>
                      </a:extLst>
                    </a:gridCol>
                    <a:gridCol w="1582186">
                      <a:extLst>
                        <a:ext uri="{9D8B030D-6E8A-4147-A177-3AD203B41FA5}">
                          <a16:colId xmlns:a16="http://schemas.microsoft.com/office/drawing/2014/main" val="2521615376"/>
                        </a:ext>
                      </a:extLst>
                    </a:gridCol>
                    <a:gridCol w="2318056">
                      <a:extLst>
                        <a:ext uri="{9D8B030D-6E8A-4147-A177-3AD203B41FA5}">
                          <a16:colId xmlns:a16="http://schemas.microsoft.com/office/drawing/2014/main" val="37329228"/>
                        </a:ext>
                      </a:extLst>
                    </a:gridCol>
                    <a:gridCol w="2372806">
                      <a:extLst>
                        <a:ext uri="{9D8B030D-6E8A-4147-A177-3AD203B41FA5}">
                          <a16:colId xmlns:a16="http://schemas.microsoft.com/office/drawing/2014/main" val="425284874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IL" b="1" dirty="0">
                              <a:solidFill>
                                <a:schemeClr val="tx1"/>
                              </a:solidFill>
                            </a:rPr>
                            <a:t>entence</a:t>
                          </a:r>
                        </a:p>
                      </a:txBody>
                      <a:tcPr marL="0" marR="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800" b="1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Anna Karenina</a:t>
                          </a:r>
                        </a:p>
                      </a:txBody>
                      <a:tcPr marL="0" marR="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Frankenstein</a:t>
                          </a:r>
                          <a:r>
                            <a:rPr lang="en-IL" b="1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marL="0" marR="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Alice in Wonderland</a:t>
                          </a:r>
                        </a:p>
                      </a:txBody>
                      <a:tcPr marL="0" marR="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Wuthering Heights</a:t>
                          </a:r>
                        </a:p>
                      </a:txBody>
                      <a:tcPr marL="0" marR="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738319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Oh, get along with you!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800" b="0" i="1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0" marR="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IL" b="1" dirty="0"/>
                            <a:t>1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IL" dirty="0"/>
                        </a:p>
                      </a:txBody>
                      <a:tcPr marL="0" marR="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IL" dirty="0"/>
                            <a:t>0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IL" dirty="0"/>
                        </a:p>
                      </a:txBody>
                      <a:tcPr marL="0" marR="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IL" dirty="0"/>
                            <a:t>0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IL" dirty="0"/>
                        </a:p>
                      </a:txBody>
                      <a:tcPr marL="0" marR="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IL" dirty="0"/>
                            <a:t>0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IL" dirty="0"/>
                        </a:p>
                      </a:txBody>
                      <a:tcPr marL="0" marR="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812588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She wept with me and for me.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800" b="0" i="1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0" marR="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IL" dirty="0"/>
                            <a:t>0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IL" dirty="0"/>
                        </a:p>
                      </a:txBody>
                      <a:tcPr marL="0" marR="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IL" b="1" dirty="0"/>
                            <a:t>1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IL" dirty="0"/>
                        </a:p>
                      </a:txBody>
                      <a:tcPr marL="0" marR="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IL" dirty="0"/>
                            <a:t>0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IL" dirty="0"/>
                        </a:p>
                      </a:txBody>
                      <a:tcPr marL="0" marR="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IL" dirty="0"/>
                            <a:t>0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IL" dirty="0"/>
                        </a:p>
                      </a:txBody>
                      <a:tcPr marL="0" marR="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1223568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Come on, then!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800" b="0" i="1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0" marR="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IL" dirty="0"/>
                            <a:t>0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IL" dirty="0"/>
                        </a:p>
                      </a:txBody>
                      <a:tcPr marL="0" marR="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IL" dirty="0"/>
                            <a:t>0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IL" dirty="0"/>
                        </a:p>
                      </a:txBody>
                      <a:tcPr marL="0" marR="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IL" b="1" dirty="0"/>
                            <a:t>1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IL" dirty="0"/>
                        </a:p>
                      </a:txBody>
                      <a:tcPr marL="0" marR="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IL" dirty="0"/>
                            <a:t>0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IL" dirty="0"/>
                        </a:p>
                      </a:txBody>
                      <a:tcPr marL="0" marR="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49515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0" i="1" kern="1200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Away after them!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US" sz="1800" b="0" i="1" kern="1200" dirty="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marL="0" marR="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IL" dirty="0"/>
                            <a:t>0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IL" dirty="0"/>
                        </a:p>
                      </a:txBody>
                      <a:tcPr marL="0" marR="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IL" dirty="0"/>
                            <a:t>0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IL" dirty="0"/>
                        </a:p>
                      </a:txBody>
                      <a:tcPr marL="0" marR="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IL" dirty="0"/>
                            <a:t>0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IL" dirty="0"/>
                        </a:p>
                      </a:txBody>
                      <a:tcPr marL="0" marR="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IL" b="1" dirty="0"/>
                            <a:t>1</a:t>
                          </a:r>
                        </a:p>
                        <a:p>
                          <a:pPr algn="ctr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⋮</m:t>
                                </m:r>
                              </m:oMath>
                            </m:oMathPara>
                          </a14:m>
                          <a:endParaRPr lang="en-IL" dirty="0"/>
                        </a:p>
                      </a:txBody>
                      <a:tcPr marL="0" marR="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13152985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AF2DFE03-37BC-7FA0-F071-B2ECDA505FF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70797575"/>
                  </p:ext>
                </p:extLst>
              </p:nvPr>
            </p:nvGraphicFramePr>
            <p:xfrm>
              <a:off x="467361" y="1566958"/>
              <a:ext cx="11226798" cy="366312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174066">
                      <a:extLst>
                        <a:ext uri="{9D8B030D-6E8A-4147-A177-3AD203B41FA5}">
                          <a16:colId xmlns:a16="http://schemas.microsoft.com/office/drawing/2014/main" val="969640573"/>
                        </a:ext>
                      </a:extLst>
                    </a:gridCol>
                    <a:gridCol w="1779684">
                      <a:extLst>
                        <a:ext uri="{9D8B030D-6E8A-4147-A177-3AD203B41FA5}">
                          <a16:colId xmlns:a16="http://schemas.microsoft.com/office/drawing/2014/main" val="1483980423"/>
                        </a:ext>
                      </a:extLst>
                    </a:gridCol>
                    <a:gridCol w="1582186">
                      <a:extLst>
                        <a:ext uri="{9D8B030D-6E8A-4147-A177-3AD203B41FA5}">
                          <a16:colId xmlns:a16="http://schemas.microsoft.com/office/drawing/2014/main" val="2521615376"/>
                        </a:ext>
                      </a:extLst>
                    </a:gridCol>
                    <a:gridCol w="2318056">
                      <a:extLst>
                        <a:ext uri="{9D8B030D-6E8A-4147-A177-3AD203B41FA5}">
                          <a16:colId xmlns:a16="http://schemas.microsoft.com/office/drawing/2014/main" val="37329228"/>
                        </a:ext>
                      </a:extLst>
                    </a:gridCol>
                    <a:gridCol w="2372806">
                      <a:extLst>
                        <a:ext uri="{9D8B030D-6E8A-4147-A177-3AD203B41FA5}">
                          <a16:colId xmlns:a16="http://schemas.microsoft.com/office/drawing/2014/main" val="4252848742"/>
                        </a:ext>
                      </a:extLst>
                    </a:gridCol>
                  </a:tblGrid>
                  <a:tr h="37128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IL" b="1" dirty="0">
                              <a:solidFill>
                                <a:schemeClr val="tx1"/>
                              </a:solidFill>
                            </a:rPr>
                            <a:t>entence</a:t>
                          </a:r>
                        </a:p>
                      </a:txBody>
                      <a:tcPr marL="0" marR="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50000"/>
                            </a:lnSpc>
                          </a:pPr>
                          <a:r>
                            <a:rPr lang="en-US" sz="1800" b="1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Anna Karenina</a:t>
                          </a:r>
                        </a:p>
                      </a:txBody>
                      <a:tcPr marL="0" marR="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Frankenstein</a:t>
                          </a:r>
                          <a:r>
                            <a:rPr lang="en-IL" b="1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</a:p>
                      </a:txBody>
                      <a:tcPr marL="0" marR="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Alice in Wonderland</a:t>
                          </a:r>
                        </a:p>
                      </a:txBody>
                      <a:tcPr marL="0" marR="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kern="1200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Wuthering Heights</a:t>
                          </a:r>
                        </a:p>
                      </a:txBody>
                      <a:tcPr marL="0" marR="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73831977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marL="0" marR="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44615" r="-254400" b="-31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marL="0" marR="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77305" t="-44615" r="-351064" b="-31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marL="0" marR="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15323" t="-44615" r="-299194" b="-31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marL="0" marR="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81421" t="-44615" r="-102732" b="-31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marL="0" marR="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381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73262" t="-44615" r="-535" b="-3138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81258863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marL="0" marR="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144615" r="-254400" b="-21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marL="0" marR="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77305" t="-144615" r="-351064" b="-21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marL="0" marR="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15323" t="-144615" r="-299194" b="-21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marL="0" marR="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81421" t="-144615" r="-102732" b="-21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marL="0" marR="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73262" t="-144615" r="-535" b="-2138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22356823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marL="0" marR="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244615" r="-254400" b="-11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marL="0" marR="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77305" t="-244615" r="-351064" b="-11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marL="0" marR="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15323" t="-244615" r="-299194" b="-11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marL="0" marR="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81421" t="-244615" r="-102732" b="-11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marL="0" marR="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73262" t="-244615" r="-535" b="-1138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951538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marL="0" marR="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t="-344615" r="-254400" b="-1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marL="0" marR="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77305" t="-344615" r="-351064" b="-1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marL="0" marR="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15323" t="-344615" r="-299194" b="-1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marL="0" marR="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81421" t="-344615" r="-102732" b="-1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IL"/>
                        </a:p>
                      </a:txBody>
                      <a:tcPr marL="0" marR="0" marT="0" marB="0"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127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73262" t="-344615" r="-535" b="-138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3152985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18EDEB11-846F-1B5F-7345-37894A0C1DBD}"/>
              </a:ext>
            </a:extLst>
          </p:cNvPr>
          <p:cNvSpPr txBox="1"/>
          <p:nvPr/>
        </p:nvSpPr>
        <p:spPr>
          <a:xfrm>
            <a:off x="4754126" y="5474178"/>
            <a:ext cx="26837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IL" dirty="0"/>
              <a:t>ource: </a:t>
            </a:r>
            <a:r>
              <a:rPr lang="en-US" dirty="0" err="1">
                <a:hlinkClick r:id="rId3"/>
              </a:rPr>
              <a:t>IsmaelMousa</a:t>
            </a:r>
            <a:r>
              <a:rPr lang="en-US" dirty="0">
                <a:hlinkClick r:id="rId3"/>
              </a:rPr>
              <a:t>/books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20989B-84A1-DBF3-4CD4-A4829ED8EF3E}"/>
              </a:ext>
            </a:extLst>
          </p:cNvPr>
          <p:cNvSpPr/>
          <p:nvPr/>
        </p:nvSpPr>
        <p:spPr>
          <a:xfrm>
            <a:off x="3657564" y="6231745"/>
            <a:ext cx="1858298" cy="4457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</a:t>
            </a:r>
            <a:r>
              <a:rPr lang="en-IL" sz="2000">
                <a:solidFill>
                  <a:schemeClr val="tx1">
                    <a:lumMod val="65000"/>
                    <a:lumOff val="35000"/>
                  </a:schemeClr>
                </a:solidFill>
              </a:rPr>
              <a:t>emantic Model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2C24BD4B-0885-C199-DCE4-DE23CC002152}"/>
              </a:ext>
            </a:extLst>
          </p:cNvPr>
          <p:cNvSpPr/>
          <p:nvPr/>
        </p:nvSpPr>
        <p:spPr>
          <a:xfrm>
            <a:off x="5668413" y="6303815"/>
            <a:ext cx="409686" cy="301657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14EF7E-68E1-685D-8894-6759314C3DA0}"/>
              </a:ext>
            </a:extLst>
          </p:cNvPr>
          <p:cNvSpPr/>
          <p:nvPr/>
        </p:nvSpPr>
        <p:spPr>
          <a:xfrm>
            <a:off x="893256" y="6231745"/>
            <a:ext cx="2049520" cy="4457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Single-Label Data</a:t>
            </a:r>
            <a:endParaRPr lang="en-IL" sz="2000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65B0CE-E2DE-62AE-F86E-168858C9C6A7}"/>
              </a:ext>
            </a:extLst>
          </p:cNvPr>
          <p:cNvSpPr/>
          <p:nvPr/>
        </p:nvSpPr>
        <p:spPr>
          <a:xfrm>
            <a:off x="6230650" y="6231745"/>
            <a:ext cx="2049520" cy="4457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Multi-Label Data</a:t>
            </a:r>
            <a:endParaRPr lang="en-IL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81DFE398-940E-1627-D33F-AFE270632E16}"/>
              </a:ext>
            </a:extLst>
          </p:cNvPr>
          <p:cNvSpPr/>
          <p:nvPr/>
        </p:nvSpPr>
        <p:spPr>
          <a:xfrm>
            <a:off x="3097127" y="6303815"/>
            <a:ext cx="409686" cy="301657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FF333EE6-7B24-FBDE-4ABD-F591FE8A4D16}"/>
              </a:ext>
            </a:extLst>
          </p:cNvPr>
          <p:cNvSpPr/>
          <p:nvPr/>
        </p:nvSpPr>
        <p:spPr>
          <a:xfrm>
            <a:off x="8432721" y="6303815"/>
            <a:ext cx="409686" cy="301657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73DB9D8-F6D9-F09A-DD3B-4A72D7485736}"/>
              </a:ext>
            </a:extLst>
          </p:cNvPr>
          <p:cNvSpPr/>
          <p:nvPr/>
        </p:nvSpPr>
        <p:spPr>
          <a:xfrm>
            <a:off x="8994953" y="6231745"/>
            <a:ext cx="2303791" cy="4457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Classifier(s)</a:t>
            </a:r>
            <a:endParaRPr lang="en-IL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3523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Helvetica">
      <a:majorFont>
        <a:latin typeface="Helvetica LT"/>
        <a:ea typeface=""/>
        <a:cs typeface=""/>
      </a:majorFont>
      <a:minorFont>
        <a:latin typeface="EB 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2526</TotalTime>
  <Words>1343</Words>
  <Application>Microsoft Macintosh PowerPoint</Application>
  <PresentationFormat>Widescreen</PresentationFormat>
  <Paragraphs>374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-apple-system</vt:lpstr>
      <vt:lpstr>Aptos</vt:lpstr>
      <vt:lpstr>Arial</vt:lpstr>
      <vt:lpstr>Cambria Math</vt:lpstr>
      <vt:lpstr>EB Garamond</vt:lpstr>
      <vt:lpstr>Helvetica LT</vt:lpstr>
      <vt:lpstr>Times New Roman</vt:lpstr>
      <vt:lpstr>Office Theme</vt:lpstr>
      <vt:lpstr>Sentence-to-Book Classification</vt:lpstr>
      <vt:lpstr>Introduction</vt:lpstr>
      <vt:lpstr>The Challange</vt:lpstr>
      <vt:lpstr>The Challange</vt:lpstr>
      <vt:lpstr>The Challange</vt:lpstr>
      <vt:lpstr>Our Goal</vt:lpstr>
      <vt:lpstr>Why is that interesting?</vt:lpstr>
      <vt:lpstr>Our Methodology</vt:lpstr>
      <vt:lpstr>Single-Label Data</vt:lpstr>
      <vt:lpstr>Semantic Model</vt:lpstr>
      <vt:lpstr>Choosing the Semantic Model</vt:lpstr>
      <vt:lpstr>Label Engineering</vt:lpstr>
      <vt:lpstr>Label Engineering</vt:lpstr>
      <vt:lpstr>Label Engineering</vt:lpstr>
      <vt:lpstr>The Classifier(s)</vt:lpstr>
      <vt:lpstr>A Single-Label Example</vt:lpstr>
      <vt:lpstr>A Single-Label Example</vt:lpstr>
      <vt:lpstr>A Multi-Label Example</vt:lpstr>
      <vt:lpstr>A Multi-Label Example</vt:lpstr>
      <vt:lpstr>Comparison</vt:lpstr>
      <vt:lpstr>Multi-Label Classifier Results</vt:lpstr>
      <vt:lpstr>4 Binary Classifiers Results</vt:lpstr>
      <vt:lpstr>The Naïve Basleine</vt:lpstr>
      <vt:lpstr>Discussion</vt:lpstr>
      <vt:lpstr>Future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Gon Honig</dc:creator>
  <cp:lastModifiedBy>Gon Honig</cp:lastModifiedBy>
  <cp:revision>82</cp:revision>
  <dcterms:created xsi:type="dcterms:W3CDTF">2025-08-04T13:46:09Z</dcterms:created>
  <dcterms:modified xsi:type="dcterms:W3CDTF">2025-08-06T07:55:28Z</dcterms:modified>
</cp:coreProperties>
</file>