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embeddedFontLst>
    <p:embeddedFont>
      <p:font typeface="Raleway"/>
      <p:regular r:id="rId13"/>
      <p:bold r:id="rId14"/>
      <p:italic r:id="rId15"/>
      <p:boldItalic r:id="rId16"/>
    </p:embeddedFont>
    <p:embeddedFont>
      <p:font typeface="Roboto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7.xml"/><Relationship Id="rId22" Type="http://schemas.openxmlformats.org/officeDocument/2006/relationships/font" Target="fonts/Lato-bold.fntdata"/><Relationship Id="rId10" Type="http://schemas.openxmlformats.org/officeDocument/2006/relationships/slide" Target="slides/slide6.xml"/><Relationship Id="rId21" Type="http://schemas.openxmlformats.org/officeDocument/2006/relationships/font" Target="fonts/Lato-regular.fntdata"/><Relationship Id="rId13" Type="http://schemas.openxmlformats.org/officeDocument/2006/relationships/font" Target="fonts/Raleway-regular.fntdata"/><Relationship Id="rId24" Type="http://schemas.openxmlformats.org/officeDocument/2006/relationships/font" Target="fonts/Lato-boldItalic.fntdata"/><Relationship Id="rId12" Type="http://schemas.openxmlformats.org/officeDocument/2006/relationships/slide" Target="slides/slide8.xml"/><Relationship Id="rId23" Type="http://schemas.openxmlformats.org/officeDocument/2006/relationships/font" Target="fonts/Lato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aleway-italic.fntdata"/><Relationship Id="rId14" Type="http://schemas.openxmlformats.org/officeDocument/2006/relationships/font" Target="fonts/Raleway-bold.fntdata"/><Relationship Id="rId17" Type="http://schemas.openxmlformats.org/officeDocument/2006/relationships/font" Target="fonts/Roboto-regular.fntdata"/><Relationship Id="rId16" Type="http://schemas.openxmlformats.org/officeDocument/2006/relationships/font" Target="fonts/Raleway-boldItalic.fntdata"/><Relationship Id="rId5" Type="http://schemas.openxmlformats.org/officeDocument/2006/relationships/slide" Target="slides/slide1.xml"/><Relationship Id="rId19" Type="http://schemas.openxmlformats.org/officeDocument/2006/relationships/font" Target="fonts/Roboto-italic.fntdata"/><Relationship Id="rId6" Type="http://schemas.openxmlformats.org/officeDocument/2006/relationships/slide" Target="slides/slide2.xml"/><Relationship Id="rId18" Type="http://schemas.openxmlformats.org/officeDocument/2006/relationships/font" Target="fonts/Roboto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Shape 11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Shape 1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Shape 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Shape 6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Shape 62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Shape 63"/>
          <p:cNvSpPr txBox="1"/>
          <p:nvPr>
            <p:ph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hape 17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Shape 18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Shape 19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hape 2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Shape 23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Shape 2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Shape 2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hape 29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Shape 30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Shape 31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Shape 32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Shape 4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Shape 41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rgbClr val="353535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Shape 4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Shape 46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Shape 5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Shape 51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Shape 5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Shape 56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Shape 5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Shape 58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5.png"/><Relationship Id="rId4" Type="http://schemas.openxmlformats.org/officeDocument/2006/relationships/image" Target="../media/image1.png"/><Relationship Id="rId5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12.png"/><Relationship Id="rId9" Type="http://schemas.openxmlformats.org/officeDocument/2006/relationships/image" Target="../media/image14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13.png"/><Relationship Id="rId8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idx="4294967295" type="subTitle"/>
          </p:nvPr>
        </p:nvSpPr>
        <p:spPr>
          <a:xfrm>
            <a:off x="2085475" y="4152850"/>
            <a:ext cx="6331500" cy="49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chemeClr val="lt1"/>
                </a:solidFill>
              </a:rPr>
              <a:t>By Marco Esposito @ Codeworks</a:t>
            </a:r>
            <a:endParaRPr b="1" sz="2400">
              <a:solidFill>
                <a:schemeClr val="lt1"/>
              </a:solidFill>
            </a:endParaRPr>
          </a:p>
        </p:txBody>
      </p:sp>
      <p:pic>
        <p:nvPicPr>
          <p:cNvPr id="73" name="Shape 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7400" y="986525"/>
            <a:ext cx="7829206" cy="2933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Shape 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1950" y="754275"/>
            <a:ext cx="3941574" cy="378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Shape 7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8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Shape 80"/>
          <p:cNvSpPr txBox="1"/>
          <p:nvPr>
            <p:ph idx="2" type="body"/>
          </p:nvPr>
        </p:nvSpPr>
        <p:spPr>
          <a:xfrm>
            <a:off x="569550" y="2035525"/>
            <a:ext cx="3432900" cy="262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rgbClr val="26C6DA"/>
                </a:solidFill>
                <a:latin typeface="Raleway"/>
                <a:ea typeface="Raleway"/>
                <a:cs typeface="Raleway"/>
                <a:sym typeface="Raleway"/>
              </a:rPr>
              <a:t>More than 18 million of handmade items</a:t>
            </a:r>
            <a:r>
              <a:rPr lang="en" sz="1200">
                <a:solidFill>
                  <a:srgbClr val="26C6DA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b="1" lang="en" sz="1400">
                <a:solidFill>
                  <a:srgbClr val="26C6DA"/>
                </a:solidFill>
                <a:latin typeface="Raleway"/>
                <a:ea typeface="Raleway"/>
                <a:cs typeface="Raleway"/>
                <a:sym typeface="Raleway"/>
              </a:rPr>
              <a:t>quoted on the stock exchange</a:t>
            </a:r>
            <a:endParaRPr b="1" sz="1400">
              <a:solidFill>
                <a:srgbClr val="26C6DA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rgbClr val="26C6DA"/>
                </a:solidFill>
                <a:latin typeface="Raleway"/>
                <a:ea typeface="Raleway"/>
                <a:cs typeface="Raleway"/>
                <a:sym typeface="Raleway"/>
              </a:rPr>
              <a:t>Sellers are mostly women with a home studio.</a:t>
            </a:r>
            <a:endParaRPr b="1" sz="1400">
              <a:solidFill>
                <a:srgbClr val="26C6DA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rgbClr val="26C6DA"/>
                </a:solidFill>
                <a:latin typeface="Raleway"/>
                <a:ea typeface="Raleway"/>
                <a:cs typeface="Raleway"/>
                <a:sym typeface="Raleway"/>
              </a:rPr>
              <a:t>They often run more than one shop, little time to do it!</a:t>
            </a:r>
            <a:endParaRPr sz="1200">
              <a:solidFill>
                <a:srgbClr val="26C6DA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81" name="Shape 8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81849" y="490174"/>
            <a:ext cx="2408301" cy="162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Shape 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Shape 87"/>
          <p:cNvSpPr txBox="1"/>
          <p:nvPr>
            <p:ph idx="2" type="body"/>
          </p:nvPr>
        </p:nvSpPr>
        <p:spPr>
          <a:xfrm>
            <a:off x="569550" y="1940675"/>
            <a:ext cx="3432900" cy="272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rgbClr val="26C6DA"/>
                </a:solidFill>
                <a:latin typeface="Raleway"/>
                <a:ea typeface="Raleway"/>
                <a:cs typeface="Raleway"/>
                <a:sym typeface="Raleway"/>
              </a:rPr>
              <a:t>Starting as business in one click</a:t>
            </a:r>
            <a:endParaRPr b="1" sz="1400">
              <a:solidFill>
                <a:srgbClr val="26C6DA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rgbClr val="26C6DA"/>
                </a:solidFill>
                <a:latin typeface="Raleway"/>
                <a:ea typeface="Raleway"/>
                <a:cs typeface="Raleway"/>
                <a:sym typeface="Raleway"/>
              </a:rPr>
              <a:t>Publishing items in one click</a:t>
            </a:r>
            <a:endParaRPr b="1" sz="1400">
              <a:solidFill>
                <a:srgbClr val="26C6DA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rgbClr val="26C6DA"/>
                </a:solidFill>
                <a:latin typeface="Raleway"/>
                <a:ea typeface="Raleway"/>
                <a:cs typeface="Raleway"/>
                <a:sym typeface="Raleway"/>
              </a:rPr>
              <a:t>Social sharing in one click</a:t>
            </a:r>
            <a:endParaRPr b="1" sz="1400">
              <a:solidFill>
                <a:srgbClr val="26C6DA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rgbClr val="26C6DA"/>
                </a:solidFill>
                <a:latin typeface="Raleway"/>
                <a:ea typeface="Raleway"/>
                <a:cs typeface="Raleway"/>
                <a:sym typeface="Raleway"/>
              </a:rPr>
              <a:t>Shipping in one click</a:t>
            </a:r>
            <a:endParaRPr b="1" sz="1400">
              <a:solidFill>
                <a:srgbClr val="26C6DA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rgbClr val="26C6DA"/>
                </a:solidFill>
                <a:latin typeface="Raleway"/>
                <a:ea typeface="Raleway"/>
                <a:cs typeface="Raleway"/>
                <a:sym typeface="Raleway"/>
              </a:rPr>
              <a:t>…..more and more features in one click!</a:t>
            </a:r>
            <a:endParaRPr b="1" sz="1400">
              <a:solidFill>
                <a:srgbClr val="26C6DA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88" name="Shape 8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01226" y="1439703"/>
            <a:ext cx="4542774" cy="1702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Shape 8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41000" y="452204"/>
            <a:ext cx="1747598" cy="16967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idx="4294967295" type="subTitle"/>
          </p:nvPr>
        </p:nvSpPr>
        <p:spPr>
          <a:xfrm>
            <a:off x="2396750" y="1609350"/>
            <a:ext cx="5791500" cy="30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9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 E M O</a:t>
            </a:r>
            <a:endParaRPr b="1" sz="9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Shape 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Shape 100"/>
          <p:cNvSpPr txBox="1"/>
          <p:nvPr>
            <p:ph idx="2" type="body"/>
          </p:nvPr>
        </p:nvSpPr>
        <p:spPr>
          <a:xfrm>
            <a:off x="569550" y="964175"/>
            <a:ext cx="3432900" cy="362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FRONT-END:</a:t>
            </a:r>
            <a:endParaRPr b="1" sz="1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rtl="0">
              <a:spcBef>
                <a:spcPts val="1000"/>
              </a:spcBef>
              <a:spcAft>
                <a:spcPts val="0"/>
              </a:spcAft>
              <a:buClr>
                <a:srgbClr val="26C6DA"/>
              </a:buClr>
              <a:buSzPts val="1400"/>
              <a:buFont typeface="Raleway"/>
              <a:buChar char="◆"/>
            </a:pPr>
            <a:r>
              <a:rPr b="1" lang="en">
                <a:solidFill>
                  <a:srgbClr val="26C6DA"/>
                </a:solidFill>
                <a:latin typeface="Raleway"/>
                <a:ea typeface="Raleway"/>
                <a:cs typeface="Raleway"/>
                <a:sym typeface="Raleway"/>
              </a:rPr>
              <a:t>React</a:t>
            </a:r>
            <a:endParaRPr b="1">
              <a:solidFill>
                <a:srgbClr val="26C6DA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rtl="0">
              <a:spcBef>
                <a:spcPts val="1000"/>
              </a:spcBef>
              <a:spcAft>
                <a:spcPts val="0"/>
              </a:spcAft>
              <a:buClr>
                <a:srgbClr val="26C6DA"/>
              </a:buClr>
              <a:buSzPts val="1400"/>
              <a:buFont typeface="Raleway"/>
              <a:buChar char="◆"/>
            </a:pPr>
            <a:r>
              <a:rPr b="1" lang="en">
                <a:solidFill>
                  <a:srgbClr val="26C6DA"/>
                </a:solidFill>
                <a:latin typeface="Raleway"/>
                <a:ea typeface="Raleway"/>
                <a:cs typeface="Raleway"/>
                <a:sym typeface="Raleway"/>
              </a:rPr>
              <a:t>Redux</a:t>
            </a:r>
            <a:endParaRPr b="1">
              <a:solidFill>
                <a:srgbClr val="26C6DA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rtl="0">
              <a:spcBef>
                <a:spcPts val="1000"/>
              </a:spcBef>
              <a:spcAft>
                <a:spcPts val="0"/>
              </a:spcAft>
              <a:buClr>
                <a:srgbClr val="26C6DA"/>
              </a:buClr>
              <a:buSzPts val="1400"/>
              <a:buFont typeface="Raleway"/>
              <a:buChar char="◆"/>
            </a:pPr>
            <a:r>
              <a:rPr b="1" lang="en">
                <a:solidFill>
                  <a:srgbClr val="26C6DA"/>
                </a:solidFill>
                <a:latin typeface="Raleway"/>
                <a:ea typeface="Raleway"/>
                <a:cs typeface="Raleway"/>
                <a:sym typeface="Raleway"/>
              </a:rPr>
              <a:t>Material-UI + CSSTransitionGroup</a:t>
            </a:r>
            <a:endParaRPr b="1">
              <a:solidFill>
                <a:srgbClr val="26C6DA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BACK-END:</a:t>
            </a:r>
            <a:endParaRPr b="1" sz="1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rtl="0">
              <a:spcBef>
                <a:spcPts val="1000"/>
              </a:spcBef>
              <a:spcAft>
                <a:spcPts val="0"/>
              </a:spcAft>
              <a:buClr>
                <a:srgbClr val="26C6DA"/>
              </a:buClr>
              <a:buSzPts val="1400"/>
              <a:buFont typeface="Raleway"/>
              <a:buChar char="◆"/>
            </a:pPr>
            <a:r>
              <a:rPr b="1" lang="en">
                <a:solidFill>
                  <a:srgbClr val="26C6DA"/>
                </a:solidFill>
                <a:latin typeface="Raleway"/>
                <a:ea typeface="Raleway"/>
                <a:cs typeface="Raleway"/>
                <a:sym typeface="Raleway"/>
              </a:rPr>
              <a:t>Node.js + KOA</a:t>
            </a:r>
            <a:endParaRPr b="1">
              <a:solidFill>
                <a:srgbClr val="26C6DA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rtl="0">
              <a:spcBef>
                <a:spcPts val="1000"/>
              </a:spcBef>
              <a:spcAft>
                <a:spcPts val="0"/>
              </a:spcAft>
              <a:buClr>
                <a:srgbClr val="26C6DA"/>
              </a:buClr>
              <a:buSzPts val="1400"/>
              <a:buFont typeface="Raleway"/>
              <a:buChar char="◆"/>
            </a:pPr>
            <a:r>
              <a:rPr b="1" lang="en">
                <a:solidFill>
                  <a:srgbClr val="26C6DA"/>
                </a:solidFill>
                <a:latin typeface="Raleway"/>
                <a:ea typeface="Raleway"/>
                <a:cs typeface="Raleway"/>
                <a:sym typeface="Raleway"/>
              </a:rPr>
              <a:t>Passport</a:t>
            </a:r>
            <a:endParaRPr b="1">
              <a:solidFill>
                <a:srgbClr val="26C6DA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rtl="0">
              <a:spcBef>
                <a:spcPts val="1000"/>
              </a:spcBef>
              <a:spcAft>
                <a:spcPts val="0"/>
              </a:spcAft>
              <a:buClr>
                <a:srgbClr val="26C6DA"/>
              </a:buClr>
              <a:buSzPts val="1400"/>
              <a:buFont typeface="Raleway"/>
              <a:buChar char="◆"/>
            </a:pPr>
            <a:r>
              <a:rPr b="1" lang="en">
                <a:solidFill>
                  <a:srgbClr val="26C6DA"/>
                </a:solidFill>
                <a:latin typeface="Raleway"/>
                <a:ea typeface="Raleway"/>
                <a:cs typeface="Raleway"/>
                <a:sym typeface="Raleway"/>
              </a:rPr>
              <a:t>Facebook and Twitter API’s</a:t>
            </a:r>
            <a:endParaRPr b="1">
              <a:solidFill>
                <a:srgbClr val="26C6DA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b="1">
              <a:solidFill>
                <a:srgbClr val="26C6DA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1" name="Shape 101"/>
          <p:cNvSpPr txBox="1"/>
          <p:nvPr/>
        </p:nvSpPr>
        <p:spPr>
          <a:xfrm>
            <a:off x="604125" y="37839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Technologies</a:t>
            </a:r>
            <a:endParaRPr b="1" sz="30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02" name="Shape 10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24">
            <a:off x="4791777" y="902410"/>
            <a:ext cx="1232350" cy="12323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Shape 10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25">
            <a:off x="6142534" y="973834"/>
            <a:ext cx="1393131" cy="10895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Shape 10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832926" y="1075347"/>
            <a:ext cx="1091175" cy="886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Shape 10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001900" y="2870408"/>
            <a:ext cx="1920675" cy="5166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Shape 10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402437" y="2708260"/>
            <a:ext cx="1232350" cy="8409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Shape 10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024125" y="3928331"/>
            <a:ext cx="1920675" cy="4801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Shape 1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Shape 113"/>
          <p:cNvSpPr txBox="1"/>
          <p:nvPr/>
        </p:nvSpPr>
        <p:spPr>
          <a:xfrm>
            <a:off x="604125" y="53079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Next steps</a:t>
            </a:r>
            <a:endParaRPr b="1" sz="2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14" name="Shape 114"/>
          <p:cNvSpPr txBox="1"/>
          <p:nvPr>
            <p:ph idx="2" type="body"/>
          </p:nvPr>
        </p:nvSpPr>
        <p:spPr>
          <a:xfrm>
            <a:off x="569550" y="1683150"/>
            <a:ext cx="3432900" cy="297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rgbClr val="26C6DA"/>
                </a:solidFill>
                <a:latin typeface="Raleway"/>
                <a:ea typeface="Raleway"/>
                <a:cs typeface="Raleway"/>
                <a:sym typeface="Raleway"/>
              </a:rPr>
              <a:t>Pinterest and Instagram sharing</a:t>
            </a:r>
            <a:endParaRPr b="1" sz="1400">
              <a:solidFill>
                <a:srgbClr val="26C6DA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rgbClr val="26C6DA"/>
                </a:solidFill>
                <a:latin typeface="Raleway"/>
                <a:ea typeface="Raleway"/>
                <a:cs typeface="Raleway"/>
                <a:sym typeface="Raleway"/>
              </a:rPr>
              <a:t>Fix some minor bugs</a:t>
            </a:r>
            <a:endParaRPr b="1" sz="1400">
              <a:solidFill>
                <a:srgbClr val="26C6DA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rgbClr val="26C6DA"/>
                </a:solidFill>
                <a:latin typeface="Raleway"/>
                <a:ea typeface="Raleway"/>
                <a:cs typeface="Raleway"/>
                <a:sym typeface="Raleway"/>
              </a:rPr>
              <a:t>Better error handling</a:t>
            </a:r>
            <a:endParaRPr b="1" sz="1400">
              <a:solidFill>
                <a:srgbClr val="26C6DA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rgbClr val="26C6DA"/>
                </a:solidFill>
                <a:latin typeface="Raleway"/>
                <a:ea typeface="Raleway"/>
                <a:cs typeface="Raleway"/>
                <a:sym typeface="Raleway"/>
              </a:rPr>
              <a:t>Add other features in one click</a:t>
            </a:r>
            <a:endParaRPr b="1" sz="1400">
              <a:solidFill>
                <a:srgbClr val="26C6DA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rgbClr val="26C6DA"/>
                </a:solidFill>
                <a:latin typeface="Raleway"/>
                <a:ea typeface="Raleway"/>
                <a:cs typeface="Raleway"/>
                <a:sym typeface="Raleway"/>
              </a:rPr>
              <a:t>Deploying</a:t>
            </a:r>
            <a:endParaRPr b="1" sz="1400">
              <a:solidFill>
                <a:srgbClr val="26C6DA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15" name="Shape 1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07300" y="952674"/>
            <a:ext cx="3803200" cy="2908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Shape 1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Shape 121"/>
          <p:cNvSpPr txBox="1"/>
          <p:nvPr/>
        </p:nvSpPr>
        <p:spPr>
          <a:xfrm>
            <a:off x="604125" y="68319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I learnt...</a:t>
            </a:r>
            <a:endParaRPr b="1" sz="30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22" name="Shape 122"/>
          <p:cNvSpPr txBox="1"/>
          <p:nvPr>
            <p:ph idx="2" type="body"/>
          </p:nvPr>
        </p:nvSpPr>
        <p:spPr>
          <a:xfrm>
            <a:off x="569550" y="1683150"/>
            <a:ext cx="3432900" cy="297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rgbClr val="26C6DA"/>
                </a:solidFill>
                <a:latin typeface="Raleway"/>
                <a:ea typeface="Raleway"/>
                <a:cs typeface="Raleway"/>
                <a:sym typeface="Raleway"/>
              </a:rPr>
              <a:t>Designing the flow</a:t>
            </a:r>
            <a:endParaRPr b="1" sz="1400">
              <a:solidFill>
                <a:srgbClr val="26C6DA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rgbClr val="26C6DA"/>
                </a:solidFill>
                <a:latin typeface="Raleway"/>
                <a:ea typeface="Raleway"/>
                <a:cs typeface="Raleway"/>
                <a:sym typeface="Raleway"/>
              </a:rPr>
              <a:t>OAuth authentication protocol</a:t>
            </a:r>
            <a:endParaRPr b="1" sz="1400">
              <a:solidFill>
                <a:srgbClr val="26C6DA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rgbClr val="26C6DA"/>
                </a:solidFill>
                <a:latin typeface="Raleway"/>
                <a:ea typeface="Raleway"/>
                <a:cs typeface="Raleway"/>
                <a:sym typeface="Raleway"/>
              </a:rPr>
              <a:t>Dealing with NPM packages</a:t>
            </a:r>
            <a:endParaRPr b="1" sz="1400">
              <a:solidFill>
                <a:srgbClr val="26C6DA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rgbClr val="26C6DA"/>
                </a:solidFill>
                <a:latin typeface="Raleway"/>
                <a:ea typeface="Raleway"/>
                <a:cs typeface="Raleway"/>
                <a:sym typeface="Raleway"/>
              </a:rPr>
              <a:t>Time management</a:t>
            </a:r>
            <a:endParaRPr b="1" sz="1400">
              <a:solidFill>
                <a:srgbClr val="26C6DA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23" name="Shape 1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68925" y="1185075"/>
            <a:ext cx="2636949" cy="2636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idx="4294967295" type="subTitle"/>
          </p:nvPr>
        </p:nvSpPr>
        <p:spPr>
          <a:xfrm>
            <a:off x="933050" y="825025"/>
            <a:ext cx="7255200" cy="382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9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 H A N K S !</a:t>
            </a:r>
            <a:endParaRPr b="1" sz="9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9" name="Shape 1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9826" y="2549725"/>
            <a:ext cx="2041625" cy="1941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