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970" cy="765048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2.jpeg"/><Relationship Id="rPictId1" Type="http://schemas.openxmlformats.org/officeDocument/2006/relationships/image" Target="../media/image43.jpeg"/><Relationship Id="rPictId2" Type="http://schemas.openxmlformats.org/officeDocument/2006/relationships/image" Target="../media/image44.jpeg"/><Relationship Id="rPictId3" Type="http://schemas.openxmlformats.org/officeDocument/2006/relationships/image" Target="../media/image45.jpeg"/><Relationship Id="rPictId4" Type="http://schemas.openxmlformats.org/officeDocument/2006/relationships/image" Target="../media/image46.jpeg"/><Relationship Id="rPictId5" Type="http://schemas.openxmlformats.org/officeDocument/2006/relationships/image" Target="../media/image47.jpeg"/><Relationship Id="rPictId6" Type="http://schemas.openxmlformats.org/officeDocument/2006/relationships/image" Target="../media/image48.jpeg"/><Relationship Id="rPictId7" Type="http://schemas.openxmlformats.org/officeDocument/2006/relationships/image" Target="../media/image49.jpeg"/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0.jpeg"/><Relationship Id="rPictId1" Type="http://schemas.openxmlformats.org/officeDocument/2006/relationships/image" Target="../media/image51.jpeg"/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2.jpeg"/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3.jpeg"/><Relationship Id="rPictId1" Type="http://schemas.openxmlformats.org/officeDocument/2006/relationships/image" Target="../media/image54.jpeg"/><Relationship Id="rPictId2" Type="http://schemas.openxmlformats.org/officeDocument/2006/relationships/image" Target="../media/image55.jpeg"/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6.jpeg"/><Relationship Id="rPictId1" Type="http://schemas.openxmlformats.org/officeDocument/2006/relationships/image" Target="../media/image57.jpeg"/><Relationship Id="rPictId2" Type="http://schemas.openxmlformats.org/officeDocument/2006/relationships/image" Target="../media/image58.jpeg"/><Relationship Id="rPictId3" Type="http://schemas.openxmlformats.org/officeDocument/2006/relationships/image" Target="../media/image59.jpeg"/><Relationship Id="rPictId4" Type="http://schemas.openxmlformats.org/officeDocument/2006/relationships/image" Target="../media/image60.jpeg"/><Relationship Id="rPictId5" Type="http://schemas.openxmlformats.org/officeDocument/2006/relationships/image" Target="../media/image61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2.jpeg"/><Relationship Id="rId1" Type="http://schemas.openxmlformats.org/officeDocument/2006/relationships/slideLayout" Target="../slideLayouts/slideLayout.xml"/></Relationships>
</file>

<file path=ppt/slides/_rels/slide1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3.jpeg"/><Relationship Id="rPictId1" Type="http://schemas.openxmlformats.org/officeDocument/2006/relationships/image" Target="../media/image64.jpeg"/><Relationship Id="rPictId2" Type="http://schemas.openxmlformats.org/officeDocument/2006/relationships/image" Target="../media/image65.jpeg"/><Relationship Id="rPictId3" Type="http://schemas.openxmlformats.org/officeDocument/2006/relationships/image" Target="../media/image66.jpeg"/><Relationship Id="rId1" Type="http://schemas.openxmlformats.org/officeDocument/2006/relationships/slideLayout" Target="../slideLayouts/slideLayout.xml"/></Relationships>
</file>

<file path=ppt/slides/_rels/slide1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7.jpeg"/><Relationship Id="rId1" Type="http://schemas.openxmlformats.org/officeDocument/2006/relationships/slideLayout" Target="../slideLayouts/slideLayout.xml"/></Relationships>
</file>

<file path=ppt/slides/_rels/slide1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8.jpeg"/><Relationship Id="rPictId1" Type="http://schemas.openxmlformats.org/officeDocument/2006/relationships/image" Target="../media/image69.jpeg"/><Relationship Id="rId1" Type="http://schemas.openxmlformats.org/officeDocument/2006/relationships/slideLayout" Target="../slideLayouts/slideLayout.xml"/></Relationships>
</file>

<file path=ppt/slides/_rels/slide1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0.jpeg"/><Relationship Id="rPictId1" Type="http://schemas.openxmlformats.org/officeDocument/2006/relationships/image" Target="../media/image71.jpeg"/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PictId1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_rels/slide2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2.jpeg"/><Relationship Id="rPictId1" Type="http://schemas.openxmlformats.org/officeDocument/2006/relationships/image" Target="../media/image73.jpeg"/><Relationship Id="rPictId2" Type="http://schemas.openxmlformats.org/officeDocument/2006/relationships/image" Target="../media/image74.jpeg"/><Relationship Id="rPictId3" Type="http://schemas.openxmlformats.org/officeDocument/2006/relationships/image" Target="../media/image75.jpeg"/><Relationship Id="rPictId4" Type="http://schemas.openxmlformats.org/officeDocument/2006/relationships/image" Target="../media/image76.jpeg"/><Relationship Id="rPictId5" Type="http://schemas.openxmlformats.org/officeDocument/2006/relationships/image" Target="../media/image77.jpeg"/><Relationship Id="rPictId6" Type="http://schemas.openxmlformats.org/officeDocument/2006/relationships/image" Target="../media/image78.jpeg"/><Relationship Id="rPictId7" Type="http://schemas.openxmlformats.org/officeDocument/2006/relationships/image" Target="../media/image79.jpeg"/><Relationship Id="rId1" Type="http://schemas.openxmlformats.org/officeDocument/2006/relationships/slideLayout" Target="../slideLayouts/slideLayout.xml"/></Relationships>
</file>

<file path=ppt/slides/_rels/slide2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0.jpeg"/><Relationship Id="rPictId1" Type="http://schemas.openxmlformats.org/officeDocument/2006/relationships/image" Target="../media/image81.jpeg"/><Relationship Id="rPictId2" Type="http://schemas.openxmlformats.org/officeDocument/2006/relationships/image" Target="../media/image82.jpeg"/><Relationship Id="rPictId3" Type="http://schemas.openxmlformats.org/officeDocument/2006/relationships/image" Target="../media/image83.jpeg"/><Relationship Id="rPictId4" Type="http://schemas.openxmlformats.org/officeDocument/2006/relationships/image" Target="../media/image84.jpeg"/><Relationship Id="rPictId5" Type="http://schemas.openxmlformats.org/officeDocument/2006/relationships/image" Target="../media/image85.jpeg"/><Relationship Id="rPictId6" Type="http://schemas.openxmlformats.org/officeDocument/2006/relationships/image" Target="../media/image86.jpeg"/><Relationship Id="rId1" Type="http://schemas.openxmlformats.org/officeDocument/2006/relationships/slideLayout" Target="../slideLayouts/slideLayout.xml"/></Relationships>
</file>

<file path=ppt/slides/_rels/slide2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7.jpeg"/><Relationship Id="rPictId1" Type="http://schemas.openxmlformats.org/officeDocument/2006/relationships/image" Target="../media/image88.jpeg"/><Relationship Id="rPictId2" Type="http://schemas.openxmlformats.org/officeDocument/2006/relationships/image" Target="../media/image89.jpeg"/><Relationship Id="rPictId3" Type="http://schemas.openxmlformats.org/officeDocument/2006/relationships/image" Target="../media/image90.jpeg"/><Relationship Id="rPictId4" Type="http://schemas.openxmlformats.org/officeDocument/2006/relationships/image" Target="../media/image91.jpeg"/><Relationship Id="rPictId5" Type="http://schemas.openxmlformats.org/officeDocument/2006/relationships/image" Target="../media/image92.jpeg"/><Relationship Id="rPictId6" Type="http://schemas.openxmlformats.org/officeDocument/2006/relationships/image" Target="../media/image93.jpeg"/><Relationship Id="rPictId7" Type="http://schemas.openxmlformats.org/officeDocument/2006/relationships/image" Target="../media/image94.jpeg"/><Relationship Id="rId1" Type="http://schemas.openxmlformats.org/officeDocument/2006/relationships/slideLayout" Target="../slideLayouts/slideLayout.xml"/></Relationships>
</file>

<file path=ppt/slides/_rels/slide2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5.jpeg"/><Relationship Id="rPictId1" Type="http://schemas.openxmlformats.org/officeDocument/2006/relationships/image" Target="../media/image96.jpeg"/><Relationship Id="rPictId2" Type="http://schemas.openxmlformats.org/officeDocument/2006/relationships/image" Target="../media/image97.jpeg"/><Relationship Id="rId1" Type="http://schemas.openxmlformats.org/officeDocument/2006/relationships/slideLayout" Target="../slideLayouts/slideLayout.xml"/></Relationships>
</file>

<file path=ppt/slides/_rels/slide2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8.jpeg"/><Relationship Id="rId1" Type="http://schemas.openxmlformats.org/officeDocument/2006/relationships/slideLayout" Target="../slideLayouts/slideLayout.xml"/></Relationships>
</file>

<file path=ppt/slides/_rels/slide2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9.jpeg"/><Relationship Id="rPictId1" Type="http://schemas.openxmlformats.org/officeDocument/2006/relationships/image" Target="../media/image100.jpeg"/><Relationship Id="rPictId2" Type="http://schemas.openxmlformats.org/officeDocument/2006/relationships/image" Target="../media/image101.jpeg"/><Relationship Id="rPictId3" Type="http://schemas.openxmlformats.org/officeDocument/2006/relationships/image" Target="../media/image102.jpeg"/><Relationship Id="rPictId4" Type="http://schemas.openxmlformats.org/officeDocument/2006/relationships/image" Target="../media/image103.jpeg"/><Relationship Id="rPictId5" Type="http://schemas.openxmlformats.org/officeDocument/2006/relationships/image" Target="../media/image104.jpeg"/><Relationship Id="rPictId6" Type="http://schemas.openxmlformats.org/officeDocument/2006/relationships/image" Target="../media/image105.jpeg"/><Relationship Id="rPictId7" Type="http://schemas.openxmlformats.org/officeDocument/2006/relationships/image" Target="../media/image106.jpeg"/><Relationship Id="rPictId8" Type="http://schemas.openxmlformats.org/officeDocument/2006/relationships/image" Target="../media/image107.jpeg"/><Relationship Id="rPictId9" Type="http://schemas.openxmlformats.org/officeDocument/2006/relationships/image" Target="../media/image108.jpeg"/><Relationship Id="rPictId10" Type="http://schemas.openxmlformats.org/officeDocument/2006/relationships/image" Target="../media/image109.jpeg"/><Relationship Id="rPictId11" Type="http://schemas.openxmlformats.org/officeDocument/2006/relationships/image" Target="../media/image110.jpeg"/><Relationship Id="rPictId12" Type="http://schemas.openxmlformats.org/officeDocument/2006/relationships/image" Target="../media/image111.jpeg"/><Relationship Id="rPictId13" Type="http://schemas.openxmlformats.org/officeDocument/2006/relationships/image" Target="../media/image112.jpeg"/><Relationship Id="rPictId14" Type="http://schemas.openxmlformats.org/officeDocument/2006/relationships/image" Target="../media/image113.jpeg"/><Relationship Id="rPictId15" Type="http://schemas.openxmlformats.org/officeDocument/2006/relationships/image" Target="../media/image114.jpeg"/><Relationship Id="rPictId16" Type="http://schemas.openxmlformats.org/officeDocument/2006/relationships/image" Target="../media/image115.jpeg"/><Relationship Id="rPictId17" Type="http://schemas.openxmlformats.org/officeDocument/2006/relationships/image" Target="../media/image116.jpeg"/><Relationship Id="rPictId18" Type="http://schemas.openxmlformats.org/officeDocument/2006/relationships/image" Target="../media/image117.jpeg"/><Relationship Id="rPictId19" Type="http://schemas.openxmlformats.org/officeDocument/2006/relationships/image" Target="../media/image118.jpeg"/><Relationship Id="rPictId20" Type="http://schemas.openxmlformats.org/officeDocument/2006/relationships/image" Target="../media/image119.jpeg"/><Relationship Id="rPictId21" Type="http://schemas.openxmlformats.org/officeDocument/2006/relationships/image" Target="../media/image120.jpeg"/><Relationship Id="rPictId22" Type="http://schemas.openxmlformats.org/officeDocument/2006/relationships/image" Target="../media/image121.jpeg"/><Relationship Id="rPictId23" Type="http://schemas.openxmlformats.org/officeDocument/2006/relationships/image" Target="../media/image122.jpeg"/><Relationship Id="rPictId24" Type="http://schemas.openxmlformats.org/officeDocument/2006/relationships/image" Target="../media/image123.jpeg"/><Relationship Id="rPictId25" Type="http://schemas.openxmlformats.org/officeDocument/2006/relationships/image" Target="../media/image124.jpeg"/><Relationship Id="rPictId26" Type="http://schemas.openxmlformats.org/officeDocument/2006/relationships/image" Target="../media/image125.jpeg"/><Relationship Id="rId1" Type="http://schemas.openxmlformats.org/officeDocument/2006/relationships/slideLayout" Target="../slideLayouts/slideLayout.xml"/></Relationships>
</file>

<file path=ppt/slides/_rels/slide2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26.jpeg"/><Relationship Id="rPictId1" Type="http://schemas.openxmlformats.org/officeDocument/2006/relationships/image" Target="../media/image127.jpeg"/><Relationship Id="rPictId2" Type="http://schemas.openxmlformats.org/officeDocument/2006/relationships/image" Target="../media/image128.jpeg"/><Relationship Id="rPictId3" Type="http://schemas.openxmlformats.org/officeDocument/2006/relationships/image" Target="../media/image129.jpeg"/><Relationship Id="rPictId4" Type="http://schemas.openxmlformats.org/officeDocument/2006/relationships/image" Target="../media/image130.jpeg"/><Relationship Id="rPictId5" Type="http://schemas.openxmlformats.org/officeDocument/2006/relationships/image" Target="../media/image131.jpeg"/><Relationship Id="rPictId6" Type="http://schemas.openxmlformats.org/officeDocument/2006/relationships/image" Target="../media/image132.jpeg"/><Relationship Id="rPictId7" Type="http://schemas.openxmlformats.org/officeDocument/2006/relationships/image" Target="../media/image133.jpeg"/><Relationship Id="rPictId8" Type="http://schemas.openxmlformats.org/officeDocument/2006/relationships/image" Target="../media/image134.jpeg"/><Relationship Id="rPictId9" Type="http://schemas.openxmlformats.org/officeDocument/2006/relationships/image" Target="../media/image135.jpeg"/><Relationship Id="rId1" Type="http://schemas.openxmlformats.org/officeDocument/2006/relationships/slideLayout" Target="../slideLayouts/slideLayout.xml"/><Relationship Id="rLinkId0" Type="http://schemas.openxmlformats.org/officeDocument/2006/relationships/hyperlink" Target="https://www.linkedin.com/in/rapha%C3%ABl-chir-38b7048b/" TargetMode="External"/><Relationship Id="rLinkId1" Type="http://schemas.openxmlformats.org/officeDocument/2006/relationships/hyperlink" Target="https://www.linkedin.com/in/st%C3%A9phane-halbout-988b0317/" TargetMode="External"/><Relationship Id="rLinkId2" Type="http://schemas.openxmlformats.org/officeDocument/2006/relationships/hyperlink" Target="https://www.linkedin.com/in/eric-brunet-25758497/" TargetMode="External"/><Relationship Id="rLinkId3" Type="http://schemas.openxmlformats.org/officeDocument/2006/relationships/hyperlink" Target="https://www.linkedin.com/in/st%C3%A9phane-lefevre-open/" TargetMode="External"/></Relationships>
</file>

<file path=ppt/slides/_rels/slide2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36.jpeg"/><Relationship Id="rPictId1" Type="http://schemas.openxmlformats.org/officeDocument/2006/relationships/image" Target="../media/image137.jpeg"/><Relationship Id="rPictId2" Type="http://schemas.openxmlformats.org/officeDocument/2006/relationships/image" Target="../media/image138.jpeg"/><Relationship Id="rPictId3" Type="http://schemas.openxmlformats.org/officeDocument/2006/relationships/image" Target="../media/image139.jpeg"/><Relationship Id="rPictId4" Type="http://schemas.openxmlformats.org/officeDocument/2006/relationships/image" Target="../media/image140.jpeg"/><Relationship Id="rId1" Type="http://schemas.openxmlformats.org/officeDocument/2006/relationships/slideLayout" Target="../slideLayouts/slideLayout.xml"/></Relationships>
</file>

<file path=ppt/slides/_rels/slide2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41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_rels/slide3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42.jpeg"/><Relationship Id="rPictId1" Type="http://schemas.openxmlformats.org/officeDocument/2006/relationships/image" Target="../media/image143.jpeg"/><Relationship Id="rPictId2" Type="http://schemas.openxmlformats.org/officeDocument/2006/relationships/image" Target="../media/image144.jpeg"/><Relationship Id="rPictId3" Type="http://schemas.openxmlformats.org/officeDocument/2006/relationships/image" Target="../media/image145.jpeg"/><Relationship Id="rPictId4" Type="http://schemas.openxmlformats.org/officeDocument/2006/relationships/image" Target="../media/image146.jpeg"/><Relationship Id="rPictId5" Type="http://schemas.openxmlformats.org/officeDocument/2006/relationships/image" Target="../media/image147.jpeg"/><Relationship Id="rId1" Type="http://schemas.openxmlformats.org/officeDocument/2006/relationships/slideLayout" Target="../slideLayouts/slideLayout.xml"/></Relationships>
</file>

<file path=ppt/slides/_rels/slide3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48.jpeg"/><Relationship Id="rPictId1" Type="http://schemas.openxmlformats.org/officeDocument/2006/relationships/image" Target="../media/image149.jpeg"/><Relationship Id="rId1" Type="http://schemas.openxmlformats.org/officeDocument/2006/relationships/slideLayout" Target="../slideLayouts/slideLayout.xml"/></Relationships>
</file>

<file path=ppt/slides/_rels/slide3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0.jpeg"/><Relationship Id="rPictId1" Type="http://schemas.openxmlformats.org/officeDocument/2006/relationships/image" Target="../media/image151.jpeg"/><Relationship Id="rPictId2" Type="http://schemas.openxmlformats.org/officeDocument/2006/relationships/image" Target="../media/image152.jpeg"/><Relationship Id="rPictId3" Type="http://schemas.openxmlformats.org/officeDocument/2006/relationships/image" Target="../media/image153.jpeg"/><Relationship Id="rPictId4" Type="http://schemas.openxmlformats.org/officeDocument/2006/relationships/image" Target="../media/image154.jpeg"/><Relationship Id="rId1" Type="http://schemas.openxmlformats.org/officeDocument/2006/relationships/slideLayout" Target="../slideLayouts/slideLayout.xml"/></Relationships>
</file>

<file path=ppt/slides/_rels/slide3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5.jpeg"/><Relationship Id="rPictId1" Type="http://schemas.openxmlformats.org/officeDocument/2006/relationships/image" Target="../media/image156.jpeg"/><Relationship Id="rId1" Type="http://schemas.openxmlformats.org/officeDocument/2006/relationships/slideLayout" Target="../slideLayouts/slideLayout.xml"/></Relationships>
</file>

<file path=ppt/slides/_rels/slide3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7.jpeg"/><Relationship Id="rPictId1" Type="http://schemas.openxmlformats.org/officeDocument/2006/relationships/image" Target="../media/image158.jpeg"/><Relationship Id="rPictId2" Type="http://schemas.openxmlformats.org/officeDocument/2006/relationships/image" Target="../media/image159.jpeg"/><Relationship Id="rPictId3" Type="http://schemas.openxmlformats.org/officeDocument/2006/relationships/image" Target="../media/image160.jpeg"/><Relationship Id="rId1" Type="http://schemas.openxmlformats.org/officeDocument/2006/relationships/slideLayout" Target="../slideLayouts/slideLayout.xml"/></Relationships>
</file>

<file path=ppt/slides/_rels/slide3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61.jpeg"/><Relationship Id="rPictId1" Type="http://schemas.openxmlformats.org/officeDocument/2006/relationships/image" Target="../media/image162.jpeg"/><Relationship Id="rPictId2" Type="http://schemas.openxmlformats.org/officeDocument/2006/relationships/image" Target="../media/image163.jpeg"/><Relationship Id="rPictId3" Type="http://schemas.openxmlformats.org/officeDocument/2006/relationships/image" Target="../media/image164.jpeg"/><Relationship Id="rId1" Type="http://schemas.openxmlformats.org/officeDocument/2006/relationships/slideLayout" Target="../slideLayouts/slideLayout.xml"/></Relationships>
</file>

<file path=ppt/slides/_rels/slide3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65.jpeg"/><Relationship Id="rPictId1" Type="http://schemas.openxmlformats.org/officeDocument/2006/relationships/image" Target="../media/image166.jpeg"/><Relationship Id="rPictId2" Type="http://schemas.openxmlformats.org/officeDocument/2006/relationships/image" Target="../media/image167.jpeg"/><Relationship Id="rPictId3" Type="http://schemas.openxmlformats.org/officeDocument/2006/relationships/image" Target="../media/image168.jpeg"/><Relationship Id="rPictId4" Type="http://schemas.openxmlformats.org/officeDocument/2006/relationships/image" Target="../media/image169.jpeg"/><Relationship Id="rId1" Type="http://schemas.openxmlformats.org/officeDocument/2006/relationships/slideLayout" Target="../slideLayouts/slideLayout.xml"/></Relationships>
</file>

<file path=ppt/slides/_rels/slide3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70.jpeg"/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.jpeg"/><Relationship Id="rPictId1" Type="http://schemas.openxmlformats.org/officeDocument/2006/relationships/image" Target="../media/image7.jpeg"/><Relationship Id="rPictId2" Type="http://schemas.openxmlformats.org/officeDocument/2006/relationships/image" Target="../media/image8.jpeg"/><Relationship Id="rPictId3" Type="http://schemas.openxmlformats.org/officeDocument/2006/relationships/image" Target="../media/image9.jpeg"/><Relationship Id="rPictId4" Type="http://schemas.openxmlformats.org/officeDocument/2006/relationships/image" Target="../media/image10.jpeg"/><Relationship Id="rPictId5" Type="http://schemas.openxmlformats.org/officeDocument/2006/relationships/image" Target="../media/image11.jpeg"/><Relationship Id="rPictId6" Type="http://schemas.openxmlformats.org/officeDocument/2006/relationships/image" Target="../media/image12.jpeg"/><Relationship Id="rPictId7" Type="http://schemas.openxmlformats.org/officeDocument/2006/relationships/image" Target="../media/image13.jpeg"/><Relationship Id="rPictId8" Type="http://schemas.openxmlformats.org/officeDocument/2006/relationships/image" Target="../media/image14.jpeg"/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5.jpeg"/><Relationship Id="rPictId1" Type="http://schemas.openxmlformats.org/officeDocument/2006/relationships/image" Target="../media/image16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7.jpeg"/><Relationship Id="rPictId1" Type="http://schemas.openxmlformats.org/officeDocument/2006/relationships/image" Target="../media/image18.jpeg"/><Relationship Id="rPictId2" Type="http://schemas.openxmlformats.org/officeDocument/2006/relationships/image" Target="../media/image19.jpeg"/><Relationship Id="rPictId3" Type="http://schemas.openxmlformats.org/officeDocument/2006/relationships/image" Target="../media/image20.jpeg"/><Relationship Id="rPictId4" Type="http://schemas.openxmlformats.org/officeDocument/2006/relationships/image" Target="../media/image21.jpeg"/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2.jpeg"/><Relationship Id="rPictId1" Type="http://schemas.openxmlformats.org/officeDocument/2006/relationships/image" Target="../media/image23.jpeg"/><Relationship Id="rPictId2" Type="http://schemas.openxmlformats.org/officeDocument/2006/relationships/image" Target="../media/image24.jpeg"/><Relationship Id="rPictId3" Type="http://schemas.openxmlformats.org/officeDocument/2006/relationships/image" Target="../media/image25.jpeg"/><Relationship Id="rPictId4" Type="http://schemas.openxmlformats.org/officeDocument/2006/relationships/image" Target="../media/image26.jpeg"/><Relationship Id="rPictId5" Type="http://schemas.openxmlformats.org/officeDocument/2006/relationships/image" Target="../media/image27.jpeg"/><Relationship Id="rPictId6" Type="http://schemas.openxmlformats.org/officeDocument/2006/relationships/image" Target="../media/image28.jpeg"/><Relationship Id="rPictId7" Type="http://schemas.openxmlformats.org/officeDocument/2006/relationships/image" Target="../media/image29.jpeg"/><Relationship Id="rPictId8" Type="http://schemas.openxmlformats.org/officeDocument/2006/relationships/image" Target="../media/image30.jpeg"/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1.jpeg"/><Relationship Id="rPictId1" Type="http://schemas.openxmlformats.org/officeDocument/2006/relationships/image" Target="../media/image32.jpeg"/><Relationship Id="rPictId2" Type="http://schemas.openxmlformats.org/officeDocument/2006/relationships/image" Target="../media/image33.jpeg"/><Relationship Id="rPictId3" Type="http://schemas.openxmlformats.org/officeDocument/2006/relationships/image" Target="../media/image34.jpeg"/><Relationship Id="rPictId4" Type="http://schemas.openxmlformats.org/officeDocument/2006/relationships/image" Target="../media/image35.jpeg"/><Relationship Id="rPictId5" Type="http://schemas.openxmlformats.org/officeDocument/2006/relationships/image" Target="../media/image36.jpeg"/><Relationship Id="rPictId6" Type="http://schemas.openxmlformats.org/officeDocument/2006/relationships/image" Target="../media/image37.jpeg"/><Relationship Id="rPictId7" Type="http://schemas.openxmlformats.org/officeDocument/2006/relationships/image" Target="../media/image38.jpeg"/><Relationship Id="rPictId8" Type="http://schemas.openxmlformats.org/officeDocument/2006/relationships/image" Target="../media/image39.jpeg"/><Relationship Id="rPictId9" Type="http://schemas.openxmlformats.org/officeDocument/2006/relationships/image" Target="../media/image40.jpeg"/><Relationship Id="rPictId10" Type="http://schemas.openxmlformats.org/officeDocument/2006/relationships/image" Target="../media/image41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036064" y="1700784"/>
            <a:ext cx="835152" cy="83515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840480" y="2993136"/>
            <a:ext cx="8351520" cy="3864864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71856" y="420624"/>
            <a:ext cx="1365504" cy="6400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3600" spc="-250">
                <a:solidFill>
                  <a:srgbClr val="01548A"/>
                </a:solidFill>
                <a:latin typeface="Calibri"/>
              </a:rPr>
              <a:t>open</a:t>
            </a:r>
          </a:p>
          <a:p>
            <a:pPr algn="just" marL="381000" indent="0">
              <a:lnSpc>
                <a:spcPts val="792"/>
              </a:lnSpc>
            </a:pPr>
            <a:r>
              <a:rPr lang="en-US" sz="650">
                <a:solidFill>
                  <a:srgbClr val="01548A"/>
                </a:solidFill>
                <a:latin typeface="Lucida Sans Unicode"/>
              </a:rPr>
              <a:t>I </a:t>
            </a:r>
            <a:r>
              <a:rPr lang="en-US" sz="650">
                <a:solidFill>
                  <a:srgbClr val="018AD2"/>
                </a:solidFill>
                <a:latin typeface="Lucida Sans Unicode"/>
              </a:rPr>
              <a:t>WE EMPOWER </a:t>
            </a:r>
            <a:r>
              <a:rPr lang="en-US" sz="65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5" name=""/>
          <p:cNvSpPr/>
          <p:nvPr/>
        </p:nvSpPr>
        <p:spPr>
          <a:xfrm>
            <a:off x="2974848" y="1530096"/>
            <a:ext cx="3560064" cy="12131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6200" spc="-400">
                <a:solidFill>
                  <a:srgbClr val="314653"/>
                </a:solidFill>
                <a:latin typeface="Arial"/>
              </a:rPr>
              <a:t>Squad[s]</a:t>
            </a:r>
          </a:p>
        </p:txBody>
      </p:sp>
      <p:sp>
        <p:nvSpPr>
          <p:cNvPr id="6" name=""/>
          <p:cNvSpPr/>
          <p:nvPr/>
        </p:nvSpPr>
        <p:spPr>
          <a:xfrm>
            <a:off x="3081528" y="2923032"/>
            <a:ext cx="6690360" cy="10058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4296"/>
              </a:lnSpc>
            </a:pPr>
            <a:r>
              <a:rPr lang="en-US" i="1" sz="3900" spc="-150">
                <a:solidFill>
                  <a:srgbClr val="C4D001"/>
                </a:solidFill>
                <a:latin typeface="Calibri"/>
              </a:rPr>
              <a:t>One communaute</a:t>
            </a:r>
            <a:r>
              <a:rPr lang="en-US" sz="9600">
                <a:solidFill>
                  <a:srgbClr val="C4D001"/>
                </a:solidFill>
                <a:latin typeface="Calibri"/>
              </a:rPr>
              <a:t> , </a:t>
            </a:r>
            <a:r>
              <a:rPr lang="en-US" b="1" i="1" sz="3600" spc="-50">
                <a:solidFill>
                  <a:srgbClr val="C4D001"/>
                </a:solidFill>
                <a:latin typeface="Calibri"/>
              </a:rPr>
              <a:t>Experts sur les technologies em&lt;</a:t>
            </a:r>
          </a:p>
        </p:txBody>
      </p:sp>
      <p:sp>
        <p:nvSpPr>
          <p:cNvPr id="7" name=""/>
          <p:cNvSpPr/>
          <p:nvPr/>
        </p:nvSpPr>
        <p:spPr>
          <a:xfrm>
            <a:off x="2511552" y="4809744"/>
            <a:ext cx="603504" cy="6096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7600">
                <a:solidFill>
                  <a:srgbClr val="44BFE5"/>
                </a:solidFill>
                <a:latin typeface="Cambria"/>
              </a:rPr>
              <a:t>r</a:t>
            </a:r>
          </a:p>
        </p:txBody>
      </p:sp>
      <p:sp>
        <p:nvSpPr>
          <p:cNvPr id="8" name=""/>
          <p:cNvSpPr/>
          <p:nvPr/>
        </p:nvSpPr>
        <p:spPr>
          <a:xfrm>
            <a:off x="3261360" y="6071616"/>
            <a:ext cx="1365504" cy="21336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5C5C5C"/>
                </a:solidFill>
                <a:latin typeface="Arial"/>
              </a:rPr>
              <a:t>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1193" y="49293"/>
            <a:ext cx="626031" cy="113868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4777" y="177457"/>
            <a:ext cx="1054887" cy="33026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877429" y="4882550"/>
            <a:ext cx="1367903" cy="50033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88368" y="6309606"/>
            <a:ext cx="741872" cy="2563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975736" y="1631624"/>
            <a:ext cx="3238603" cy="97108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3746328" y="3901604"/>
            <a:ext cx="473221" cy="39435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8032424" y="3763581"/>
            <a:ext cx="576738" cy="57920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532756" y="5395206"/>
            <a:ext cx="3660065" cy="1464026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269315" y="552090"/>
            <a:ext cx="7825391" cy="37956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018AD2"/>
                </a:solidFill>
                <a:latin typeface="Arial"/>
              </a:rPr>
              <a:t>LES PILIERS DU PROGRAMME | DESCRIPTIF DETAILLE</a:t>
            </a:r>
          </a:p>
        </p:txBody>
      </p:sp>
      <p:sp>
        <p:nvSpPr>
          <p:cNvPr id="11" name=""/>
          <p:cNvSpPr/>
          <p:nvPr/>
        </p:nvSpPr>
        <p:spPr>
          <a:xfrm>
            <a:off x="603849" y="1427055"/>
            <a:ext cx="1880558" cy="129149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749300" indent="-749300">
              <a:lnSpc>
                <a:spcPts val="2814"/>
              </a:lnSpc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DB8044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DB8044"/>
                </a:solidFill>
                <a:latin typeface="Arial"/>
              </a:rPr>
              <a:t>Cast</a:t>
            </a:r>
          </a:p>
          <a:p>
            <a:pPr algn="ctr" indent="0">
              <a:lnSpc>
                <a:spcPts val="1727"/>
              </a:lnSpc>
            </a:pPr>
            <a:r>
              <a:rPr lang="en-US" b="1" sz="1300">
                <a:solidFill>
                  <a:srgbClr val="C55A11"/>
                </a:solidFill>
                <a:latin typeface="Arial"/>
              </a:rPr>
              <a:t>Partager et diffuser notre expertise</a:t>
            </a:r>
          </a:p>
        </p:txBody>
      </p:sp>
      <p:sp>
        <p:nvSpPr>
          <p:cNvPr id="12" name=""/>
          <p:cNvSpPr/>
          <p:nvPr/>
        </p:nvSpPr>
        <p:spPr>
          <a:xfrm>
            <a:off x="961229" y="3194238"/>
            <a:ext cx="1220021" cy="46582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688"/>
              </a:lnSpc>
            </a:pPr>
            <a:r>
              <a:rPr lang="en-US" b="1" sz="1400">
                <a:solidFill>
                  <a:srgbClr val="2E75B6"/>
                </a:solidFill>
                <a:latin typeface="Arial"/>
              </a:rPr>
              <a:t>Reseaux </a:t>
            </a:r>
            <a:r>
              <a:rPr lang="en-US" b="1" sz="1400">
                <a:solidFill>
                  <a:srgbClr val="FEDB14"/>
                </a:solidFill>
                <a:latin typeface="Arial"/>
              </a:rPr>
              <a:t>{</a:t>
            </a:r>
            <a:r>
              <a:rPr lang="en-US" b="1" sz="1400">
                <a:solidFill>
                  <a:srgbClr val="3E050D"/>
                </a:solidFill>
                <a:latin typeface="Arial"/>
              </a:rPr>
              <a:t>a </a:t>
            </a:r>
            <a:r>
              <a:rPr lang="en-US" b="1" sz="1400">
                <a:solidFill>
                  <a:srgbClr val="2E75B6"/>
                </a:solidFill>
                <a:latin typeface="Arial"/>
              </a:rPr>
              <a:t>sociaux </a:t>
            </a:r>
            <a:r>
              <a:rPr lang="en-US" b="1" cap="small" sz="1400">
                <a:latin typeface="Arial"/>
              </a:rPr>
              <a:t>q £</a:t>
            </a:r>
          </a:p>
        </p:txBody>
      </p:sp>
      <p:sp>
        <p:nvSpPr>
          <p:cNvPr id="13" name=""/>
          <p:cNvSpPr/>
          <p:nvPr/>
        </p:nvSpPr>
        <p:spPr>
          <a:xfrm>
            <a:off x="911935" y="3916392"/>
            <a:ext cx="1222486" cy="239075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i="1" sz="1300" spc="-50">
                <a:solidFill>
                  <a:srgbClr val="FEA400"/>
                </a:solidFill>
                <a:latin typeface="Arial"/>
              </a:rPr>
              <a:t>event &amp;</a:t>
            </a:r>
          </a:p>
        </p:txBody>
      </p:sp>
      <p:sp>
        <p:nvSpPr>
          <p:cNvPr id="14" name=""/>
          <p:cNvSpPr/>
          <p:nvPr/>
        </p:nvSpPr>
        <p:spPr>
          <a:xfrm>
            <a:off x="943976" y="4466018"/>
            <a:ext cx="1239739" cy="24646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i="1" sz="1300" spc="-50">
                <a:solidFill>
                  <a:srgbClr val="BCC438"/>
                </a:solidFill>
                <a:latin typeface="Arial"/>
              </a:rPr>
              <a:t>ACCiancc</a:t>
            </a:r>
          </a:p>
        </p:txBody>
      </p:sp>
      <p:sp>
        <p:nvSpPr>
          <p:cNvPr id="15" name=""/>
          <p:cNvSpPr/>
          <p:nvPr/>
        </p:nvSpPr>
        <p:spPr>
          <a:xfrm>
            <a:off x="468291" y="6556075"/>
            <a:ext cx="571808" cy="7887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6" name=""/>
          <p:cNvSpPr/>
          <p:nvPr/>
        </p:nvSpPr>
        <p:spPr>
          <a:xfrm>
            <a:off x="3652670" y="1794294"/>
            <a:ext cx="3406202" cy="149853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Aft>
                <a:spcPts val="210"/>
              </a:spcAft>
            </a:pPr>
            <a:r>
              <a:rPr lang="en-US" b="1" sz="3600" spc="-200">
                <a:latin typeface="Cambria"/>
              </a:rPr>
              <a:t>H    </a:t>
            </a:r>
            <a:r>
              <a:rPr lang="en-US" i="1" sz="2900" spc="-100">
                <a:solidFill>
                  <a:srgbClr val="935E06"/>
                </a:solidFill>
                <a:latin typeface="Arial"/>
              </a:rPr>
              <a:t>event </a:t>
            </a:r>
            <a:r>
              <a:rPr lang="en-US" i="1" sz="2900" spc="-100">
                <a:solidFill>
                  <a:srgbClr val="FEA400"/>
                </a:solidFill>
                <a:latin typeface="Arial"/>
              </a:rPr>
              <a:t>&amp;</a:t>
            </a:r>
            <a:r>
              <a:rPr lang="en-US" b="1" sz="3600" spc="-200">
                <a:solidFill>
                  <a:srgbClr val="FEA400"/>
                </a:solidFill>
                <a:latin typeface="Cambria"/>
              </a:rPr>
              <a:t> </a:t>
            </a:r>
            <a:r>
              <a:rPr lang="en-US" b="1" sz="3600" spc="-200">
                <a:latin typeface="Cambria"/>
              </a:rPr>
              <a:t>mvetlup</a:t>
            </a:r>
          </a:p>
          <a:p>
            <a:pPr indent="0">
              <a:spcAft>
                <a:spcPts val="1050"/>
              </a:spcAft>
            </a:pPr>
            <a:r>
              <a:rPr lang="en-US" sz="1200" spc="-50">
                <a:latin typeface="Times New Roman"/>
              </a:rPr>
              <a:t>mm</a:t>
            </a:r>
          </a:p>
          <a:p>
            <a:pPr indent="0">
              <a:lnSpc>
                <a:spcPts val="1921"/>
              </a:lnSpc>
            </a:pPr>
            <a:r>
              <a:rPr lang="en-US" sz="1600">
                <a:solidFill>
                  <a:srgbClr val="FEA400"/>
                </a:solidFill>
                <a:latin typeface="Arial"/>
              </a:rPr>
              <a:t>► </a:t>
            </a:r>
            <a:r>
              <a:rPr lang="en-US" sz="1600">
                <a:latin typeface="Arial"/>
              </a:rPr>
              <a:t>Assurer </a:t>
            </a:r>
            <a:r>
              <a:rPr lang="en-US" sz="1600">
                <a:solidFill>
                  <a:srgbClr val="FEA400"/>
                </a:solidFill>
                <a:latin typeface="Arial"/>
              </a:rPr>
              <a:t>notre presence aux evenements technologiques majeurs</a:t>
            </a:r>
            <a:r>
              <a:rPr lang="en-US" sz="1600">
                <a:latin typeface="Arial"/>
              </a:rPr>
              <a:t>. Organiser nos propres </a:t>
            </a:r>
            <a:r>
              <a:rPr lang="en-US" sz="1600">
                <a:solidFill>
                  <a:srgbClr val="FEA400"/>
                </a:solidFill>
                <a:latin typeface="Arial"/>
              </a:rPr>
              <a:t>meetups</a:t>
            </a:r>
          </a:p>
        </p:txBody>
      </p:sp>
      <p:sp>
        <p:nvSpPr>
          <p:cNvPr id="17" name=""/>
          <p:cNvSpPr/>
          <p:nvPr/>
        </p:nvSpPr>
        <p:spPr>
          <a:xfrm>
            <a:off x="7877149" y="2602712"/>
            <a:ext cx="3869563" cy="93658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304800">
              <a:lnSpc>
                <a:spcPts val="1902"/>
              </a:lnSpc>
            </a:pPr>
            <a:r>
              <a:rPr lang="en-US" sz="1600">
                <a:latin typeface="Arial"/>
              </a:rPr>
              <a:t>Grace a nos partenariats, beneficiez de </a:t>
            </a:r>
            <a:r>
              <a:rPr lang="en-US" sz="1600">
                <a:solidFill>
                  <a:srgbClr val="BCC438"/>
                </a:solidFill>
                <a:latin typeface="Arial"/>
              </a:rPr>
              <a:t>formations certifiantes, de plateformes et d’outils </a:t>
            </a:r>
            <a:r>
              <a:rPr lang="en-US" sz="1600">
                <a:latin typeface="Arial"/>
              </a:rPr>
              <a:t>permettant d’eprouver les dernieres technologies</a:t>
            </a:r>
          </a:p>
        </p:txBody>
      </p:sp>
      <p:sp>
        <p:nvSpPr>
          <p:cNvPr id="18" name=""/>
          <p:cNvSpPr/>
          <p:nvPr/>
        </p:nvSpPr>
        <p:spPr>
          <a:xfrm>
            <a:off x="3704429" y="4295954"/>
            <a:ext cx="557020" cy="15034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latin typeface="Arial"/>
              </a:rPr>
              <a:t>□ a</a:t>
            </a:r>
          </a:p>
        </p:txBody>
      </p:sp>
      <p:sp>
        <p:nvSpPr>
          <p:cNvPr id="19" name=""/>
          <p:cNvSpPr/>
          <p:nvPr/>
        </p:nvSpPr>
        <p:spPr>
          <a:xfrm>
            <a:off x="4374824" y="3975545"/>
            <a:ext cx="3144945" cy="39927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3300">
                <a:solidFill>
                  <a:srgbClr val="D01D66"/>
                </a:solidFill>
                <a:latin typeface="Cambria"/>
              </a:rPr>
              <a:t>Reseaux Sociaux</a:t>
            </a:r>
          </a:p>
        </p:txBody>
      </p:sp>
      <p:sp>
        <p:nvSpPr>
          <p:cNvPr id="20" name=""/>
          <p:cNvSpPr/>
          <p:nvPr/>
        </p:nvSpPr>
        <p:spPr>
          <a:xfrm>
            <a:off x="8821125" y="3906533"/>
            <a:ext cx="783772" cy="37709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3800">
                <a:solidFill>
                  <a:srgbClr val="01A3EE"/>
                </a:solidFill>
                <a:latin typeface="Calibri"/>
              </a:rPr>
              <a:t>Site</a:t>
            </a:r>
          </a:p>
        </p:txBody>
      </p:sp>
      <p:sp>
        <p:nvSpPr>
          <p:cNvPr id="21" name=""/>
          <p:cNvSpPr/>
          <p:nvPr/>
        </p:nvSpPr>
        <p:spPr>
          <a:xfrm>
            <a:off x="3583659" y="4621293"/>
            <a:ext cx="3677317" cy="95137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02"/>
              </a:lnSpc>
            </a:pPr>
            <a:r>
              <a:rPr lang="en-US" sz="1600">
                <a:solidFill>
                  <a:srgbClr val="E85292"/>
                </a:solidFill>
                <a:latin typeface="Arial"/>
              </a:rPr>
              <a:t>► Communiquer</a:t>
            </a:r>
            <a:r>
              <a:rPr lang="en-US" sz="1600">
                <a:latin typeface="Arial"/>
              </a:rPr>
              <a:t>: Diffuser ses decouvertes, annoncer des evenements, partager et faire reagir la communaute technique</a:t>
            </a:r>
          </a:p>
        </p:txBody>
      </p:sp>
      <p:sp>
        <p:nvSpPr>
          <p:cNvPr id="22" name=""/>
          <p:cNvSpPr/>
          <p:nvPr/>
        </p:nvSpPr>
        <p:spPr>
          <a:xfrm>
            <a:off x="7980666" y="4611435"/>
            <a:ext cx="3396343" cy="22428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01A3EE"/>
                </a:solidFill>
                <a:latin typeface="Arial"/>
              </a:rPr>
              <a:t>► </a:t>
            </a:r>
            <a:r>
              <a:rPr lang="en-US" sz="1600">
                <a:latin typeface="Arial"/>
              </a:rPr>
              <a:t>Construire un </a:t>
            </a:r>
            <a:r>
              <a:rPr lang="en-US" sz="1600">
                <a:solidFill>
                  <a:srgbClr val="01A3EE"/>
                </a:solidFill>
                <a:latin typeface="Arial"/>
              </a:rPr>
              <a:t>blog technique Open</a:t>
            </a:r>
          </a:p>
        </p:txBody>
      </p:sp>
      <p:sp>
        <p:nvSpPr>
          <p:cNvPr id="23" name=""/>
          <p:cNvSpPr/>
          <p:nvPr/>
        </p:nvSpPr>
        <p:spPr>
          <a:xfrm>
            <a:off x="1190445" y="6418052"/>
            <a:ext cx="1915064" cy="1404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48056" y="265176"/>
            <a:ext cx="423672" cy="4175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87552"/>
            <a:ext cx="5343144" cy="58704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9248" y="2005584"/>
            <a:ext cx="2517648" cy="2221992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234696" y="4215384"/>
            <a:ext cx="3995928" cy="1027176"/>
          </a:xfrm>
          <a:prstGeom prst="rect">
            <a:avLst/>
          </a:prstGeom>
          <a:solidFill>
            <a:srgbClr val="C4D00C"/>
          </a:solidFill>
        </p:spPr>
        <p:txBody>
          <a:bodyPr lIns="0" tIns="0" rIns="0" bIns="0">
            <a:noAutofit/>
          </a:bodyPr>
          <a:p>
            <a:pPr indent="0">
              <a:lnSpc>
                <a:spcPts val="4800"/>
              </a:lnSpc>
            </a:pPr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Les realisations</a:t>
            </a:r>
          </a:p>
          <a:p>
            <a:pPr indent="0">
              <a:lnSpc>
                <a:spcPts val="4800"/>
              </a:lnSpc>
            </a:pPr>
            <a:r>
              <a:rPr lang="en-US" b="1" sz="3900" spc="-50">
                <a:solidFill>
                  <a:srgbClr val="FFFFFF"/>
                </a:solidFill>
                <a:latin typeface="Arial"/>
              </a:rPr>
              <a:t>2019 </a:t>
            </a:r>
            <a:r>
              <a:rPr lang="en-US" i="1" sz="5100" spc="-750">
                <a:solidFill>
                  <a:srgbClr val="C4D001"/>
                </a:solidFill>
                <a:latin typeface="Arial"/>
              </a:rPr>
              <a:t>wr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2328" y="2438400"/>
            <a:ext cx="479834" cy="102605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027691" y="4572000"/>
            <a:ext cx="679009" cy="43154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95746" y="6316300"/>
            <a:ext cx="724277" cy="24142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261449" y="443619"/>
            <a:ext cx="3678725" cy="3017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2700">
                <a:solidFill>
                  <a:srgbClr val="018AD2"/>
                </a:solidFill>
                <a:latin typeface="Arial"/>
              </a:rPr>
              <a:t>Les realisations 2019</a:t>
            </a:r>
          </a:p>
        </p:txBody>
      </p:sp>
      <p:sp>
        <p:nvSpPr>
          <p:cNvPr id="6" name=""/>
          <p:cNvSpPr/>
          <p:nvPr/>
        </p:nvSpPr>
        <p:spPr>
          <a:xfrm>
            <a:off x="135801" y="817829"/>
            <a:ext cx="4261165" cy="102304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3700">
                <a:solidFill>
                  <a:srgbClr val="026CC0"/>
                </a:solidFill>
                <a:latin typeface="Arial"/>
              </a:rPr>
              <a:t>T</a:t>
            </a:r>
          </a:p>
          <a:p>
            <a:pPr algn="r" indent="0">
              <a:spcAft>
                <a:spcPts val="4620"/>
              </a:spcAft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cap="small" sz="2300">
                <a:solidFill>
                  <a:srgbClr val="30488D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026CC0"/>
                </a:solidFill>
                <a:latin typeface="Arial"/>
              </a:rPr>
              <a:t>Training</a:t>
            </a:r>
          </a:p>
        </p:txBody>
      </p:sp>
      <p:sp>
        <p:nvSpPr>
          <p:cNvPr id="7" name=""/>
          <p:cNvSpPr/>
          <p:nvPr/>
        </p:nvSpPr>
        <p:spPr>
          <a:xfrm>
            <a:off x="1545124" y="2562130"/>
            <a:ext cx="3120428" cy="8812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400"/>
              </a:lnSpc>
              <a:spcBef>
                <a:spcPts val="4620"/>
              </a:spcBef>
              <a:spcAft>
                <a:spcPts val="840"/>
              </a:spcAft>
            </a:pPr>
            <a:r>
              <a:rPr lang="en-US" b="1" sz="1600">
                <a:solidFill>
                  <a:srgbClr val="018AD2"/>
                </a:solidFill>
                <a:latin typeface="Arial"/>
              </a:rPr>
              <a:t>cursus de formation internes congus et lances par nos Squads Members</a:t>
            </a:r>
          </a:p>
        </p:txBody>
      </p:sp>
      <p:sp>
        <p:nvSpPr>
          <p:cNvPr id="8" name=""/>
          <p:cNvSpPr/>
          <p:nvPr/>
        </p:nvSpPr>
        <p:spPr>
          <a:xfrm>
            <a:off x="887239" y="3660617"/>
            <a:ext cx="3917133" cy="140932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139"/>
              </a:lnSpc>
              <a:spcBef>
                <a:spcPts val="840"/>
              </a:spcBef>
            </a:pPr>
            <a:r>
              <a:rPr lang="en-US" b="1" sz="1300">
                <a:latin typeface="Arial"/>
              </a:rPr>
              <a:t>►    4 membres certifies </a:t>
            </a:r>
            <a:r>
              <a:rPr lang="en-US" sz="1500">
                <a:latin typeface="Arial"/>
              </a:rPr>
              <a:t>sont en mesure</a:t>
            </a:r>
          </a:p>
          <a:p>
            <a:pPr algn="just" indent="0">
              <a:lnSpc>
                <a:spcPts val="2139"/>
              </a:lnSpc>
              <a:spcAft>
                <a:spcPts val="210"/>
              </a:spcAft>
            </a:pPr>
            <a:r>
              <a:rPr lang="en-US" sz="1500">
                <a:latin typeface="Arial"/>
              </a:rPr>
              <a:t>cfassurer des formations internes    ^</a:t>
            </a:r>
          </a:p>
          <a:p>
            <a:pPr indent="0">
              <a:lnSpc>
                <a:spcPts val="2139"/>
              </a:lnSpc>
            </a:pPr>
            <a:r>
              <a:rPr lang="en-US" b="1" sz="1300">
                <a:latin typeface="Arial"/>
              </a:rPr>
              <a:t>►    50 personnes </a:t>
            </a:r>
            <a:r>
              <a:rPr lang="en-US" sz="1500">
                <a:latin typeface="Arial"/>
              </a:rPr>
              <a:t>ont ete </a:t>
            </a:r>
            <a:r>
              <a:rPr lang="en-US" b="1" sz="1300">
                <a:latin typeface="Arial"/>
              </a:rPr>
              <a:t>formees sur I'ensemble du territoire </a:t>
            </a:r>
            <a:r>
              <a:rPr lang="en-US" sz="1500">
                <a:latin typeface="Arial"/>
              </a:rPr>
              <a:t>(Rennes/Lannion, Lille, Lyon et IDF)</a:t>
            </a:r>
          </a:p>
        </p:txBody>
      </p:sp>
      <p:sp>
        <p:nvSpPr>
          <p:cNvPr id="9" name=""/>
          <p:cNvSpPr/>
          <p:nvPr/>
        </p:nvSpPr>
        <p:spPr>
          <a:xfrm>
            <a:off x="5048815" y="2598344"/>
            <a:ext cx="941561" cy="171412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sz="400">
                <a:solidFill>
                  <a:srgbClr val="5C5C5C"/>
                </a:solidFill>
                <a:latin typeface="Lucida Sans Unicode"/>
              </a:rPr>
              <a:t>HatMCocp</a:t>
            </a:r>
          </a:p>
          <a:p>
            <a:pPr indent="0"/>
            <a:r>
              <a:rPr lang="en-US" b="1" sz="1300">
                <a:latin typeface="Arial"/>
              </a:rPr>
              <a:t>Terraform</a:t>
            </a:r>
          </a:p>
        </p:txBody>
      </p:sp>
      <p:sp>
        <p:nvSpPr>
          <p:cNvPr id="10" name=""/>
          <p:cNvSpPr/>
          <p:nvPr/>
        </p:nvSpPr>
        <p:spPr>
          <a:xfrm>
            <a:off x="464744" y="6554708"/>
            <a:ext cx="576404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1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80657" y="1599445"/>
            <a:ext cx="1050202" cy="4436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75033" y="2293544"/>
            <a:ext cx="398353" cy="39533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729211" y="2302598"/>
            <a:ext cx="386282" cy="38628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304514" y="2326740"/>
            <a:ext cx="383264" cy="38326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27295" y="2746217"/>
            <a:ext cx="271604" cy="35610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2483667" y="3730027"/>
            <a:ext cx="2987643" cy="212152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161576" y="235390"/>
            <a:ext cx="962685" cy="23840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600" spc="-50">
                <a:solidFill>
                  <a:srgbClr val="30488D"/>
                </a:solidFill>
                <a:latin typeface="Arial"/>
              </a:rPr>
              <a:t>ffl </a:t>
            </a:r>
            <a:r>
              <a:rPr lang="en-US" sz="16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1200" spc="-50">
                <a:solidFill>
                  <a:srgbClr val="30488D"/>
                </a:solidFill>
                <a:latin typeface="Arial"/>
              </a:rPr>
              <a:t>[S]</a:t>
            </a:r>
          </a:p>
        </p:txBody>
      </p:sp>
      <p:sp>
        <p:nvSpPr>
          <p:cNvPr id="9" name=""/>
          <p:cNvSpPr/>
          <p:nvPr/>
        </p:nvSpPr>
        <p:spPr>
          <a:xfrm>
            <a:off x="69409" y="1155825"/>
            <a:ext cx="5112191" cy="20823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470"/>
              </a:spcAft>
            </a:pPr>
            <a:r>
              <a:rPr lang="en-US" b="1" cap="small" sz="1300">
                <a:solidFill>
                  <a:srgbClr val="018AD2"/>
                </a:solidFill>
                <a:latin typeface="Arial"/>
              </a:rPr>
              <a:t>Accessible par tous les collaborateurs Open</a:t>
            </a:r>
          </a:p>
        </p:txBody>
      </p:sp>
      <p:sp>
        <p:nvSpPr>
          <p:cNvPr id="10" name=""/>
          <p:cNvSpPr/>
          <p:nvPr/>
        </p:nvSpPr>
        <p:spPr>
          <a:xfrm>
            <a:off x="1517964" y="1623588"/>
            <a:ext cx="3117410" cy="356103"/>
          </a:xfrm>
          <a:prstGeom prst="rect">
            <a:avLst/>
          </a:prstGeom>
          <a:solidFill>
            <a:srgbClr val="E8E8E8"/>
          </a:solidFill>
        </p:spPr>
        <p:txBody>
          <a:bodyPr lIns="0" tIns="0" rIns="0" bIns="0">
            <a:noAutofit/>
          </a:bodyPr>
          <a:p>
            <a:pPr indent="0">
              <a:lnSpc>
                <a:spcPts val="974"/>
              </a:lnSpc>
              <a:spcBef>
                <a:spcPts val="1470"/>
              </a:spcBef>
            </a:pPr>
            <a:r>
              <a:rPr lang="en-US" sz="650">
                <a:solidFill>
                  <a:srgbClr val="2E426A"/>
                </a:solidFill>
                <a:latin typeface="Lucida Sans Unicode"/>
              </a:rPr>
              <a:t>L'ensemble des outils de communication et de partage des projets sont</a:t>
            </a:r>
          </a:p>
          <a:p>
            <a:pPr indent="0">
              <a:lnSpc>
                <a:spcPts val="974"/>
              </a:lnSpc>
            </a:pPr>
            <a:r>
              <a:rPr lang="en-US" b="1" sz="650">
                <a:solidFill>
                  <a:srgbClr val="BDC44B"/>
                </a:solidFill>
                <a:latin typeface="Arial"/>
              </a:rPr>
              <a:t>accessibies depuis internet avec votre compte Open Microsoft Office 365 conformementau contraintesde securite iso27k</a:t>
            </a:r>
          </a:p>
        </p:txBody>
      </p:sp>
      <p:sp>
        <p:nvSpPr>
          <p:cNvPr id="11" name=""/>
          <p:cNvSpPr/>
          <p:nvPr/>
        </p:nvSpPr>
        <p:spPr>
          <a:xfrm>
            <a:off x="657885" y="2335794"/>
            <a:ext cx="959667" cy="24746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974"/>
              </a:lnSpc>
            </a:pPr>
            <a:r>
              <a:rPr lang="en-US" sz="650">
                <a:solidFill>
                  <a:srgbClr val="292828"/>
                </a:solidFill>
                <a:latin typeface="Lucida Sans Unicode"/>
              </a:rPr>
              <a:t>Pour stocker le supports de formation</a:t>
            </a:r>
          </a:p>
        </p:txBody>
      </p:sp>
      <p:sp>
        <p:nvSpPr>
          <p:cNvPr id="12" name=""/>
          <p:cNvSpPr/>
          <p:nvPr/>
        </p:nvSpPr>
        <p:spPr>
          <a:xfrm>
            <a:off x="2175849" y="2323722"/>
            <a:ext cx="995881" cy="37421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974"/>
              </a:lnSpc>
            </a:pPr>
            <a:r>
              <a:rPr lang="en-US" sz="650">
                <a:solidFill>
                  <a:srgbClr val="292828"/>
                </a:solidFill>
                <a:latin typeface="Lucida Sans Unicode"/>
              </a:rPr>
              <a:t>Teams et ses canaux de communication </a:t>
            </a:r>
            <a:r>
              <a:rPr lang="en-US" sz="650">
                <a:latin typeface="Lucida Sans Unicode"/>
              </a:rPr>
              <a:t>et </a:t>
            </a:r>
            <a:r>
              <a:rPr lang="en-US" sz="650">
                <a:solidFill>
                  <a:srgbClr val="292828"/>
                </a:solidFill>
                <a:latin typeface="Lucida Sans Unicode"/>
              </a:rPr>
              <a:t>de partage</a:t>
            </a:r>
          </a:p>
        </p:txBody>
      </p:sp>
      <p:sp>
        <p:nvSpPr>
          <p:cNvPr id="13" name=""/>
          <p:cNvSpPr/>
          <p:nvPr/>
        </p:nvSpPr>
        <p:spPr>
          <a:xfrm>
            <a:off x="3757188" y="2323722"/>
            <a:ext cx="1083398" cy="37421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974"/>
              </a:lnSpc>
            </a:pPr>
            <a:r>
              <a:rPr lang="en-US" sz="650">
                <a:solidFill>
                  <a:srgbClr val="292828"/>
                </a:solidFill>
                <a:latin typeface="Lucida Sans Unicode"/>
              </a:rPr>
              <a:t>Reseau social permettant la diffusion d'annonces </a:t>
            </a:r>
            <a:r>
              <a:rPr lang="en-US" sz="650">
                <a:latin typeface="Lucida Sans Unicode"/>
              </a:rPr>
              <a:t>et </a:t>
            </a:r>
            <a:r>
              <a:rPr lang="en-US" sz="650">
                <a:solidFill>
                  <a:srgbClr val="292828"/>
                </a:solidFill>
                <a:latin typeface="Lucida Sans Unicode"/>
              </a:rPr>
              <a:t>le partage de sujet</a:t>
            </a:r>
          </a:p>
        </p:txBody>
      </p:sp>
      <p:sp>
        <p:nvSpPr>
          <p:cNvPr id="14" name=""/>
          <p:cNvSpPr/>
          <p:nvPr/>
        </p:nvSpPr>
        <p:spPr>
          <a:xfrm>
            <a:off x="986827" y="2981607"/>
            <a:ext cx="313854" cy="12373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F08E4D"/>
                </a:solidFill>
                <a:latin typeface="Calibri"/>
              </a:rPr>
              <a:t>OOST</a:t>
            </a:r>
          </a:p>
        </p:txBody>
      </p:sp>
      <p:sp>
        <p:nvSpPr>
          <p:cNvPr id="15" name=""/>
          <p:cNvSpPr/>
          <p:nvPr/>
        </p:nvSpPr>
        <p:spPr>
          <a:xfrm>
            <a:off x="703152" y="3102320"/>
            <a:ext cx="736348" cy="32894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Aft>
                <a:spcPts val="210"/>
              </a:spcAft>
            </a:pPr>
            <a:r>
              <a:rPr lang="en-US" sz="650">
                <a:solidFill>
                  <a:srgbClr val="7F7F7F"/>
                </a:solidFill>
                <a:latin typeface="Lucida Sans Unicode"/>
              </a:rPr>
              <a:t>iTopen</a:t>
            </a:r>
          </a:p>
          <a:p>
            <a:pPr indent="254000">
              <a:lnSpc>
                <a:spcPts val="760"/>
              </a:lnSpc>
            </a:pPr>
            <a:r>
              <a:rPr lang="en-US" sz="700">
                <a:solidFill>
                  <a:srgbClr val="7F7F7F"/>
                </a:solidFill>
                <a:latin typeface="Cambria"/>
              </a:rPr>
              <a:t>H Nexus </a:t>
            </a:r>
            <a:r>
              <a:rPr lang="en-US" sz="550">
                <a:solidFill>
                  <a:srgbClr val="A2A6AE"/>
                </a:solidFill>
                <a:latin typeface="Arial"/>
              </a:rPr>
              <a:t>GitLab </a:t>
            </a:r>
            <a:r>
              <a:rPr lang="en-US" sz="600">
                <a:latin typeface="Arial"/>
              </a:rPr>
              <a:t>sonarQube</a:t>
            </a:r>
          </a:p>
        </p:txBody>
      </p:sp>
      <p:sp>
        <p:nvSpPr>
          <p:cNvPr id="16" name=""/>
          <p:cNvSpPr/>
          <p:nvPr/>
        </p:nvSpPr>
        <p:spPr>
          <a:xfrm>
            <a:off x="1472697" y="3017821"/>
            <a:ext cx="3349782" cy="129767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292828"/>
                </a:solidFill>
                <a:latin typeface="Lucida Sans Unicode"/>
              </a:rPr>
              <a:t>Notre Toolchain Devops Open construite sur les produits GITLAB, </a:t>
            </a:r>
            <a:r>
              <a:rPr lang="en-US" sz="650">
                <a:latin typeface="Lucida Sans Unicode"/>
              </a:rPr>
              <a:t>SONAR, </a:t>
            </a:r>
            <a:r>
              <a:rPr lang="en-US" sz="650">
                <a:solidFill>
                  <a:srgbClr val="292828"/>
                </a:solidFill>
                <a:latin typeface="Lucida Sans Unicode"/>
              </a:rPr>
              <a:t>NEXUS</a:t>
            </a:r>
          </a:p>
        </p:txBody>
      </p:sp>
      <p:sp>
        <p:nvSpPr>
          <p:cNvPr id="17" name=""/>
          <p:cNvSpPr/>
          <p:nvPr/>
        </p:nvSpPr>
        <p:spPr>
          <a:xfrm>
            <a:off x="78463" y="3699849"/>
            <a:ext cx="1837853" cy="157832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cap="small" sz="1300">
                <a:solidFill>
                  <a:srgbClr val="018AD2"/>
                </a:solidFill>
                <a:latin typeface="Arial"/>
              </a:rPr>
              <a:t>Des programmes</a:t>
            </a:r>
          </a:p>
          <a:p>
            <a:pPr indent="0">
              <a:lnSpc>
                <a:spcPts val="2162"/>
              </a:lnSpc>
            </a:pPr>
            <a:r>
              <a:rPr lang="en-US" b="1" sz="1300">
                <a:solidFill>
                  <a:srgbClr val="018AD2"/>
                </a:solidFill>
                <a:latin typeface="Arial"/>
              </a:rPr>
              <a:t>QUI S’INSCRIVENT DANS LE PARCOURS DE FORMATIONS DE L’INSTITUT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374904" y="2221992"/>
            <a:ext cx="496824" cy="105156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448056" y="408432"/>
            <a:ext cx="286512" cy="25603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3300">
                <a:solidFill>
                  <a:srgbClr val="E85292"/>
                </a:solidFill>
                <a:latin typeface="Arial"/>
              </a:rPr>
              <a:t>r</a:t>
            </a:r>
          </a:p>
        </p:txBody>
      </p:sp>
      <p:sp>
        <p:nvSpPr>
          <p:cNvPr id="4" name=""/>
          <p:cNvSpPr/>
          <p:nvPr/>
        </p:nvSpPr>
        <p:spPr>
          <a:xfrm>
            <a:off x="1304544" y="445008"/>
            <a:ext cx="3678936" cy="3048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2700">
                <a:solidFill>
                  <a:srgbClr val="018AD2"/>
                </a:solidFill>
                <a:latin typeface="Arial"/>
              </a:rPr>
              <a:t>Les realisations 2019</a:t>
            </a:r>
          </a:p>
        </p:txBody>
      </p:sp>
      <p:sp>
        <p:nvSpPr>
          <p:cNvPr id="5" name=""/>
          <p:cNvSpPr/>
          <p:nvPr/>
        </p:nvSpPr>
        <p:spPr>
          <a:xfrm>
            <a:off x="134112" y="816864"/>
            <a:ext cx="4556760" cy="9509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3700">
                <a:solidFill>
                  <a:srgbClr val="018AD2"/>
                </a:solidFill>
                <a:latin typeface="Arial"/>
              </a:rPr>
              <a:t>T</a:t>
            </a:r>
          </a:p>
          <a:p>
            <a:pPr algn="r" indent="0">
              <a:spcAft>
                <a:spcPts val="3570"/>
              </a:spcAft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73AA4D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73AA4D"/>
                </a:solidFill>
                <a:latin typeface="Arial"/>
              </a:rPr>
              <a:t>Workshops</a:t>
            </a:r>
          </a:p>
        </p:txBody>
      </p:sp>
      <p:sp>
        <p:nvSpPr>
          <p:cNvPr id="6" name=""/>
          <p:cNvSpPr/>
          <p:nvPr/>
        </p:nvSpPr>
        <p:spPr>
          <a:xfrm>
            <a:off x="1005840" y="2343912"/>
            <a:ext cx="4151376" cy="8321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400"/>
              </a:lnSpc>
              <a:spcBef>
                <a:spcPts val="3570"/>
              </a:spcBef>
              <a:spcAft>
                <a:spcPts val="840"/>
              </a:spcAft>
            </a:pPr>
            <a:r>
              <a:rPr lang="en-US" b="1" sz="1600">
                <a:solidFill>
                  <a:srgbClr val="018AD2"/>
                </a:solidFill>
                <a:latin typeface="Arial"/>
              </a:rPr>
              <a:t>projets s’appuyant sur des architectures innovantes en cours de realisation</a:t>
            </a:r>
          </a:p>
        </p:txBody>
      </p:sp>
      <p:sp>
        <p:nvSpPr>
          <p:cNvPr id="7" name=""/>
          <p:cNvSpPr/>
          <p:nvPr/>
        </p:nvSpPr>
        <p:spPr>
          <a:xfrm>
            <a:off x="402336" y="3471672"/>
            <a:ext cx="4340352" cy="20330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Bef>
                <a:spcPts val="840"/>
              </a:spcBef>
              <a:spcAft>
                <a:spcPts val="420"/>
              </a:spcAft>
            </a:pPr>
            <a:r>
              <a:rPr lang="en-US" b="1" sz="1300">
                <a:latin typeface="Arial"/>
              </a:rPr>
              <a:t>►    MaTtrise de technologies cles </a:t>
            </a:r>
            <a:r>
              <a:rPr lang="en-US" sz="1500">
                <a:latin typeface="Arial"/>
              </a:rPr>
              <a:t>par des cas</a:t>
            </a:r>
          </a:p>
          <a:p>
            <a:pPr algn="just" indent="0">
              <a:spcAft>
                <a:spcPts val="840"/>
              </a:spcAft>
            </a:pPr>
            <a:r>
              <a:rPr lang="en-US" sz="1500">
                <a:latin typeface="Arial"/>
              </a:rPr>
              <a:t>d'usage concrets</a:t>
            </a:r>
          </a:p>
          <a:p>
            <a:pPr algn="just" indent="0">
              <a:spcAft>
                <a:spcPts val="420"/>
              </a:spcAft>
            </a:pPr>
            <a:r>
              <a:rPr lang="en-US" b="1" sz="1300">
                <a:latin typeface="Arial"/>
              </a:rPr>
              <a:t>►    Federer des equipes pluridisciplinaires</a:t>
            </a:r>
          </a:p>
          <a:p>
            <a:pPr algn="just" indent="0">
              <a:spcAft>
                <a:spcPts val="840"/>
              </a:spcAft>
            </a:pPr>
            <a:r>
              <a:rPr lang="en-US" sz="1500">
                <a:latin typeface="Arial"/>
              </a:rPr>
              <a:t>autour de ces projets</a:t>
            </a:r>
          </a:p>
          <a:p>
            <a:pPr algn="just" indent="0">
              <a:lnSpc>
                <a:spcPts val="2136"/>
              </a:lnSpc>
            </a:pPr>
            <a:r>
              <a:rPr lang="en-US" b="1" sz="1300">
                <a:latin typeface="Arial"/>
              </a:rPr>
              <a:t>►    Source de sujets pertinents d'innovation</a:t>
            </a:r>
          </a:p>
          <a:p>
            <a:pPr indent="0">
              <a:lnSpc>
                <a:spcPts val="2136"/>
              </a:lnSpc>
              <a:spcAft>
                <a:spcPts val="4200"/>
              </a:spcAft>
            </a:pPr>
            <a:r>
              <a:rPr lang="en-US" sz="1500">
                <a:latin typeface="Arial"/>
              </a:rPr>
              <a:t>dans I'animation d'evenements externes, attractifs et portant I'image de marque d'Open</a:t>
            </a:r>
          </a:p>
        </p:txBody>
      </p:sp>
      <p:sp>
        <p:nvSpPr>
          <p:cNvPr id="8" name=""/>
          <p:cNvSpPr/>
          <p:nvPr/>
        </p:nvSpPr>
        <p:spPr>
          <a:xfrm>
            <a:off x="249936" y="6291072"/>
            <a:ext cx="801624" cy="3413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4200"/>
              </a:spcBef>
            </a:pPr>
            <a:r>
              <a:rPr lang="en-US" b="1" sz="2400" spc="-150">
                <a:solidFill>
                  <a:srgbClr val="01548A"/>
                </a:solidFill>
                <a:latin typeface="Arial"/>
              </a:rPr>
              <a:t>open</a:t>
            </a:r>
          </a:p>
          <a:p>
            <a:pPr marL="188976" indent="0">
              <a:lnSpc>
                <a:spcPts val="456"/>
              </a:lnSpc>
            </a:pPr>
            <a:r>
              <a:rPr lang="en-US" sz="400">
                <a:solidFill>
                  <a:srgbClr val="01548A"/>
                </a:solidFill>
                <a:latin typeface="Lucida Sans Unicode"/>
              </a:rPr>
              <a:t>I </a:t>
            </a:r>
            <a:r>
              <a:rPr lang="en-US" sz="400">
                <a:solidFill>
                  <a:srgbClr val="018AD2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9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46760" y="829056"/>
            <a:ext cx="490728" cy="54864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82296" y="1572768"/>
            <a:ext cx="6477000" cy="238353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33856" y="4194048"/>
            <a:ext cx="1685544" cy="132283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868168" y="4261104"/>
            <a:ext cx="3938016" cy="127711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495544" y="234696"/>
            <a:ext cx="963168" cy="24079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600" spc="-50">
                <a:solidFill>
                  <a:srgbClr val="2E426A"/>
                </a:solidFill>
                <a:latin typeface="Arial"/>
              </a:rPr>
              <a:t>fflSquadfs]</a:t>
            </a:r>
          </a:p>
        </p:txBody>
      </p:sp>
      <p:sp>
        <p:nvSpPr>
          <p:cNvPr id="7" name=""/>
          <p:cNvSpPr/>
          <p:nvPr/>
        </p:nvSpPr>
        <p:spPr>
          <a:xfrm>
            <a:off x="1347216" y="996696"/>
            <a:ext cx="1889760" cy="213360"/>
          </a:xfrm>
          <a:prstGeom prst="rect">
            <a:avLst/>
          </a:prstGeom>
          <a:solidFill>
            <a:srgbClr val="32D4BD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FFFFFF"/>
                </a:solidFill>
                <a:latin typeface="Arial"/>
              </a:rPr>
              <a:t>Arbre de competences</a:t>
            </a:r>
          </a:p>
        </p:txBody>
      </p:sp>
      <p:sp>
        <p:nvSpPr>
          <p:cNvPr id="8" name=""/>
          <p:cNvSpPr/>
          <p:nvPr/>
        </p:nvSpPr>
        <p:spPr>
          <a:xfrm>
            <a:off x="67056" y="4105656"/>
            <a:ext cx="859536" cy="12801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650">
                <a:solidFill>
                  <a:srgbClr val="3E3E3F"/>
                </a:solidFill>
                <a:latin typeface="Arial"/>
              </a:rPr>
              <a:t>IP </a:t>
            </a:r>
            <a:r>
              <a:rPr lang="en-US" b="1" sz="650">
                <a:solidFill>
                  <a:srgbClr val="08C4B8"/>
                </a:solidFill>
                <a:latin typeface="Arial"/>
              </a:rPr>
              <a:t>Oefi</a:t>
            </a:r>
          </a:p>
        </p:txBody>
      </p:sp>
      <p:sp>
        <p:nvSpPr>
          <p:cNvPr id="9" name=""/>
          <p:cNvSpPr/>
          <p:nvPr/>
        </p:nvSpPr>
        <p:spPr>
          <a:xfrm>
            <a:off x="67056" y="4379976"/>
            <a:ext cx="859536" cy="3444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101600" indent="0">
              <a:lnSpc>
                <a:spcPts val="696"/>
              </a:lnSpc>
            </a:pPr>
            <a:r>
              <a:rPr lang="en-US" sz="550">
                <a:solidFill>
                  <a:srgbClr val="3E3E3F"/>
                </a:solidFill>
                <a:latin typeface="Arial"/>
              </a:rPr>
              <a:t>Parameter </a:t>
            </a:r>
            <a:r>
              <a:rPr lang="en-US" sz="550">
                <a:solidFill>
                  <a:srgbClr val="292828"/>
                </a:solidFill>
                <a:latin typeface="Arial"/>
              </a:rPr>
              <a:t>sa </a:t>
            </a:r>
            <a:r>
              <a:rPr lang="en-US" sz="550">
                <a:solidFill>
                  <a:srgbClr val="3E3E3F"/>
                </a:solidFill>
                <a:latin typeface="Arial"/>
              </a:rPr>
              <a:t>session </a:t>
            </a:r>
            <a:r>
              <a:rPr lang="en-US" sz="550">
                <a:solidFill>
                  <a:srgbClr val="292828"/>
                </a:solidFill>
                <a:latin typeface="Arial"/>
              </a:rPr>
              <a:t>de </a:t>
            </a:r>
            <a:r>
              <a:rPr lang="en-US" sz="550">
                <a:solidFill>
                  <a:srgbClr val="3E3E3F"/>
                </a:solidFill>
                <a:latin typeface="Arial"/>
              </a:rPr>
              <a:t>DotVoting </a:t>
            </a:r>
            <a:r>
              <a:rPr lang="en-US" sz="550">
                <a:solidFill>
                  <a:srgbClr val="292828"/>
                </a:solidFill>
                <a:latin typeface="Arial"/>
              </a:rPr>
              <a:t>grace a une </a:t>
            </a:r>
            <a:r>
              <a:rPr lang="en-US" sz="550">
                <a:solidFill>
                  <a:srgbClr val="3E3E3F"/>
                </a:solidFill>
                <a:latin typeface="Arial"/>
              </a:rPr>
              <a:t>solution </a:t>
            </a:r>
            <a:r>
              <a:rPr lang="en-US" sz="550">
                <a:solidFill>
                  <a:srgbClr val="292828"/>
                </a:solidFill>
                <a:latin typeface="Arial"/>
              </a:rPr>
              <a:t>bas£e </a:t>
            </a:r>
            <a:r>
              <a:rPr lang="en-US" sz="550">
                <a:solidFill>
                  <a:srgbClr val="3E3E3F"/>
                </a:solidFill>
                <a:latin typeface="Arial"/>
              </a:rPr>
              <a:t>sur </a:t>
            </a:r>
            <a:r>
              <a:rPr lang="en-US" sz="550">
                <a:latin typeface="Arial"/>
              </a:rPr>
              <a:t>un </a:t>
            </a:r>
            <a:r>
              <a:rPr lang="en-US" sz="550">
                <a:solidFill>
                  <a:srgbClr val="292828"/>
                </a:solidFill>
                <a:latin typeface="Arial"/>
              </a:rPr>
              <a:t>chatbot </a:t>
            </a:r>
            <a:r>
              <a:rPr lang="en-US" sz="550">
                <a:solidFill>
                  <a:srgbClr val="3E3E3F"/>
                </a:solidFill>
                <a:latin typeface="Arial"/>
              </a:rPr>
              <a:t>IA</a:t>
            </a:r>
          </a:p>
        </p:txBody>
      </p:sp>
      <p:sp>
        <p:nvSpPr>
          <p:cNvPr id="10" name=""/>
          <p:cNvSpPr/>
          <p:nvPr/>
        </p:nvSpPr>
        <p:spPr>
          <a:xfrm>
            <a:off x="2874264" y="4123944"/>
            <a:ext cx="2980944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900" spc="-100">
                <a:solidFill>
                  <a:srgbClr val="3E3E3F"/>
                </a:solidFill>
                <a:latin typeface="Calibri"/>
              </a:rPr>
              <a:t>if</a:t>
            </a:r>
            <a:r>
              <a:rPr lang="en-US" b="1" sz="900">
                <a:solidFill>
                  <a:srgbClr val="3E3E3F"/>
                </a:solidFill>
                <a:latin typeface="Calibri"/>
              </a:rPr>
              <a:t> </a:t>
            </a:r>
            <a:r>
              <a:rPr lang="en-US" b="1" sz="900">
                <a:solidFill>
                  <a:srgbClr val="08C4B8"/>
                </a:solidFill>
                <a:latin typeface="Calibri"/>
              </a:rPr>
              <a:t>API &amp; ^Services architecture </a:t>
            </a:r>
            <a:r>
              <a:rPr lang="en-US" b="1" sz="900">
                <a:solidFill>
                  <a:srgbClr val="3E3E3F"/>
                </a:solidFill>
                <a:latin typeface="Calibri"/>
              </a:rPr>
              <a:t>@1 </a:t>
            </a:r>
            <a:r>
              <a:rPr lang="en-US" b="1" sz="900">
                <a:solidFill>
                  <a:srgbClr val="08C4B8"/>
                </a:solidFill>
                <a:latin typeface="Calibri"/>
              </a:rPr>
              <a:t>Serverless architecture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98704" y="6315456"/>
            <a:ext cx="722376" cy="24384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448056" y="408432"/>
            <a:ext cx="286512" cy="25603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3300">
                <a:solidFill>
                  <a:srgbClr val="E85292"/>
                </a:solidFill>
                <a:latin typeface="Arial"/>
              </a:rPr>
              <a:t>r</a:t>
            </a:r>
          </a:p>
        </p:txBody>
      </p:sp>
      <p:sp>
        <p:nvSpPr>
          <p:cNvPr id="4" name=""/>
          <p:cNvSpPr/>
          <p:nvPr/>
        </p:nvSpPr>
        <p:spPr>
          <a:xfrm>
            <a:off x="1261872" y="441960"/>
            <a:ext cx="3678936" cy="3048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2700">
                <a:solidFill>
                  <a:srgbClr val="018AD2"/>
                </a:solidFill>
                <a:latin typeface="Arial"/>
              </a:rPr>
              <a:t>Les realisations 2019</a:t>
            </a:r>
          </a:p>
        </p:txBody>
      </p:sp>
      <p:sp>
        <p:nvSpPr>
          <p:cNvPr id="5" name=""/>
          <p:cNvSpPr/>
          <p:nvPr/>
        </p:nvSpPr>
        <p:spPr>
          <a:xfrm>
            <a:off x="134112" y="816864"/>
            <a:ext cx="4879848" cy="45476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470"/>
              </a:spcAft>
            </a:pPr>
            <a:r>
              <a:rPr lang="en-US" b="1" sz="3700">
                <a:solidFill>
                  <a:srgbClr val="018AD2"/>
                </a:solidFill>
                <a:latin typeface="Arial"/>
              </a:rPr>
              <a:t>T</a:t>
            </a:r>
          </a:p>
          <a:p>
            <a:pPr algn="ctr" marR="266700" indent="0">
              <a:spcAft>
                <a:spcPts val="1470"/>
              </a:spcAft>
            </a:pPr>
            <a:r>
              <a:rPr lang="en-US" b="1" sz="3600" spc="-250">
                <a:solidFill>
                  <a:srgbClr val="3E3E3F"/>
                </a:solidFill>
                <a:latin typeface="Calibri"/>
              </a:rPr>
              <a:t>Squad </a:t>
            </a:r>
            <a:r>
              <a:rPr lang="en-US" b="1" sz="3600" spc="-250">
                <a:solidFill>
                  <a:srgbClr val="DB8044"/>
                </a:solidFill>
                <a:latin typeface="Calibri"/>
              </a:rPr>
              <a:t>[s] </a:t>
            </a:r>
            <a:r>
              <a:rPr lang="en-US" b="1" cap="small" sz="3100">
                <a:solidFill>
                  <a:srgbClr val="DB8044"/>
                </a:solidFill>
                <a:latin typeface="Arial"/>
              </a:rPr>
              <a:t>Cast</a:t>
            </a:r>
          </a:p>
          <a:p>
            <a:pPr marL="241300" indent="0">
              <a:lnSpc>
                <a:spcPts val="2400"/>
              </a:lnSpc>
              <a:spcAft>
                <a:spcPts val="2100"/>
              </a:spcAft>
            </a:pPr>
            <a:r>
              <a:rPr lang="en-US" b="1" sz="10300">
                <a:solidFill>
                  <a:srgbClr val="BF0000"/>
                </a:solidFill>
                <a:latin typeface="Arial"/>
              </a:rPr>
              <a:t>6</a:t>
            </a:r>
            <a:r>
              <a:rPr lang="en-US" b="1" sz="1600">
                <a:solidFill>
                  <a:srgbClr val="BF0000"/>
                </a:solidFill>
                <a:latin typeface="Arial"/>
              </a:rPr>
              <a:t> </a:t>
            </a:r>
            <a:r>
              <a:rPr lang="en-US" b="1" sz="1600">
                <a:solidFill>
                  <a:srgbClr val="018AD2"/>
                </a:solidFill>
                <a:latin typeface="Arial"/>
              </a:rPr>
              <a:t>Participations a des evenements technologiques majeurs</a:t>
            </a:r>
          </a:p>
          <a:p>
            <a:pPr marL="241300" indent="0">
              <a:lnSpc>
                <a:spcPts val="2136"/>
              </a:lnSpc>
              <a:spcAft>
                <a:spcPts val="210"/>
              </a:spcAft>
            </a:pPr>
            <a:r>
              <a:rPr lang="en-US" b="1" sz="1300">
                <a:latin typeface="Arial"/>
              </a:rPr>
              <a:t>► 15 Squads members </a:t>
            </a:r>
            <a:r>
              <a:rPr lang="en-US" sz="1500">
                <a:latin typeface="Arial"/>
              </a:rPr>
              <a:t>ont participes aux salons techno majeurs</a:t>
            </a:r>
          </a:p>
          <a:p>
            <a:pPr marL="241300" marR="508000" indent="0">
              <a:lnSpc>
                <a:spcPts val="2136"/>
              </a:lnSpc>
              <a:spcAft>
                <a:spcPts val="210"/>
              </a:spcAft>
            </a:pPr>
            <a:r>
              <a:rPr lang="en-US" b="1" sz="1300">
                <a:latin typeface="Arial"/>
              </a:rPr>
              <a:t>► 1 Squads member </a:t>
            </a:r>
            <a:r>
              <a:rPr lang="en-US" sz="1500">
                <a:latin typeface="Arial"/>
              </a:rPr>
              <a:t>a anime une conference AWS lors d'un salon international</a:t>
            </a:r>
          </a:p>
          <a:p>
            <a:pPr marL="241300" marR="508000" indent="0">
              <a:lnSpc>
                <a:spcPts val="2136"/>
              </a:lnSpc>
              <a:spcAft>
                <a:spcPts val="5460"/>
              </a:spcAft>
            </a:pPr>
            <a:r>
              <a:rPr lang="en-US" b="1" sz="1300">
                <a:latin typeface="Arial"/>
              </a:rPr>
              <a:t>► 7 participations </a:t>
            </a:r>
            <a:r>
              <a:rPr lang="en-US" sz="1500">
                <a:latin typeface="Arial"/>
              </a:rPr>
              <a:t>des Squads members aux </a:t>
            </a:r>
            <a:r>
              <a:rPr lang="en-US" b="1" sz="1300">
                <a:latin typeface="Arial"/>
              </a:rPr>
              <a:t>meetups externes</a:t>
            </a:r>
          </a:p>
        </p:txBody>
      </p:sp>
      <p:sp>
        <p:nvSpPr>
          <p:cNvPr id="6" name=""/>
          <p:cNvSpPr/>
          <p:nvPr/>
        </p:nvSpPr>
        <p:spPr>
          <a:xfrm>
            <a:off x="466344" y="6553200"/>
            <a:ext cx="573024" cy="822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7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8304" y="3398520"/>
            <a:ext cx="1871472" cy="105765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117592" y="5394960"/>
            <a:ext cx="1466088" cy="466344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5507736" y="234696"/>
            <a:ext cx="963168" cy="24079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600" spc="-50">
                <a:solidFill>
                  <a:srgbClr val="2E426A"/>
                </a:solidFill>
                <a:latin typeface="Arial"/>
              </a:rPr>
              <a:t>fflSquadfs]</a:t>
            </a:r>
          </a:p>
        </p:txBody>
      </p:sp>
      <p:sp>
        <p:nvSpPr>
          <p:cNvPr id="5" name=""/>
          <p:cNvSpPr/>
          <p:nvPr/>
        </p:nvSpPr>
        <p:spPr>
          <a:xfrm>
            <a:off x="158496" y="1164336"/>
            <a:ext cx="3432048" cy="22555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marL="626872" indent="0"/>
            <a:r>
              <a:rPr lang="en-US" b="1" cap="small" sz="1300">
                <a:solidFill>
                  <a:srgbClr val="018AD2"/>
                </a:solidFill>
                <a:latin typeface="Arial"/>
              </a:rPr>
              <a:t>Innovation technologique</a:t>
            </a:r>
          </a:p>
        </p:txBody>
      </p:sp>
      <p:sp>
        <p:nvSpPr>
          <p:cNvPr id="6" name=""/>
          <p:cNvSpPr/>
          <p:nvPr/>
        </p:nvSpPr>
        <p:spPr>
          <a:xfrm>
            <a:off x="438912" y="1737360"/>
            <a:ext cx="1600200" cy="5699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lnSpc>
                <a:spcPts val="2496"/>
              </a:lnSpc>
            </a:pPr>
            <a:r>
              <a:rPr lang="en-US" b="1" sz="2400" spc="-150">
                <a:latin typeface="Arial"/>
              </a:rPr>
              <a:t>D E VOX </a:t>
            </a:r>
            <a:r>
              <a:rPr lang="en-US" b="1" sz="2400" spc="150">
                <a:latin typeface="Arial"/>
              </a:rPr>
              <a:t>France</a:t>
            </a:r>
          </a:p>
        </p:txBody>
      </p:sp>
      <p:sp>
        <p:nvSpPr>
          <p:cNvPr id="7" name=""/>
          <p:cNvSpPr/>
          <p:nvPr/>
        </p:nvSpPr>
        <p:spPr>
          <a:xfrm>
            <a:off x="2706624" y="1871472"/>
            <a:ext cx="1402080" cy="384048"/>
          </a:xfrm>
          <a:prstGeom prst="rect">
            <a:avLst/>
          </a:prstGeom>
          <a:solidFill>
            <a:srgbClr val="E8E8E8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500" spc="-50">
                <a:solidFill>
                  <a:srgbClr val="292828"/>
                </a:solidFill>
                <a:latin typeface="Calibri"/>
              </a:rPr>
              <a:t>x/Aijproid Makers</a:t>
            </a:r>
          </a:p>
        </p:txBody>
      </p:sp>
      <p:sp>
        <p:nvSpPr>
          <p:cNvPr id="8" name=""/>
          <p:cNvSpPr/>
          <p:nvPr/>
        </p:nvSpPr>
        <p:spPr>
          <a:xfrm>
            <a:off x="4870704" y="1962912"/>
            <a:ext cx="1633728" cy="286512"/>
          </a:xfrm>
          <a:prstGeom prst="rect">
            <a:avLst/>
          </a:prstGeom>
          <a:solidFill>
            <a:srgbClr val="2C254B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solidFill>
                  <a:srgbClr val="FFFFFF"/>
                </a:solidFill>
                <a:latin typeface="Arial"/>
              </a:rPr>
              <a:t>3WS </a:t>
            </a:r>
            <a:r>
              <a:rPr lang="en-US" b="1" sz="1300" spc="450">
                <a:solidFill>
                  <a:srgbClr val="FFFFFF"/>
                </a:solidFill>
                <a:latin typeface="Arial"/>
              </a:rPr>
              <a:t>SUMMIT</a:t>
            </a:r>
          </a:p>
        </p:txBody>
      </p:sp>
      <p:sp>
        <p:nvSpPr>
          <p:cNvPr id="9" name=""/>
          <p:cNvSpPr/>
          <p:nvPr/>
        </p:nvSpPr>
        <p:spPr>
          <a:xfrm>
            <a:off x="124968" y="2913888"/>
            <a:ext cx="3072384" cy="21640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marL="660400" indent="0">
              <a:spcAft>
                <a:spcPts val="2310"/>
              </a:spcAft>
            </a:pPr>
            <a:r>
              <a:rPr lang="en-US" b="1" cap="small" sz="1300">
                <a:solidFill>
                  <a:srgbClr val="018AD2"/>
                </a:solidFill>
                <a:latin typeface="Arial"/>
              </a:rPr>
              <a:t>Business et Innovation</a:t>
            </a:r>
          </a:p>
        </p:txBody>
      </p:sp>
      <p:sp>
        <p:nvSpPr>
          <p:cNvPr id="10" name=""/>
          <p:cNvSpPr/>
          <p:nvPr/>
        </p:nvSpPr>
        <p:spPr>
          <a:xfrm>
            <a:off x="3447288" y="3541776"/>
            <a:ext cx="1234440" cy="4480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2310"/>
              </a:spcBef>
              <a:spcAft>
                <a:spcPts val="210"/>
              </a:spcAft>
            </a:pPr>
            <a:r>
              <a:rPr lang="en-US" b="1" sz="6000">
                <a:solidFill>
                  <a:srgbClr val="E41825"/>
                </a:solidFill>
                <a:latin typeface="Arial"/>
              </a:rPr>
              <a:t>run</a:t>
            </a:r>
          </a:p>
        </p:txBody>
      </p:sp>
      <p:sp>
        <p:nvSpPr>
          <p:cNvPr id="11" name=""/>
          <p:cNvSpPr/>
          <p:nvPr/>
        </p:nvSpPr>
        <p:spPr>
          <a:xfrm>
            <a:off x="3505200" y="4038600"/>
            <a:ext cx="1088136" cy="146304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210"/>
              </a:spcBef>
              <a:spcAft>
                <a:spcPts val="4200"/>
              </a:spcAft>
            </a:pPr>
            <a:r>
              <a:rPr lang="en-US" b="1" sz="1300" spc="900">
                <a:solidFill>
                  <a:srgbClr val="FFFFFF"/>
                </a:solidFill>
                <a:latin typeface="Arial"/>
              </a:rPr>
              <a:t>digital</a:t>
            </a:r>
          </a:p>
        </p:txBody>
      </p:sp>
      <p:sp>
        <p:nvSpPr>
          <p:cNvPr id="12" name=""/>
          <p:cNvSpPr/>
          <p:nvPr/>
        </p:nvSpPr>
        <p:spPr>
          <a:xfrm>
            <a:off x="124968" y="4928616"/>
            <a:ext cx="3557016" cy="9662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660400" indent="0">
              <a:spcBef>
                <a:spcPts val="4200"/>
              </a:spcBef>
              <a:spcAft>
                <a:spcPts val="1890"/>
              </a:spcAft>
            </a:pPr>
            <a:r>
              <a:rPr lang="en-US" b="1" cap="small" sz="1300">
                <a:solidFill>
                  <a:srgbClr val="018AD2"/>
                </a:solidFill>
                <a:latin typeface="Arial"/>
              </a:rPr>
              <a:t>Innovation et Recrutement</a:t>
            </a:r>
          </a:p>
          <a:p>
            <a:pPr algn="ctr" marL="406400" indent="0"/>
            <a:r>
              <a:rPr lang="en-US" b="1" sz="3200" spc="-50">
                <a:solidFill>
                  <a:srgbClr val="3E3E3F"/>
                </a:solidFill>
                <a:latin typeface="Arial"/>
              </a:rPr>
              <a:t>HACKER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45008" y="246888"/>
            <a:ext cx="429768" cy="4236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72312"/>
            <a:ext cx="5394960" cy="588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40536" y="112776"/>
            <a:ext cx="490728" cy="44196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048" y="1136904"/>
            <a:ext cx="5833872" cy="65074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13360" y="4218432"/>
            <a:ext cx="4544568" cy="1018032"/>
          </a:xfrm>
          <a:prstGeom prst="rect">
            <a:avLst/>
          </a:prstGeom>
          <a:solidFill>
            <a:srgbClr val="ED67A2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4776"/>
              </a:lnSpc>
            </a:pPr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Devenir un Squads Member...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832592" y="182880"/>
            <a:ext cx="1054608" cy="3291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813560" y="1450848"/>
            <a:ext cx="1033272" cy="103022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644896" y="1426464"/>
            <a:ext cx="1143000" cy="113995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9256776" y="1603248"/>
            <a:ext cx="1575816" cy="98145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594104" y="3429000"/>
            <a:ext cx="1359408" cy="123444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516880" y="3596640"/>
            <a:ext cx="1033272" cy="103327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9381744" y="3901440"/>
            <a:ext cx="841248" cy="84124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534400" y="5394960"/>
            <a:ext cx="3657600" cy="146304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255776" y="551688"/>
            <a:ext cx="6181344" cy="32004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Q</a:t>
            </a:r>
            <a:r>
              <a:rPr lang="en-US" b="1" cap="small" sz="1600">
                <a:solidFill>
                  <a:srgbClr val="018AD2"/>
                </a:solidFill>
                <a:latin typeface="Arial"/>
              </a:rPr>
              <a:t>u'est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-</a:t>
            </a:r>
            <a:r>
              <a:rPr lang="en-US" b="1" cap="small" sz="1600">
                <a:solidFill>
                  <a:srgbClr val="018AD2"/>
                </a:solidFill>
                <a:latin typeface="Arial"/>
              </a:rPr>
              <a:t>ce qu'un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S</a:t>
            </a:r>
            <a:r>
              <a:rPr lang="en-US" b="1" cap="small" sz="1600">
                <a:solidFill>
                  <a:srgbClr val="018AD2"/>
                </a:solidFill>
                <a:latin typeface="Arial"/>
              </a:rPr>
              <a:t>quads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M</a:t>
            </a:r>
            <a:r>
              <a:rPr lang="en-US" b="1" cap="small" sz="1600">
                <a:solidFill>
                  <a:srgbClr val="018AD2"/>
                </a:solidFill>
                <a:latin typeface="Arial"/>
              </a:rPr>
              <a:t>ember actif ?</a:t>
            </a:r>
          </a:p>
        </p:txBody>
      </p:sp>
      <p:sp>
        <p:nvSpPr>
          <p:cNvPr id="11" name=""/>
          <p:cNvSpPr/>
          <p:nvPr/>
        </p:nvSpPr>
        <p:spPr>
          <a:xfrm>
            <a:off x="73152" y="222504"/>
            <a:ext cx="231648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2300">
                <a:solidFill>
                  <a:srgbClr val="01548A"/>
                </a:solidFill>
                <a:latin typeface="Lucida Sans Unicode"/>
              </a:rPr>
              <a:t>A</a:t>
            </a:r>
          </a:p>
        </p:txBody>
      </p:sp>
      <p:sp>
        <p:nvSpPr>
          <p:cNvPr id="12" name=""/>
          <p:cNvSpPr/>
          <p:nvPr/>
        </p:nvSpPr>
        <p:spPr>
          <a:xfrm>
            <a:off x="368808" y="30480"/>
            <a:ext cx="365760" cy="6339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2700">
                <a:solidFill>
                  <a:srgbClr val="C4D001"/>
                </a:solidFill>
                <a:latin typeface="Arial"/>
              </a:rPr>
              <a:t>*</a:t>
            </a:r>
          </a:p>
          <a:p>
            <a:pPr indent="0"/>
            <a:r>
              <a:rPr lang="en-US" b="1" i="1" sz="3300">
                <a:solidFill>
                  <a:srgbClr val="E85292"/>
                </a:solidFill>
                <a:latin typeface="Arial"/>
              </a:rPr>
              <a:t>r</a:t>
            </a:r>
          </a:p>
        </p:txBody>
      </p:sp>
      <p:sp>
        <p:nvSpPr>
          <p:cNvPr id="13" name=""/>
          <p:cNvSpPr/>
          <p:nvPr/>
        </p:nvSpPr>
        <p:spPr>
          <a:xfrm>
            <a:off x="1304544" y="2670048"/>
            <a:ext cx="1956816" cy="55168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2496"/>
              </a:lnSpc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Avoir un esprit de partage</a:t>
            </a:r>
          </a:p>
        </p:txBody>
      </p:sp>
      <p:sp>
        <p:nvSpPr>
          <p:cNvPr id="14" name=""/>
          <p:cNvSpPr/>
          <p:nvPr/>
        </p:nvSpPr>
        <p:spPr>
          <a:xfrm>
            <a:off x="4995672" y="2673096"/>
            <a:ext cx="2572512" cy="53949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sz="1600">
                <a:solidFill>
                  <a:srgbClr val="5C5C5C"/>
                </a:solidFill>
                <a:latin typeface="Arial"/>
              </a:rPr>
              <a:t>VOULOIR DEVELOPPER</a:t>
            </a:r>
          </a:p>
          <a:p>
            <a:pPr algn="r" marR="368300" indent="0"/>
            <a:r>
              <a:rPr lang="en-US" b="1" cap="small" sz="1600">
                <a:solidFill>
                  <a:srgbClr val="5C5C5C"/>
                </a:solidFill>
                <a:latin typeface="Arial"/>
              </a:rPr>
              <a:t>son Expertise</a:t>
            </a:r>
          </a:p>
        </p:txBody>
      </p:sp>
      <p:sp>
        <p:nvSpPr>
          <p:cNvPr id="15" name=""/>
          <p:cNvSpPr/>
          <p:nvPr/>
        </p:nvSpPr>
        <p:spPr>
          <a:xfrm>
            <a:off x="8967216" y="2694432"/>
            <a:ext cx="1722120" cy="5852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1600">
                <a:solidFill>
                  <a:srgbClr val="5C5C5C"/>
                </a:solidFill>
                <a:latin typeface="Arial"/>
              </a:rPr>
              <a:t>COMMUNIQUER</a:t>
            </a:r>
          </a:p>
          <a:p>
            <a:pPr algn="ctr" indent="0"/>
            <a:r>
              <a:rPr lang="en-US" b="1" cap="small" sz="1600">
                <a:solidFill>
                  <a:srgbClr val="5C5C5C"/>
                </a:solidFill>
                <a:latin typeface="Arial"/>
              </a:rPr>
              <a:t>(Cast)</a:t>
            </a:r>
          </a:p>
        </p:txBody>
      </p:sp>
      <p:sp>
        <p:nvSpPr>
          <p:cNvPr id="16" name=""/>
          <p:cNvSpPr/>
          <p:nvPr/>
        </p:nvSpPr>
        <p:spPr>
          <a:xfrm>
            <a:off x="1271016" y="4760976"/>
            <a:ext cx="2106168" cy="9235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304800" indent="0">
              <a:spcAft>
                <a:spcPts val="630"/>
              </a:spcAft>
            </a:pPr>
            <a:r>
              <a:rPr lang="en-US" b="1" sz="1600">
                <a:solidFill>
                  <a:srgbClr val="5C5C5C"/>
                </a:solidFill>
                <a:latin typeface="Arial"/>
              </a:rPr>
              <a:t>CONTRIBUER</a:t>
            </a:r>
          </a:p>
          <a:p>
            <a:pPr algn="just" indent="0">
              <a:lnSpc>
                <a:spcPts val="2496"/>
              </a:lnSpc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aux Formations (Hands On Labs)</a:t>
            </a:r>
          </a:p>
        </p:txBody>
      </p:sp>
      <p:sp>
        <p:nvSpPr>
          <p:cNvPr id="17" name=""/>
          <p:cNvSpPr/>
          <p:nvPr/>
        </p:nvSpPr>
        <p:spPr>
          <a:xfrm>
            <a:off x="249936" y="6254496"/>
            <a:ext cx="822960" cy="3779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2400" spc="-150">
                <a:solidFill>
                  <a:srgbClr val="01548A"/>
                </a:solidFill>
                <a:latin typeface="Arial"/>
              </a:rPr>
              <a:t>open</a:t>
            </a:r>
          </a:p>
          <a:p>
            <a:pPr algn="just" marL="228600" indent="0">
              <a:lnSpc>
                <a:spcPts val="432"/>
              </a:lnSpc>
            </a:pPr>
            <a:r>
              <a:rPr lang="en-US" sz="400">
                <a:solidFill>
                  <a:srgbClr val="01548A"/>
                </a:solidFill>
                <a:latin typeface="Lucida Sans Unicode"/>
              </a:rPr>
              <a:t>■ </a:t>
            </a:r>
            <a:r>
              <a:rPr lang="en-US" sz="400">
                <a:solidFill>
                  <a:srgbClr val="1593D4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8" name=""/>
          <p:cNvSpPr/>
          <p:nvPr/>
        </p:nvSpPr>
        <p:spPr>
          <a:xfrm>
            <a:off x="5257800" y="4724400"/>
            <a:ext cx="1661160" cy="92049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152400">
              <a:lnSpc>
                <a:spcPts val="2520"/>
              </a:lnSpc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Participer aux ateliers (Workshops)</a:t>
            </a:r>
          </a:p>
        </p:txBody>
      </p:sp>
      <p:sp>
        <p:nvSpPr>
          <p:cNvPr id="19" name=""/>
          <p:cNvSpPr/>
          <p:nvPr/>
        </p:nvSpPr>
        <p:spPr>
          <a:xfrm>
            <a:off x="8546592" y="4803648"/>
            <a:ext cx="2642616" cy="5303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spcAft>
                <a:spcPts val="210"/>
              </a:spcAft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Recruter</a:t>
            </a:r>
          </a:p>
          <a:p>
            <a:pPr indent="0"/>
            <a:r>
              <a:rPr lang="en-US" b="1" cap="small" sz="1600">
                <a:solidFill>
                  <a:srgbClr val="5C5C5C"/>
                </a:solidFill>
                <a:latin typeface="Arial"/>
              </a:rPr>
              <a:t>DES FUTURS Squad. M</a:t>
            </a:r>
          </a:p>
        </p:txBody>
      </p:sp>
      <p:sp>
        <p:nvSpPr>
          <p:cNvPr id="20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832592" y="182880"/>
            <a:ext cx="1054608" cy="3291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547360" y="1636776"/>
            <a:ext cx="1097280" cy="109728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098280" y="1694688"/>
            <a:ext cx="1642872" cy="10972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737360" y="3956304"/>
            <a:ext cx="917448" cy="9144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5547360" y="4023360"/>
            <a:ext cx="783336" cy="78028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9247632" y="4075176"/>
            <a:ext cx="783336" cy="91744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8534400" y="5401056"/>
            <a:ext cx="3657600" cy="1456944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264920" y="551688"/>
            <a:ext cx="6455664" cy="3139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3360"/>
              </a:spcAft>
            </a:pPr>
            <a:r>
              <a:rPr lang="en-US" b="1" sz="2100">
                <a:solidFill>
                  <a:srgbClr val="018AD2"/>
                </a:solidFill>
                <a:latin typeface="Arial"/>
              </a:rPr>
              <a:t>POURQUOI DEVENIR SQUADS MEMBER ACTIF ?</a:t>
            </a:r>
          </a:p>
        </p:txBody>
      </p:sp>
      <p:sp>
        <p:nvSpPr>
          <p:cNvPr id="10" name=""/>
          <p:cNvSpPr/>
          <p:nvPr/>
        </p:nvSpPr>
        <p:spPr>
          <a:xfrm>
            <a:off x="73152" y="222504"/>
            <a:ext cx="231648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2300">
                <a:solidFill>
                  <a:srgbClr val="01548A"/>
                </a:solidFill>
                <a:latin typeface="Lucida Sans Unicode"/>
              </a:rPr>
              <a:t>A</a:t>
            </a:r>
          </a:p>
        </p:txBody>
      </p:sp>
      <p:sp>
        <p:nvSpPr>
          <p:cNvPr id="11" name=""/>
          <p:cNvSpPr/>
          <p:nvPr/>
        </p:nvSpPr>
        <p:spPr>
          <a:xfrm>
            <a:off x="368808" y="30480"/>
            <a:ext cx="365760" cy="6339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2700">
                <a:solidFill>
                  <a:srgbClr val="C4D001"/>
                </a:solidFill>
                <a:latin typeface="Arial"/>
              </a:rPr>
              <a:t>*</a:t>
            </a:r>
          </a:p>
          <a:p>
            <a:pPr indent="0"/>
            <a:r>
              <a:rPr lang="en-US" b="1" i="1" sz="3300">
                <a:solidFill>
                  <a:srgbClr val="E85292"/>
                </a:solidFill>
                <a:latin typeface="Arial"/>
              </a:rPr>
              <a:t>r</a:t>
            </a:r>
          </a:p>
        </p:txBody>
      </p:sp>
      <p:sp>
        <p:nvSpPr>
          <p:cNvPr id="12" name=""/>
          <p:cNvSpPr/>
          <p:nvPr/>
        </p:nvSpPr>
        <p:spPr>
          <a:xfrm>
            <a:off x="1554480" y="1453896"/>
            <a:ext cx="1380744" cy="19812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spcBef>
                <a:spcPts val="3360"/>
              </a:spcBef>
            </a:pPr>
            <a:r>
              <a:rPr lang="en-US" b="1" sz="1600">
                <a:solidFill>
                  <a:srgbClr val="F7305F"/>
                </a:solidFill>
                <a:latin typeface="Arial"/>
              </a:rPr>
              <a:t>I</a:t>
            </a:r>
          </a:p>
          <a:p>
            <a:pPr marL="408940" indent="0"/>
            <a:r>
              <a:rPr lang="en-US" sz="400">
                <a:solidFill>
                  <a:srgbClr val="28160C"/>
                </a:solidFill>
                <a:latin typeface="Lucida Sans Unicode"/>
              </a:rPr>
              <a:t>r</a:t>
            </a:r>
          </a:p>
          <a:p>
            <a:pPr marL="408940" indent="0"/>
            <a:r>
              <a:rPr lang="en-US" b="1" sz="3200" spc="-50">
                <a:solidFill>
                  <a:srgbClr val="28160C"/>
                </a:solidFill>
                <a:latin typeface="Arial"/>
              </a:rPr>
              <a:t>O</a:t>
            </a:r>
          </a:p>
          <a:p>
            <a:pPr marL="180340" indent="0">
              <a:spcAft>
                <a:spcPts val="1470"/>
              </a:spcAft>
            </a:pPr>
            <a:r>
              <a:rPr lang="en-US" b="1" sz="3200" spc="-50">
                <a:solidFill>
                  <a:srgbClr val="F7305F"/>
                </a:solidFill>
                <a:latin typeface="Arial"/>
              </a:rPr>
              <a:t>MY JOB!</a:t>
            </a:r>
          </a:p>
          <a:p>
            <a:pPr algn="just" indent="0">
              <a:lnSpc>
                <a:spcPts val="2496"/>
              </a:lnSpc>
            </a:pPr>
            <a:r>
              <a:rPr lang="en-US" b="1" sz="1600">
                <a:solidFill>
                  <a:srgbClr val="5C5C5C"/>
                </a:solidFill>
                <a:latin typeface="Arial"/>
              </a:rPr>
              <a:t>S’EPANOUIR AU TRAVAIL</a:t>
            </a:r>
          </a:p>
        </p:txBody>
      </p:sp>
      <p:sp>
        <p:nvSpPr>
          <p:cNvPr id="13" name=""/>
          <p:cNvSpPr/>
          <p:nvPr/>
        </p:nvSpPr>
        <p:spPr>
          <a:xfrm>
            <a:off x="5346192" y="2913888"/>
            <a:ext cx="1319784" cy="55168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496"/>
              </a:lnSpc>
            </a:pPr>
            <a:r>
              <a:rPr lang="en-US" b="1" sz="1600">
                <a:solidFill>
                  <a:srgbClr val="5C5C5C"/>
                </a:solidFill>
                <a:latin typeface="Arial"/>
              </a:rPr>
              <a:t>PARTAGER SA PASSION</a:t>
            </a:r>
          </a:p>
        </p:txBody>
      </p:sp>
      <p:sp>
        <p:nvSpPr>
          <p:cNvPr id="14" name=""/>
          <p:cNvSpPr/>
          <p:nvPr/>
        </p:nvSpPr>
        <p:spPr>
          <a:xfrm>
            <a:off x="8479536" y="2974848"/>
            <a:ext cx="2621280" cy="53644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Rayonner chez Open</a:t>
            </a:r>
          </a:p>
          <a:p>
            <a:pPr marL="355600" indent="0"/>
            <a:r>
              <a:rPr lang="en-US" b="1" sz="1600">
                <a:solidFill>
                  <a:srgbClr val="5C5C5C"/>
                </a:solidFill>
                <a:latin typeface="Arial"/>
              </a:rPr>
              <a:t>ET A L’EXTERIEUR</a:t>
            </a:r>
          </a:p>
        </p:txBody>
      </p:sp>
      <p:sp>
        <p:nvSpPr>
          <p:cNvPr id="15" name=""/>
          <p:cNvSpPr/>
          <p:nvPr/>
        </p:nvSpPr>
        <p:spPr>
          <a:xfrm>
            <a:off x="1283208" y="5020056"/>
            <a:ext cx="1874520" cy="53949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spcAft>
                <a:spcPts val="840"/>
              </a:spcAft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Acceder</a:t>
            </a:r>
          </a:p>
          <a:p>
            <a:pPr indent="0"/>
            <a:r>
              <a:rPr lang="en-US" b="1" sz="1600">
                <a:solidFill>
                  <a:srgbClr val="5C5C5C"/>
                </a:solidFill>
                <a:latin typeface="Arial"/>
              </a:rPr>
              <a:t>A LA FORMATION</a:t>
            </a:r>
          </a:p>
        </p:txBody>
      </p:sp>
      <p:sp>
        <p:nvSpPr>
          <p:cNvPr id="16" name=""/>
          <p:cNvSpPr/>
          <p:nvPr/>
        </p:nvSpPr>
        <p:spPr>
          <a:xfrm>
            <a:off x="249936" y="6254496"/>
            <a:ext cx="822960" cy="3779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2400" spc="-150">
                <a:solidFill>
                  <a:srgbClr val="01548A"/>
                </a:solidFill>
                <a:latin typeface="Arial"/>
              </a:rPr>
              <a:t>open</a:t>
            </a:r>
          </a:p>
          <a:p>
            <a:pPr algn="just" marL="228600" indent="0">
              <a:lnSpc>
                <a:spcPts val="432"/>
              </a:lnSpc>
            </a:pPr>
            <a:r>
              <a:rPr lang="en-US" sz="400">
                <a:solidFill>
                  <a:srgbClr val="01548A"/>
                </a:solidFill>
                <a:latin typeface="Lucida Sans Unicode"/>
              </a:rPr>
              <a:t>■ </a:t>
            </a:r>
            <a:r>
              <a:rPr lang="en-US" sz="400">
                <a:solidFill>
                  <a:srgbClr val="1593D4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7" name=""/>
          <p:cNvSpPr/>
          <p:nvPr/>
        </p:nvSpPr>
        <p:spPr>
          <a:xfrm>
            <a:off x="4669536" y="5081016"/>
            <a:ext cx="2673096" cy="5547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cap="small" sz="1600">
                <a:solidFill>
                  <a:srgbClr val="5C5C5C"/>
                </a:solidFill>
                <a:latin typeface="Arial"/>
              </a:rPr>
              <a:t>Grandir/Progresser</a:t>
            </a:r>
          </a:p>
          <a:p>
            <a:pPr algn="ctr" indent="0"/>
            <a:r>
              <a:rPr lang="en-US" b="1" sz="1600">
                <a:solidFill>
                  <a:srgbClr val="5C5C5C"/>
                </a:solidFill>
                <a:latin typeface="Arial"/>
              </a:rPr>
              <a:t>ENSEMBLE</a:t>
            </a:r>
          </a:p>
        </p:txBody>
      </p:sp>
      <p:sp>
        <p:nvSpPr>
          <p:cNvPr id="18" name=""/>
          <p:cNvSpPr/>
          <p:nvPr/>
        </p:nvSpPr>
        <p:spPr>
          <a:xfrm>
            <a:off x="8887968" y="5117592"/>
            <a:ext cx="1865376" cy="2316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1600">
                <a:solidFill>
                  <a:srgbClr val="5C5C5C"/>
                </a:solidFill>
                <a:latin typeface="Arial"/>
              </a:rPr>
              <a:t>Du temps pour</a:t>
            </a:r>
          </a:p>
        </p:txBody>
      </p:sp>
      <p:sp>
        <p:nvSpPr>
          <p:cNvPr id="19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20" name=""/>
          <p:cNvSpPr/>
          <p:nvPr/>
        </p:nvSpPr>
        <p:spPr>
          <a:xfrm>
            <a:off x="11308080" y="6464808"/>
            <a:ext cx="182880" cy="146304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200" spc="-50">
                <a:solidFill>
                  <a:srgbClr val="FFFFFF"/>
                </a:solidFill>
                <a:latin typeface="Arial"/>
              </a:rPr>
              <a:t>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832592" y="182880"/>
            <a:ext cx="1054608" cy="3291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40536" y="1731264"/>
            <a:ext cx="893064" cy="89001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3575304" y="1840992"/>
            <a:ext cx="765048" cy="76504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28600" y="6260592"/>
            <a:ext cx="862584" cy="42672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5126736" y="1901952"/>
            <a:ext cx="2154936" cy="85344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8107680" y="1612392"/>
            <a:ext cx="938784" cy="93268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0341864" y="1764792"/>
            <a:ext cx="886968" cy="88696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534400" y="4953000"/>
            <a:ext cx="3657600" cy="1905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258824" y="551688"/>
            <a:ext cx="6425184" cy="3139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C</a:t>
            </a:r>
            <a:r>
              <a:rPr lang="en-US" b="1" cap="small" sz="2100">
                <a:solidFill>
                  <a:srgbClr val="018AD2"/>
                </a:solidFill>
                <a:latin typeface="Arial"/>
              </a:rPr>
              <a:t>omment devenir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S</a:t>
            </a:r>
            <a:r>
              <a:rPr lang="en-US" b="1" cap="small" sz="2100">
                <a:solidFill>
                  <a:srgbClr val="018AD2"/>
                </a:solidFill>
                <a:latin typeface="Arial"/>
              </a:rPr>
              <a:t>quads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M</a:t>
            </a:r>
            <a:r>
              <a:rPr lang="en-US" b="1" cap="small" sz="2100">
                <a:solidFill>
                  <a:srgbClr val="018AD2"/>
                </a:solidFill>
                <a:latin typeface="Arial"/>
              </a:rPr>
              <a:t>ember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A</a:t>
            </a:r>
            <a:r>
              <a:rPr lang="en-US" b="1" cap="small" sz="2100">
                <a:solidFill>
                  <a:srgbClr val="018AD2"/>
                </a:solidFill>
                <a:latin typeface="Arial"/>
              </a:rPr>
              <a:t>ctif ?</a:t>
            </a:r>
          </a:p>
        </p:txBody>
      </p:sp>
      <p:sp>
        <p:nvSpPr>
          <p:cNvPr id="11" name=""/>
          <p:cNvSpPr/>
          <p:nvPr/>
        </p:nvSpPr>
        <p:spPr>
          <a:xfrm>
            <a:off x="73152" y="222504"/>
            <a:ext cx="231648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2300">
                <a:solidFill>
                  <a:srgbClr val="01548A"/>
                </a:solidFill>
                <a:latin typeface="Lucida Sans Unicode"/>
              </a:rPr>
              <a:t>A</a:t>
            </a:r>
          </a:p>
        </p:txBody>
      </p:sp>
      <p:sp>
        <p:nvSpPr>
          <p:cNvPr id="12" name=""/>
          <p:cNvSpPr/>
          <p:nvPr/>
        </p:nvSpPr>
        <p:spPr>
          <a:xfrm>
            <a:off x="368808" y="30480"/>
            <a:ext cx="365760" cy="6339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2700">
                <a:solidFill>
                  <a:srgbClr val="C4D001"/>
                </a:solidFill>
                <a:latin typeface="Arial"/>
              </a:rPr>
              <a:t>*</a:t>
            </a:r>
          </a:p>
          <a:p>
            <a:pPr indent="0"/>
            <a:r>
              <a:rPr lang="en-US" b="1" i="1" sz="3300">
                <a:solidFill>
                  <a:srgbClr val="E85292"/>
                </a:solidFill>
                <a:latin typeface="Arial"/>
              </a:rPr>
              <a:t>r</a:t>
            </a:r>
          </a:p>
        </p:txBody>
      </p:sp>
      <p:sp>
        <p:nvSpPr>
          <p:cNvPr id="13" name=""/>
          <p:cNvSpPr/>
          <p:nvPr/>
        </p:nvSpPr>
        <p:spPr>
          <a:xfrm>
            <a:off x="752856" y="2816352"/>
            <a:ext cx="1825752" cy="1999488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>
            <a:noAutofit/>
          </a:bodyPr>
          <a:p>
            <a:pPr marL="254000" indent="-254000">
              <a:spcAft>
                <a:spcPts val="630"/>
              </a:spcAft>
            </a:pPr>
            <a:r>
              <a:rPr lang="en-US" b="1" sz="1400" spc="-50">
                <a:solidFill>
                  <a:srgbClr val="FFFFFF"/>
                </a:solidFill>
                <a:latin typeface="Arial"/>
              </a:rPr>
              <a:t>IDENTIFICATION</a:t>
            </a:r>
          </a:p>
          <a:p>
            <a:pPr marL="254000" indent="-254000">
              <a:lnSpc>
                <a:spcPts val="1728"/>
              </a:lnSpc>
              <a:spcAft>
                <a:spcPts val="1890"/>
              </a:spcAft>
            </a:pPr>
            <a:r>
              <a:rPr lang="en-US" sz="1600">
                <a:solidFill>
                  <a:srgbClr val="FFFFFF"/>
                </a:solidFill>
                <a:latin typeface="Arial"/>
              </a:rPr>
              <a:t>" Je partage mon ambition avec mon Manager et CRH</a:t>
            </a:r>
          </a:p>
          <a:p>
            <a:pPr algn="r" indent="0"/>
            <a:r>
              <a:rPr lang="en-US" sz="1000" spc="-150">
                <a:solidFill>
                  <a:srgbClr val="E0E0E0"/>
                </a:solidFill>
                <a:latin typeface="Arial"/>
              </a:rPr>
              <a:t>*1</a:t>
            </a:r>
          </a:p>
        </p:txBody>
      </p:sp>
      <p:sp>
        <p:nvSpPr>
          <p:cNvPr id="14" name=""/>
          <p:cNvSpPr/>
          <p:nvPr/>
        </p:nvSpPr>
        <p:spPr>
          <a:xfrm>
            <a:off x="3032760" y="2831592"/>
            <a:ext cx="1749552" cy="1380744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>
            <a:noAutofit/>
          </a:bodyPr>
          <a:p>
            <a:pPr indent="-165100">
              <a:spcAft>
                <a:spcPts val="630"/>
              </a:spcAft>
            </a:pPr>
            <a:r>
              <a:rPr lang="en-US" b="1" sz="1400" spc="-50">
                <a:solidFill>
                  <a:srgbClr val="FFFFFF"/>
                </a:solidFill>
                <a:latin typeface="Arial"/>
              </a:rPr>
              <a:t>PREPARATION</a:t>
            </a:r>
          </a:p>
          <a:p>
            <a:pPr indent="-16510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mets a jour mes</a:t>
            </a:r>
          </a:p>
          <a:p>
            <a:pPr indent="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competences</a:t>
            </a:r>
          </a:p>
          <a:p>
            <a:pPr indent="-16510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suis evalue par un leader </a:t>
            </a:r>
          </a:p>
        </p:txBody>
      </p:sp>
      <p:sp>
        <p:nvSpPr>
          <p:cNvPr id="15" name=""/>
          <p:cNvSpPr/>
          <p:nvPr/>
        </p:nvSpPr>
        <p:spPr>
          <a:xfrm>
            <a:off x="3148584" y="4282440"/>
            <a:ext cx="868680" cy="185928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 wrap="none">
            <a:noAutofit/>
          </a:bodyPr>
          <a:p>
            <a:pPr indent="-16510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technique</a:t>
            </a:r>
          </a:p>
        </p:txBody>
      </p:sp>
      <p:sp>
        <p:nvSpPr>
          <p:cNvPr id="16" name=""/>
          <p:cNvSpPr/>
          <p:nvPr/>
        </p:nvSpPr>
        <p:spPr>
          <a:xfrm>
            <a:off x="4096512" y="4291584"/>
            <a:ext cx="774192" cy="518160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 spc="550">
                <a:solidFill>
                  <a:srgbClr val="E0E0E0"/>
                </a:solidFill>
                <a:latin typeface="Georgia"/>
              </a:rPr>
              <a:t>#2</a:t>
            </a:r>
          </a:p>
        </p:txBody>
      </p:sp>
      <p:sp>
        <p:nvSpPr>
          <p:cNvPr id="17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18" name=""/>
          <p:cNvSpPr/>
          <p:nvPr/>
        </p:nvSpPr>
        <p:spPr>
          <a:xfrm>
            <a:off x="5236464" y="2837688"/>
            <a:ext cx="1612392" cy="173736"/>
          </a:xfrm>
          <a:prstGeom prst="rect">
            <a:avLst/>
          </a:prstGeom>
          <a:solidFill>
            <a:srgbClr val="7E7E7E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400" spc="-50">
                <a:solidFill>
                  <a:srgbClr val="FFFFFF"/>
                </a:solidFill>
                <a:latin typeface="Arial"/>
              </a:rPr>
              <a:t>APPRENTISSAGE</a:t>
            </a:r>
          </a:p>
        </p:txBody>
      </p:sp>
      <p:sp>
        <p:nvSpPr>
          <p:cNvPr id="19" name=""/>
          <p:cNvSpPr/>
          <p:nvPr/>
        </p:nvSpPr>
        <p:spPr>
          <a:xfrm>
            <a:off x="5236464" y="3172968"/>
            <a:ext cx="1612392" cy="387096"/>
          </a:xfrm>
          <a:prstGeom prst="rect">
            <a:avLst/>
          </a:prstGeom>
          <a:solidFill>
            <a:srgbClr val="7E7E7E"/>
          </a:solidFill>
        </p:spPr>
        <p:txBody>
          <a:bodyPr lIns="0" tIns="0" rIns="0" bIns="0">
            <a:noAutofit/>
          </a:bodyPr>
          <a:p>
            <a:pPr algn="r" indent="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Je participe aux Hands On Labs</a:t>
            </a:r>
          </a:p>
        </p:txBody>
      </p:sp>
      <p:sp>
        <p:nvSpPr>
          <p:cNvPr id="20" name=""/>
          <p:cNvSpPr/>
          <p:nvPr/>
        </p:nvSpPr>
        <p:spPr>
          <a:xfrm>
            <a:off x="6477000" y="4315968"/>
            <a:ext cx="722376" cy="481584"/>
          </a:xfrm>
          <a:prstGeom prst="rect">
            <a:avLst/>
          </a:prstGeom>
          <a:solidFill>
            <a:srgbClr val="7E7E7E"/>
          </a:solidFill>
        </p:spPr>
        <p:txBody>
          <a:bodyPr lIns="0" tIns="0" rIns="0" bIns="0" wrap="none">
            <a:noAutofit/>
          </a:bodyPr>
          <a:p>
            <a:pPr marL="469900" indent="0"/>
            <a:r>
              <a:rPr lang="en-US" b="1" sz="3900" spc="-50">
                <a:solidFill>
                  <a:srgbClr val="FFFFFF"/>
                </a:solidFill>
                <a:latin typeface="Arial"/>
              </a:rPr>
              <a:t>3</a:t>
            </a:r>
          </a:p>
        </p:txBody>
      </p:sp>
      <p:sp>
        <p:nvSpPr>
          <p:cNvPr id="21" name=""/>
          <p:cNvSpPr/>
          <p:nvPr/>
        </p:nvSpPr>
        <p:spPr>
          <a:xfrm>
            <a:off x="7552944" y="2804160"/>
            <a:ext cx="1801368" cy="2033016"/>
          </a:xfrm>
          <a:prstGeom prst="rect">
            <a:avLst/>
          </a:prstGeom>
          <a:solidFill>
            <a:srgbClr val="BCC538"/>
          </a:solidFill>
        </p:spPr>
        <p:txBody>
          <a:bodyPr lIns="0" tIns="0" rIns="0" bIns="0">
            <a:noAutofit/>
          </a:bodyPr>
          <a:p>
            <a:pPr marL="139700" indent="-139700">
              <a:spcAft>
                <a:spcPts val="840"/>
              </a:spcAft>
            </a:pPr>
            <a:r>
              <a:rPr lang="en-US" b="1" sz="1400" spc="-50">
                <a:solidFill>
                  <a:srgbClr val="FFFFFF"/>
                </a:solidFill>
                <a:latin typeface="Arial"/>
              </a:rPr>
              <a:t>PARTICIPATION</a:t>
            </a:r>
          </a:p>
          <a:p>
            <a:pPr marL="139700" indent="-139700">
              <a:lnSpc>
                <a:spcPts val="192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participe activement aux Squad Workshops</a:t>
            </a:r>
          </a:p>
          <a:p>
            <a:pPr marL="139700" indent="-139700">
              <a:lnSpc>
                <a:spcPts val="1920"/>
              </a:lnSpc>
              <a:spcAft>
                <a:spcPts val="210"/>
              </a:spcAft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communique sur les Reseaux</a:t>
            </a:r>
          </a:p>
          <a:p>
            <a:pPr marL="139700" indent="0"/>
            <a:r>
              <a:rPr lang="en-US" sz="1600">
                <a:solidFill>
                  <a:srgbClr val="FFFFFF"/>
                </a:solidFill>
                <a:latin typeface="Arial"/>
              </a:rPr>
              <a:t>Sociaux </a:t>
            </a:r>
            <a:r>
              <a:rPr lang="en-US" b="1" sz="3900" spc="-50">
                <a:solidFill>
                  <a:srgbClr val="E0E0E0"/>
                </a:solidFill>
                <a:latin typeface="Arial"/>
              </a:rPr>
              <a:t>J£4</a:t>
            </a:r>
          </a:p>
        </p:txBody>
      </p:sp>
      <p:sp>
        <p:nvSpPr>
          <p:cNvPr id="22" name=""/>
          <p:cNvSpPr/>
          <p:nvPr/>
        </p:nvSpPr>
        <p:spPr>
          <a:xfrm>
            <a:off x="9829800" y="2795016"/>
            <a:ext cx="1813560" cy="1892808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>
            <a:noAutofit/>
          </a:bodyPr>
          <a:p>
            <a:pPr algn="just" marL="139700" indent="-139700">
              <a:spcAft>
                <a:spcPts val="630"/>
              </a:spcAft>
            </a:pPr>
            <a:r>
              <a:rPr lang="en-US" b="1" sz="1400" spc="-50">
                <a:solidFill>
                  <a:srgbClr val="FFFFFF"/>
                </a:solidFill>
                <a:latin typeface="Arial"/>
              </a:rPr>
              <a:t>CERTIFICATION</a:t>
            </a:r>
          </a:p>
          <a:p>
            <a:pPr algn="just" marL="139700" marR="266700" indent="-13970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participe aux Hands On Labs Intermediate</a:t>
            </a:r>
          </a:p>
          <a:p>
            <a:pPr marL="139700" indent="-139700">
              <a:lnSpc>
                <a:spcPts val="1728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■    Je suis des Tests techniques valides par les leaders techniques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04216" y="57912"/>
            <a:ext cx="448056" cy="46939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6576" y="862584"/>
            <a:ext cx="3910584" cy="1203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2304288"/>
            <a:ext cx="5279136" cy="45476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2581656"/>
            <a:ext cx="6912864" cy="184404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384048" y="4413504"/>
            <a:ext cx="3200400" cy="414528"/>
          </a:xfrm>
          <a:prstGeom prst="rect">
            <a:avLst/>
          </a:prstGeom>
          <a:solidFill>
            <a:srgbClr val="586791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Organisation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56926" y="838954"/>
            <a:ext cx="404388" cy="35006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424411" y="2661718"/>
            <a:ext cx="1255414" cy="48285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0441663" y="851025"/>
            <a:ext cx="627707" cy="62167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8461972" y="5341544"/>
            <a:ext cx="3730028" cy="151796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6204641" y="2770360"/>
            <a:ext cx="217283" cy="33196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4327556" y="2776396"/>
            <a:ext cx="259533" cy="32592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874883" y="2800538"/>
            <a:ext cx="265568" cy="26556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3029893" y="2806574"/>
            <a:ext cx="229354" cy="22935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3899025" y="3126463"/>
            <a:ext cx="223319" cy="33799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6204641" y="3132499"/>
            <a:ext cx="217283" cy="33196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3029893" y="3144570"/>
            <a:ext cx="235390" cy="31385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5009584" y="3168712"/>
            <a:ext cx="235390" cy="23539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2993679" y="3494637"/>
            <a:ext cx="253497" cy="33196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2076261" y="3512744"/>
            <a:ext cx="277639" cy="27764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4381877" y="3856776"/>
            <a:ext cx="217283" cy="33196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6542637" y="3862811"/>
            <a:ext cx="259533" cy="32592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1388198" y="3874883"/>
            <a:ext cx="235390" cy="30781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4979405" y="3874883"/>
            <a:ext cx="277640" cy="27763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1370091" y="4206843"/>
            <a:ext cx="217283" cy="33196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6198605" y="4224950"/>
            <a:ext cx="217284" cy="33196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4997512" y="4237021"/>
            <a:ext cx="241426" cy="30781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2999714" y="4255128"/>
            <a:ext cx="235390" cy="23539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6530566" y="4575017"/>
            <a:ext cx="259533" cy="33196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2070225" y="4587089"/>
            <a:ext cx="271604" cy="33799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4327556" y="4605196"/>
            <a:ext cx="241426" cy="241425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>
          <a:blip r:embed="rPictId26"/>
          <a:stretch>
            <a:fillRect/>
          </a:stretch>
        </p:blipFill>
        <p:spPr>
          <a:xfrm>
            <a:off x="2999714" y="4617267"/>
            <a:ext cx="247462" cy="253497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359120" y="3087231"/>
            <a:ext cx="253497" cy="1536071"/>
          </a:xfrm>
          <a:prstGeom prst="rect">
            <a:avLst/>
          </a:prstGeom>
        </p:spPr>
        <p:txBody>
          <a:bodyPr lIns="0" tIns="0" rIns="0" bIns="0" vert="vert270" wrap="none">
            <a:noAutofit/>
          </a:bodyPr>
          <a:p>
            <a:pPr indent="0"/>
            <a:r>
              <a:rPr lang="en-US" b="1" sz="1900">
                <a:solidFill>
                  <a:srgbClr val="2E75B6"/>
                </a:solidFill>
                <a:latin typeface="Calibri"/>
              </a:rPr>
              <a:t>Squads Trends</a:t>
            </a:r>
          </a:p>
        </p:txBody>
      </p:sp>
      <p:sp>
        <p:nvSpPr>
          <p:cNvPr id="30" name=""/>
          <p:cNvSpPr/>
          <p:nvPr/>
        </p:nvSpPr>
        <p:spPr>
          <a:xfrm>
            <a:off x="1152807" y="458708"/>
            <a:ext cx="3198892" cy="33196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O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rganisation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2020</a:t>
            </a:r>
          </a:p>
        </p:txBody>
      </p:sp>
      <p:sp>
        <p:nvSpPr>
          <p:cNvPr id="31" name=""/>
          <p:cNvSpPr/>
          <p:nvPr/>
        </p:nvSpPr>
        <p:spPr>
          <a:xfrm>
            <a:off x="1358019" y="1182986"/>
            <a:ext cx="718242" cy="470780"/>
          </a:xfrm>
          <a:prstGeom prst="rect">
            <a:avLst/>
          </a:prstGeom>
          <a:solidFill>
            <a:srgbClr val="0071C1"/>
          </a:solidFill>
        </p:spPr>
        <p:txBody>
          <a:bodyPr lIns="0" tIns="0" rIns="0" bIns="0">
            <a:noAutofit/>
          </a:bodyPr>
          <a:p>
            <a:pPr marL="127000" indent="0">
              <a:spcAft>
                <a:spcPts val="420"/>
              </a:spcAft>
            </a:pPr>
            <a:r>
              <a:rPr lang="en-US" b="1" sz="1300">
                <a:solidFill>
                  <a:srgbClr val="FFFFFF"/>
                </a:solidFill>
                <a:latin typeface="Arial"/>
              </a:rPr>
              <a:t>Zone</a:t>
            </a:r>
          </a:p>
          <a:p>
            <a:pPr indent="0"/>
            <a:r>
              <a:rPr lang="en-US" b="1" sz="1300">
                <a:solidFill>
                  <a:srgbClr val="FFFFFF"/>
                </a:solidFill>
                <a:latin typeface="Arial"/>
              </a:rPr>
              <a:t>QUEST</a:t>
            </a:r>
          </a:p>
        </p:txBody>
      </p:sp>
      <p:sp>
        <p:nvSpPr>
          <p:cNvPr id="32" name=""/>
          <p:cNvSpPr/>
          <p:nvPr/>
        </p:nvSpPr>
        <p:spPr>
          <a:xfrm>
            <a:off x="1164879" y="2052118"/>
            <a:ext cx="1146772" cy="513030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indent="0">
              <a:lnSpc>
                <a:spcPts val="1331"/>
              </a:lnSpc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Squads Leader</a:t>
            </a:r>
          </a:p>
          <a:p>
            <a:pPr algn="ctr" indent="0">
              <a:lnSpc>
                <a:spcPts val="1331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Ouest</a:t>
            </a:r>
          </a:p>
          <a:p>
            <a:pPr indent="0"/>
            <a:r>
              <a:rPr lang="en-US" b="1" sz="1200">
                <a:solidFill>
                  <a:srgbClr val="FFFFFF"/>
                </a:solidFill>
                <a:latin typeface="Arial"/>
              </a:rPr>
              <a:t>Eric BRUNET</a:t>
            </a:r>
          </a:p>
        </p:txBody>
      </p:sp>
      <p:sp>
        <p:nvSpPr>
          <p:cNvPr id="33" name=""/>
          <p:cNvSpPr/>
          <p:nvPr/>
        </p:nvSpPr>
        <p:spPr>
          <a:xfrm>
            <a:off x="1294645" y="3216998"/>
            <a:ext cx="413442" cy="159944"/>
          </a:xfrm>
          <a:prstGeom prst="rect">
            <a:avLst/>
          </a:prstGeom>
          <a:solidFill>
            <a:srgbClr val="69B78D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solidFill>
                  <a:srgbClr val="F5CD7C"/>
                </a:solidFill>
                <a:latin typeface="Arial"/>
              </a:rPr>
              <a:t>* *</a:t>
            </a:r>
          </a:p>
        </p:txBody>
      </p:sp>
      <p:sp>
        <p:nvSpPr>
          <p:cNvPr id="34" name=""/>
          <p:cNvSpPr/>
          <p:nvPr/>
        </p:nvSpPr>
        <p:spPr>
          <a:xfrm>
            <a:off x="3084213" y="1182986"/>
            <a:ext cx="549244" cy="470780"/>
          </a:xfrm>
          <a:prstGeom prst="rect">
            <a:avLst/>
          </a:prstGeom>
          <a:solidFill>
            <a:srgbClr val="0071C1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1300">
                <a:solidFill>
                  <a:srgbClr val="FFFFFF"/>
                </a:solidFill>
                <a:latin typeface="Arial"/>
              </a:rPr>
              <a:t>Zone</a:t>
            </a:r>
          </a:p>
          <a:p>
            <a:pPr marL="139700" indent="0"/>
            <a:r>
              <a:rPr lang="en-US" b="1" sz="1300">
                <a:solidFill>
                  <a:srgbClr val="FFFFFF"/>
                </a:solidFill>
                <a:latin typeface="Arial"/>
              </a:rPr>
              <a:t>IDF</a:t>
            </a:r>
          </a:p>
        </p:txBody>
      </p:sp>
      <p:sp>
        <p:nvSpPr>
          <p:cNvPr id="35" name=""/>
          <p:cNvSpPr/>
          <p:nvPr/>
        </p:nvSpPr>
        <p:spPr>
          <a:xfrm>
            <a:off x="2764324" y="2058154"/>
            <a:ext cx="1189022" cy="506994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indent="0">
              <a:lnSpc>
                <a:spcPts val="1378"/>
              </a:lnSpc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Squads Leader</a:t>
            </a:r>
          </a:p>
          <a:p>
            <a:pPr algn="ctr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IDF</a:t>
            </a:r>
          </a:p>
          <a:p>
            <a:pPr marL="139700" indent="0">
              <a:lnSpc>
                <a:spcPts val="1378"/>
              </a:lnSpc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Rahael CHIR</a:t>
            </a:r>
          </a:p>
        </p:txBody>
      </p:sp>
      <p:sp>
        <p:nvSpPr>
          <p:cNvPr id="36" name=""/>
          <p:cNvSpPr/>
          <p:nvPr/>
        </p:nvSpPr>
        <p:spPr>
          <a:xfrm>
            <a:off x="4683659" y="1182986"/>
            <a:ext cx="651849" cy="470780"/>
          </a:xfrm>
          <a:prstGeom prst="rect">
            <a:avLst/>
          </a:prstGeom>
          <a:solidFill>
            <a:srgbClr val="0071C1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1300">
                <a:solidFill>
                  <a:srgbClr val="FFFFFF"/>
                </a:solidFill>
                <a:latin typeface="Arial"/>
              </a:rPr>
              <a:t>Zone</a:t>
            </a:r>
          </a:p>
          <a:p>
            <a:pPr indent="0"/>
            <a:r>
              <a:rPr lang="en-US" b="1" sz="1300">
                <a:solidFill>
                  <a:srgbClr val="FFFFFF"/>
                </a:solidFill>
                <a:latin typeface="Arial"/>
              </a:rPr>
              <a:t>NQRD</a:t>
            </a:r>
          </a:p>
        </p:txBody>
      </p:sp>
      <p:sp>
        <p:nvSpPr>
          <p:cNvPr id="37" name=""/>
          <p:cNvSpPr/>
          <p:nvPr/>
        </p:nvSpPr>
        <p:spPr>
          <a:xfrm>
            <a:off x="4412055" y="2070225"/>
            <a:ext cx="1189022" cy="525101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marL="431800" indent="-431800">
              <a:lnSpc>
                <a:spcPts val="1426"/>
              </a:lnSpc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Squads Leader Nord TBD</a:t>
            </a:r>
          </a:p>
        </p:txBody>
      </p:sp>
      <p:sp>
        <p:nvSpPr>
          <p:cNvPr id="38" name=""/>
          <p:cNvSpPr/>
          <p:nvPr/>
        </p:nvSpPr>
        <p:spPr>
          <a:xfrm>
            <a:off x="6077893" y="1182986"/>
            <a:ext cx="1170914" cy="470780"/>
          </a:xfrm>
          <a:prstGeom prst="rect">
            <a:avLst/>
          </a:prstGeom>
          <a:solidFill>
            <a:srgbClr val="0071C1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420"/>
              </a:spcAft>
            </a:pPr>
            <a:r>
              <a:rPr lang="en-US" b="1" sz="1300">
                <a:solidFill>
                  <a:srgbClr val="FFFFFF"/>
                </a:solidFill>
                <a:latin typeface="Arial"/>
              </a:rPr>
              <a:t>Zone</a:t>
            </a:r>
          </a:p>
          <a:p>
            <a:pPr indent="0"/>
            <a:r>
              <a:rPr lang="en-US" b="1" sz="1300">
                <a:solidFill>
                  <a:srgbClr val="FFFFFF"/>
                </a:solidFill>
                <a:latin typeface="Arial"/>
              </a:rPr>
              <a:t>GRAND EST</a:t>
            </a:r>
          </a:p>
        </p:txBody>
      </p:sp>
      <p:sp>
        <p:nvSpPr>
          <p:cNvPr id="39" name=""/>
          <p:cNvSpPr/>
          <p:nvPr/>
        </p:nvSpPr>
        <p:spPr>
          <a:xfrm>
            <a:off x="6011500" y="2064190"/>
            <a:ext cx="1345949" cy="513029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378"/>
              </a:lnSpc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Squads Leader </a:t>
            </a:r>
            <a:r>
              <a:rPr lang="en-US" b="1" sz="1050">
                <a:solidFill>
                  <a:srgbClr val="FFFFFF"/>
                </a:solidFill>
                <a:latin typeface="Arial"/>
              </a:rPr>
              <a:t>Grand Est </a:t>
            </a:r>
            <a:r>
              <a:rPr lang="en-US" b="1" sz="1200">
                <a:solidFill>
                  <a:srgbClr val="FFFFFF"/>
                </a:solidFill>
                <a:latin typeface="Arial"/>
              </a:rPr>
              <a:t>Fabrice BOITEUX</a:t>
            </a:r>
          </a:p>
        </p:txBody>
      </p:sp>
      <p:sp>
        <p:nvSpPr>
          <p:cNvPr id="40" name=""/>
          <p:cNvSpPr/>
          <p:nvPr/>
        </p:nvSpPr>
        <p:spPr>
          <a:xfrm>
            <a:off x="7598875" y="1170914"/>
            <a:ext cx="1840871" cy="126749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 wrap="none">
            <a:noAutofit/>
          </a:bodyPr>
          <a:p>
            <a:pPr indent="0">
              <a:spcAft>
                <a:spcPts val="1470"/>
              </a:spcAft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Equipe Pilotage programme</a:t>
            </a:r>
          </a:p>
        </p:txBody>
      </p:sp>
      <p:sp>
        <p:nvSpPr>
          <p:cNvPr id="41" name=""/>
          <p:cNvSpPr/>
          <p:nvPr/>
        </p:nvSpPr>
        <p:spPr>
          <a:xfrm>
            <a:off x="7782962" y="1551160"/>
            <a:ext cx="1463643" cy="325925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426"/>
              </a:lnSpc>
              <a:spcAft>
                <a:spcPts val="840"/>
              </a:spcAft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Squads Sponsor Stephane HALBOUT</a:t>
            </a:r>
          </a:p>
        </p:txBody>
      </p:sp>
      <p:sp>
        <p:nvSpPr>
          <p:cNvPr id="42" name=""/>
          <p:cNvSpPr/>
          <p:nvPr/>
        </p:nvSpPr>
        <p:spPr>
          <a:xfrm>
            <a:off x="7864443" y="2061172"/>
            <a:ext cx="1270503" cy="564332"/>
          </a:xfrm>
          <a:prstGeom prst="rect">
            <a:avLst/>
          </a:prstGeom>
          <a:solidFill>
            <a:srgbClr val="E85292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568"/>
              </a:lnSpc>
            </a:pPr>
            <a:r>
              <a:rPr lang="en-US" b="1" sz="1400">
                <a:solidFill>
                  <a:srgbClr val="FFFFFF"/>
                </a:solidFill>
                <a:latin typeface="Arial"/>
              </a:rPr>
              <a:t>Squads Leader Groupe OPEN </a:t>
            </a:r>
            <a:r>
              <a:rPr lang="en-US" b="1" sz="1200">
                <a:solidFill>
                  <a:srgbClr val="FFFFFF"/>
                </a:solidFill>
                <a:latin typeface="Arial"/>
              </a:rPr>
              <a:t>Raphael CHIR</a:t>
            </a:r>
          </a:p>
        </p:txBody>
      </p:sp>
      <p:sp>
        <p:nvSpPr>
          <p:cNvPr id="43" name=""/>
          <p:cNvSpPr/>
          <p:nvPr/>
        </p:nvSpPr>
        <p:spPr>
          <a:xfrm>
            <a:off x="7550590" y="2800538"/>
            <a:ext cx="1889156" cy="259533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r" marR="190500" indent="0"/>
            <a:r>
              <a:rPr lang="en-US" b="1" sz="1050">
                <a:solidFill>
                  <a:srgbClr val="FFFFFF"/>
                </a:solidFill>
                <a:latin typeface="Arial"/>
              </a:rPr>
              <a:t>Killian CHARPENTIER</a:t>
            </a:r>
          </a:p>
        </p:txBody>
      </p:sp>
      <p:sp>
        <p:nvSpPr>
          <p:cNvPr id="44" name=""/>
          <p:cNvSpPr/>
          <p:nvPr/>
        </p:nvSpPr>
        <p:spPr>
          <a:xfrm>
            <a:off x="7550590" y="3162677"/>
            <a:ext cx="1889156" cy="259532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ctr" marR="88900" indent="0"/>
            <a:r>
              <a:rPr lang="en-US" b="1" sz="1050">
                <a:solidFill>
                  <a:srgbClr val="FFFFFF"/>
                </a:solidFill>
                <a:latin typeface="Arial"/>
              </a:rPr>
              <a:t>Hatim HEFFOUDHI</a:t>
            </a:r>
          </a:p>
        </p:txBody>
      </p:sp>
      <p:sp>
        <p:nvSpPr>
          <p:cNvPr id="45" name=""/>
          <p:cNvSpPr/>
          <p:nvPr/>
        </p:nvSpPr>
        <p:spPr>
          <a:xfrm>
            <a:off x="7550590" y="3524815"/>
            <a:ext cx="1889156" cy="259533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ctr" marR="88900" indent="0"/>
            <a:r>
              <a:rPr lang="en-US" b="1" sz="1050">
                <a:solidFill>
                  <a:srgbClr val="FFFFFF"/>
                </a:solidFill>
                <a:latin typeface="Arial"/>
              </a:rPr>
              <a:t>Albert VILLANOVA</a:t>
            </a:r>
          </a:p>
        </p:txBody>
      </p:sp>
      <p:sp>
        <p:nvSpPr>
          <p:cNvPr id="46" name=""/>
          <p:cNvSpPr/>
          <p:nvPr/>
        </p:nvSpPr>
        <p:spPr>
          <a:xfrm>
            <a:off x="7550590" y="3886954"/>
            <a:ext cx="1889156" cy="259533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1050">
                <a:solidFill>
                  <a:srgbClr val="FFFFFF"/>
                </a:solidFill>
                <a:latin typeface="Arial"/>
              </a:rPr>
              <a:t>Thomas JOUANNOT</a:t>
            </a:r>
          </a:p>
        </p:txBody>
      </p:sp>
      <p:sp>
        <p:nvSpPr>
          <p:cNvPr id="47" name=""/>
          <p:cNvSpPr/>
          <p:nvPr/>
        </p:nvSpPr>
        <p:spPr>
          <a:xfrm>
            <a:off x="7550590" y="4249093"/>
            <a:ext cx="1889156" cy="181069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1050">
                <a:solidFill>
                  <a:srgbClr val="FFFFFF"/>
                </a:solidFill>
                <a:latin typeface="Arial"/>
              </a:rPr>
              <a:t>Romain ECARNOT</a:t>
            </a:r>
          </a:p>
        </p:txBody>
      </p:sp>
      <p:sp>
        <p:nvSpPr>
          <p:cNvPr id="48" name=""/>
          <p:cNvSpPr/>
          <p:nvPr/>
        </p:nvSpPr>
        <p:spPr>
          <a:xfrm>
            <a:off x="7550590" y="4605196"/>
            <a:ext cx="1919334" cy="199176"/>
          </a:xfrm>
          <a:prstGeom prst="rect">
            <a:avLst/>
          </a:prstGeom>
          <a:solidFill>
            <a:srgbClr val="01ACF0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1050">
                <a:solidFill>
                  <a:srgbClr val="FFFFFF"/>
                </a:solidFill>
                <a:latin typeface="Arial"/>
              </a:rPr>
              <a:t>Damien ANCIAN</a:t>
            </a:r>
          </a:p>
        </p:txBody>
      </p:sp>
      <p:sp>
        <p:nvSpPr>
          <p:cNvPr id="49" name=""/>
          <p:cNvSpPr/>
          <p:nvPr/>
        </p:nvSpPr>
        <p:spPr>
          <a:xfrm>
            <a:off x="9777742" y="1611516"/>
            <a:ext cx="1979691" cy="67599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292100">
              <a:lnSpc>
                <a:spcPts val="1901"/>
              </a:lnSpc>
            </a:pPr>
            <a:r>
              <a:rPr lang="en-US" b="1" sz="1300">
                <a:solidFill>
                  <a:srgbClr val="2E75B6"/>
                </a:solidFill>
                <a:latin typeface="Arial"/>
              </a:rPr>
              <a:t>U</a:t>
            </a:r>
            <a:r>
              <a:rPr lang="en-US" b="1" cap="small" sz="1200">
                <a:solidFill>
                  <a:srgbClr val="2E75B6"/>
                </a:solidFill>
                <a:latin typeface="Arial"/>
              </a:rPr>
              <a:t>n </a:t>
            </a:r>
            <a:r>
              <a:rPr lang="en-US" b="1" sz="1300">
                <a:solidFill>
                  <a:srgbClr val="2E75B6"/>
                </a:solidFill>
                <a:latin typeface="Arial"/>
              </a:rPr>
              <a:t>P</a:t>
            </a:r>
            <a:r>
              <a:rPr lang="en-US" b="1" cap="small" sz="1200">
                <a:solidFill>
                  <a:srgbClr val="2E75B6"/>
                </a:solidFill>
                <a:latin typeface="Arial"/>
              </a:rPr>
              <a:t>rogramme organise autour du modele « Spotify »</a:t>
            </a:r>
          </a:p>
        </p:txBody>
      </p:sp>
      <p:sp>
        <p:nvSpPr>
          <p:cNvPr id="50" name=""/>
          <p:cNvSpPr/>
          <p:nvPr/>
        </p:nvSpPr>
        <p:spPr>
          <a:xfrm>
            <a:off x="9518209" y="2869948"/>
            <a:ext cx="2607398" cy="157530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804"/>
              </a:lnSpc>
            </a:pPr>
            <a:r>
              <a:rPr lang="en-US" b="1" cap="small" sz="1400">
                <a:solidFill>
                  <a:srgbClr val="2E75B6"/>
                </a:solidFill>
                <a:latin typeface="Arial"/>
              </a:rPr>
              <a:t>front | </a:t>
            </a:r>
            <a:r>
              <a:rPr lang="en-US" b="1" cap="small" sz="1400">
                <a:solidFill>
                  <a:srgbClr val="026CC0"/>
                </a:solidFill>
                <a:latin typeface="Arial"/>
              </a:rPr>
              <a:t>UI </a:t>
            </a:r>
            <a:r>
              <a:rPr lang="en-US" i="1" sz="1050">
                <a:solidFill>
                  <a:srgbClr val="2E75B6"/>
                </a:solidFill>
                <a:latin typeface="Arial"/>
              </a:rPr>
              <a:t>mobilite, board, desktop </a:t>
            </a:r>
            <a:r>
              <a:rPr lang="en-US" b="1" sz="1400">
                <a:solidFill>
                  <a:srgbClr val="2E75B6"/>
                </a:solidFill>
                <a:latin typeface="Arial"/>
              </a:rPr>
              <a:t>API </a:t>
            </a:r>
            <a:r>
              <a:rPr lang="en-US" i="1" sz="1050">
                <a:solidFill>
                  <a:srgbClr val="2E75B6"/>
                </a:solidFill>
                <a:latin typeface="Arial"/>
              </a:rPr>
              <a:t>architecture applicative, backend </a:t>
            </a:r>
            <a:r>
              <a:rPr lang="en-US" b="1" sz="1400">
                <a:solidFill>
                  <a:srgbClr val="2E75B6"/>
                </a:solidFill>
                <a:latin typeface="Arial"/>
              </a:rPr>
              <a:t>DATA </a:t>
            </a:r>
            <a:r>
              <a:rPr lang="en-US" i="1" sz="1050">
                <a:solidFill>
                  <a:srgbClr val="2E75B6"/>
                </a:solidFill>
                <a:latin typeface="Arial"/>
              </a:rPr>
              <a:t>DB, nosql, machine learning </a:t>
            </a:r>
            <a:r>
              <a:rPr lang="en-US" b="1" cap="small" sz="1400">
                <a:solidFill>
                  <a:srgbClr val="2E75B6"/>
                </a:solidFill>
                <a:latin typeface="Arial"/>
              </a:rPr>
              <a:t>devops </a:t>
            </a:r>
            <a:r>
              <a:rPr lang="en-US" i="1" sz="1050">
                <a:solidFill>
                  <a:srgbClr val="2E75B6"/>
                </a:solidFill>
                <a:latin typeface="Arial"/>
              </a:rPr>
              <a:t>CI/CD, containers, «« as code » </a:t>
            </a:r>
            <a:r>
              <a:rPr lang="en-US" b="1" sz="1400">
                <a:solidFill>
                  <a:srgbClr val="2E75B6"/>
                </a:solidFill>
                <a:latin typeface="Arial"/>
              </a:rPr>
              <a:t>AWS </a:t>
            </a:r>
            <a:r>
              <a:rPr lang="en-US" i="1" sz="1050">
                <a:solidFill>
                  <a:srgbClr val="2E75B6"/>
                </a:solidFill>
                <a:latin typeface="Arial"/>
              </a:rPr>
              <a:t>VPC, EC2, S3, SNS, SQS, IAM</a:t>
            </a:r>
          </a:p>
        </p:txBody>
      </p:sp>
      <p:sp>
        <p:nvSpPr>
          <p:cNvPr id="51" name=""/>
          <p:cNvSpPr/>
          <p:nvPr/>
        </p:nvSpPr>
        <p:spPr>
          <a:xfrm>
            <a:off x="9530281" y="4659516"/>
            <a:ext cx="1053219" cy="13278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400">
                <a:solidFill>
                  <a:srgbClr val="2E75B6"/>
                </a:solidFill>
                <a:latin typeface="Arial"/>
              </a:rPr>
              <a:t>MICROSOFT</a:t>
            </a:r>
          </a:p>
        </p:txBody>
      </p:sp>
      <p:sp>
        <p:nvSpPr>
          <p:cNvPr id="52" name=""/>
          <p:cNvSpPr/>
          <p:nvPr/>
        </p:nvSpPr>
        <p:spPr>
          <a:xfrm>
            <a:off x="247461" y="6258962"/>
            <a:ext cx="826883" cy="37421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2400" spc="-150">
                <a:solidFill>
                  <a:srgbClr val="01548A"/>
                </a:solidFill>
                <a:latin typeface="Arial"/>
              </a:rPr>
              <a:t>open</a:t>
            </a:r>
          </a:p>
          <a:p>
            <a:pPr algn="just" marL="241300" indent="0">
              <a:lnSpc>
                <a:spcPts val="451"/>
              </a:lnSpc>
            </a:pPr>
            <a:r>
              <a:rPr lang="en-US" sz="400">
                <a:solidFill>
                  <a:srgbClr val="01548A"/>
                </a:solidFill>
                <a:latin typeface="Lucida Sans Unicode"/>
              </a:rPr>
              <a:t>I </a:t>
            </a:r>
            <a:r>
              <a:rPr lang="en-US" sz="400">
                <a:solidFill>
                  <a:srgbClr val="018AD2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53" name=""/>
          <p:cNvSpPr/>
          <p:nvPr/>
        </p:nvSpPr>
        <p:spPr>
          <a:xfrm>
            <a:off x="1243342" y="5377758"/>
            <a:ext cx="531137" cy="748420"/>
          </a:xfrm>
          <a:prstGeom prst="rect">
            <a:avLst/>
          </a:prstGeom>
          <a:solidFill>
            <a:srgbClr val="FFE696"/>
          </a:solidFill>
        </p:spPr>
        <p:txBody>
          <a:bodyPr lIns="0" tIns="0" rIns="0" bIns="0">
            <a:noAutofit/>
          </a:bodyPr>
          <a:p>
            <a:pPr algn="r" indent="0">
              <a:lnSpc>
                <a:spcPts val="1188"/>
              </a:lnSpc>
            </a:pPr>
            <a:r>
              <a:rPr lang="en-US" b="1" sz="1050" spc="-100">
                <a:latin typeface="Cambria"/>
              </a:rPr>
              <a:t>X </a:t>
            </a:r>
            <a:r>
              <a:rPr lang="en-US" i="1" sz="1300" spc="-50">
                <a:latin typeface="Arial"/>
              </a:rPr>
              <a:t>~o</a:t>
            </a:r>
            <a:r>
              <a:rPr lang="en-US" b="1" sz="1300">
                <a:latin typeface="Arial"/>
              </a:rPr>
              <a:t> +-&gt;</a:t>
            </a:r>
          </a:p>
          <a:p>
            <a:pPr algn="r" indent="0"/>
            <a:r>
              <a:rPr lang="en-US" b="1" sz="1300">
                <a:latin typeface="Arial"/>
              </a:rPr>
              <a:t>TO CD</a:t>
            </a:r>
          </a:p>
          <a:p>
            <a:pPr algn="r" indent="0"/>
            <a:r>
              <a:rPr lang="en-US" b="1" sz="1300">
                <a:latin typeface="Arial"/>
              </a:rPr>
              <a:t>= 'o</a:t>
            </a:r>
          </a:p>
          <a:p>
            <a:pPr algn="r" indent="0">
              <a:lnSpc>
                <a:spcPts val="903"/>
              </a:lnSpc>
            </a:pPr>
            <a:r>
              <a:rPr lang="en-US" sz="900">
                <a:latin typeface="Arial"/>
              </a:rPr>
              <a:t>cr sco Q-</a:t>
            </a:r>
          </a:p>
        </p:txBody>
      </p:sp>
      <p:sp>
        <p:nvSpPr>
          <p:cNvPr id="54" name=""/>
          <p:cNvSpPr/>
          <p:nvPr/>
        </p:nvSpPr>
        <p:spPr>
          <a:xfrm>
            <a:off x="1158843" y="6415889"/>
            <a:ext cx="1973656" cy="13881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55" name=""/>
          <p:cNvSpPr/>
          <p:nvPr/>
        </p:nvSpPr>
        <p:spPr>
          <a:xfrm>
            <a:off x="3959382" y="5383794"/>
            <a:ext cx="531136" cy="742384"/>
          </a:xfrm>
          <a:prstGeom prst="rect">
            <a:avLst/>
          </a:prstGeom>
          <a:solidFill>
            <a:srgbClr val="C4AAD9"/>
          </a:solidFill>
        </p:spPr>
        <p:txBody>
          <a:bodyPr lIns="0" tIns="0" rIns="0" bIns="0">
            <a:noAutofit/>
          </a:bodyPr>
          <a:p>
            <a:pPr algn="just" indent="0"/>
            <a:r>
              <a:rPr lang="en-US" b="1" sz="1300">
                <a:latin typeface="Arial"/>
              </a:rPr>
              <a:t>"O </a:t>
            </a:r>
            <a:r>
              <a:rPr lang="en-US" i="1" sz="1300" spc="-50">
                <a:latin typeface="Arial"/>
              </a:rPr>
              <a:t>+-&gt;</a:t>
            </a:r>
          </a:p>
          <a:p>
            <a:pPr algn="just" indent="0"/>
            <a:r>
              <a:rPr lang="en-US" b="1" sz="900">
                <a:latin typeface="Calibri"/>
              </a:rPr>
              <a:t>CD </a:t>
            </a:r>
            <a:r>
              <a:rPr lang="en-US" b="1" sz="1050" spc="-100">
                <a:latin typeface="Cambria"/>
              </a:rPr>
              <a:t>CD</a:t>
            </a:r>
          </a:p>
          <a:p>
            <a:pPr algn="just" indent="0"/>
            <a:r>
              <a:rPr lang="en-US" b="1" sz="1300">
                <a:latin typeface="Arial"/>
              </a:rPr>
              <a:t>= 'o</a:t>
            </a:r>
          </a:p>
          <a:p>
            <a:pPr algn="just" indent="0">
              <a:lnSpc>
                <a:spcPts val="879"/>
              </a:lnSpc>
            </a:pPr>
            <a:r>
              <a:rPr lang="en-US" b="1" sz="1100" spc="-150">
                <a:latin typeface="Arial"/>
              </a:rPr>
              <a:t>cr </a:t>
            </a:r>
            <a:r>
              <a:rPr lang="en-US" sz="900">
                <a:latin typeface="Arial"/>
              </a:rPr>
              <a:t>sco </a:t>
            </a:r>
            <a:r>
              <a:rPr lang="en-US" cap="small" sz="900">
                <a:latin typeface="Arial"/>
              </a:rPr>
              <a:t>cl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534" y="48285"/>
            <a:ext cx="627707" cy="60054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50891" y="832918"/>
            <a:ext cx="407406" cy="35610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192855" y="1131683"/>
            <a:ext cx="1484768" cy="14847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677338" y="1321805"/>
            <a:ext cx="1394234" cy="139725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158843" y="4297378"/>
            <a:ext cx="1128665" cy="11286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3328657" y="4246075"/>
            <a:ext cx="1128665" cy="112866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5426043" y="4303413"/>
            <a:ext cx="1164879" cy="117695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295746" y="6316300"/>
            <a:ext cx="724277" cy="24142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7532483" y="4282289"/>
            <a:ext cx="4659517" cy="257721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1176950" y="497940"/>
            <a:ext cx="5398883" cy="31988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S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quads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L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eaders -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Q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ui sont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-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ils ?</a:t>
            </a:r>
          </a:p>
        </p:txBody>
      </p:sp>
      <p:sp>
        <p:nvSpPr>
          <p:cNvPr id="13" name=""/>
          <p:cNvSpPr/>
          <p:nvPr/>
        </p:nvSpPr>
        <p:spPr>
          <a:xfrm>
            <a:off x="4765140" y="2142653"/>
            <a:ext cx="2242242" cy="5432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  <a:hlinkClick r:id="rLinkId0"/>
              </a:rPr>
              <a:t>Raphael CHIR</a:t>
            </a:r>
          </a:p>
          <a:p>
            <a:pPr indent="0"/>
            <a:r>
              <a:rPr lang="en-US" b="1" sz="1300">
                <a:solidFill>
                  <a:srgbClr val="5C5C5C"/>
                </a:solidFill>
                <a:latin typeface="Arial"/>
              </a:rPr>
              <a:t>Squads Leader </a:t>
            </a:r>
            <a:r>
              <a:rPr lang="en-US" b="1" sz="1300">
                <a:solidFill>
                  <a:srgbClr val="01548A"/>
                </a:solidFill>
                <a:latin typeface="Arial"/>
              </a:rPr>
              <a:t>Groupe</a:t>
            </a:r>
          </a:p>
        </p:txBody>
      </p:sp>
      <p:sp>
        <p:nvSpPr>
          <p:cNvPr id="14" name=""/>
          <p:cNvSpPr/>
          <p:nvPr/>
        </p:nvSpPr>
        <p:spPr>
          <a:xfrm>
            <a:off x="9207374" y="2172831"/>
            <a:ext cx="2477631" cy="54019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329"/>
              </a:lnSpc>
            </a:pPr>
            <a:r>
              <a:rPr lang="en-US" b="1" u="sng" sz="1600">
                <a:solidFill>
                  <a:srgbClr val="026CC0"/>
                </a:solidFill>
                <a:latin typeface="Arial"/>
                <a:hlinkClick r:id="rLinkId1"/>
              </a:rPr>
              <a:t>Stephane HALBOUT</a:t>
            </a:r>
          </a:p>
          <a:p>
            <a:pPr indent="0">
              <a:lnSpc>
                <a:spcPts val="2329"/>
              </a:lnSpc>
            </a:pPr>
            <a:r>
              <a:rPr lang="en-US" b="1" sz="1300">
                <a:solidFill>
                  <a:srgbClr val="01548A"/>
                </a:solidFill>
                <a:latin typeface="Arial"/>
              </a:rPr>
              <a:t>Squads Sponsor National</a:t>
            </a:r>
          </a:p>
        </p:txBody>
      </p:sp>
      <p:sp>
        <p:nvSpPr>
          <p:cNvPr id="15" name=""/>
          <p:cNvSpPr/>
          <p:nvPr/>
        </p:nvSpPr>
        <p:spPr>
          <a:xfrm>
            <a:off x="1128665" y="3669671"/>
            <a:ext cx="1692998" cy="47983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  <a:hlinkClick r:id="rLinkId2"/>
              </a:rPr>
              <a:t>Eric BRUNET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Squads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OUEST</a:t>
            </a:r>
          </a:p>
        </p:txBody>
      </p:sp>
      <p:sp>
        <p:nvSpPr>
          <p:cNvPr id="16" name=""/>
          <p:cNvSpPr/>
          <p:nvPr/>
        </p:nvSpPr>
        <p:spPr>
          <a:xfrm>
            <a:off x="3576118" y="3669671"/>
            <a:ext cx="491905" cy="20219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600">
                <a:solidFill>
                  <a:srgbClr val="026CC0"/>
                </a:solidFill>
                <a:latin typeface="Arial"/>
              </a:rPr>
              <a:t>TBD</a:t>
            </a:r>
          </a:p>
        </p:txBody>
      </p:sp>
      <p:sp>
        <p:nvSpPr>
          <p:cNvPr id="17" name=""/>
          <p:cNvSpPr/>
          <p:nvPr/>
        </p:nvSpPr>
        <p:spPr>
          <a:xfrm>
            <a:off x="3066106" y="3968435"/>
            <a:ext cx="1614535" cy="18106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Squads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NORD</a:t>
            </a:r>
          </a:p>
        </p:txBody>
      </p:sp>
      <p:sp>
        <p:nvSpPr>
          <p:cNvPr id="18" name=""/>
          <p:cNvSpPr/>
          <p:nvPr/>
        </p:nvSpPr>
        <p:spPr>
          <a:xfrm>
            <a:off x="4958281" y="3666653"/>
            <a:ext cx="2067208" cy="48285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139700"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Fabrice BOITEUX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Squads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GRAND EST</a:t>
            </a:r>
          </a:p>
        </p:txBody>
      </p:sp>
      <p:sp>
        <p:nvSpPr>
          <p:cNvPr id="19" name=""/>
          <p:cNvSpPr/>
          <p:nvPr/>
        </p:nvSpPr>
        <p:spPr>
          <a:xfrm>
            <a:off x="464744" y="6554708"/>
            <a:ext cx="576404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20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21" name=""/>
          <p:cNvSpPr/>
          <p:nvPr/>
        </p:nvSpPr>
        <p:spPr>
          <a:xfrm>
            <a:off x="7354431" y="3666653"/>
            <a:ext cx="4442234" cy="5432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Raphael CHIR</a:t>
            </a:r>
            <a:r>
              <a:rPr lang="en-US" b="1" u="sng" sz="1600">
                <a:solidFill>
                  <a:srgbClr val="026CC0"/>
                </a:solidFill>
                <a:latin typeface="Arial"/>
                <a:hlinkClick r:id="rLinkId3"/>
              </a:rPr>
              <a:t>    Stephane LEFEVRE</a:t>
            </a:r>
          </a:p>
          <a:p>
            <a:pPr algn="just" indent="0"/>
            <a:r>
              <a:rPr lang="en-US" b="1" sz="1200">
                <a:solidFill>
                  <a:srgbClr val="5C5C5C"/>
                </a:solidFill>
                <a:latin typeface="Arial"/>
              </a:rPr>
              <a:t>Sauads Leader </a:t>
            </a:r>
            <a:r>
              <a:rPr lang="en-US" b="1" cap="small" sz="1200">
                <a:solidFill>
                  <a:srgbClr val="01548A"/>
                </a:solidFill>
                <a:latin typeface="Arial"/>
              </a:rPr>
              <a:t>idf    </a:t>
            </a:r>
            <a:r>
              <a:rPr lang="en-US" b="1" sz="1300">
                <a:solidFill>
                  <a:srgbClr val="7F7F7F"/>
                </a:solidFill>
                <a:latin typeface="Arial"/>
              </a:rPr>
              <a:t>Responsable Squads </a:t>
            </a:r>
            <a:r>
              <a:rPr lang="en-US" b="1" sz="1300">
                <a:solidFill>
                  <a:srgbClr val="01548A"/>
                </a:solidFill>
                <a:latin typeface="Arial"/>
              </a:rPr>
              <a:t>IDF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436483" y="1807675"/>
            <a:ext cx="1155825" cy="115582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852657" y="1714122"/>
            <a:ext cx="1192040" cy="121618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418376" y="4556910"/>
            <a:ext cx="1152808" cy="11528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925085" y="4556910"/>
            <a:ext cx="1119612" cy="112263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95746" y="6316300"/>
            <a:ext cx="724277" cy="24142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72427" y="229354"/>
            <a:ext cx="232373" cy="24142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01548A"/>
                </a:solidFill>
                <a:latin typeface="Arial"/>
              </a:rPr>
              <a:t>4</a:t>
            </a:r>
          </a:p>
        </p:txBody>
      </p:sp>
      <p:sp>
        <p:nvSpPr>
          <p:cNvPr id="8" name=""/>
          <p:cNvSpPr/>
          <p:nvPr/>
        </p:nvSpPr>
        <p:spPr>
          <a:xfrm>
            <a:off x="1173932" y="497940"/>
            <a:ext cx="5163493" cy="31988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2100"/>
              </a:spcAft>
            </a:pPr>
            <a:r>
              <a:rPr lang="en-US" b="1" cap="small" sz="2300">
                <a:solidFill>
                  <a:srgbClr val="018AD2"/>
                </a:solidFill>
                <a:latin typeface="Arial"/>
              </a:rPr>
              <a:t>Trend Leaders -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Qui 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sont-ils ?</a:t>
            </a:r>
          </a:p>
        </p:txBody>
      </p:sp>
      <p:sp>
        <p:nvSpPr>
          <p:cNvPr id="9" name=""/>
          <p:cNvSpPr/>
          <p:nvPr/>
        </p:nvSpPr>
        <p:spPr>
          <a:xfrm>
            <a:off x="135801" y="817829"/>
            <a:ext cx="3636476" cy="5764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3700">
                <a:solidFill>
                  <a:srgbClr val="026CC0"/>
                </a:solidFill>
                <a:latin typeface="Arial"/>
              </a:rPr>
              <a:t>T</a:t>
            </a:r>
          </a:p>
          <a:p>
            <a:pPr algn="r" indent="0"/>
            <a:r>
              <a:rPr lang="en-US" b="1" sz="1600">
                <a:solidFill>
                  <a:srgbClr val="026CC0"/>
                </a:solidFill>
                <a:latin typeface="Arial"/>
              </a:rPr>
              <a:t>Killian CHARPENTIER</a:t>
            </a:r>
          </a:p>
        </p:txBody>
      </p:sp>
      <p:sp>
        <p:nvSpPr>
          <p:cNvPr id="10" name=""/>
          <p:cNvSpPr/>
          <p:nvPr/>
        </p:nvSpPr>
        <p:spPr>
          <a:xfrm>
            <a:off x="1279556" y="1454590"/>
            <a:ext cx="1822764" cy="17503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FRONT | Ul</a:t>
            </a:r>
          </a:p>
        </p:txBody>
      </p:sp>
      <p:sp>
        <p:nvSpPr>
          <p:cNvPr id="11" name=""/>
          <p:cNvSpPr/>
          <p:nvPr/>
        </p:nvSpPr>
        <p:spPr>
          <a:xfrm>
            <a:off x="4605196" y="1186003"/>
            <a:ext cx="2085314" cy="41947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2100"/>
              </a:spcBef>
              <a:spcAft>
                <a:spcPts val="42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Hatim HEFFOUDHI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API</a:t>
            </a:r>
          </a:p>
        </p:txBody>
      </p:sp>
      <p:sp>
        <p:nvSpPr>
          <p:cNvPr id="12" name=""/>
          <p:cNvSpPr/>
          <p:nvPr/>
        </p:nvSpPr>
        <p:spPr>
          <a:xfrm>
            <a:off x="1300681" y="3986542"/>
            <a:ext cx="2239223" cy="45569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Thomas JOUANNOT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DEVOPS</a:t>
            </a:r>
          </a:p>
        </p:txBody>
      </p:sp>
      <p:sp>
        <p:nvSpPr>
          <p:cNvPr id="13" name=""/>
          <p:cNvSpPr/>
          <p:nvPr/>
        </p:nvSpPr>
        <p:spPr>
          <a:xfrm>
            <a:off x="4683659" y="3986542"/>
            <a:ext cx="2076261" cy="45569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Romain ECARNOT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AWS</a:t>
            </a:r>
          </a:p>
        </p:txBody>
      </p:sp>
      <p:sp>
        <p:nvSpPr>
          <p:cNvPr id="14" name=""/>
          <p:cNvSpPr/>
          <p:nvPr/>
        </p:nvSpPr>
        <p:spPr>
          <a:xfrm>
            <a:off x="464744" y="6554708"/>
            <a:ext cx="576404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5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59801" y="1768443"/>
            <a:ext cx="1128666" cy="1131683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4049916" y="235390"/>
            <a:ext cx="962685" cy="23840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600" spc="-50">
                <a:solidFill>
                  <a:srgbClr val="30488D"/>
                </a:solidFill>
                <a:latin typeface="Arial"/>
              </a:rPr>
              <a:t>ffl </a:t>
            </a:r>
            <a:r>
              <a:rPr lang="en-US" sz="16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1200" spc="-50">
                <a:solidFill>
                  <a:srgbClr val="30488D"/>
                </a:solidFill>
                <a:latin typeface="Arial"/>
              </a:rPr>
              <a:t>[S]</a:t>
            </a:r>
          </a:p>
        </p:txBody>
      </p:sp>
      <p:sp>
        <p:nvSpPr>
          <p:cNvPr id="4" name=""/>
          <p:cNvSpPr/>
          <p:nvPr/>
        </p:nvSpPr>
        <p:spPr>
          <a:xfrm>
            <a:off x="1499857" y="1186003"/>
            <a:ext cx="2118511" cy="41947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u="sng" sz="1600">
                <a:solidFill>
                  <a:srgbClr val="026CC0"/>
                </a:solidFill>
                <a:latin typeface="Arial"/>
              </a:rPr>
              <a:t>Albert VILLANOVA</a:t>
            </a:r>
          </a:p>
          <a:p>
            <a:pPr indent="0"/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DATA</a:t>
            </a:r>
          </a:p>
        </p:txBody>
      </p:sp>
      <p:sp>
        <p:nvSpPr>
          <p:cNvPr id="5" name=""/>
          <p:cNvSpPr/>
          <p:nvPr/>
        </p:nvSpPr>
        <p:spPr>
          <a:xfrm>
            <a:off x="1551160" y="3986542"/>
            <a:ext cx="1762408" cy="20823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630"/>
              </a:spcAft>
            </a:pPr>
            <a:r>
              <a:rPr lang="en-US" b="1" sz="1600">
                <a:solidFill>
                  <a:srgbClr val="026CC0"/>
                </a:solidFill>
                <a:latin typeface="Arial"/>
              </a:rPr>
              <a:t>Damien ANCIAN</a:t>
            </a:r>
          </a:p>
        </p:txBody>
      </p:sp>
      <p:sp>
        <p:nvSpPr>
          <p:cNvPr id="6" name=""/>
          <p:cNvSpPr/>
          <p:nvPr/>
        </p:nvSpPr>
        <p:spPr>
          <a:xfrm>
            <a:off x="1499857" y="4291342"/>
            <a:ext cx="1717141" cy="14787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630"/>
              </a:spcBef>
            </a:pPr>
            <a:r>
              <a:rPr lang="en-US" b="1" sz="1200">
                <a:solidFill>
                  <a:srgbClr val="5C5C5C"/>
                </a:solidFill>
                <a:latin typeface="Arial"/>
              </a:rPr>
              <a:t>Trend Leader </a:t>
            </a:r>
            <a:r>
              <a:rPr lang="en-US" b="1" sz="1200">
                <a:solidFill>
                  <a:srgbClr val="01548A"/>
                </a:solidFill>
                <a:latin typeface="Arial"/>
              </a:rPr>
              <a:t>Microsoft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6797040" cy="68580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381000" y="4520184"/>
            <a:ext cx="2356104" cy="41148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Objegtifs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3187" y="46593"/>
            <a:ext cx="623190" cy="11415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3019" y="180550"/>
            <a:ext cx="1054181" cy="33197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3587709" y="3145070"/>
            <a:ext cx="2265615" cy="46593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517819" y="3686721"/>
            <a:ext cx="4106063" cy="178220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27143" y="6261019"/>
            <a:ext cx="864895" cy="42807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8532458" y="5393212"/>
            <a:ext cx="3660512" cy="1464788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191049" y="538738"/>
            <a:ext cx="7513223" cy="30285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T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rend -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T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echnologies - </a:t>
            </a:r>
            <a:r>
              <a:rPr lang="en-US" b="1" sz="2700">
                <a:solidFill>
                  <a:srgbClr val="018AD2"/>
                </a:solidFill>
                <a:latin typeface="Arial"/>
              </a:rPr>
              <a:t>P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rofils recherches</a:t>
            </a:r>
          </a:p>
        </p:txBody>
      </p:sp>
      <p:sp>
        <p:nvSpPr>
          <p:cNvPr id="9" name=""/>
          <p:cNvSpPr/>
          <p:nvPr/>
        </p:nvSpPr>
        <p:spPr>
          <a:xfrm>
            <a:off x="3934249" y="1528853"/>
            <a:ext cx="3188752" cy="32033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C4D001"/>
                </a:solidFill>
                <a:latin typeface="Arial"/>
              </a:rPr>
              <a:t>Choix technologiques</a:t>
            </a:r>
          </a:p>
        </p:txBody>
      </p:sp>
      <p:sp>
        <p:nvSpPr>
          <p:cNvPr id="10" name=""/>
          <p:cNvSpPr/>
          <p:nvPr/>
        </p:nvSpPr>
        <p:spPr>
          <a:xfrm>
            <a:off x="7996631" y="1525941"/>
            <a:ext cx="2655837" cy="26208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FEA400"/>
                </a:solidFill>
                <a:latin typeface="Arial"/>
              </a:rPr>
              <a:t>Profils recherches</a:t>
            </a:r>
          </a:p>
        </p:txBody>
      </p:sp>
      <p:sp>
        <p:nvSpPr>
          <p:cNvPr id="11" name=""/>
          <p:cNvSpPr/>
          <p:nvPr/>
        </p:nvSpPr>
        <p:spPr>
          <a:xfrm>
            <a:off x="562035" y="2114185"/>
            <a:ext cx="2746112" cy="302858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lnSpc>
                <a:spcPts val="4357"/>
              </a:lnSpc>
            </a:pPr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FRONT | UI </a:t>
            </a:r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API </a:t>
            </a:r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DATA</a:t>
            </a:r>
          </a:p>
          <a:p>
            <a:pPr algn="r" indent="0">
              <a:lnSpc>
                <a:spcPts val="4082"/>
              </a:lnSpc>
            </a:pPr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DEVOPS </a:t>
            </a:r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AWS</a:t>
            </a:r>
          </a:p>
          <a:p>
            <a:pPr algn="r" indent="0"/>
            <a:r>
              <a:rPr lang="en-US" b="1" i="1" sz="2300" spc="-50">
                <a:solidFill>
                  <a:srgbClr val="7F7F7F"/>
                </a:solidFill>
                <a:latin typeface="Arial"/>
              </a:rPr>
              <a:t>Trend</a:t>
            </a:r>
            <a:r>
              <a:rPr lang="en-US" b="1" sz="2300">
                <a:solidFill>
                  <a:srgbClr val="7F7F7F"/>
                </a:solidFill>
                <a:latin typeface="Arial"/>
              </a:rPr>
              <a:t> </a:t>
            </a:r>
            <a:r>
              <a:rPr lang="en-US" b="1" sz="2300">
                <a:solidFill>
                  <a:srgbClr val="018AD2"/>
                </a:solidFill>
                <a:latin typeface="Arial"/>
              </a:rPr>
              <a:t>MICROSOFT</a:t>
            </a:r>
          </a:p>
        </p:txBody>
      </p:sp>
      <p:sp>
        <p:nvSpPr>
          <p:cNvPr id="12" name=""/>
          <p:cNvSpPr/>
          <p:nvPr/>
        </p:nvSpPr>
        <p:spPr>
          <a:xfrm>
            <a:off x="3660512" y="2018086"/>
            <a:ext cx="2964519" cy="3378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lnSpc>
                <a:spcPts val="4632"/>
              </a:lnSpc>
              <a:spcAft>
                <a:spcPts val="1470"/>
              </a:spcAft>
            </a:pPr>
            <a:r>
              <a:rPr lang="en-US" sz="1300">
                <a:solidFill>
                  <a:srgbClr val="1F6796"/>
                </a:solidFill>
                <a:latin typeface="Arial"/>
              </a:rPr>
              <a:t>4</a:t>
            </a:r>
            <a:r>
              <a:rPr lang="en-US" sz="1300">
                <a:solidFill>
                  <a:srgbClr val="1F6796"/>
                </a:solidFill>
                <a:latin typeface="Arial"/>
              </a:rPr>
              <a:t> </a:t>
            </a:r>
            <a:r>
              <a:rPr lang="en-US" sz="1300">
                <a:solidFill>
                  <a:srgbClr val="7F7F7F"/>
                </a:solidFill>
                <a:latin typeface="Arial"/>
              </a:rPr>
              <a:t>Flutter </a:t>
            </a:r>
            <a:r>
              <a:rPr lang="en-US" sz="1300">
                <a:solidFill>
                  <a:srgbClr val="EF5038"/>
                </a:solidFill>
                <a:latin typeface="Arial"/>
              </a:rPr>
              <a:t>EJ </a:t>
            </a:r>
            <a:r>
              <a:rPr lang="en-US" sz="1300">
                <a:solidFill>
                  <a:srgbClr val="292828"/>
                </a:solidFill>
                <a:latin typeface="Arial"/>
              </a:rPr>
              <a:t>Swift </a:t>
            </a:r>
            <a:r>
              <a:rPr lang="en-US" sz="1300">
                <a:solidFill>
                  <a:srgbClr val="2E426A"/>
                </a:solidFill>
                <a:latin typeface="Arial"/>
              </a:rPr>
              <a:t>KKotlin </a:t>
            </a:r>
            <a:r>
              <a:rPr lang="en-US" sz="1300">
                <a:solidFill>
                  <a:srgbClr val="D00030"/>
                </a:solidFill>
                <a:latin typeface="Arial"/>
              </a:rPr>
              <a:t>Q </a:t>
            </a:r>
            <a:r>
              <a:rPr lang="en-US" sz="1300">
                <a:solidFill>
                  <a:srgbClr val="2E426A"/>
                </a:solidFill>
                <a:latin typeface="Arial"/>
              </a:rPr>
              <a:t>V </a:t>
            </a:r>
          </a:p>
        </p:txBody>
      </p:sp>
      <p:sp>
        <p:nvSpPr>
          <p:cNvPr id="13" name=""/>
          <p:cNvSpPr/>
          <p:nvPr/>
        </p:nvSpPr>
        <p:spPr>
          <a:xfrm>
            <a:off x="4106063" y="2536440"/>
            <a:ext cx="2271440" cy="47467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lnSpc>
                <a:spcPts val="4632"/>
              </a:lnSpc>
              <a:spcAft>
                <a:spcPts val="1470"/>
              </a:spcAft>
            </a:pPr>
            <a:r>
              <a:rPr lang="en-US" b="1" sz="1400">
                <a:latin typeface="Arial"/>
              </a:rPr>
              <a:t>© </a:t>
            </a:r>
            <a:r>
              <a:rPr lang="en-US" b="1" sz="1400">
                <a:solidFill>
                  <a:srgbClr val="292828"/>
                </a:solidFill>
                <a:latin typeface="Arial"/>
              </a:rPr>
              <a:t>r:Scala    </a:t>
            </a:r>
            <a:r>
              <a:rPr lang="en-US" b="1" sz="1400">
                <a:solidFill>
                  <a:srgbClr val="437298"/>
                </a:solidFill>
                <a:latin typeface="Arial"/>
              </a:rPr>
              <a:t>p^</a:t>
            </a:r>
            <a:r>
              <a:rPr lang="en-US" b="1" baseline="-25000" sz="1400">
                <a:solidFill>
                  <a:srgbClr val="437298"/>
                </a:solidFill>
                <a:latin typeface="Arial"/>
              </a:rPr>
              <a:t>(</a:t>
            </a:r>
          </a:p>
        </p:txBody>
      </p:sp>
      <p:sp>
        <p:nvSpPr>
          <p:cNvPr id="14" name=""/>
          <p:cNvSpPr/>
          <p:nvPr/>
        </p:nvSpPr>
        <p:spPr>
          <a:xfrm>
            <a:off x="5349531" y="3174191"/>
            <a:ext cx="390221" cy="16890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i="1" sz="1300" spc="-50">
                <a:solidFill>
                  <a:srgbClr val="292828"/>
                </a:solidFill>
                <a:latin typeface="Arial"/>
              </a:rPr>
              <a:t>Spark?</a:t>
            </a:r>
          </a:p>
        </p:txBody>
      </p:sp>
      <p:sp>
        <p:nvSpPr>
          <p:cNvPr id="15" name=""/>
          <p:cNvSpPr/>
          <p:nvPr/>
        </p:nvSpPr>
        <p:spPr>
          <a:xfrm>
            <a:off x="3616830" y="2428692"/>
            <a:ext cx="320331" cy="59989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i="1" sz="1000">
                <a:solidFill>
                  <a:srgbClr val="8F3D5A"/>
                </a:solidFill>
                <a:latin typeface="Arial"/>
              </a:rPr>
              <a:t>£</a:t>
            </a:r>
          </a:p>
          <a:p>
            <a:pPr indent="0"/>
            <a:r>
              <a:rPr lang="en-US" b="1" sz="1100">
                <a:solidFill>
                  <a:srgbClr val="E41825"/>
                </a:solidFill>
                <a:latin typeface="Arial"/>
              </a:rPr>
              <a:t>Java</a:t>
            </a:r>
          </a:p>
        </p:txBody>
      </p:sp>
      <p:sp>
        <p:nvSpPr>
          <p:cNvPr id="16" name=""/>
          <p:cNvSpPr/>
          <p:nvPr/>
        </p:nvSpPr>
        <p:spPr>
          <a:xfrm>
            <a:off x="6342557" y="2766496"/>
            <a:ext cx="524179" cy="12522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5C5C5C"/>
                </a:solidFill>
                <a:latin typeface="Arial"/>
              </a:rPr>
              <a:t>on </a:t>
            </a:r>
            <a:r>
              <a:rPr lang="en-US" sz="1300">
                <a:solidFill>
                  <a:srgbClr val="588283"/>
                </a:solidFill>
                <a:latin typeface="Arial"/>
              </a:rPr>
              <a:t>i r</a:t>
            </a:r>
          </a:p>
        </p:txBody>
      </p:sp>
      <p:sp>
        <p:nvSpPr>
          <p:cNvPr id="17" name=""/>
          <p:cNvSpPr/>
          <p:nvPr/>
        </p:nvSpPr>
        <p:spPr>
          <a:xfrm>
            <a:off x="6671625" y="2897541"/>
            <a:ext cx="171814" cy="5533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/>
            <a:r>
              <a:rPr lang="en-US" sz="550">
                <a:solidFill>
                  <a:srgbClr val="5C5C5C"/>
                </a:solidFill>
                <a:latin typeface="Lucida Sans Unicode"/>
              </a:rPr>
              <a:t>W </a:t>
            </a:r>
            <a:r>
              <a:rPr lang="en-US" i="1" sz="600">
                <a:solidFill>
                  <a:srgbClr val="5C5C5C"/>
                </a:solidFill>
                <a:latin typeface="Cambria"/>
              </a:rPr>
              <a:t>.4</a:t>
            </a:r>
          </a:p>
        </p:txBody>
      </p:sp>
      <p:sp>
        <p:nvSpPr>
          <p:cNvPr id="18" name=""/>
          <p:cNvSpPr/>
          <p:nvPr/>
        </p:nvSpPr>
        <p:spPr>
          <a:xfrm>
            <a:off x="6089205" y="3348917"/>
            <a:ext cx="1415281" cy="15142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000">
                <a:latin typeface="Arial"/>
              </a:rPr>
              <a:t>kafka </a:t>
            </a:r>
            <a:r>
              <a:rPr lang="en-US" sz="750">
                <a:solidFill>
                  <a:srgbClr val="28A6B4"/>
                </a:solidFill>
                <a:latin typeface="Arial"/>
              </a:rPr>
              <a:t>^ </a:t>
            </a:r>
            <a:r>
              <a:rPr lang="en-US" sz="750">
                <a:latin typeface="Arial"/>
              </a:rPr>
              <a:t>elastic </a:t>
            </a:r>
            <a:r>
              <a:rPr lang="en-US" sz="1000">
                <a:solidFill>
                  <a:srgbClr val="B7240C"/>
                </a:solidFill>
                <a:latin typeface="Arial"/>
              </a:rPr>
              <a:t>0</a:t>
            </a:r>
            <a:r>
              <a:rPr lang="en-US" b="1" sz="1000">
                <a:solidFill>
                  <a:srgbClr val="B7240C"/>
                </a:solidFill>
                <a:latin typeface="Arial"/>
              </a:rPr>
              <a:t> </a:t>
            </a:r>
            <a:r>
              <a:rPr lang="en-US" b="1" sz="1000">
                <a:solidFill>
                  <a:srgbClr val="5C5C5C"/>
                </a:solidFill>
                <a:latin typeface="Arial"/>
              </a:rPr>
              <a:t>redis</a:t>
            </a:r>
          </a:p>
        </p:txBody>
      </p:sp>
      <p:sp>
        <p:nvSpPr>
          <p:cNvPr id="19" name=""/>
          <p:cNvSpPr/>
          <p:nvPr/>
        </p:nvSpPr>
        <p:spPr>
          <a:xfrm>
            <a:off x="3756611" y="3704193"/>
            <a:ext cx="3744963" cy="3378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Bef>
                <a:spcPts val="630"/>
              </a:spcBef>
            </a:pPr>
            <a:r>
              <a:rPr lang="en-US" b="1" sz="950" spc="-50">
                <a:latin typeface="Arial"/>
              </a:rPr>
              <a:t>O </a:t>
            </a:r>
            <a:r>
              <a:rPr lang="en-US" b="1" sz="950" spc="-50">
                <a:solidFill>
                  <a:srgbClr val="5449D7"/>
                </a:solidFill>
                <a:latin typeface="Arial"/>
              </a:rPr>
              <a:t>V </a:t>
            </a:r>
            <a:r>
              <a:rPr lang="en-US" b="1" sz="950" spc="-50">
                <a:latin typeface="Arial"/>
              </a:rPr>
              <a:t>Terraform    </a:t>
            </a:r>
            <a:r>
              <a:rPr lang="en-US" b="1" sz="950" spc="-50">
                <a:solidFill>
                  <a:srgbClr val="314653"/>
                </a:solidFill>
                <a:latin typeface="Arial"/>
              </a:rPr>
              <a:t>4|) </a:t>
            </a:r>
            <a:r>
              <a:rPr lang="en-US" b="1" sz="950" spc="-50">
                <a:latin typeface="Arial"/>
              </a:rPr>
              <a:t>Jenkins</a:t>
            </a:r>
          </a:p>
        </p:txBody>
      </p:sp>
      <p:sp>
        <p:nvSpPr>
          <p:cNvPr id="20" name=""/>
          <p:cNvSpPr/>
          <p:nvPr/>
        </p:nvSpPr>
        <p:spPr>
          <a:xfrm>
            <a:off x="1191049" y="6421184"/>
            <a:ext cx="1913251" cy="13978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21" name=""/>
          <p:cNvSpPr/>
          <p:nvPr/>
        </p:nvSpPr>
        <p:spPr>
          <a:xfrm>
            <a:off x="7839378" y="2090889"/>
            <a:ext cx="4009964" cy="2545177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03"/>
              </a:lnSpc>
              <a:spcAft>
                <a:spcPts val="210"/>
              </a:spcAft>
            </a:pPr>
            <a:r>
              <a:rPr lang="en-US" b="1" sz="1300">
                <a:latin typeface="Arial"/>
              </a:rPr>
              <a:t>►    Architectes techniques sur toutes les Trends technos</a:t>
            </a:r>
          </a:p>
          <a:p>
            <a:pPr indent="0">
              <a:lnSpc>
                <a:spcPts val="1926"/>
              </a:lnSpc>
              <a:spcAft>
                <a:spcPts val="840"/>
              </a:spcAft>
            </a:pPr>
            <a:r>
              <a:rPr lang="en-US" b="1" sz="1300">
                <a:latin typeface="Arial"/>
              </a:rPr>
              <a:t>►    Ingenieurs Developpement Seniors et confirmes </a:t>
            </a:r>
            <a:r>
              <a:rPr lang="en-US" sz="1300">
                <a:latin typeface="Arial"/>
              </a:rPr>
              <a:t>maitrisant des technos de la roadmap</a:t>
            </a:r>
          </a:p>
          <a:p>
            <a:pPr indent="0">
              <a:lnSpc>
                <a:spcPts val="1903"/>
              </a:lnSpc>
              <a:spcAft>
                <a:spcPts val="210"/>
              </a:spcAft>
            </a:pPr>
            <a:r>
              <a:rPr lang="en-US" b="1" sz="1300">
                <a:latin typeface="Arial"/>
              </a:rPr>
              <a:t>►    Ingenieurs Developpement Cloud Native Confirmes</a:t>
            </a:r>
          </a:p>
          <a:p>
            <a:pPr algn="just" indent="0">
              <a:spcAft>
                <a:spcPts val="210"/>
              </a:spcAft>
            </a:pPr>
            <a:r>
              <a:rPr lang="en-US" b="1" sz="1300">
                <a:latin typeface="Arial"/>
              </a:rPr>
              <a:t>►    Ingenieurs Seniors et Confirmes Devops</a:t>
            </a:r>
          </a:p>
          <a:p>
            <a:pPr algn="just" indent="0">
              <a:spcAft>
                <a:spcPts val="840"/>
              </a:spcAft>
            </a:pPr>
            <a:r>
              <a:rPr lang="en-US" sz="1300">
                <a:latin typeface="Arial"/>
              </a:rPr>
              <a:t>(Automation, CI/CD)</a:t>
            </a:r>
          </a:p>
          <a:p>
            <a:pPr algn="just" indent="0">
              <a:spcAft>
                <a:spcPts val="1680"/>
              </a:spcAft>
            </a:pPr>
            <a:r>
              <a:rPr lang="en-US" b="1" sz="1300">
                <a:latin typeface="Arial"/>
              </a:rPr>
              <a:t>►    Ingenieurs Seniors et Confirmes Cloud </a:t>
            </a:r>
            <a:r>
              <a:rPr lang="en-US" sz="1300">
                <a:latin typeface="Arial"/>
              </a:rPr>
              <a:t>AWS</a:t>
            </a:r>
          </a:p>
        </p:txBody>
      </p:sp>
      <p:sp>
        <p:nvSpPr>
          <p:cNvPr id="22" name=""/>
          <p:cNvSpPr/>
          <p:nvPr/>
        </p:nvSpPr>
        <p:spPr>
          <a:xfrm>
            <a:off x="7865587" y="4895243"/>
            <a:ext cx="3442104" cy="21258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Bef>
                <a:spcPts val="1680"/>
              </a:spcBef>
            </a:pPr>
            <a:r>
              <a:rPr lang="en-US" b="1" sz="1300">
                <a:latin typeface="Arial"/>
              </a:rPr>
              <a:t>► Ingenieurs Seniors et Confirmes Cloud</a:t>
            </a:r>
          </a:p>
        </p:txBody>
      </p:sp>
      <p:sp>
        <p:nvSpPr>
          <p:cNvPr id="23" name=""/>
          <p:cNvSpPr/>
          <p:nvPr/>
        </p:nvSpPr>
        <p:spPr>
          <a:xfrm>
            <a:off x="7839378" y="5148596"/>
            <a:ext cx="1298797" cy="16598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latin typeface="Arial"/>
              </a:rPr>
              <a:t>AZURE et MWP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48056" y="265176"/>
            <a:ext cx="423672" cy="4175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87552"/>
            <a:ext cx="5343144" cy="58704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43840" y="4197096"/>
            <a:ext cx="4117848" cy="1033272"/>
          </a:xfrm>
          <a:prstGeom prst="rect">
            <a:avLst/>
          </a:prstGeom>
          <a:solidFill>
            <a:srgbClr val="C4D00C"/>
          </a:solidFill>
        </p:spPr>
        <p:txBody>
          <a:bodyPr lIns="0" tIns="0" rIns="0" bIns="0">
            <a:noAutofit/>
          </a:bodyPr>
          <a:p>
            <a:pPr indent="0">
              <a:lnSpc>
                <a:spcPts val="4752"/>
              </a:lnSpc>
            </a:pPr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Objectifs chiffres</a:t>
            </a:r>
          </a:p>
          <a:p>
            <a:pPr indent="0">
              <a:lnSpc>
                <a:spcPts val="4752"/>
              </a:lnSpc>
            </a:pPr>
            <a:r>
              <a:rPr lang="en-US" b="1" sz="3900" spc="-50">
                <a:solidFill>
                  <a:srgbClr val="FFFFFF"/>
                </a:solidFill>
                <a:latin typeface="Arial"/>
              </a:rPr>
              <a:t>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832592" y="182880"/>
            <a:ext cx="1054608" cy="3291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52400" y="832104"/>
            <a:ext cx="3029712" cy="113690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28600" y="6260592"/>
            <a:ext cx="862584" cy="4267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8555736" y="6376416"/>
            <a:ext cx="1027176" cy="48158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9607296" y="5394960"/>
            <a:ext cx="2584704" cy="145084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179576" y="490728"/>
            <a:ext cx="4069080" cy="30480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2700">
                <a:solidFill>
                  <a:srgbClr val="018AD2"/>
                </a:solidFill>
                <a:latin typeface="Arial"/>
              </a:rPr>
              <a:t>Objectifs chiffres 2020</a:t>
            </a:r>
          </a:p>
        </p:txBody>
      </p:sp>
      <p:sp>
        <p:nvSpPr>
          <p:cNvPr id="8" name=""/>
          <p:cNvSpPr/>
          <p:nvPr/>
        </p:nvSpPr>
        <p:spPr>
          <a:xfrm>
            <a:off x="3240024" y="1505712"/>
            <a:ext cx="1975104" cy="57912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3500" spc="-200">
                <a:solidFill>
                  <a:srgbClr val="314653"/>
                </a:solidFill>
                <a:latin typeface="Arial"/>
              </a:rPr>
              <a:t>Squad[s]</a:t>
            </a:r>
          </a:p>
        </p:txBody>
      </p:sp>
      <p:sp>
        <p:nvSpPr>
          <p:cNvPr id="9" name=""/>
          <p:cNvSpPr/>
          <p:nvPr/>
        </p:nvSpPr>
        <p:spPr>
          <a:xfrm>
            <a:off x="5556504" y="1524000"/>
            <a:ext cx="2630424" cy="5303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376"/>
              </a:lnSpc>
            </a:pPr>
            <a:r>
              <a:rPr lang="en-US" b="1" sz="2300" spc="-50">
                <a:latin typeface="Arial"/>
              </a:rPr>
              <a:t>150 Squads members 70 Recrutements</a:t>
            </a:r>
          </a:p>
        </p:txBody>
      </p:sp>
      <p:sp>
        <p:nvSpPr>
          <p:cNvPr id="10" name=""/>
          <p:cNvSpPr/>
          <p:nvPr/>
        </p:nvSpPr>
        <p:spPr>
          <a:xfrm>
            <a:off x="530352" y="3108960"/>
            <a:ext cx="2962656" cy="51816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3200" spc="-1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150">
                <a:solidFill>
                  <a:srgbClr val="30488D"/>
                </a:solidFill>
                <a:latin typeface="Arial"/>
              </a:rPr>
              <a:t>[s] </a:t>
            </a:r>
            <a:r>
              <a:rPr lang="en-US" b="1" cap="small" sz="2300" spc="-50">
                <a:solidFill>
                  <a:srgbClr val="026CC0"/>
                </a:solidFill>
                <a:latin typeface="Arial"/>
              </a:rPr>
              <a:t>Training</a:t>
            </a:r>
          </a:p>
        </p:txBody>
      </p:sp>
      <p:sp>
        <p:nvSpPr>
          <p:cNvPr id="11" name=""/>
          <p:cNvSpPr/>
          <p:nvPr/>
        </p:nvSpPr>
        <p:spPr>
          <a:xfrm>
            <a:off x="4194048" y="3066288"/>
            <a:ext cx="3486912" cy="53035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3200" spc="-1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150">
                <a:solidFill>
                  <a:srgbClr val="73AA4D"/>
                </a:solidFill>
                <a:latin typeface="Arial"/>
              </a:rPr>
              <a:t>[S] </a:t>
            </a:r>
            <a:r>
              <a:rPr lang="en-US" b="1" cap="small" sz="2300" spc="-50">
                <a:solidFill>
                  <a:srgbClr val="73AA4D"/>
                </a:solidFill>
                <a:latin typeface="Arial"/>
              </a:rPr>
              <a:t>Workshops</a:t>
            </a:r>
          </a:p>
        </p:txBody>
      </p:sp>
      <p:sp>
        <p:nvSpPr>
          <p:cNvPr id="12" name=""/>
          <p:cNvSpPr/>
          <p:nvPr/>
        </p:nvSpPr>
        <p:spPr>
          <a:xfrm>
            <a:off x="8028432" y="3023616"/>
            <a:ext cx="2414016" cy="536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3200" spc="-1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150">
                <a:solidFill>
                  <a:srgbClr val="DB8044"/>
                </a:solidFill>
                <a:latin typeface="Arial"/>
              </a:rPr>
              <a:t>[s] </a:t>
            </a:r>
            <a:r>
              <a:rPr lang="en-US" b="1" cap="small" sz="2300" spc="-50">
                <a:solidFill>
                  <a:srgbClr val="DB8044"/>
                </a:solidFill>
                <a:latin typeface="Arial"/>
              </a:rPr>
              <a:t>Cast</a:t>
            </a:r>
          </a:p>
        </p:txBody>
      </p:sp>
      <p:sp>
        <p:nvSpPr>
          <p:cNvPr id="13" name=""/>
          <p:cNvSpPr/>
          <p:nvPr/>
        </p:nvSpPr>
        <p:spPr>
          <a:xfrm>
            <a:off x="579120" y="3816096"/>
            <a:ext cx="3200400" cy="77419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160"/>
              </a:lnSpc>
            </a:pPr>
            <a:r>
              <a:rPr lang="en-US" sz="1800">
                <a:latin typeface="Arial"/>
              </a:rPr>
              <a:t>6 Hands On Labs au catalogue 200 collaborateurs formes 30 certifications</a:t>
            </a:r>
          </a:p>
        </p:txBody>
      </p:sp>
      <p:sp>
        <p:nvSpPr>
          <p:cNvPr id="14" name=""/>
          <p:cNvSpPr/>
          <p:nvPr/>
        </p:nvSpPr>
        <p:spPr>
          <a:xfrm>
            <a:off x="4288536" y="3840480"/>
            <a:ext cx="1840992" cy="5212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160"/>
              </a:lnSpc>
            </a:pPr>
            <a:r>
              <a:rPr lang="en-US" sz="1800">
                <a:latin typeface="Arial"/>
              </a:rPr>
              <a:t>4 projets en cours 40 participants</a:t>
            </a:r>
          </a:p>
        </p:txBody>
      </p:sp>
      <p:sp>
        <p:nvSpPr>
          <p:cNvPr id="15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16" name=""/>
          <p:cNvSpPr/>
          <p:nvPr/>
        </p:nvSpPr>
        <p:spPr>
          <a:xfrm>
            <a:off x="8034528" y="3764280"/>
            <a:ext cx="3995928" cy="16215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160"/>
              </a:lnSpc>
            </a:pPr>
            <a:r>
              <a:rPr lang="en-US" sz="1800">
                <a:latin typeface="Arial"/>
              </a:rPr>
              <a:t>10 participations aux meetups externes 3 meetups internes 3 meetups externes organises chez Open</a:t>
            </a:r>
          </a:p>
          <a:p>
            <a:pPr indent="0">
              <a:lnSpc>
                <a:spcPts val="2160"/>
              </a:lnSpc>
              <a:spcAft>
                <a:spcPts val="3780"/>
              </a:spcAft>
            </a:pPr>
            <a:r>
              <a:rPr lang="en-US" sz="1800">
                <a:latin typeface="Arial"/>
              </a:rPr>
              <a:t>6 participations aux evenements majeurs</a:t>
            </a:r>
          </a:p>
        </p:txBody>
      </p:sp>
      <p:sp>
        <p:nvSpPr>
          <p:cNvPr id="17" name=""/>
          <p:cNvSpPr/>
          <p:nvPr/>
        </p:nvSpPr>
        <p:spPr>
          <a:xfrm>
            <a:off x="8516112" y="6114288"/>
            <a:ext cx="228600" cy="2194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ctr" indent="0">
              <a:spcBef>
                <a:spcPts val="3780"/>
              </a:spcBef>
            </a:pPr>
            <a:r>
              <a:rPr lang="en-US" b="1" i="1" sz="2800">
                <a:solidFill>
                  <a:srgbClr val="44BFE5"/>
                </a:solidFill>
                <a:latin typeface="Georgia"/>
              </a:rPr>
              <a:t>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45008" y="246888"/>
            <a:ext cx="429768" cy="4236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72312"/>
            <a:ext cx="5394960" cy="588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95072" y="4215384"/>
            <a:ext cx="2874264" cy="1027176"/>
          </a:xfrm>
          <a:prstGeom prst="rect">
            <a:avLst/>
          </a:prstGeom>
          <a:solidFill>
            <a:srgbClr val="BF0B64"/>
          </a:solidFill>
        </p:spPr>
        <p:txBody>
          <a:bodyPr lIns="0" tIns="0" rIns="0" bIns="0">
            <a:noAutofit/>
          </a:bodyPr>
          <a:p>
            <a:pPr indent="0">
              <a:spcAft>
                <a:spcPts val="1050"/>
              </a:spcAft>
            </a:pPr>
            <a:r>
              <a:rPr lang="en-US" b="1" cap="small" sz="3200" spc="-150">
                <a:solidFill>
                  <a:srgbClr val="FFFFFF"/>
                </a:solidFill>
                <a:latin typeface="Arial"/>
              </a:rPr>
              <a:t>Evenements</a:t>
            </a:r>
          </a:p>
          <a:p>
            <a:pPr indent="0"/>
            <a:r>
              <a:rPr lang="en-US" b="1" sz="3900" spc="-50">
                <a:solidFill>
                  <a:srgbClr val="FFFFFF"/>
                </a:solidFill>
                <a:latin typeface="Arial"/>
              </a:rPr>
              <a:t>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534" y="48285"/>
            <a:ext cx="627707" cy="114073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95746" y="6316300"/>
            <a:ext cx="724277" cy="24142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9349211" y="5426043"/>
            <a:ext cx="2842789" cy="141837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68308" y="540190"/>
            <a:ext cx="4463359" cy="3017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T</a:t>
            </a:r>
            <a:r>
              <a:rPr lang="en-US" b="1" cap="small" sz="2300" spc="-50">
                <a:solidFill>
                  <a:srgbClr val="018AD2"/>
                </a:solidFill>
                <a:latin typeface="Arial"/>
              </a:rPr>
              <a:t>ypologie des evenements</a:t>
            </a:r>
          </a:p>
        </p:txBody>
      </p:sp>
      <p:sp>
        <p:nvSpPr>
          <p:cNvPr id="7" name=""/>
          <p:cNvSpPr/>
          <p:nvPr/>
        </p:nvSpPr>
        <p:spPr>
          <a:xfrm>
            <a:off x="1107540" y="1587374"/>
            <a:ext cx="1309735" cy="220301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 spc="-50">
                <a:solidFill>
                  <a:srgbClr val="00B050"/>
                </a:solidFill>
                <a:latin typeface="Arial"/>
              </a:rPr>
              <a:t>Webishare</a:t>
            </a:r>
          </a:p>
        </p:txBody>
      </p:sp>
      <p:sp>
        <p:nvSpPr>
          <p:cNvPr id="8" name=""/>
          <p:cNvSpPr/>
          <p:nvPr/>
        </p:nvSpPr>
        <p:spPr>
          <a:xfrm>
            <a:off x="1125647" y="3066106"/>
            <a:ext cx="1780515" cy="22331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 spc="-50">
                <a:solidFill>
                  <a:srgbClr val="BF0000"/>
                </a:solidFill>
                <a:latin typeface="Arial"/>
              </a:rPr>
              <a:t>Lunch &amp; Learn</a:t>
            </a:r>
          </a:p>
        </p:txBody>
      </p:sp>
      <p:sp>
        <p:nvSpPr>
          <p:cNvPr id="9" name=""/>
          <p:cNvSpPr/>
          <p:nvPr/>
        </p:nvSpPr>
        <p:spPr>
          <a:xfrm>
            <a:off x="1125647" y="4152522"/>
            <a:ext cx="1816729" cy="26858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 spc="-50">
                <a:solidFill>
                  <a:srgbClr val="018AD2"/>
                </a:solidFill>
                <a:latin typeface="Arial"/>
              </a:rPr>
              <a:t>Meetup interne</a:t>
            </a:r>
          </a:p>
        </p:txBody>
      </p:sp>
      <p:sp>
        <p:nvSpPr>
          <p:cNvPr id="10" name=""/>
          <p:cNvSpPr/>
          <p:nvPr/>
        </p:nvSpPr>
        <p:spPr>
          <a:xfrm>
            <a:off x="1125647" y="5148403"/>
            <a:ext cx="1874067" cy="268587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 spc="-50">
                <a:solidFill>
                  <a:srgbClr val="01548A"/>
                </a:solidFill>
                <a:latin typeface="Arial"/>
              </a:rPr>
              <a:t>Meetup externe</a:t>
            </a:r>
          </a:p>
        </p:txBody>
      </p:sp>
      <p:sp>
        <p:nvSpPr>
          <p:cNvPr id="11" name=""/>
          <p:cNvSpPr/>
          <p:nvPr/>
        </p:nvSpPr>
        <p:spPr>
          <a:xfrm>
            <a:off x="464744" y="6554708"/>
            <a:ext cx="576404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2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13" name=""/>
          <p:cNvSpPr/>
          <p:nvPr/>
        </p:nvSpPr>
        <p:spPr>
          <a:xfrm>
            <a:off x="4227968" y="1572285"/>
            <a:ext cx="7085845" cy="21939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901"/>
              </a:lnSpc>
            </a:pPr>
            <a:r>
              <a:rPr lang="en-US" sz="1600">
                <a:latin typeface="Arial"/>
              </a:rPr>
              <a:t>Rassembler Open autour d'un discours commun</a:t>
            </a:r>
          </a:p>
          <a:p>
            <a:pPr indent="0">
              <a:lnSpc>
                <a:spcPts val="1901"/>
              </a:lnSpc>
            </a:pPr>
            <a:r>
              <a:rPr lang="en-US" sz="1600">
                <a:latin typeface="Arial"/>
              </a:rPr>
              <a:t>Zoomer sur un Fun Squad : Presentation du process et du jalon de remise des idees pour eligibilite a la realisation</a:t>
            </a:r>
          </a:p>
          <a:p>
            <a:pPr indent="0">
              <a:lnSpc>
                <a:spcPts val="1901"/>
              </a:lnSpc>
              <a:spcAft>
                <a:spcPts val="1260"/>
              </a:spcAft>
            </a:pPr>
            <a:r>
              <a:rPr lang="en-US" sz="1600">
                <a:latin typeface="Arial"/>
              </a:rPr>
              <a:t>Squad Training Terraform : Mettre les SQUADS au creur d'un parcours de formation technique.</a:t>
            </a:r>
          </a:p>
          <a:p>
            <a:pPr indent="0">
              <a:lnSpc>
                <a:spcPts val="1901"/>
              </a:lnSpc>
            </a:pPr>
            <a:r>
              <a:rPr lang="en-US" sz="1600">
                <a:latin typeface="Arial"/>
              </a:rPr>
              <a:t>« Inviter un representant de nos partenaires chez Open »</a:t>
            </a:r>
          </a:p>
          <a:p>
            <a:pPr indent="0">
              <a:lnSpc>
                <a:spcPts val="1901"/>
              </a:lnSpc>
              <a:spcAft>
                <a:spcPts val="1890"/>
              </a:spcAft>
            </a:pPr>
            <a:r>
              <a:rPr lang="en-US" sz="1600">
                <a:latin typeface="Arial"/>
              </a:rPr>
              <a:t>-^Presenter un ou des produits phares du moment a nos collaborateurs, -^Refleter notre image de marque a nos partenaires,</a:t>
            </a:r>
          </a:p>
        </p:txBody>
      </p:sp>
      <p:sp>
        <p:nvSpPr>
          <p:cNvPr id="14" name=""/>
          <p:cNvSpPr/>
          <p:nvPr/>
        </p:nvSpPr>
        <p:spPr>
          <a:xfrm>
            <a:off x="4240039" y="4137433"/>
            <a:ext cx="7070757" cy="46776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25"/>
              </a:lnSpc>
              <a:spcBef>
                <a:spcPts val="1890"/>
              </a:spcBef>
            </a:pPr>
            <a:r>
              <a:rPr lang="en-US" sz="1600">
                <a:latin typeface="Arial"/>
              </a:rPr>
              <a:t>Federer les Squads members, creer de la motivation, inviter des personnes de l'exterieur (cooptation des Squads members)</a:t>
            </a:r>
          </a:p>
        </p:txBody>
      </p:sp>
      <p:sp>
        <p:nvSpPr>
          <p:cNvPr id="15" name=""/>
          <p:cNvSpPr/>
          <p:nvPr/>
        </p:nvSpPr>
        <p:spPr>
          <a:xfrm>
            <a:off x="4230986" y="5130297"/>
            <a:ext cx="7266914" cy="4647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925"/>
              </a:lnSpc>
            </a:pPr>
            <a:r>
              <a:rPr lang="en-US" sz="1600">
                <a:latin typeface="Arial"/>
              </a:rPr>
              <a:t>Construire un terrain d'attractivite (recrutement, clients, ...) qui doit donner envie de travailler chez et avec Open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534" y="48285"/>
            <a:ext cx="627707" cy="114073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98764" y="6313283"/>
            <a:ext cx="724277" cy="24444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8531382" y="5395865"/>
            <a:ext cx="3660618" cy="146364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74344" y="540190"/>
            <a:ext cx="6252927" cy="3017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cap="small" sz="2700">
                <a:solidFill>
                  <a:srgbClr val="018AD2"/>
                </a:solidFill>
                <a:latin typeface="Arial"/>
              </a:rPr>
              <a:t>Calendrier des premiers evenements</a:t>
            </a:r>
          </a:p>
        </p:txBody>
      </p:sp>
      <p:sp>
        <p:nvSpPr>
          <p:cNvPr id="7" name=""/>
          <p:cNvSpPr/>
          <p:nvPr/>
        </p:nvSpPr>
        <p:spPr>
          <a:xfrm>
            <a:off x="1116594" y="1427429"/>
            <a:ext cx="5275152" cy="45870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2520"/>
              </a:spcAft>
            </a:pPr>
            <a:r>
              <a:rPr lang="en-US" b="1" sz="3200" spc="-1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150">
                <a:solidFill>
                  <a:srgbClr val="DB8044"/>
                </a:solidFill>
                <a:latin typeface="Arial"/>
              </a:rPr>
              <a:t>[s] </a:t>
            </a:r>
            <a:r>
              <a:rPr lang="en-US" b="1" cap="small" sz="2700">
                <a:solidFill>
                  <a:srgbClr val="DB8044"/>
                </a:solidFill>
                <a:latin typeface="Arial"/>
              </a:rPr>
              <a:t>Cast</a:t>
            </a:r>
            <a:r>
              <a:rPr lang="en-US" b="1" sz="2700">
                <a:solidFill>
                  <a:srgbClr val="DB8044"/>
                </a:solidFill>
                <a:latin typeface="Arial"/>
              </a:rPr>
              <a:t> </a:t>
            </a:r>
            <a:r>
              <a:rPr lang="en-US" b="1" sz="2700">
                <a:solidFill>
                  <a:srgbClr val="7F7F7F"/>
                </a:solidFill>
                <a:latin typeface="Arial"/>
              </a:rPr>
              <a:t>1</a:t>
            </a:r>
            <a:r>
              <a:rPr lang="en-US" b="1" baseline="30000" sz="2700">
                <a:solidFill>
                  <a:srgbClr val="7F7F7F"/>
                </a:solidFill>
                <a:latin typeface="Arial"/>
              </a:rPr>
              <a:t>er</a:t>
            </a:r>
            <a:r>
              <a:rPr lang="en-US" b="1" sz="2700">
                <a:solidFill>
                  <a:srgbClr val="7F7F7F"/>
                </a:solidFill>
                <a:latin typeface="Arial"/>
              </a:rPr>
              <a:t> trimestre 2020</a:t>
            </a:r>
          </a:p>
        </p:txBody>
      </p:sp>
      <p:sp>
        <p:nvSpPr>
          <p:cNvPr id="8" name=""/>
          <p:cNvSpPr/>
          <p:nvPr/>
        </p:nvSpPr>
        <p:spPr>
          <a:xfrm>
            <a:off x="1433465" y="2260348"/>
            <a:ext cx="8618899" cy="2009869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Bef>
                <a:spcPts val="2520"/>
              </a:spcBef>
              <a:spcAft>
                <a:spcPts val="1890"/>
              </a:spcAft>
            </a:pPr>
            <a:r>
              <a:rPr lang="en-US" b="1" sz="1300">
                <a:solidFill>
                  <a:srgbClr val="00B050"/>
                </a:solidFill>
                <a:latin typeface="Arial"/>
              </a:rPr>
              <a:t>♦    28/01 : Webi’share - Squads 2020 : Presentation du programme et de {'organisation 2020</a:t>
            </a:r>
          </a:p>
          <a:p>
            <a:pPr algn="just" indent="0">
              <a:lnSpc>
                <a:spcPts val="4729"/>
              </a:lnSpc>
            </a:pPr>
            <a:r>
              <a:rPr lang="en-US" b="1" sz="1300">
                <a:solidFill>
                  <a:srgbClr val="BF0000"/>
                </a:solidFill>
                <a:latin typeface="Arial"/>
              </a:rPr>
              <a:t>♦    29/01 : Lunch &amp; Learn - Red Hat Couchbase</a:t>
            </a:r>
          </a:p>
          <a:p>
            <a:pPr algn="just" indent="0">
              <a:lnSpc>
                <a:spcPts val="4729"/>
              </a:lnSpc>
            </a:pPr>
            <a:r>
              <a:rPr lang="en-US" b="1" sz="1300">
                <a:solidFill>
                  <a:srgbClr val="00B050"/>
                </a:solidFill>
                <a:latin typeface="Arial"/>
              </a:rPr>
              <a:t>^ 06/02 : Webi’share - Squads Training : Parcours de formation &amp; Terraform</a:t>
            </a:r>
          </a:p>
          <a:p>
            <a:pPr algn="just" indent="0">
              <a:lnSpc>
                <a:spcPts val="4729"/>
              </a:lnSpc>
            </a:pPr>
            <a:r>
              <a:rPr lang="en-US" b="1" sz="1300">
                <a:solidFill>
                  <a:srgbClr val="00B050"/>
                </a:solidFill>
                <a:latin typeface="Arial"/>
              </a:rPr>
              <a:t>♦    13/02 : Webi’share : Fun Squads Workshop : Lancement de I’ideation</a:t>
            </a:r>
          </a:p>
        </p:txBody>
      </p:sp>
      <p:sp>
        <p:nvSpPr>
          <p:cNvPr id="9" name=""/>
          <p:cNvSpPr/>
          <p:nvPr/>
        </p:nvSpPr>
        <p:spPr>
          <a:xfrm>
            <a:off x="467762" y="6554708"/>
            <a:ext cx="573386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0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0534" y="48285"/>
            <a:ext cx="627707" cy="114073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5647" y="1409322"/>
            <a:ext cx="1490804" cy="43758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95746" y="6316300"/>
            <a:ext cx="724277" cy="24142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8531382" y="5395865"/>
            <a:ext cx="3660618" cy="1463643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095469" y="558297"/>
            <a:ext cx="6216713" cy="26556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3570"/>
              </a:spcAft>
            </a:pPr>
            <a:r>
              <a:rPr lang="en-US" b="1" cap="small" sz="2700">
                <a:solidFill>
                  <a:srgbClr val="018AD2"/>
                </a:solidFill>
                <a:latin typeface="Arial"/>
              </a:rPr>
              <a:t>Calendrier des premiers evenements</a:t>
            </a:r>
          </a:p>
        </p:txBody>
      </p:sp>
      <p:sp>
        <p:nvSpPr>
          <p:cNvPr id="8" name=""/>
          <p:cNvSpPr/>
          <p:nvPr/>
        </p:nvSpPr>
        <p:spPr>
          <a:xfrm>
            <a:off x="2706986" y="1481750"/>
            <a:ext cx="3717956" cy="2716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3150"/>
              </a:spcAft>
            </a:pPr>
            <a:r>
              <a:rPr lang="en-US" b="1" cap="small" sz="2700">
                <a:solidFill>
                  <a:srgbClr val="EC7D31"/>
                </a:solidFill>
                <a:latin typeface="Arial"/>
              </a:rPr>
              <a:t>Cast</a:t>
            </a:r>
            <a:r>
              <a:rPr lang="en-US" b="1" sz="2700">
                <a:solidFill>
                  <a:srgbClr val="EC7D31"/>
                </a:solidFill>
                <a:latin typeface="Arial"/>
              </a:rPr>
              <a:t> </a:t>
            </a:r>
            <a:r>
              <a:rPr lang="en-US" b="1" sz="2700">
                <a:solidFill>
                  <a:srgbClr val="7F7F7F"/>
                </a:solidFill>
                <a:latin typeface="Arial"/>
              </a:rPr>
              <a:t>2</a:t>
            </a:r>
            <a:r>
              <a:rPr lang="en-US" b="1" baseline="30000" sz="2700">
                <a:solidFill>
                  <a:srgbClr val="7F7F7F"/>
                </a:solidFill>
                <a:latin typeface="Arial"/>
              </a:rPr>
              <a:t>nd</a:t>
            </a:r>
            <a:r>
              <a:rPr lang="en-US" b="1" sz="2700">
                <a:solidFill>
                  <a:srgbClr val="7F7F7F"/>
                </a:solidFill>
                <a:latin typeface="Arial"/>
              </a:rPr>
              <a:t> trimestre 2020</a:t>
            </a:r>
          </a:p>
        </p:txBody>
      </p:sp>
      <p:sp>
        <p:nvSpPr>
          <p:cNvPr id="9" name=""/>
          <p:cNvSpPr/>
          <p:nvPr/>
        </p:nvSpPr>
        <p:spPr>
          <a:xfrm>
            <a:off x="1490803" y="2335794"/>
            <a:ext cx="2767343" cy="21728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Aft>
                <a:spcPts val="1260"/>
              </a:spcAft>
            </a:pPr>
            <a:r>
              <a:rPr lang="en-US" b="1" sz="1300">
                <a:solidFill>
                  <a:srgbClr val="FEA400"/>
                </a:solidFill>
                <a:latin typeface="Arial"/>
              </a:rPr>
              <a:t>^ Squad Training : Terraform</a:t>
            </a:r>
          </a:p>
        </p:txBody>
      </p:sp>
      <p:sp>
        <p:nvSpPr>
          <p:cNvPr id="10" name=""/>
          <p:cNvSpPr/>
          <p:nvPr/>
        </p:nvSpPr>
        <p:spPr>
          <a:xfrm>
            <a:off x="1490803" y="2782431"/>
            <a:ext cx="6047715" cy="65486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3398"/>
              </a:lnSpc>
            </a:pPr>
            <a:r>
              <a:rPr lang="en-US" b="1" sz="1300">
                <a:solidFill>
                  <a:srgbClr val="01A3EE"/>
                </a:solidFill>
                <a:latin typeface="Arial"/>
              </a:rPr>
              <a:t>♦    Squad Workshop : Meetup interne - L’arbre des competences </a:t>
            </a:r>
            <a:r>
              <a:rPr lang="en-US" b="1" sz="1300">
                <a:solidFill>
                  <a:srgbClr val="BF0000"/>
                </a:solidFill>
                <a:latin typeface="Arial"/>
              </a:rPr>
              <a:t>^ Lunch &amp; Learn</a:t>
            </a:r>
          </a:p>
        </p:txBody>
      </p:sp>
      <p:sp>
        <p:nvSpPr>
          <p:cNvPr id="11" name=""/>
          <p:cNvSpPr/>
          <p:nvPr/>
        </p:nvSpPr>
        <p:spPr>
          <a:xfrm>
            <a:off x="1490803" y="3660617"/>
            <a:ext cx="3844705" cy="217283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3707"/>
              </a:lnSpc>
            </a:pPr>
            <a:r>
              <a:rPr lang="en-US" b="1" sz="1300">
                <a:solidFill>
                  <a:srgbClr val="00B050"/>
                </a:solidFill>
                <a:latin typeface="Arial"/>
              </a:rPr>
              <a:t>♦    Webi’share : L’arbre des competences</a:t>
            </a:r>
          </a:p>
        </p:txBody>
      </p:sp>
      <p:sp>
        <p:nvSpPr>
          <p:cNvPr id="12" name=""/>
          <p:cNvSpPr/>
          <p:nvPr/>
        </p:nvSpPr>
        <p:spPr>
          <a:xfrm>
            <a:off x="1481750" y="4140451"/>
            <a:ext cx="6397782" cy="214265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3707"/>
              </a:lnSpc>
            </a:pPr>
            <a:r>
              <a:rPr lang="en-US" b="1" sz="1300">
                <a:solidFill>
                  <a:srgbClr val="01548A"/>
                </a:solidFill>
                <a:latin typeface="Arial"/>
              </a:rPr>
              <a:t>♦    Squad Workshop : Meetup externe - pServices/Kubernetes/Neo4J</a:t>
            </a:r>
          </a:p>
        </p:txBody>
      </p:sp>
      <p:sp>
        <p:nvSpPr>
          <p:cNvPr id="13" name=""/>
          <p:cNvSpPr/>
          <p:nvPr/>
        </p:nvSpPr>
        <p:spPr>
          <a:xfrm>
            <a:off x="1490803" y="4608213"/>
            <a:ext cx="2519882" cy="21728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3707"/>
              </a:lnSpc>
            </a:pPr>
            <a:r>
              <a:rPr lang="en-US" b="1" sz="1300">
                <a:solidFill>
                  <a:srgbClr val="FEA400"/>
                </a:solidFill>
                <a:latin typeface="Arial"/>
              </a:rPr>
              <a:t>♦    Squad Training : Python</a:t>
            </a:r>
          </a:p>
        </p:txBody>
      </p:sp>
      <p:sp>
        <p:nvSpPr>
          <p:cNvPr id="14" name=""/>
          <p:cNvSpPr/>
          <p:nvPr/>
        </p:nvSpPr>
        <p:spPr>
          <a:xfrm>
            <a:off x="464744" y="6554708"/>
            <a:ext cx="576404" cy="8148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01548A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5" name=""/>
          <p:cNvSpPr/>
          <p:nvPr/>
        </p:nvSpPr>
        <p:spPr>
          <a:xfrm>
            <a:off x="1189021" y="6418906"/>
            <a:ext cx="1913299" cy="1418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2310384"/>
            <a:ext cx="12192000" cy="45476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832592" y="182880"/>
            <a:ext cx="1054608" cy="3291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52400" y="832104"/>
            <a:ext cx="405384" cy="35661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548384" y="1965960"/>
            <a:ext cx="633984" cy="6736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496568" y="3471672"/>
            <a:ext cx="737616" cy="87782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98704" y="6315456"/>
            <a:ext cx="722376" cy="24384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071872" y="1414272"/>
            <a:ext cx="1271016" cy="127101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9339072" y="1493520"/>
            <a:ext cx="1121664" cy="111861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7434072" y="3721608"/>
            <a:ext cx="978408" cy="120396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9040368" y="5425440"/>
            <a:ext cx="3151632" cy="1432560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179576" y="499872"/>
            <a:ext cx="1661160" cy="2956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700">
                <a:solidFill>
                  <a:srgbClr val="018AD2"/>
                </a:solidFill>
                <a:latin typeface="Arial"/>
              </a:rPr>
              <a:t>O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bjectifs</a:t>
            </a:r>
          </a:p>
        </p:txBody>
      </p:sp>
      <p:sp>
        <p:nvSpPr>
          <p:cNvPr id="12" name=""/>
          <p:cNvSpPr/>
          <p:nvPr/>
        </p:nvSpPr>
        <p:spPr>
          <a:xfrm>
            <a:off x="5324856" y="499872"/>
            <a:ext cx="4443984" cy="7223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3360"/>
              </a:lnSpc>
            </a:pPr>
            <a:r>
              <a:rPr lang="en-US" b="1" sz="2700">
                <a:solidFill>
                  <a:srgbClr val="E85292"/>
                </a:solidFill>
                <a:latin typeface="Arial"/>
              </a:rPr>
              <a:t>F</a:t>
            </a:r>
            <a:r>
              <a:rPr lang="en-US" b="1" cap="small" sz="2300">
                <a:solidFill>
                  <a:srgbClr val="E85292"/>
                </a:solidFill>
                <a:latin typeface="Arial"/>
              </a:rPr>
              <a:t>aire rayonner </a:t>
            </a:r>
            <a:r>
              <a:rPr lang="en-US" b="1" sz="2700">
                <a:solidFill>
                  <a:srgbClr val="E85292"/>
                </a:solidFill>
                <a:latin typeface="Arial"/>
              </a:rPr>
              <a:t>O</a:t>
            </a:r>
            <a:r>
              <a:rPr lang="en-US" b="1" cap="small" sz="2300">
                <a:solidFill>
                  <a:srgbClr val="E85292"/>
                </a:solidFill>
                <a:latin typeface="Arial"/>
              </a:rPr>
              <a:t>pen dans l</a:t>
            </a:r>
            <a:r>
              <a:rPr lang="en-US" b="1" sz="2700">
                <a:solidFill>
                  <a:srgbClr val="E85292"/>
                </a:solidFill>
                <a:latin typeface="Arial"/>
              </a:rPr>
              <a:t>’E</a:t>
            </a:r>
            <a:r>
              <a:rPr lang="en-US" b="1" cap="small" sz="2300">
                <a:solidFill>
                  <a:srgbClr val="E85292"/>
                </a:solidFill>
                <a:latin typeface="Arial"/>
              </a:rPr>
              <a:t>cosysteme digital</a:t>
            </a:r>
          </a:p>
        </p:txBody>
      </p:sp>
      <p:sp>
        <p:nvSpPr>
          <p:cNvPr id="13" name=""/>
          <p:cNvSpPr/>
          <p:nvPr/>
        </p:nvSpPr>
        <p:spPr>
          <a:xfrm>
            <a:off x="73152" y="222504"/>
            <a:ext cx="231648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2300">
                <a:solidFill>
                  <a:srgbClr val="01548A"/>
                </a:solidFill>
                <a:latin typeface="Lucida Sans Unicode"/>
              </a:rPr>
              <a:t>A</a:t>
            </a:r>
          </a:p>
        </p:txBody>
      </p:sp>
      <p:sp>
        <p:nvSpPr>
          <p:cNvPr id="14" name=""/>
          <p:cNvSpPr/>
          <p:nvPr/>
        </p:nvSpPr>
        <p:spPr>
          <a:xfrm>
            <a:off x="368808" y="30480"/>
            <a:ext cx="365760" cy="6339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1300">
                <a:solidFill>
                  <a:srgbClr val="C4D001"/>
                </a:solidFill>
                <a:latin typeface="Arial"/>
              </a:rPr>
              <a:t>*</a:t>
            </a:r>
          </a:p>
          <a:p>
            <a:pPr indent="0"/>
            <a:r>
              <a:rPr lang="en-US" b="1" i="1" sz="3300">
                <a:solidFill>
                  <a:srgbClr val="E85292"/>
                </a:solidFill>
                <a:latin typeface="Cambria"/>
              </a:rPr>
              <a:t>r</a:t>
            </a:r>
          </a:p>
        </p:txBody>
      </p:sp>
      <p:sp>
        <p:nvSpPr>
          <p:cNvPr id="15" name=""/>
          <p:cNvSpPr/>
          <p:nvPr/>
        </p:nvSpPr>
        <p:spPr>
          <a:xfrm>
            <a:off x="838200" y="2761488"/>
            <a:ext cx="2051304" cy="4114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1920"/>
              </a:lnSpc>
            </a:pPr>
            <a:r>
              <a:rPr lang="en-US" b="1" sz="1300">
                <a:solidFill>
                  <a:srgbClr val="002060"/>
                </a:solidFill>
                <a:latin typeface="Arial"/>
              </a:rPr>
              <a:t>A</a:t>
            </a:r>
            <a:r>
              <a:rPr lang="en-US" b="1" sz="1200">
                <a:solidFill>
                  <a:srgbClr val="002060"/>
                </a:solidFill>
                <a:latin typeface="Arial"/>
              </a:rPr>
              <a:t>U C^UR DE LA STRATEGIE </a:t>
            </a:r>
            <a:r>
              <a:rPr lang="en-US" b="1" sz="1300">
                <a:solidFill>
                  <a:srgbClr val="002060"/>
                </a:solidFill>
                <a:latin typeface="Arial"/>
              </a:rPr>
              <a:t>#O</a:t>
            </a:r>
            <a:r>
              <a:rPr lang="en-US" b="1" sz="1200">
                <a:solidFill>
                  <a:srgbClr val="002060"/>
                </a:solidFill>
                <a:latin typeface="Arial"/>
              </a:rPr>
              <a:t>PEN</a:t>
            </a:r>
            <a:r>
              <a:rPr lang="en-US" b="1" sz="1300">
                <a:solidFill>
                  <a:srgbClr val="002060"/>
                </a:solidFill>
                <a:latin typeface="Arial"/>
              </a:rPr>
              <a:t>2020</a:t>
            </a:r>
          </a:p>
        </p:txBody>
      </p:sp>
      <p:sp>
        <p:nvSpPr>
          <p:cNvPr id="16" name=""/>
          <p:cNvSpPr/>
          <p:nvPr/>
        </p:nvSpPr>
        <p:spPr>
          <a:xfrm>
            <a:off x="652272" y="4498848"/>
            <a:ext cx="2432304" cy="56083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en-US" b="1" sz="1300">
                <a:solidFill>
                  <a:srgbClr val="002060"/>
                </a:solidFill>
                <a:latin typeface="Arial"/>
              </a:rPr>
              <a:t>U</a:t>
            </a:r>
            <a:r>
              <a:rPr lang="en-US" b="1" cap="small" sz="1200">
                <a:solidFill>
                  <a:srgbClr val="002060"/>
                </a:solidFill>
                <a:latin typeface="Arial"/>
              </a:rPr>
              <a:t>N ESPRIT communautaire</a:t>
            </a:r>
          </a:p>
          <a:p>
            <a:pPr algn="ctr" indent="0">
              <a:lnSpc>
                <a:spcPts val="1320"/>
              </a:lnSpc>
            </a:pPr>
            <a:r>
              <a:rPr lang="en-US" sz="400" spc="-50">
                <a:latin typeface="Arial"/>
              </a:rPr>
              <a:t>&lt;•&lt;• </a:t>
            </a:r>
            <a:r>
              <a:rPr lang="en-US" i="1" sz="1050">
                <a:latin typeface="Arial"/>
              </a:rPr>
              <a:t>Seul on va plus vite, ensemble on va plus loin»</a:t>
            </a:r>
          </a:p>
        </p:txBody>
      </p:sp>
      <p:sp>
        <p:nvSpPr>
          <p:cNvPr id="17" name=""/>
          <p:cNvSpPr/>
          <p:nvPr/>
        </p:nvSpPr>
        <p:spPr>
          <a:xfrm>
            <a:off x="466344" y="6553200"/>
            <a:ext cx="573024" cy="822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8" name=""/>
          <p:cNvSpPr/>
          <p:nvPr/>
        </p:nvSpPr>
        <p:spPr>
          <a:xfrm>
            <a:off x="4962144" y="2715768"/>
            <a:ext cx="1414272" cy="25908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018AD2"/>
                </a:solidFill>
                <a:latin typeface="Arial"/>
              </a:rPr>
              <a:t>E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xpertise</a:t>
            </a:r>
          </a:p>
        </p:txBody>
      </p:sp>
      <p:sp>
        <p:nvSpPr>
          <p:cNvPr id="19" name=""/>
          <p:cNvSpPr/>
          <p:nvPr/>
        </p:nvSpPr>
        <p:spPr>
          <a:xfrm>
            <a:off x="3898392" y="3054096"/>
            <a:ext cx="3529584" cy="11643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1920"/>
              </a:lnSpc>
            </a:pPr>
            <a:r>
              <a:rPr lang="en-US" b="1" sz="1300">
                <a:solidFill>
                  <a:srgbClr val="FEA400"/>
                </a:solidFill>
                <a:latin typeface="Arial"/>
              </a:rPr>
              <a:t>Federer nos talents</a:t>
            </a:r>
          </a:p>
          <a:p>
            <a:pPr algn="ctr" indent="0">
              <a:lnSpc>
                <a:spcPts val="1920"/>
              </a:lnSpc>
            </a:pPr>
            <a:r>
              <a:rPr lang="en-US" sz="1600">
                <a:latin typeface="Arial"/>
              </a:rPr>
              <a:t>Developper les competences et les valoriser en interne et en externe </a:t>
            </a:r>
            <a:r>
              <a:rPr lang="en-US" b="1" sz="1300">
                <a:solidFill>
                  <a:srgbClr val="FEA400"/>
                </a:solidFill>
                <a:latin typeface="Arial"/>
              </a:rPr>
              <a:t>Partager, Capitaliser </a:t>
            </a:r>
            <a:r>
              <a:rPr lang="en-US" sz="1600">
                <a:latin typeface="Arial"/>
              </a:rPr>
              <a:t>autour de valeurs communes</a:t>
            </a:r>
          </a:p>
        </p:txBody>
      </p:sp>
      <p:sp>
        <p:nvSpPr>
          <p:cNvPr id="20" name=""/>
          <p:cNvSpPr/>
          <p:nvPr/>
        </p:nvSpPr>
        <p:spPr>
          <a:xfrm>
            <a:off x="8205216" y="2688336"/>
            <a:ext cx="3300984" cy="9875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spcAft>
                <a:spcPts val="420"/>
              </a:spcAft>
            </a:pPr>
            <a:r>
              <a:rPr lang="en-US" b="1" sz="2300">
                <a:solidFill>
                  <a:srgbClr val="018AD2"/>
                </a:solidFill>
                <a:latin typeface="Arial"/>
              </a:rPr>
              <a:t>A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ttractivite</a:t>
            </a:r>
          </a:p>
          <a:p>
            <a:pPr marL="127000" indent="0">
              <a:lnSpc>
                <a:spcPts val="1920"/>
              </a:lnSpc>
            </a:pPr>
            <a:r>
              <a:rPr lang="en-US" b="1" sz="1300">
                <a:solidFill>
                  <a:srgbClr val="FEA400"/>
                </a:solidFill>
                <a:latin typeface="Arial"/>
              </a:rPr>
              <a:t>Refleter une image d’excellence</a:t>
            </a:r>
          </a:p>
          <a:p>
            <a:pPr algn="ctr" indent="0">
              <a:lnSpc>
                <a:spcPts val="1920"/>
              </a:lnSpc>
            </a:pPr>
            <a:r>
              <a:rPr lang="en-US" sz="1600">
                <a:latin typeface="Arial"/>
              </a:rPr>
              <a:t>aupres de nos clients, partenaires et candidats</a:t>
            </a:r>
          </a:p>
        </p:txBody>
      </p:sp>
      <p:sp>
        <p:nvSpPr>
          <p:cNvPr id="21" name=""/>
          <p:cNvSpPr/>
          <p:nvPr/>
        </p:nvSpPr>
        <p:spPr>
          <a:xfrm>
            <a:off x="7025640" y="5111496"/>
            <a:ext cx="1645920" cy="2316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>
              <a:spcAft>
                <a:spcPts val="420"/>
              </a:spcAft>
            </a:pPr>
            <a:r>
              <a:rPr lang="en-US" b="1" sz="2300">
                <a:solidFill>
                  <a:srgbClr val="018AD2"/>
                </a:solidFill>
                <a:latin typeface="Arial"/>
              </a:rPr>
              <a:t>C</a:t>
            </a:r>
            <a:r>
              <a:rPr lang="en-US" b="1" cap="small" sz="2300">
                <a:solidFill>
                  <a:srgbClr val="018AD2"/>
                </a:solidFill>
                <a:latin typeface="Arial"/>
              </a:rPr>
              <a:t>roissance</a:t>
            </a:r>
          </a:p>
        </p:txBody>
      </p:sp>
      <p:sp>
        <p:nvSpPr>
          <p:cNvPr id="22" name=""/>
          <p:cNvSpPr/>
          <p:nvPr/>
        </p:nvSpPr>
        <p:spPr>
          <a:xfrm>
            <a:off x="6528816" y="5455920"/>
            <a:ext cx="2642616" cy="4328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920"/>
              </a:lnSpc>
              <a:spcAft>
                <a:spcPts val="210"/>
              </a:spcAft>
            </a:pPr>
            <a:r>
              <a:rPr lang="en-US" sz="1600">
                <a:latin typeface="Arial"/>
              </a:rPr>
              <a:t>Mieux repondre aux </a:t>
            </a:r>
            <a:r>
              <a:rPr lang="en-US" b="1" sz="1300">
                <a:solidFill>
                  <a:srgbClr val="FEA400"/>
                </a:solidFill>
                <a:latin typeface="Arial"/>
              </a:rPr>
              <a:t>enjeux IT et digitaux de nos clients</a:t>
            </a:r>
          </a:p>
        </p:txBody>
      </p:sp>
      <p:sp>
        <p:nvSpPr>
          <p:cNvPr id="23" name=""/>
          <p:cNvSpPr/>
          <p:nvPr/>
        </p:nvSpPr>
        <p:spPr>
          <a:xfrm>
            <a:off x="6187440" y="6001512"/>
            <a:ext cx="3227832" cy="3108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/>
            <a:r>
              <a:rPr lang="en-US" b="1" sz="1300">
                <a:solidFill>
                  <a:srgbClr val="FEA400"/>
                </a:solidFill>
                <a:latin typeface="Arial"/>
              </a:rPr>
              <a:t>Gagner des projets plus </a:t>
            </a:r>
            <a:r>
              <a:rPr lang="en-US" b="1" sz="1300">
                <a:solidFill>
                  <a:srgbClr val="D0AB38"/>
                </a:solidFill>
                <a:latin typeface="Arial"/>
              </a:rPr>
              <a:t>^</a:t>
            </a:r>
            <a:r>
              <a:rPr lang="en-US" b="1" sz="1300">
                <a:solidFill>
                  <a:srgbClr val="FEA400"/>
                </a:solidFill>
                <a:latin typeface="Arial"/>
              </a:rPr>
              <a:t>nnovant</a:t>
            </a:r>
          </a:p>
        </p:txBody>
      </p:sp>
      <p:sp>
        <p:nvSpPr>
          <p:cNvPr id="24" name=""/>
          <p:cNvSpPr/>
          <p:nvPr/>
        </p:nvSpPr>
        <p:spPr>
          <a:xfrm>
            <a:off x="1188720" y="6419088"/>
            <a:ext cx="1914144" cy="14325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48056" y="265176"/>
            <a:ext cx="423672" cy="4175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87552"/>
            <a:ext cx="5343144" cy="58704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52984" y="4227576"/>
            <a:ext cx="3450336" cy="1014984"/>
          </a:xfrm>
          <a:prstGeom prst="rect">
            <a:avLst/>
          </a:prstGeom>
          <a:solidFill>
            <a:srgbClr val="C4D00C"/>
          </a:solidFill>
        </p:spPr>
        <p:txBody>
          <a:bodyPr lIns="0" tIns="0" rIns="0" bIns="0">
            <a:noAutofit/>
          </a:bodyPr>
          <a:p>
            <a:pPr indent="0">
              <a:spcAft>
                <a:spcPts val="1470"/>
              </a:spcAft>
            </a:pPr>
            <a:r>
              <a:rPr lang="en-US" b="1" cap="small" sz="3200" spc="-50">
                <a:solidFill>
                  <a:srgbClr val="FFFFFF"/>
                </a:solidFill>
                <a:latin typeface="Arial"/>
              </a:rPr>
              <a:t>Les piliers</a:t>
            </a:r>
          </a:p>
          <a:p>
            <a:pPr indent="0"/>
            <a:r>
              <a:rPr lang="en-US" b="1" sz="3200" spc="-50">
                <a:solidFill>
                  <a:srgbClr val="FFFFFF"/>
                </a:solidFill>
                <a:latin typeface="Arial"/>
              </a:rPr>
              <a:t>DU PROGRAMME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1193" y="49293"/>
            <a:ext cx="626031" cy="113868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650678" y="3100580"/>
            <a:ext cx="3110438" cy="129642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4204761" y="3026639"/>
            <a:ext cx="3810410" cy="80348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8483463" y="3071003"/>
            <a:ext cx="3071003" cy="132600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8439098" y="5360700"/>
            <a:ext cx="3753723" cy="1498532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192909" y="236610"/>
            <a:ext cx="10652391" cy="107953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Aft>
                <a:spcPts val="420"/>
              </a:spcAft>
            </a:pPr>
            <a:r>
              <a:rPr lang="en-US" b="1" sz="1300">
                <a:solidFill>
                  <a:srgbClr val="2E426A"/>
                </a:solidFill>
                <a:latin typeface="Arial"/>
              </a:rPr>
              <a:t>ESquad[s]</a:t>
            </a:r>
          </a:p>
          <a:p>
            <a:pPr indent="0">
              <a:spcAft>
                <a:spcPts val="1470"/>
              </a:spcAft>
            </a:pPr>
            <a:r>
              <a:rPr lang="en-US" b="1" sz="2300">
                <a:solidFill>
                  <a:srgbClr val="018AD2"/>
                </a:solidFill>
                <a:latin typeface="Arial"/>
              </a:rPr>
              <a:t>LES PILIERS DU PROGRAMME</a:t>
            </a:r>
          </a:p>
          <a:p>
            <a:pPr indent="0">
              <a:spcAft>
                <a:spcPts val="3150"/>
              </a:spcAft>
            </a:pPr>
            <a:r>
              <a:rPr lang="en-US" b="1" sz="1600">
                <a:solidFill>
                  <a:srgbClr val="FEA400"/>
                </a:solidFill>
                <a:latin typeface="Arial"/>
              </a:rPr>
              <a:t>Reunir nos expertises, faire aboutir et partager nos initiatives au travers de projets !</a:t>
            </a:r>
          </a:p>
        </p:txBody>
      </p:sp>
      <p:sp>
        <p:nvSpPr>
          <p:cNvPr id="8" name=""/>
          <p:cNvSpPr/>
          <p:nvPr/>
        </p:nvSpPr>
        <p:spPr>
          <a:xfrm>
            <a:off x="712295" y="1843588"/>
            <a:ext cx="2898475" cy="108446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1260"/>
              </a:spcAft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30488D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026CC0"/>
                </a:solidFill>
                <a:latin typeface="Arial"/>
              </a:rPr>
              <a:t>Training</a:t>
            </a:r>
          </a:p>
          <a:p>
            <a:pPr marL="203200" indent="0">
              <a:lnSpc>
                <a:spcPts val="2406"/>
              </a:lnSpc>
            </a:pPr>
            <a:r>
              <a:rPr lang="en-US" b="1" sz="1300">
                <a:solidFill>
                  <a:srgbClr val="026CC0"/>
                </a:solidFill>
                <a:latin typeface="Arial"/>
              </a:rPr>
              <a:t>L’acces a la connaissance et a I’expertise pour tous</a:t>
            </a:r>
          </a:p>
        </p:txBody>
      </p:sp>
      <p:sp>
        <p:nvSpPr>
          <p:cNvPr id="9" name=""/>
          <p:cNvSpPr/>
          <p:nvPr/>
        </p:nvSpPr>
        <p:spPr>
          <a:xfrm>
            <a:off x="4345248" y="1843588"/>
            <a:ext cx="3423454" cy="10573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Bef>
                <a:spcPts val="3150"/>
              </a:spcBef>
              <a:spcAft>
                <a:spcPts val="1050"/>
              </a:spcAft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73AA4D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73AA4D"/>
                </a:solidFill>
                <a:latin typeface="Arial"/>
              </a:rPr>
              <a:t>Workshops</a:t>
            </a:r>
          </a:p>
          <a:p>
            <a:pPr algn="ctr" indent="0">
              <a:lnSpc>
                <a:spcPts val="2387"/>
              </a:lnSpc>
            </a:pPr>
            <a:r>
              <a:rPr lang="en-US" b="1" sz="1300">
                <a:solidFill>
                  <a:srgbClr val="92D050"/>
                </a:solidFill>
                <a:latin typeface="Arial"/>
              </a:rPr>
              <a:t>Batir des projets innovants et enrichissants</a:t>
            </a:r>
          </a:p>
        </p:txBody>
      </p:sp>
      <p:sp>
        <p:nvSpPr>
          <p:cNvPr id="10" name=""/>
          <p:cNvSpPr/>
          <p:nvPr/>
        </p:nvSpPr>
        <p:spPr>
          <a:xfrm>
            <a:off x="8806337" y="1860840"/>
            <a:ext cx="2353779" cy="102531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DB8044"/>
                </a:solidFill>
                <a:latin typeface="Arial"/>
              </a:rPr>
              <a:t>[S] </a:t>
            </a:r>
            <a:r>
              <a:rPr lang="en-US" b="1" cap="small" sz="2300">
                <a:solidFill>
                  <a:srgbClr val="DB8044"/>
                </a:solidFill>
                <a:latin typeface="Arial"/>
              </a:rPr>
              <a:t>Cast</a:t>
            </a:r>
          </a:p>
          <a:p>
            <a:pPr algn="ctr" indent="0">
              <a:lnSpc>
                <a:spcPts val="2445"/>
              </a:lnSpc>
            </a:pPr>
            <a:r>
              <a:rPr lang="en-US" b="1" sz="1300">
                <a:solidFill>
                  <a:srgbClr val="C55A11"/>
                </a:solidFill>
                <a:latin typeface="Arial"/>
              </a:rPr>
              <a:t>Partager et diffuser notre expertise</a:t>
            </a:r>
          </a:p>
        </p:txBody>
      </p:sp>
      <p:sp>
        <p:nvSpPr>
          <p:cNvPr id="11" name=""/>
          <p:cNvSpPr/>
          <p:nvPr/>
        </p:nvSpPr>
        <p:spPr>
          <a:xfrm>
            <a:off x="8616556" y="3184379"/>
            <a:ext cx="1237274" cy="423927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669"/>
              </a:lnSpc>
            </a:pPr>
            <a:r>
              <a:rPr lang="en-US" b="1" sz="1400">
                <a:solidFill>
                  <a:srgbClr val="2E75B6"/>
                </a:solidFill>
                <a:latin typeface="Arial"/>
              </a:rPr>
              <a:t>Reseaux </a:t>
            </a:r>
            <a:r>
              <a:rPr lang="en-US" i="1" sz="7700">
                <a:solidFill>
                  <a:srgbClr val="FEDB14"/>
                </a:solidFill>
                <a:latin typeface="Arial"/>
              </a:rPr>
              <a:t>,</a:t>
            </a:r>
            <a:r>
              <a:rPr lang="en-US" b="1" sz="1400">
                <a:solidFill>
                  <a:srgbClr val="FEDB14"/>
                </a:solidFill>
                <a:latin typeface="Arial"/>
              </a:rPr>
              <a:t> </a:t>
            </a:r>
            <a:r>
              <a:rPr lang="en-US" b="1" sz="1400">
                <a:solidFill>
                  <a:srgbClr val="811325"/>
                </a:solidFill>
                <a:latin typeface="Arial"/>
              </a:rPr>
              <a:t>o\ </a:t>
            </a:r>
            <a:r>
              <a:rPr lang="en-US" b="1" sz="1400">
                <a:solidFill>
                  <a:srgbClr val="2E75B6"/>
                </a:solidFill>
                <a:latin typeface="Arial"/>
              </a:rPr>
              <a:t>sociaux </a:t>
            </a:r>
            <a:r>
              <a:rPr lang="en-US" b="1" sz="1400">
                <a:latin typeface="Arial"/>
              </a:rPr>
              <a:t>□ </a:t>
            </a:r>
            <a:r>
              <a:rPr lang="en-US" b="1" cap="small" sz="1400">
                <a:latin typeface="Arial"/>
              </a:rPr>
              <a:t>q</a:t>
            </a:r>
          </a:p>
        </p:txBody>
      </p:sp>
      <p:sp>
        <p:nvSpPr>
          <p:cNvPr id="12" name=""/>
          <p:cNvSpPr/>
          <p:nvPr/>
        </p:nvSpPr>
        <p:spPr>
          <a:xfrm>
            <a:off x="697507" y="4446300"/>
            <a:ext cx="3024174" cy="1195375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02"/>
              </a:lnSpc>
            </a:pPr>
            <a:r>
              <a:rPr lang="en-US" sz="1600">
                <a:latin typeface="Arial"/>
              </a:rPr>
              <a:t>L’apprentissage par une mise en situation pratique permettant de manipuler une technologie et se construire un reseau de sachants chez Open</a:t>
            </a:r>
          </a:p>
        </p:txBody>
      </p:sp>
      <p:sp>
        <p:nvSpPr>
          <p:cNvPr id="13" name=""/>
          <p:cNvSpPr/>
          <p:nvPr/>
        </p:nvSpPr>
        <p:spPr>
          <a:xfrm>
            <a:off x="4236802" y="4451230"/>
            <a:ext cx="3699499" cy="11017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727"/>
              </a:lnSpc>
            </a:pPr>
            <a:r>
              <a:rPr lang="en-US" sz="1600">
                <a:latin typeface="Arial"/>
              </a:rPr>
              <a:t>De I’ideation vers la R&amp;D, construire de veritables projets collaboratifs utiles pour illustrer et demontrer nos expertises, tester des nouveaux produits, et developper nos solutions</a:t>
            </a:r>
          </a:p>
        </p:txBody>
      </p:sp>
      <p:sp>
        <p:nvSpPr>
          <p:cNvPr id="14" name=""/>
          <p:cNvSpPr/>
          <p:nvPr/>
        </p:nvSpPr>
        <p:spPr>
          <a:xfrm>
            <a:off x="261257" y="6255383"/>
            <a:ext cx="803489" cy="374633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2400" spc="-150">
                <a:solidFill>
                  <a:srgbClr val="1F6796"/>
                </a:solidFill>
                <a:latin typeface="Arial"/>
              </a:rPr>
              <a:t>open</a:t>
            </a:r>
          </a:p>
          <a:p>
            <a:pPr algn="just" marL="228600" indent="0">
              <a:lnSpc>
                <a:spcPts val="446"/>
              </a:lnSpc>
            </a:pPr>
            <a:r>
              <a:rPr lang="en-US" sz="400">
                <a:solidFill>
                  <a:srgbClr val="1F6796"/>
                </a:solidFill>
                <a:latin typeface="Lucida Sans Unicode"/>
              </a:rPr>
              <a:t>I </a:t>
            </a:r>
            <a:r>
              <a:rPr lang="en-US" sz="400">
                <a:solidFill>
                  <a:srgbClr val="1593D4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5" name=""/>
          <p:cNvSpPr/>
          <p:nvPr/>
        </p:nvSpPr>
        <p:spPr>
          <a:xfrm>
            <a:off x="8414451" y="4466018"/>
            <a:ext cx="3393878" cy="840459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727"/>
              </a:lnSpc>
            </a:pPr>
            <a:r>
              <a:rPr lang="en-US" sz="1600">
                <a:latin typeface="Arial"/>
              </a:rPr>
              <a:t>Developper nos meetups grace a nos realisations, beneficier de I’expertise de nos partenaires, animer nos reseaux sociaux et enfin construire</a:t>
            </a:r>
          </a:p>
        </p:txBody>
      </p:sp>
      <p:sp>
        <p:nvSpPr>
          <p:cNvPr id="16" name=""/>
          <p:cNvSpPr/>
          <p:nvPr/>
        </p:nvSpPr>
        <p:spPr>
          <a:xfrm>
            <a:off x="1321073" y="6487064"/>
            <a:ext cx="1912600" cy="140487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1440" y="240030"/>
            <a:ext cx="628650" cy="40862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835640" y="177165"/>
            <a:ext cx="1051560" cy="33147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642937" y="2877502"/>
            <a:ext cx="1491615" cy="183451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657225" y="4754880"/>
            <a:ext cx="1451610" cy="5715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583055" y="5446395"/>
            <a:ext cx="442912" cy="38290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297180" y="6315075"/>
            <a:ext cx="725805" cy="24288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3163252" y="1737360"/>
            <a:ext cx="7423785" cy="177736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374707" y="4077652"/>
            <a:ext cx="3311843" cy="127730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6809422" y="4077652"/>
            <a:ext cx="5383530" cy="2780348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368617" y="31432"/>
            <a:ext cx="217170" cy="20859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solidFill>
                  <a:srgbClr val="C4D001"/>
                </a:solidFill>
                <a:latin typeface="Arial"/>
              </a:rPr>
              <a:t>*</a:t>
            </a:r>
          </a:p>
        </p:txBody>
      </p:sp>
      <p:sp>
        <p:nvSpPr>
          <p:cNvPr id="12" name=""/>
          <p:cNvSpPr/>
          <p:nvPr/>
        </p:nvSpPr>
        <p:spPr>
          <a:xfrm>
            <a:off x="1268730" y="488632"/>
            <a:ext cx="7826692" cy="37719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018AD2"/>
                </a:solidFill>
                <a:latin typeface="Arial"/>
              </a:rPr>
              <a:t>LES PILIERS DU PROGRAMME | DESCRIPTIF DETAILLE</a:t>
            </a:r>
          </a:p>
        </p:txBody>
      </p:sp>
      <p:sp>
        <p:nvSpPr>
          <p:cNvPr id="13" name=""/>
          <p:cNvSpPr/>
          <p:nvPr/>
        </p:nvSpPr>
        <p:spPr>
          <a:xfrm>
            <a:off x="671512" y="1288732"/>
            <a:ext cx="1505903" cy="76866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3195"/>
              </a:lnSpc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30488D"/>
                </a:solidFill>
                <a:latin typeface="Arial"/>
              </a:rPr>
              <a:t>[s]</a:t>
            </a:r>
          </a:p>
          <a:p>
            <a:pPr indent="0">
              <a:lnSpc>
                <a:spcPts val="3195"/>
              </a:lnSpc>
            </a:pPr>
            <a:r>
              <a:rPr lang="en-US" b="1" cap="small" sz="2300">
                <a:solidFill>
                  <a:srgbClr val="026CC0"/>
                </a:solidFill>
                <a:latin typeface="Arial"/>
              </a:rPr>
              <a:t>Training</a:t>
            </a:r>
          </a:p>
        </p:txBody>
      </p:sp>
      <p:sp>
        <p:nvSpPr>
          <p:cNvPr id="14" name=""/>
          <p:cNvSpPr/>
          <p:nvPr/>
        </p:nvSpPr>
        <p:spPr>
          <a:xfrm>
            <a:off x="417195" y="2165985"/>
            <a:ext cx="2005965" cy="6629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1733"/>
              </a:lnSpc>
            </a:pPr>
            <a:r>
              <a:rPr lang="en-US" b="1" sz="1300">
                <a:solidFill>
                  <a:srgbClr val="026CC0"/>
                </a:solidFill>
                <a:latin typeface="Arial"/>
              </a:rPr>
              <a:t>L’acces a la connaissance et a I’expertise pour tous</a:t>
            </a:r>
          </a:p>
        </p:txBody>
      </p:sp>
      <p:sp>
        <p:nvSpPr>
          <p:cNvPr id="15" name=""/>
          <p:cNvSpPr/>
          <p:nvPr/>
        </p:nvSpPr>
        <p:spPr>
          <a:xfrm>
            <a:off x="720090" y="5574982"/>
            <a:ext cx="834390" cy="17430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latin typeface="Arial"/>
              </a:rPr>
              <a:t>And more</a:t>
            </a:r>
          </a:p>
        </p:txBody>
      </p:sp>
      <p:sp>
        <p:nvSpPr>
          <p:cNvPr id="16" name=""/>
          <p:cNvSpPr/>
          <p:nvPr/>
        </p:nvSpPr>
        <p:spPr>
          <a:xfrm>
            <a:off x="468630" y="6555105"/>
            <a:ext cx="571500" cy="8001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7" name=""/>
          <p:cNvSpPr/>
          <p:nvPr/>
        </p:nvSpPr>
        <p:spPr>
          <a:xfrm>
            <a:off x="3088957" y="1423035"/>
            <a:ext cx="6589395" cy="24860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/>
            <a:r>
              <a:rPr lang="en-US" b="1" cap="small" sz="1300">
                <a:solidFill>
                  <a:srgbClr val="018AD2"/>
                </a:solidFill>
                <a:latin typeface="Arial"/>
              </a:rPr>
              <a:t>Preparation de la formation pratique (Hands-On Labs)</a:t>
            </a:r>
          </a:p>
        </p:txBody>
      </p:sp>
      <p:sp>
        <p:nvSpPr>
          <p:cNvPr id="18" name=""/>
          <p:cNvSpPr/>
          <p:nvPr/>
        </p:nvSpPr>
        <p:spPr>
          <a:xfrm>
            <a:off x="3091815" y="3669030"/>
            <a:ext cx="3660457" cy="22574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/>
            <a:r>
              <a:rPr lang="en-US" b="1" cap="small" sz="1300">
                <a:solidFill>
                  <a:srgbClr val="018AD2"/>
                </a:solidFill>
                <a:latin typeface="Arial"/>
              </a:rPr>
              <a:t>Hands-On Labs en 3 niveaux</a:t>
            </a:r>
          </a:p>
        </p:txBody>
      </p:sp>
      <p:sp>
        <p:nvSpPr>
          <p:cNvPr id="19" name=""/>
          <p:cNvSpPr/>
          <p:nvPr/>
        </p:nvSpPr>
        <p:spPr>
          <a:xfrm>
            <a:off x="9295447" y="5134927"/>
            <a:ext cx="1325880" cy="257175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solidFill>
                  <a:srgbClr val="3E3E3F"/>
                </a:solidFill>
                <a:latin typeface="Arial"/>
              </a:rPr>
              <a:t>Squad </a:t>
            </a:r>
            <a:r>
              <a:rPr lang="en-US" cap="small" sz="1300">
                <a:solidFill>
                  <a:srgbClr val="DB8044"/>
                </a:solidFill>
                <a:latin typeface="Arial"/>
              </a:rPr>
              <a:t>[S] Cast</a:t>
            </a:r>
          </a:p>
        </p:txBody>
      </p:sp>
      <p:sp>
        <p:nvSpPr>
          <p:cNvPr id="20" name=""/>
          <p:cNvSpPr/>
          <p:nvPr/>
        </p:nvSpPr>
        <p:spPr>
          <a:xfrm>
            <a:off x="11384280" y="6472237"/>
            <a:ext cx="105727" cy="142875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200" spc="-50">
                <a:solidFill>
                  <a:srgbClr val="FFFFFF"/>
                </a:solidFill>
                <a:latin typeface="Arial"/>
              </a:rPr>
              <a:t>6</a:t>
            </a:r>
          </a:p>
        </p:txBody>
      </p:sp>
      <p:sp>
        <p:nvSpPr>
          <p:cNvPr id="21" name=""/>
          <p:cNvSpPr/>
          <p:nvPr/>
        </p:nvSpPr>
        <p:spPr>
          <a:xfrm>
            <a:off x="5360670" y="5397817"/>
            <a:ext cx="1057275" cy="274320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125"/>
              </a:lnSpc>
            </a:pPr>
            <a:r>
              <a:rPr lang="en-US" b="1" i="1" sz="1050">
                <a:solidFill>
                  <a:srgbClr val="FFFFFF"/>
                </a:solidFill>
                <a:latin typeface="Arial"/>
              </a:rPr>
              <a:t>J’approfondie la techno</a:t>
            </a:r>
          </a:p>
        </p:txBody>
      </p:sp>
      <p:sp>
        <p:nvSpPr>
          <p:cNvPr id="22" name=""/>
          <p:cNvSpPr/>
          <p:nvPr/>
        </p:nvSpPr>
        <p:spPr>
          <a:xfrm>
            <a:off x="3709035" y="5400675"/>
            <a:ext cx="940117" cy="280035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148"/>
              </a:lnSpc>
            </a:pPr>
            <a:r>
              <a:rPr lang="en-US" b="1" i="1" sz="1050">
                <a:solidFill>
                  <a:srgbClr val="FFFFFF"/>
                </a:solidFill>
                <a:latin typeface="Arial"/>
              </a:rPr>
              <a:t>Je m’initie a la techno</a:t>
            </a:r>
          </a:p>
        </p:txBody>
      </p:sp>
      <p:sp>
        <p:nvSpPr>
          <p:cNvPr id="23" name=""/>
          <p:cNvSpPr/>
          <p:nvPr/>
        </p:nvSpPr>
        <p:spPr>
          <a:xfrm>
            <a:off x="4034790" y="6097905"/>
            <a:ext cx="1243012" cy="134302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050">
                <a:solidFill>
                  <a:srgbClr val="FFFFFF"/>
                </a:solidFill>
                <a:latin typeface="Arial"/>
              </a:rPr>
              <a:t>Diffusion en direct</a:t>
            </a:r>
          </a:p>
        </p:txBody>
      </p:sp>
      <p:sp>
        <p:nvSpPr>
          <p:cNvPr id="24" name=""/>
          <p:cNvSpPr/>
          <p:nvPr/>
        </p:nvSpPr>
        <p:spPr>
          <a:xfrm>
            <a:off x="6995160" y="5400675"/>
            <a:ext cx="1234440" cy="262890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1125"/>
              </a:lnSpc>
            </a:pPr>
            <a:r>
              <a:rPr lang="en-US" b="1" i="1" sz="1050">
                <a:solidFill>
                  <a:srgbClr val="FFFFFF"/>
                </a:solidFill>
                <a:latin typeface="Arial"/>
              </a:rPr>
              <a:t>Je deviens Expert sur la techno</a:t>
            </a:r>
          </a:p>
        </p:txBody>
      </p:sp>
      <p:sp>
        <p:nvSpPr>
          <p:cNvPr id="25" name=""/>
          <p:cNvSpPr/>
          <p:nvPr/>
        </p:nvSpPr>
        <p:spPr>
          <a:xfrm>
            <a:off x="6189345" y="6095047"/>
            <a:ext cx="1885950" cy="140018"/>
          </a:xfrm>
          <a:prstGeom prst="rect">
            <a:avLst/>
          </a:prstGeom>
          <a:solidFill>
            <a:srgbClr val="2E75B5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050">
                <a:solidFill>
                  <a:srgbClr val="FFFFFF"/>
                </a:solidFill>
                <a:latin typeface="Arial"/>
              </a:rPr>
              <a:t>Une session de 2 a 3 heures</a:t>
            </a:r>
          </a:p>
        </p:txBody>
      </p:sp>
      <p:sp>
        <p:nvSpPr>
          <p:cNvPr id="26" name=""/>
          <p:cNvSpPr/>
          <p:nvPr/>
        </p:nvSpPr>
        <p:spPr>
          <a:xfrm>
            <a:off x="9455467" y="4289107"/>
            <a:ext cx="1020128" cy="157163"/>
          </a:xfrm>
          <a:prstGeom prst="rect">
            <a:avLst/>
          </a:prstGeom>
          <a:solidFill>
            <a:srgbClr val="70AD4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200">
                <a:solidFill>
                  <a:srgbClr val="FFFFFF"/>
                </a:solidFill>
                <a:latin typeface="Arial"/>
              </a:rPr>
              <a:t>JE PRATIQUE</a:t>
            </a:r>
          </a:p>
        </p:txBody>
      </p:sp>
      <p:sp>
        <p:nvSpPr>
          <p:cNvPr id="27" name=""/>
          <p:cNvSpPr/>
          <p:nvPr/>
        </p:nvSpPr>
        <p:spPr>
          <a:xfrm>
            <a:off x="9492615" y="4880610"/>
            <a:ext cx="900112" cy="148590"/>
          </a:xfrm>
          <a:prstGeom prst="rect">
            <a:avLst/>
          </a:prstGeom>
          <a:solidFill>
            <a:srgbClr val="C55B11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200">
                <a:solidFill>
                  <a:srgbClr val="FFFFFF"/>
                </a:solidFill>
                <a:latin typeface="Arial"/>
              </a:rPr>
              <a:t>JE DIFFUSE</a:t>
            </a:r>
          </a:p>
        </p:txBody>
      </p:sp>
      <p:sp>
        <p:nvSpPr>
          <p:cNvPr id="28" name=""/>
          <p:cNvSpPr/>
          <p:nvPr/>
        </p:nvSpPr>
        <p:spPr>
          <a:xfrm>
            <a:off x="1188720" y="6420802"/>
            <a:ext cx="1914525" cy="14001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56926" y="838954"/>
            <a:ext cx="404388" cy="35006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86281" y="3132499"/>
            <a:ext cx="2094368" cy="217283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3108356" y="1333877"/>
            <a:ext cx="464744" cy="36817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108356" y="3331675"/>
            <a:ext cx="464744" cy="36817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3681742" y="2788467"/>
            <a:ext cx="1587374" cy="62167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6488316" y="2794502"/>
            <a:ext cx="844990" cy="63374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3410138" y="3760205"/>
            <a:ext cx="3367889" cy="255911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274867" y="4478447"/>
            <a:ext cx="609600" cy="63977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7399699" y="5154439"/>
            <a:ext cx="718241" cy="61563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0833980" y="181069"/>
            <a:ext cx="1056237" cy="33196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8286938" y="5426043"/>
            <a:ext cx="3905062" cy="1418376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164879" y="434566"/>
            <a:ext cx="7888586" cy="43456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300">
                <a:solidFill>
                  <a:srgbClr val="018AD2"/>
                </a:solidFill>
                <a:latin typeface="Arial"/>
              </a:rPr>
              <a:t>LES PILIERS DU PROGRAMME | DESCRIPTIF DETAILLE</a:t>
            </a:r>
          </a:p>
        </p:txBody>
      </p:sp>
      <p:sp>
        <p:nvSpPr>
          <p:cNvPr id="14" name=""/>
          <p:cNvSpPr/>
          <p:nvPr/>
        </p:nvSpPr>
        <p:spPr>
          <a:xfrm>
            <a:off x="434566" y="1237306"/>
            <a:ext cx="1901228" cy="14968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66700" indent="0">
              <a:lnSpc>
                <a:spcPts val="2947"/>
              </a:lnSpc>
            </a:pPr>
            <a:r>
              <a:rPr lang="en-US" b="1" sz="3200" spc="-5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sz="3200" spc="-50">
                <a:solidFill>
                  <a:srgbClr val="73AA4D"/>
                </a:solidFill>
                <a:latin typeface="Arial"/>
              </a:rPr>
              <a:t>[s]</a:t>
            </a:r>
          </a:p>
          <a:p>
            <a:pPr indent="0">
              <a:lnSpc>
                <a:spcPts val="2947"/>
              </a:lnSpc>
            </a:pPr>
            <a:r>
              <a:rPr lang="en-US" b="1" cap="small" sz="2300">
                <a:solidFill>
                  <a:srgbClr val="73AA4D"/>
                </a:solidFill>
                <a:latin typeface="Arial"/>
              </a:rPr>
              <a:t>Workshops</a:t>
            </a:r>
          </a:p>
          <a:p>
            <a:pPr marL="406400" indent="-139700">
              <a:lnSpc>
                <a:spcPts val="1711"/>
              </a:lnSpc>
            </a:pPr>
            <a:r>
              <a:rPr lang="en-US" b="1" sz="1300">
                <a:solidFill>
                  <a:srgbClr val="548235"/>
                </a:solidFill>
                <a:latin typeface="Arial"/>
              </a:rPr>
              <a:t>Batir des projets innovants et enrichissants</a:t>
            </a:r>
          </a:p>
        </p:txBody>
      </p:sp>
      <p:sp>
        <p:nvSpPr>
          <p:cNvPr id="15" name=""/>
          <p:cNvSpPr/>
          <p:nvPr/>
        </p:nvSpPr>
        <p:spPr>
          <a:xfrm>
            <a:off x="253497" y="6252926"/>
            <a:ext cx="820847" cy="38024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/>
            <a:r>
              <a:rPr lang="en-US" b="1" sz="2400" spc="-150">
                <a:solidFill>
                  <a:srgbClr val="1F6796"/>
                </a:solidFill>
                <a:latin typeface="Arial"/>
              </a:rPr>
              <a:t>open</a:t>
            </a:r>
          </a:p>
          <a:p>
            <a:pPr algn="just" marL="228600" indent="0">
              <a:lnSpc>
                <a:spcPts val="451"/>
              </a:lnSpc>
            </a:pPr>
            <a:r>
              <a:rPr lang="en-US" sz="400">
                <a:solidFill>
                  <a:srgbClr val="1F6796"/>
                </a:solidFill>
                <a:latin typeface="Lucida Sans Unicode"/>
              </a:rPr>
              <a:t>I </a:t>
            </a:r>
            <a:r>
              <a:rPr lang="en-US" sz="400">
                <a:solidFill>
                  <a:srgbClr val="1593D4"/>
                </a:solidFill>
                <a:latin typeface="Lucida Sans Unicode"/>
              </a:rPr>
              <a:t>WE EMPOWER </a:t>
            </a:r>
            <a:r>
              <a:rPr lang="en-US" sz="400">
                <a:solidFill>
                  <a:srgbClr val="1F6796"/>
                </a:solidFill>
                <a:latin typeface="Lucida Sans Unicode"/>
              </a:rPr>
              <a:t>YOUR DIGITAL WORLD</a:t>
            </a:r>
          </a:p>
        </p:txBody>
      </p:sp>
      <p:sp>
        <p:nvSpPr>
          <p:cNvPr id="16" name=""/>
          <p:cNvSpPr/>
          <p:nvPr/>
        </p:nvSpPr>
        <p:spPr>
          <a:xfrm>
            <a:off x="3675706" y="1394233"/>
            <a:ext cx="5136333" cy="2716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600">
                <a:solidFill>
                  <a:srgbClr val="018AD2"/>
                </a:solidFill>
                <a:latin typeface="Arial"/>
              </a:rPr>
              <a:t>P</a:t>
            </a:r>
            <a:r>
              <a:rPr lang="en-US" b="1" cap="small" sz="1300">
                <a:solidFill>
                  <a:srgbClr val="018AD2"/>
                </a:solidFill>
                <a:latin typeface="Arial"/>
              </a:rPr>
              <a:t>reparation des ateliers projets </a:t>
            </a:r>
            <a:r>
              <a:rPr lang="en-US" b="1" sz="1600">
                <a:solidFill>
                  <a:srgbClr val="018AD2"/>
                </a:solidFill>
                <a:latin typeface="Arial"/>
              </a:rPr>
              <a:t>(</a:t>
            </a:r>
            <a:r>
              <a:rPr lang="en-US" b="1" cap="small" sz="1300">
                <a:solidFill>
                  <a:srgbClr val="018AD2"/>
                </a:solidFill>
                <a:latin typeface="Arial"/>
              </a:rPr>
              <a:t>workshops</a:t>
            </a:r>
            <a:r>
              <a:rPr lang="en-US" b="1" sz="1600">
                <a:solidFill>
                  <a:srgbClr val="018AD2"/>
                </a:solidFill>
                <a:latin typeface="Arial"/>
              </a:rPr>
              <a:t>)</a:t>
            </a:r>
          </a:p>
        </p:txBody>
      </p:sp>
      <p:sp>
        <p:nvSpPr>
          <p:cNvPr id="17" name=""/>
          <p:cNvSpPr/>
          <p:nvPr/>
        </p:nvSpPr>
        <p:spPr>
          <a:xfrm>
            <a:off x="3730027" y="1852942"/>
            <a:ext cx="1376127" cy="905347"/>
          </a:xfrm>
          <a:prstGeom prst="rect">
            <a:avLst/>
          </a:prstGeom>
          <a:solidFill>
            <a:srgbClr val="F4D612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420"/>
              </a:spcAft>
            </a:pPr>
            <a:r>
              <a:rPr lang="en-US" b="1" sz="1200">
                <a:solidFill>
                  <a:srgbClr val="FFFFFF"/>
                </a:solidFill>
                <a:latin typeface="Arial"/>
              </a:rPr>
              <a:t>IDEATION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Appel aux idees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Mini Squads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UX/UI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Pertinence du defi</a:t>
            </a:r>
          </a:p>
        </p:txBody>
      </p:sp>
      <p:sp>
        <p:nvSpPr>
          <p:cNvPr id="18" name=""/>
          <p:cNvSpPr/>
          <p:nvPr/>
        </p:nvSpPr>
        <p:spPr>
          <a:xfrm>
            <a:off x="5232902" y="2239223"/>
            <a:ext cx="295747" cy="4466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i="1" sz="2300">
                <a:solidFill>
                  <a:srgbClr val="CACCCC"/>
                </a:solidFill>
                <a:latin typeface="Arial"/>
              </a:rPr>
              <a:t>4</a:t>
            </a:r>
          </a:p>
        </p:txBody>
      </p:sp>
      <p:sp>
        <p:nvSpPr>
          <p:cNvPr id="19" name=""/>
          <p:cNvSpPr/>
          <p:nvPr/>
        </p:nvSpPr>
        <p:spPr>
          <a:xfrm>
            <a:off x="7194487" y="2239223"/>
            <a:ext cx="331960" cy="44663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3700">
                <a:solidFill>
                  <a:srgbClr val="CACCCC"/>
                </a:solidFill>
                <a:latin typeface="Arial"/>
              </a:rPr>
              <a:t>4</a:t>
            </a:r>
          </a:p>
        </p:txBody>
      </p:sp>
      <p:sp>
        <p:nvSpPr>
          <p:cNvPr id="20" name=""/>
          <p:cNvSpPr/>
          <p:nvPr/>
        </p:nvSpPr>
        <p:spPr>
          <a:xfrm>
            <a:off x="7568697" y="1858978"/>
            <a:ext cx="1527017" cy="1327841"/>
          </a:xfrm>
          <a:prstGeom prst="rect">
            <a:avLst/>
          </a:prstGeom>
          <a:solidFill>
            <a:srgbClr val="0071C1"/>
          </a:solidFill>
        </p:spPr>
        <p:txBody>
          <a:bodyPr lIns="0" tIns="0" rIns="0" bIns="0">
            <a:noAutofit/>
          </a:bodyPr>
          <a:p>
            <a:pPr algn="ctr" marR="76200" indent="0">
              <a:spcAft>
                <a:spcPts val="420"/>
              </a:spcAft>
            </a:pPr>
            <a:r>
              <a:rPr lang="en-US" b="1" sz="1300" spc="-50">
                <a:solidFill>
                  <a:srgbClr val="FFFFFF"/>
                </a:solidFill>
                <a:latin typeface="Calibri"/>
              </a:rPr>
              <a:t>LANCEMENT</a:t>
            </a:r>
          </a:p>
          <a:p>
            <a:pPr algn="just" indent="0">
              <a:spcAft>
                <a:spcPts val="420"/>
              </a:spcAft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Core Team Squad</a:t>
            </a:r>
          </a:p>
          <a:p>
            <a:pPr algn="just" indent="0">
              <a:spcAft>
                <a:spcPts val="420"/>
              </a:spcAft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Engager le projet</a:t>
            </a:r>
          </a:p>
          <a:p>
            <a:pPr marL="127000" indent="-127000">
              <a:lnSpc>
                <a:spcPts val="118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Organiser les features</a:t>
            </a:r>
          </a:p>
          <a:p>
            <a:pPr algn="just" indent="0"/>
            <a:r>
              <a:rPr lang="en-US" b="1" sz="1050">
                <a:solidFill>
                  <a:srgbClr val="FFFFFF"/>
                </a:solidFill>
                <a:latin typeface="Arial"/>
              </a:rPr>
              <a:t>■    Appel aux</a:t>
            </a:r>
          </a:p>
          <a:p>
            <a:pPr marL="127000" indent="0"/>
            <a:r>
              <a:rPr lang="en-US" b="1" sz="1050">
                <a:solidFill>
                  <a:srgbClr val="FFFFFF"/>
                </a:solidFill>
                <a:latin typeface="Arial"/>
              </a:rPr>
              <a:t>contributeurs </a:t>
            </a:r>
            <a:r>
              <a:rPr lang="en-US" b="1" sz="1300">
                <a:solidFill>
                  <a:srgbClr val="FFFFFF"/>
                </a:solidFill>
                <a:latin typeface="Arial"/>
              </a:rPr>
              <a:t>#3</a:t>
            </a:r>
          </a:p>
        </p:txBody>
      </p:sp>
      <p:sp>
        <p:nvSpPr>
          <p:cNvPr id="21" name=""/>
          <p:cNvSpPr/>
          <p:nvPr/>
        </p:nvSpPr>
        <p:spPr>
          <a:xfrm>
            <a:off x="3675706" y="3428245"/>
            <a:ext cx="5184618" cy="20521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600">
                <a:solidFill>
                  <a:srgbClr val="018AD2"/>
                </a:solidFill>
                <a:latin typeface="Arial"/>
              </a:rPr>
              <a:t>L</a:t>
            </a:r>
            <a:r>
              <a:rPr lang="en-US" b="1" cap="small" sz="1300">
                <a:solidFill>
                  <a:srgbClr val="018AD2"/>
                </a:solidFill>
                <a:latin typeface="Arial"/>
              </a:rPr>
              <a:t>es projets = mise en pratique sur les technos</a:t>
            </a:r>
          </a:p>
        </p:txBody>
      </p:sp>
      <p:sp>
        <p:nvSpPr>
          <p:cNvPr id="22" name=""/>
          <p:cNvSpPr/>
          <p:nvPr/>
        </p:nvSpPr>
        <p:spPr>
          <a:xfrm>
            <a:off x="5552792" y="1871049"/>
            <a:ext cx="1382162" cy="911382"/>
          </a:xfrm>
          <a:prstGeom prst="rect">
            <a:avLst/>
          </a:prstGeom>
          <a:solidFill>
            <a:srgbClr val="1CC6E9"/>
          </a:solidFill>
        </p:spPr>
        <p:txBody>
          <a:bodyPr lIns="0" tIns="0" rIns="0" bIns="0">
            <a:noAutofit/>
          </a:bodyPr>
          <a:p>
            <a:pPr algn="r" indent="0">
              <a:spcAft>
                <a:spcPts val="420"/>
              </a:spcAft>
            </a:pPr>
            <a:r>
              <a:rPr lang="en-US" b="1" sz="1300" spc="-50">
                <a:solidFill>
                  <a:srgbClr val="FFFFFF"/>
                </a:solidFill>
                <a:latin typeface="Calibri"/>
              </a:rPr>
              <a:t>ARCHITECTURE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Applicative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Technique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Choix des stacks</a:t>
            </a:r>
          </a:p>
          <a:p>
            <a:pPr algn="just" indent="0">
              <a:lnSpc>
                <a:spcPts val="1378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POC faisabilite</a:t>
            </a:r>
          </a:p>
        </p:txBody>
      </p:sp>
      <p:sp>
        <p:nvSpPr>
          <p:cNvPr id="23" name=""/>
          <p:cNvSpPr/>
          <p:nvPr/>
        </p:nvSpPr>
        <p:spPr>
          <a:xfrm>
            <a:off x="6953061" y="4061988"/>
            <a:ext cx="331960" cy="32592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/>
            <a:r>
              <a:rPr lang="en-US" sz="1600">
                <a:solidFill>
                  <a:srgbClr val="7F7F7F"/>
                </a:solidFill>
                <a:latin typeface="Arial"/>
              </a:rPr>
              <a:t>7</a:t>
            </a:r>
            <a:r>
              <a:rPr lang="en-US" b="1" sz="1600">
                <a:solidFill>
                  <a:srgbClr val="7F7F7F"/>
                </a:solidFill>
                <a:latin typeface="Arial"/>
              </a:rPr>
              <a:t>*</a:t>
            </a:r>
          </a:p>
        </p:txBody>
      </p:sp>
      <p:sp>
        <p:nvSpPr>
          <p:cNvPr id="24" name=""/>
          <p:cNvSpPr/>
          <p:nvPr/>
        </p:nvSpPr>
        <p:spPr>
          <a:xfrm>
            <a:off x="7351413" y="4134415"/>
            <a:ext cx="289711" cy="10864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i="1" sz="1300" spc="-50">
                <a:solidFill>
                  <a:srgbClr val="7F7F7F"/>
                </a:solidFill>
                <a:latin typeface="Arial"/>
              </a:rPr>
              <a:t>■t’i</a:t>
            </a:r>
          </a:p>
        </p:txBody>
      </p:sp>
      <p:sp>
        <p:nvSpPr>
          <p:cNvPr id="25" name=""/>
          <p:cNvSpPr/>
          <p:nvPr/>
        </p:nvSpPr>
        <p:spPr>
          <a:xfrm>
            <a:off x="7888586" y="3971453"/>
            <a:ext cx="1104522" cy="18106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latin typeface="Arial"/>
              </a:rPr>
              <a:t>And more ...</a:t>
            </a:r>
          </a:p>
        </p:txBody>
      </p:sp>
      <p:sp>
        <p:nvSpPr>
          <p:cNvPr id="26" name=""/>
          <p:cNvSpPr/>
          <p:nvPr/>
        </p:nvSpPr>
        <p:spPr>
          <a:xfrm>
            <a:off x="7007382" y="4689695"/>
            <a:ext cx="1098487" cy="18106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latin typeface="Arial"/>
              </a:rPr>
              <a:t>Miam Miam</a:t>
            </a:r>
          </a:p>
        </p:txBody>
      </p:sp>
      <p:sp>
        <p:nvSpPr>
          <p:cNvPr id="27" name=""/>
          <p:cNvSpPr/>
          <p:nvPr/>
        </p:nvSpPr>
        <p:spPr>
          <a:xfrm>
            <a:off x="8256760" y="5377758"/>
            <a:ext cx="923453" cy="18106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latin typeface="Arial"/>
              </a:rPr>
              <a:t>Local Food</a:t>
            </a:r>
          </a:p>
        </p:txBody>
      </p:sp>
      <p:sp>
        <p:nvSpPr>
          <p:cNvPr id="28" name=""/>
          <p:cNvSpPr/>
          <p:nvPr/>
        </p:nvSpPr>
        <p:spPr>
          <a:xfrm>
            <a:off x="7067738" y="5951144"/>
            <a:ext cx="1038131" cy="428531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Aft>
                <a:spcPts val="210"/>
              </a:spcAft>
            </a:pPr>
            <a:r>
              <a:rPr lang="en-US" b="1" sz="1300">
                <a:latin typeface="Arial"/>
              </a:rPr>
              <a:t>Action</a:t>
            </a:r>
          </a:p>
          <a:p>
            <a:pPr algn="r" indent="0"/>
            <a:r>
              <a:rPr lang="en-US" b="1" sz="1300">
                <a:latin typeface="Arial"/>
              </a:rPr>
              <a:t>Companion</a:t>
            </a:r>
          </a:p>
        </p:txBody>
      </p:sp>
      <p:sp>
        <p:nvSpPr>
          <p:cNvPr id="29" name=""/>
          <p:cNvSpPr/>
          <p:nvPr/>
        </p:nvSpPr>
        <p:spPr>
          <a:xfrm>
            <a:off x="1158843" y="6415889"/>
            <a:ext cx="1973656" cy="138819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900">
                <a:solidFill>
                  <a:srgbClr val="7F7F7F"/>
                </a:solidFill>
                <a:latin typeface="Arial"/>
              </a:rPr>
              <a:t>Programme SQUADS - Janvier 2020</a:t>
            </a:r>
          </a:p>
        </p:txBody>
      </p:sp>
      <p:sp>
        <p:nvSpPr>
          <p:cNvPr id="30" name=""/>
          <p:cNvSpPr/>
          <p:nvPr/>
        </p:nvSpPr>
        <p:spPr>
          <a:xfrm>
            <a:off x="9693243" y="1910281"/>
            <a:ext cx="1140737" cy="102606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 wrap="none">
            <a:noAutofit/>
          </a:bodyPr>
          <a:p>
            <a:pPr indent="0">
              <a:spcAft>
                <a:spcPts val="420"/>
              </a:spcAft>
            </a:pPr>
            <a:r>
              <a:rPr lang="en-US" b="1" sz="950">
                <a:solidFill>
                  <a:srgbClr val="FFFFFF"/>
                </a:solidFill>
                <a:latin typeface="Arial"/>
              </a:rPr>
              <a:t>DEVELOPPEMENT</a:t>
            </a:r>
          </a:p>
        </p:txBody>
      </p:sp>
      <p:sp>
        <p:nvSpPr>
          <p:cNvPr id="31" name=""/>
          <p:cNvSpPr/>
          <p:nvPr/>
        </p:nvSpPr>
        <p:spPr>
          <a:xfrm>
            <a:off x="9533299" y="2121528"/>
            <a:ext cx="1391215" cy="383264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>
            <a:noAutofit/>
          </a:bodyPr>
          <a:p>
            <a:pPr indent="-127000">
              <a:lnSpc>
                <a:spcPts val="1117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Contributions aux developpements des features</a:t>
            </a:r>
          </a:p>
        </p:txBody>
      </p:sp>
      <p:sp>
        <p:nvSpPr>
          <p:cNvPr id="32" name=""/>
          <p:cNvSpPr/>
          <p:nvPr/>
        </p:nvSpPr>
        <p:spPr>
          <a:xfrm>
            <a:off x="9533299" y="2577219"/>
            <a:ext cx="1361037" cy="663921"/>
          </a:xfrm>
          <a:prstGeom prst="rect">
            <a:avLst/>
          </a:prstGeom>
          <a:solidFill>
            <a:srgbClr val="FF9F00"/>
          </a:solidFill>
        </p:spPr>
        <p:txBody>
          <a:bodyPr lIns="0" tIns="0" rIns="0" bIns="0">
            <a:noAutofit/>
          </a:bodyPr>
          <a:p>
            <a:pPr indent="-127000">
              <a:lnSpc>
                <a:spcPts val="1117"/>
              </a:lnSpc>
            </a:pPr>
            <a:r>
              <a:rPr lang="en-US" b="1" sz="1050">
                <a:solidFill>
                  <a:srgbClr val="FFFFFF"/>
                </a:solidFill>
                <a:latin typeface="Arial"/>
              </a:rPr>
              <a:t>■    Assurer la communication sur les reseaux de I’entreprise ^</a:t>
            </a:r>
          </a:p>
        </p:txBody>
      </p:sp>
      <p:sp>
        <p:nvSpPr>
          <p:cNvPr id="33" name=""/>
          <p:cNvSpPr/>
          <p:nvPr/>
        </p:nvSpPr>
        <p:spPr>
          <a:xfrm>
            <a:off x="10302843" y="4816443"/>
            <a:ext cx="965703" cy="150891"/>
          </a:xfrm>
          <a:prstGeom prst="rect">
            <a:avLst/>
          </a:prstGeom>
          <a:solidFill>
            <a:srgbClr val="C55B11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200">
                <a:solidFill>
                  <a:srgbClr val="FFFFFF"/>
                </a:solidFill>
                <a:latin typeface="Arial"/>
              </a:rPr>
              <a:t>JE DIFFUSE</a:t>
            </a:r>
          </a:p>
        </p:txBody>
      </p:sp>
      <p:sp>
        <p:nvSpPr>
          <p:cNvPr id="34" name=""/>
          <p:cNvSpPr/>
          <p:nvPr/>
        </p:nvSpPr>
        <p:spPr>
          <a:xfrm>
            <a:off x="10103667" y="5045798"/>
            <a:ext cx="1388198" cy="283675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300">
                <a:solidFill>
                  <a:srgbClr val="3E3E3F"/>
                </a:solidFill>
                <a:latin typeface="Arial"/>
              </a:rPr>
              <a:t>Squad </a:t>
            </a:r>
            <a:r>
              <a:rPr lang="en-US" b="1" cap="small" sz="1200">
                <a:solidFill>
                  <a:srgbClr val="DB8044"/>
                </a:solidFill>
                <a:latin typeface="Arial"/>
              </a:rPr>
              <a:t>[S] Cast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>Présentation PowerPoint</dc:title>
  <dc:subject/>
  <dc:creator>GUEBEY MARIE</dc:creator>
  <cp:keywords/>
</cp:coreProperties>
</file>