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96" r:id="rId3"/>
    <p:sldId id="297" r:id="rId4"/>
    <p:sldId id="298" r:id="rId5"/>
    <p:sldId id="299" r:id="rId6"/>
    <p:sldId id="300" r:id="rId7"/>
    <p:sldId id="303" r:id="rId8"/>
    <p:sldId id="301" r:id="rId9"/>
    <p:sldId id="30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25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55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35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31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9630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116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106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555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075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57EF0CE-1FD7-4F55-8731-D2DCF34A3288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53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56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90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69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6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0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85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75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72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EF0CE-1FD7-4F55-8731-D2DCF34A3288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982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65E7BF-7A40-4AF6-AF2D-A7FC1FDFF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Fast digest Docker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F0B602-32DE-46B3-990A-D77D7839E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/>
          </a:bodyPr>
          <a:lstStyle/>
          <a:p>
            <a:r>
              <a:rPr lang="en-US" dirty="0" err="1"/>
              <a:t>Guia</a:t>
            </a:r>
            <a:r>
              <a:rPr lang="en-US" dirty="0"/>
              <a:t> </a:t>
            </a:r>
            <a:r>
              <a:rPr lang="en-US" dirty="0" err="1"/>
              <a:t>acelerada</a:t>
            </a:r>
            <a:r>
              <a:rPr lang="en-US" dirty="0"/>
              <a:t> docker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66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A746F-423D-4B4F-AF35-BDE0B93E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080BD2-4F8B-4B3D-91C5-397F17B0B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Quasi</a:t>
            </a:r>
            <a:r>
              <a:rPr lang="pt-BR" dirty="0"/>
              <a:t>-Virtual </a:t>
            </a:r>
            <a:r>
              <a:rPr lang="pt-BR" dirty="0" err="1"/>
              <a:t>Machine</a:t>
            </a:r>
            <a:r>
              <a:rPr lang="pt-BR" dirty="0"/>
              <a:t>.</a:t>
            </a:r>
          </a:p>
          <a:p>
            <a:r>
              <a:rPr lang="pt-BR" dirty="0"/>
              <a:t>Ambiente isolado dentro do computador</a:t>
            </a:r>
          </a:p>
          <a:p>
            <a:r>
              <a:rPr lang="pt-BR" dirty="0"/>
              <a:t>Permite múltiplas instâncias</a:t>
            </a:r>
          </a:p>
          <a:p>
            <a:r>
              <a:rPr lang="pt-BR" dirty="0"/>
              <a:t>Permite múltiplas conexões de rede</a:t>
            </a:r>
          </a:p>
          <a:p>
            <a:r>
              <a:rPr lang="pt-BR" dirty="0"/>
              <a:t>Permite vários níveis de autoridade internamente</a:t>
            </a:r>
          </a:p>
          <a:p>
            <a:r>
              <a:rPr lang="pt-BR" dirty="0"/>
              <a:t>Leve</a:t>
            </a:r>
          </a:p>
        </p:txBody>
      </p:sp>
    </p:spTree>
    <p:extLst>
      <p:ext uri="{BB962C8B-B14F-4D97-AF65-F5344CB8AC3E}">
        <p14:creationId xmlns:p14="http://schemas.microsoft.com/office/powerpoint/2010/main" val="96373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BD4AF-BAAB-4160-821B-5E4FF4DC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– do ponto de vista </a:t>
            </a:r>
            <a:r>
              <a:rPr lang="pt-BR" dirty="0" err="1"/>
              <a:t>usuario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6F36D8-8EF9-4892-8921-EC2E166C1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Repositorios</a:t>
            </a:r>
            <a:r>
              <a:rPr lang="pt-BR" dirty="0"/>
              <a:t> : fonte de imagens</a:t>
            </a:r>
          </a:p>
          <a:p>
            <a:pPr lvl="1"/>
            <a:r>
              <a:rPr lang="pt-BR" dirty="0"/>
              <a:t>$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pull</a:t>
            </a:r>
            <a:r>
              <a:rPr lang="pt-BR" dirty="0"/>
              <a:t> &lt;</a:t>
            </a:r>
            <a:r>
              <a:rPr lang="pt-BR" dirty="0" err="1"/>
              <a:t>imagem:tag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$ </a:t>
            </a:r>
            <a:r>
              <a:rPr lang="pt-BR" dirty="0" err="1"/>
              <a:t>docker</a:t>
            </a:r>
            <a:r>
              <a:rPr lang="pt-BR" dirty="0"/>
              <a:t> login </a:t>
            </a:r>
          </a:p>
          <a:p>
            <a:r>
              <a:rPr lang="en-US" dirty="0"/>
              <a:t>Imagens : </a:t>
            </a:r>
            <a:r>
              <a:rPr lang="en-US" dirty="0" err="1"/>
              <a:t>registro</a:t>
            </a:r>
            <a:r>
              <a:rPr lang="en-US" dirty="0"/>
              <a:t> local de imagens </a:t>
            </a:r>
          </a:p>
          <a:p>
            <a:pPr lvl="1"/>
            <a:r>
              <a:rPr lang="en-US" dirty="0"/>
              <a:t>$ docker images</a:t>
            </a:r>
          </a:p>
          <a:p>
            <a:pPr lvl="1"/>
            <a:r>
              <a:rPr lang="en-US" dirty="0"/>
              <a:t>$ docker </a:t>
            </a:r>
            <a:r>
              <a:rPr lang="en-US" dirty="0" err="1"/>
              <a:t>rmi</a:t>
            </a:r>
            <a:r>
              <a:rPr lang="en-US" dirty="0"/>
              <a:t> &lt;</a:t>
            </a:r>
            <a:r>
              <a:rPr lang="en-US" dirty="0" err="1"/>
              <a:t>imagem</a:t>
            </a:r>
            <a:r>
              <a:rPr lang="en-US" dirty="0"/>
              <a:t>&gt;</a:t>
            </a:r>
          </a:p>
          <a:p>
            <a:r>
              <a:rPr lang="en-US" dirty="0" err="1"/>
              <a:t>Instancias</a:t>
            </a:r>
            <a:r>
              <a:rPr lang="en-US" dirty="0"/>
              <a:t> (CONTAINER)</a:t>
            </a:r>
          </a:p>
          <a:p>
            <a:pPr lvl="1"/>
            <a:r>
              <a:rPr lang="en-US" dirty="0"/>
              <a:t>$ docker run &lt;flags&gt; &lt;</a:t>
            </a:r>
            <a:r>
              <a:rPr lang="en-US" dirty="0" err="1"/>
              <a:t>imagem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$ docker </a:t>
            </a:r>
            <a:r>
              <a:rPr lang="en-US" dirty="0" err="1"/>
              <a:t>ps</a:t>
            </a:r>
            <a:r>
              <a:rPr lang="en-US" dirty="0"/>
              <a:t> &lt;flags&gt;</a:t>
            </a:r>
          </a:p>
          <a:p>
            <a:pPr lvl="1"/>
            <a:r>
              <a:rPr lang="en-US" dirty="0"/>
              <a:t>$ docker stop &lt;</a:t>
            </a:r>
            <a:r>
              <a:rPr lang="en-US" dirty="0" err="1"/>
              <a:t>instancia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$ docker rm &lt;</a:t>
            </a:r>
            <a:r>
              <a:rPr lang="en-US" dirty="0" err="1"/>
              <a:t>instancia</a:t>
            </a:r>
            <a:r>
              <a:rPr lang="en-US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436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D4A51-20E3-4EFA-852B-A2999E5E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Showtime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8865F3-2EB9-4813-A858-9E0E859D4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docker pull docker/getting-started</a:t>
            </a:r>
          </a:p>
          <a:p>
            <a:r>
              <a:rPr lang="en-US" dirty="0"/>
              <a:t>$ docker images</a:t>
            </a:r>
          </a:p>
          <a:p>
            <a:r>
              <a:rPr lang="en-US" dirty="0"/>
              <a:t>$ docker run –d docker/getting-started</a:t>
            </a:r>
          </a:p>
          <a:p>
            <a:r>
              <a:rPr lang="en-US" dirty="0"/>
              <a:t>$ docker </a:t>
            </a:r>
            <a:r>
              <a:rPr lang="en-US" dirty="0" err="1"/>
              <a:t>ps</a:t>
            </a:r>
            <a:r>
              <a:rPr lang="en-US" dirty="0"/>
              <a:t> –a</a:t>
            </a:r>
          </a:p>
          <a:p>
            <a:r>
              <a:rPr lang="en-US" dirty="0"/>
              <a:t>$ docker stop &lt;id&gt;</a:t>
            </a:r>
          </a:p>
          <a:p>
            <a:r>
              <a:rPr lang="en-US" dirty="0"/>
              <a:t>$ docker rm &lt;id&gt;</a:t>
            </a:r>
          </a:p>
          <a:p>
            <a:r>
              <a:rPr lang="en-US" dirty="0"/>
              <a:t>$ docker run –d -p 8080:80 docker/getting-started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32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B8CCB-31B8-44E8-BECC-62B4356E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7B075F-8486-408E-A007-99660B7A7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Personalização</a:t>
            </a:r>
            <a:r>
              <a:rPr lang="en-US" dirty="0"/>
              <a:t> da </a:t>
            </a:r>
            <a:r>
              <a:rPr lang="en-US" dirty="0" err="1"/>
              <a:t>imagem</a:t>
            </a:r>
            <a:endParaRPr lang="en-US" dirty="0"/>
          </a:p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um </a:t>
            </a:r>
            <a:r>
              <a:rPr lang="en-US" dirty="0" err="1"/>
              <a:t>ponto</a:t>
            </a:r>
            <a:r>
              <a:rPr lang="en-US" dirty="0"/>
              <a:t> de </a:t>
            </a:r>
            <a:r>
              <a:rPr lang="en-US" dirty="0" err="1"/>
              <a:t>partida</a:t>
            </a:r>
            <a:r>
              <a:rPr lang="en-US" dirty="0"/>
              <a:t> </a:t>
            </a:r>
            <a:r>
              <a:rPr lang="en-US" dirty="0" err="1"/>
              <a:t>zerado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populado</a:t>
            </a:r>
            <a:endParaRPr lang="en-US" dirty="0"/>
          </a:p>
          <a:p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lvl="1"/>
            <a:r>
              <a:rPr lang="pt-BR" dirty="0">
                <a:latin typeface="Consolas" panose="020B0609020204030204" pitchFamily="49" charset="0"/>
              </a:rPr>
              <a:t>FROM oraclelinux:7-slim</a:t>
            </a:r>
          </a:p>
          <a:p>
            <a:pPr lvl="1"/>
            <a:r>
              <a:rPr lang="pt-BR" dirty="0">
                <a:latin typeface="Consolas" panose="020B0609020204030204" pitchFamily="49" charset="0"/>
              </a:rPr>
              <a:t>RUN </a:t>
            </a:r>
            <a:r>
              <a:rPr lang="pt-BR" dirty="0" err="1">
                <a:latin typeface="Consolas" panose="020B0609020204030204" pitchFamily="49" charset="0"/>
              </a:rPr>
              <a:t>yum</a:t>
            </a:r>
            <a:r>
              <a:rPr lang="pt-BR" dirty="0">
                <a:latin typeface="Consolas" panose="020B0609020204030204" pitchFamily="49" charset="0"/>
              </a:rPr>
              <a:t> -y </a:t>
            </a:r>
            <a:r>
              <a:rPr lang="pt-BR" dirty="0" err="1">
                <a:latin typeface="Consolas" panose="020B0609020204030204" pitchFamily="49" charset="0"/>
              </a:rPr>
              <a:t>install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which</a:t>
            </a:r>
            <a:r>
              <a:rPr lang="pt-BR" dirty="0">
                <a:latin typeface="Consolas" panose="020B0609020204030204" pitchFamily="49" charset="0"/>
              </a:rPr>
              <a:t> net-tools </a:t>
            </a:r>
            <a:r>
              <a:rPr lang="pt-BR" dirty="0" err="1">
                <a:latin typeface="Consolas" panose="020B0609020204030204" pitchFamily="49" charset="0"/>
              </a:rPr>
              <a:t>iputils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iproute</a:t>
            </a:r>
            <a:r>
              <a:rPr lang="pt-BR" dirty="0">
                <a:latin typeface="Consolas" panose="020B0609020204030204" pitchFamily="49" charset="0"/>
              </a:rPr>
              <a:t> vi</a:t>
            </a:r>
          </a:p>
          <a:p>
            <a:r>
              <a:rPr lang="pt-BR" dirty="0">
                <a:latin typeface="Consolas" panose="020B0609020204030204" pitchFamily="49" charset="0"/>
              </a:rPr>
              <a:t>Executa build para criar imagem</a:t>
            </a:r>
          </a:p>
          <a:p>
            <a:pPr lvl="1"/>
            <a:r>
              <a:rPr lang="pt-BR" dirty="0">
                <a:latin typeface="Consolas" panose="020B0609020204030204" pitchFamily="49" charset="0"/>
              </a:rPr>
              <a:t>$ </a:t>
            </a:r>
            <a:r>
              <a:rPr lang="pt-BR" dirty="0" err="1">
                <a:latin typeface="Consolas" panose="020B0609020204030204" pitchFamily="49" charset="0"/>
              </a:rPr>
              <a:t>docker</a:t>
            </a:r>
            <a:r>
              <a:rPr lang="pt-BR" dirty="0">
                <a:latin typeface="Consolas" panose="020B0609020204030204" pitchFamily="49" charset="0"/>
              </a:rPr>
              <a:t> build . -t </a:t>
            </a:r>
            <a:r>
              <a:rPr lang="pt-BR" dirty="0" err="1">
                <a:latin typeface="Consolas" panose="020B0609020204030204" pitchFamily="49" charset="0"/>
              </a:rPr>
              <a:t>exemplo_imagem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Executa </a:t>
            </a:r>
            <a:r>
              <a:rPr lang="pt-BR" dirty="0" err="1">
                <a:latin typeface="Consolas" panose="020B0609020204030204" pitchFamily="49" charset="0"/>
              </a:rPr>
              <a:t>run</a:t>
            </a:r>
            <a:r>
              <a:rPr lang="pt-BR" dirty="0">
                <a:latin typeface="Consolas" panose="020B0609020204030204" pitchFamily="49" charset="0"/>
              </a:rPr>
              <a:t> para rodar container</a:t>
            </a:r>
          </a:p>
          <a:p>
            <a:pPr lvl="1"/>
            <a:r>
              <a:rPr lang="pt-BR" dirty="0">
                <a:latin typeface="Consolas" panose="020B0609020204030204" pitchFamily="49" charset="0"/>
              </a:rPr>
              <a:t>$ </a:t>
            </a:r>
            <a:r>
              <a:rPr lang="pt-BR" dirty="0" err="1">
                <a:latin typeface="Consolas" panose="020B0609020204030204" pitchFamily="49" charset="0"/>
              </a:rPr>
              <a:t>docker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run</a:t>
            </a:r>
            <a:r>
              <a:rPr lang="pt-BR" dirty="0">
                <a:latin typeface="Consolas" panose="020B0609020204030204" pitchFamily="49" charset="0"/>
              </a:rPr>
              <a:t> -ti --</a:t>
            </a:r>
            <a:r>
              <a:rPr lang="pt-BR" dirty="0" err="1">
                <a:latin typeface="Consolas" panose="020B0609020204030204" pitchFamily="49" charset="0"/>
              </a:rPr>
              <a:t>name</a:t>
            </a:r>
            <a:r>
              <a:rPr lang="pt-BR" dirty="0">
                <a:latin typeface="Consolas" panose="020B0609020204030204" pitchFamily="49" charset="0"/>
              </a:rPr>
              <a:t> exemplo-container -</a:t>
            </a:r>
          </a:p>
        </p:txBody>
      </p:sp>
    </p:spTree>
    <p:extLst>
      <p:ext uri="{BB962C8B-B14F-4D97-AF65-F5344CB8AC3E}">
        <p14:creationId xmlns:p14="http://schemas.microsoft.com/office/powerpoint/2010/main" val="99106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AF2F8-C9CA-49F2-8C94-093BE271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instancias</a:t>
            </a:r>
            <a:r>
              <a:rPr lang="en-US" dirty="0"/>
              <a:t> </a:t>
            </a:r>
            <a:r>
              <a:rPr lang="en-US" dirty="0" err="1"/>
              <a:t>diferentes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D66920-8757-4384-967A-889F04F39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78070"/>
            <a:ext cx="9613861" cy="3599316"/>
          </a:xfrm>
        </p:spPr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Sistema </a:t>
            </a:r>
            <a:r>
              <a:rPr lang="en-US" dirty="0" err="1"/>
              <a:t>distribuido</a:t>
            </a: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2BEB441-A78B-4CB6-B579-9A6A96588D2E}"/>
              </a:ext>
            </a:extLst>
          </p:cNvPr>
          <p:cNvSpPr/>
          <p:nvPr/>
        </p:nvSpPr>
        <p:spPr>
          <a:xfrm>
            <a:off x="1249941" y="4276578"/>
            <a:ext cx="1406769" cy="1350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image_a</a:t>
            </a:r>
            <a:endParaRPr lang="en-US" dirty="0"/>
          </a:p>
          <a:p>
            <a:pPr algn="ctr"/>
            <a:r>
              <a:rPr lang="en-US" dirty="0"/>
              <a:t>instancia1</a:t>
            </a:r>
            <a:br>
              <a:rPr lang="en-US" dirty="0"/>
            </a:br>
            <a:r>
              <a:rPr lang="en-US" dirty="0"/>
              <a:t>8080</a:t>
            </a:r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CE2E567-634B-4261-A488-C25A5E59AC38}"/>
              </a:ext>
            </a:extLst>
          </p:cNvPr>
          <p:cNvSpPr/>
          <p:nvPr/>
        </p:nvSpPr>
        <p:spPr>
          <a:xfrm>
            <a:off x="6096000" y="4276578"/>
            <a:ext cx="1406769" cy="1350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image_a</a:t>
            </a:r>
            <a:r>
              <a:rPr lang="en-US" dirty="0"/>
              <a:t> instancia4</a:t>
            </a:r>
            <a:br>
              <a:rPr lang="en-US" dirty="0"/>
            </a:br>
            <a:r>
              <a:rPr lang="en-US" dirty="0"/>
              <a:t>8091</a:t>
            </a:r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31C73B5-463F-4F60-B4F9-4420EEBC39B6}"/>
              </a:ext>
            </a:extLst>
          </p:cNvPr>
          <p:cNvSpPr/>
          <p:nvPr/>
        </p:nvSpPr>
        <p:spPr>
          <a:xfrm>
            <a:off x="4480647" y="4276578"/>
            <a:ext cx="1406769" cy="1350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image_a</a:t>
            </a:r>
            <a:r>
              <a:rPr lang="en-US" dirty="0"/>
              <a:t> instancia3</a:t>
            </a:r>
            <a:br>
              <a:rPr lang="en-US" dirty="0"/>
            </a:br>
            <a:r>
              <a:rPr lang="en-US" dirty="0"/>
              <a:t>8090</a:t>
            </a:r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B75F232-103D-4909-A9E9-4CF63E378274}"/>
              </a:ext>
            </a:extLst>
          </p:cNvPr>
          <p:cNvSpPr/>
          <p:nvPr/>
        </p:nvSpPr>
        <p:spPr>
          <a:xfrm>
            <a:off x="2865294" y="4276578"/>
            <a:ext cx="1406769" cy="1350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image_a</a:t>
            </a:r>
            <a:r>
              <a:rPr lang="en-US" dirty="0"/>
              <a:t> instancia2</a:t>
            </a:r>
            <a:br>
              <a:rPr lang="en-US" dirty="0"/>
            </a:br>
            <a:r>
              <a:rPr lang="en-US" dirty="0"/>
              <a:t>8081</a:t>
            </a:r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B13624F-DFB9-4DDC-92C6-FADC0E24CE2A}"/>
              </a:ext>
            </a:extLst>
          </p:cNvPr>
          <p:cNvSpPr/>
          <p:nvPr/>
        </p:nvSpPr>
        <p:spPr>
          <a:xfrm>
            <a:off x="8539089" y="2715065"/>
            <a:ext cx="2324713" cy="17584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image_b</a:t>
            </a:r>
            <a:br>
              <a:rPr lang="en-US" dirty="0"/>
            </a:br>
            <a:r>
              <a:rPr lang="en-US" dirty="0"/>
              <a:t>instancia1</a:t>
            </a:r>
            <a:br>
              <a:rPr lang="en-US" dirty="0"/>
            </a:br>
            <a:r>
              <a:rPr lang="en-US" dirty="0"/>
              <a:t>3128</a:t>
            </a:r>
            <a:endParaRPr lang="pt-BR" dirty="0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B562A06F-8446-4692-9508-F526F4524B87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rot="5400000" flipH="1" flipV="1">
            <a:off x="4905066" y="642556"/>
            <a:ext cx="682282" cy="65857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53BDA466-509A-4AA6-A7A6-5363D53BEE33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5765497" y="1502986"/>
            <a:ext cx="576775" cy="49704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01DDA6B5-6C1C-476D-8182-5F506FA9704D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6663443" y="2400931"/>
            <a:ext cx="396236" cy="33550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CA1EE755-6411-41E2-98C8-43F94DE3461D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7514681" y="3252170"/>
            <a:ext cx="309112" cy="173970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0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3B39F-BD3E-49F3-ADC6-4D4FBBF3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instancias</a:t>
            </a:r>
            <a:r>
              <a:rPr lang="en-US" dirty="0"/>
              <a:t> </a:t>
            </a:r>
            <a:r>
              <a:rPr lang="en-US" dirty="0" err="1"/>
              <a:t>diferentes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624E3B-FCD5-41EA-B2BD-462AE0B49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055461" cy="3599316"/>
          </a:xfrm>
        </p:spPr>
        <p:txBody>
          <a:bodyPr/>
          <a:lstStyle/>
          <a:p>
            <a:r>
              <a:rPr lang="en-US" dirty="0" err="1"/>
              <a:t>Configuração</a:t>
            </a:r>
            <a:r>
              <a:rPr lang="en-US" dirty="0"/>
              <a:t> da rede </a:t>
            </a:r>
            <a:r>
              <a:rPr lang="en-US" dirty="0" err="1"/>
              <a:t>predefinida</a:t>
            </a:r>
            <a:endParaRPr lang="en-US" dirty="0"/>
          </a:p>
          <a:p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setar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de hosts para </a:t>
            </a:r>
            <a:r>
              <a:rPr lang="en-US" dirty="0" err="1"/>
              <a:t>comunicação</a:t>
            </a:r>
            <a:r>
              <a:rPr lang="en-US" dirty="0"/>
              <a:t> entre containers </a:t>
            </a:r>
            <a:r>
              <a:rPr lang="en-US" dirty="0" err="1"/>
              <a:t>combinando</a:t>
            </a:r>
            <a:r>
              <a:rPr lang="en-US" dirty="0"/>
              <a:t> flags</a:t>
            </a:r>
          </a:p>
          <a:p>
            <a:pPr lvl="1"/>
            <a:r>
              <a:rPr lang="en-US" i="1" dirty="0"/>
              <a:t>--hostname </a:t>
            </a:r>
          </a:p>
          <a:p>
            <a:pPr lvl="1"/>
            <a:r>
              <a:rPr lang="en-US" i="1" dirty="0"/>
              <a:t>--add-host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6587F25-7318-49CC-AB80-A5383556AAE1}"/>
              </a:ext>
            </a:extLst>
          </p:cNvPr>
          <p:cNvGrpSpPr/>
          <p:nvPr/>
        </p:nvGrpSpPr>
        <p:grpSpPr>
          <a:xfrm>
            <a:off x="5735782" y="2488977"/>
            <a:ext cx="6127050" cy="2534858"/>
            <a:chOff x="4038228" y="3347011"/>
            <a:chExt cx="7473451" cy="309188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22BEB441-A78B-4CB6-B579-9A6A96588D2E}"/>
                </a:ext>
              </a:extLst>
            </p:cNvPr>
            <p:cNvSpPr/>
            <p:nvPr/>
          </p:nvSpPr>
          <p:spPr>
            <a:xfrm>
              <a:off x="4038228" y="5079813"/>
              <a:ext cx="2359827" cy="13504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Guest - Container</a:t>
              </a:r>
            </a:p>
            <a:p>
              <a:pPr algn="ctr"/>
              <a:r>
                <a:rPr lang="en-US" sz="1400" dirty="0"/>
                <a:t>port 8080</a:t>
              </a:r>
              <a:br>
                <a:rPr lang="en-US" sz="1400" dirty="0"/>
              </a:br>
              <a:r>
                <a:rPr lang="en-US" sz="1400" dirty="0" err="1"/>
                <a:t>ip</a:t>
              </a:r>
              <a:r>
                <a:rPr lang="en-US" sz="1400" dirty="0"/>
                <a:t> 172.17.0.2</a:t>
              </a:r>
              <a:endParaRPr lang="pt-BR" sz="1400" dirty="0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0B13624F-DFB9-4DDC-92C6-FADC0E24CE2A}"/>
                </a:ext>
              </a:extLst>
            </p:cNvPr>
            <p:cNvSpPr/>
            <p:nvPr/>
          </p:nvSpPr>
          <p:spPr>
            <a:xfrm>
              <a:off x="4038228" y="3347011"/>
              <a:ext cx="7473451" cy="90209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Host – </a:t>
              </a:r>
              <a:r>
                <a:rPr lang="en-US" sz="1400" dirty="0" err="1"/>
                <a:t>Anfitrião</a:t>
              </a:r>
              <a:r>
                <a:rPr lang="en-US" sz="1400" dirty="0"/>
                <a:t> docker</a:t>
              </a:r>
            </a:p>
            <a:p>
              <a:pPr algn="ctr"/>
              <a:r>
                <a:rPr lang="en-US" sz="1400" dirty="0"/>
                <a:t>172.17.0.1</a:t>
              </a:r>
              <a:endParaRPr lang="pt-BR" sz="1400" dirty="0"/>
            </a:p>
          </p:txBody>
        </p:sp>
        <p:cxnSp>
          <p:nvCxnSpPr>
            <p:cNvPr id="6" name="Conector: Angulado 5">
              <a:extLst>
                <a:ext uri="{FF2B5EF4-FFF2-40B4-BE49-F238E27FC236}">
                  <a16:creationId xmlns:a16="http://schemas.microsoft.com/office/drawing/2014/main" id="{C1BCE35E-B925-4C96-84DB-F5BABA8A1022}"/>
                </a:ext>
              </a:extLst>
            </p:cNvPr>
            <p:cNvCxnSpPr>
              <a:cxnSpLocks/>
              <a:stCxn id="4" idx="0"/>
              <a:endCxn id="5" idx="2"/>
            </p:cNvCxnSpPr>
            <p:nvPr/>
          </p:nvCxnSpPr>
          <p:spPr>
            <a:xfrm rot="5400000" flipH="1" flipV="1">
              <a:off x="6081193" y="3386052"/>
              <a:ext cx="830710" cy="255681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95EE5776-9363-4CFD-93AA-FE29468FA823}"/>
                </a:ext>
              </a:extLst>
            </p:cNvPr>
            <p:cNvSpPr/>
            <p:nvPr/>
          </p:nvSpPr>
          <p:spPr>
            <a:xfrm>
              <a:off x="6595040" y="5088397"/>
              <a:ext cx="2359827" cy="13504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Guest - Container</a:t>
              </a:r>
            </a:p>
            <a:p>
              <a:pPr algn="ctr"/>
              <a:r>
                <a:rPr lang="en-US" sz="1400" dirty="0"/>
                <a:t>port 8081</a:t>
              </a:r>
              <a:br>
                <a:rPr lang="en-US" sz="1400" dirty="0"/>
              </a:br>
              <a:r>
                <a:rPr lang="en-US" sz="1400" dirty="0" err="1"/>
                <a:t>ip</a:t>
              </a:r>
              <a:r>
                <a:rPr lang="en-US" sz="1400" dirty="0"/>
                <a:t> 172.17.0.3</a:t>
              </a:r>
              <a:endParaRPr lang="pt-BR" sz="1400" dirty="0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9C417CDC-FF42-429D-86FF-70F1753984F6}"/>
                </a:ext>
              </a:extLst>
            </p:cNvPr>
            <p:cNvSpPr/>
            <p:nvPr/>
          </p:nvSpPr>
          <p:spPr>
            <a:xfrm>
              <a:off x="9151852" y="5088397"/>
              <a:ext cx="2359827" cy="13504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Guest - Container</a:t>
              </a:r>
            </a:p>
            <a:p>
              <a:pPr algn="ctr"/>
              <a:r>
                <a:rPr lang="en-US" sz="1400" dirty="0"/>
                <a:t>port 8082</a:t>
              </a:r>
              <a:br>
                <a:rPr lang="en-US" sz="1400" dirty="0"/>
              </a:br>
              <a:r>
                <a:rPr lang="en-US" sz="1400" dirty="0" err="1"/>
                <a:t>ip</a:t>
              </a:r>
              <a:r>
                <a:rPr lang="en-US" sz="1400" dirty="0"/>
                <a:t> 172.17.0.4</a:t>
              </a:r>
              <a:endParaRPr lang="pt-BR" sz="1400" dirty="0"/>
            </a:p>
          </p:txBody>
        </p:sp>
        <p:cxnSp>
          <p:nvCxnSpPr>
            <p:cNvPr id="9" name="Conector: Angulado 8">
              <a:extLst>
                <a:ext uri="{FF2B5EF4-FFF2-40B4-BE49-F238E27FC236}">
                  <a16:creationId xmlns:a16="http://schemas.microsoft.com/office/drawing/2014/main" id="{73ED1D4B-382F-47EB-9E95-2923E2C06CB7}"/>
                </a:ext>
              </a:extLst>
            </p:cNvPr>
            <p:cNvCxnSpPr>
              <a:stCxn id="7" idx="0"/>
              <a:endCxn id="5" idx="2"/>
            </p:cNvCxnSpPr>
            <p:nvPr/>
          </p:nvCxnSpPr>
          <p:spPr>
            <a:xfrm rot="5400000" flipH="1" flipV="1">
              <a:off x="7355307" y="4668750"/>
              <a:ext cx="839294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: Angulado 9">
              <a:extLst>
                <a:ext uri="{FF2B5EF4-FFF2-40B4-BE49-F238E27FC236}">
                  <a16:creationId xmlns:a16="http://schemas.microsoft.com/office/drawing/2014/main" id="{AFED1058-640C-4143-BA19-75062C3C8437}"/>
                </a:ext>
              </a:extLst>
            </p:cNvPr>
            <p:cNvCxnSpPr>
              <a:stCxn id="8" idx="0"/>
              <a:endCxn id="5" idx="2"/>
            </p:cNvCxnSpPr>
            <p:nvPr/>
          </p:nvCxnSpPr>
          <p:spPr>
            <a:xfrm rot="16200000" flipV="1">
              <a:off x="8633713" y="3390344"/>
              <a:ext cx="839294" cy="255681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53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08BA6-F6DC-43F3-9044-A799B5C5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45B307-7B2B-4DAC-9334-4B0E1BB1B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Varias imagens carregadas em um só comando</a:t>
            </a:r>
          </a:p>
          <a:p>
            <a:r>
              <a:rPr lang="pt-BR" dirty="0"/>
              <a:t>Configuração de rede – hosts – regras </a:t>
            </a:r>
          </a:p>
          <a:p>
            <a:r>
              <a:rPr lang="pt-BR" dirty="0"/>
              <a:t>Arquivos compartilhados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663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666F9-0869-4981-B5FC-2E907695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5C093-D1F6-4070-B156-7F2A457C5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5946971"/>
            <a:ext cx="9613861" cy="3599316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3D8AE21-A29B-4BB8-B316-EECEADD0A45C}"/>
              </a:ext>
            </a:extLst>
          </p:cNvPr>
          <p:cNvSpPr/>
          <p:nvPr/>
        </p:nvSpPr>
        <p:spPr>
          <a:xfrm>
            <a:off x="335936" y="2493818"/>
            <a:ext cx="985652" cy="534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MAQ1</a:t>
            </a:r>
            <a:endParaRPr lang="pt-BR" dirty="0"/>
          </a:p>
        </p:txBody>
      </p:sp>
      <p:sp>
        <p:nvSpPr>
          <p:cNvPr id="5" name="Nuvem 4">
            <a:extLst>
              <a:ext uri="{FF2B5EF4-FFF2-40B4-BE49-F238E27FC236}">
                <a16:creationId xmlns:a16="http://schemas.microsoft.com/office/drawing/2014/main" id="{283DCA4F-D92C-4B12-90D4-90271EA7723C}"/>
              </a:ext>
            </a:extLst>
          </p:cNvPr>
          <p:cNvSpPr/>
          <p:nvPr/>
        </p:nvSpPr>
        <p:spPr>
          <a:xfrm>
            <a:off x="4261992" y="2260866"/>
            <a:ext cx="2719450" cy="190005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pt-BR" dirty="0"/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73B579AE-BDF0-416C-9859-26019AFBC48F}"/>
              </a:ext>
            </a:extLst>
          </p:cNvPr>
          <p:cNvSpPr/>
          <p:nvPr/>
        </p:nvSpPr>
        <p:spPr>
          <a:xfrm>
            <a:off x="1508165" y="2290454"/>
            <a:ext cx="380011" cy="938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52BCC4-BB9B-4206-8851-4DC104226D73}"/>
              </a:ext>
            </a:extLst>
          </p:cNvPr>
          <p:cNvSpPr txBox="1"/>
          <p:nvPr/>
        </p:nvSpPr>
        <p:spPr>
          <a:xfrm>
            <a:off x="1203355" y="3362319"/>
            <a:ext cx="9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Router1</a:t>
            </a:r>
            <a:endParaRPr lang="pt-BR" dirty="0"/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7FAB63A5-F747-4AC2-8A2B-3696B3346439}"/>
              </a:ext>
            </a:extLst>
          </p:cNvPr>
          <p:cNvSpPr/>
          <p:nvPr/>
        </p:nvSpPr>
        <p:spPr>
          <a:xfrm>
            <a:off x="8867335" y="2247397"/>
            <a:ext cx="380011" cy="938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52D530C0-073F-489B-93F1-6CC64C2429E4}"/>
              </a:ext>
            </a:extLst>
          </p:cNvPr>
          <p:cNvSpPr/>
          <p:nvPr/>
        </p:nvSpPr>
        <p:spPr>
          <a:xfrm>
            <a:off x="2515593" y="2290453"/>
            <a:ext cx="380011" cy="319594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FCF87A9-4850-4581-87DB-8849F7ED23CD}"/>
              </a:ext>
            </a:extLst>
          </p:cNvPr>
          <p:cNvSpPr txBox="1"/>
          <p:nvPr/>
        </p:nvSpPr>
        <p:spPr>
          <a:xfrm>
            <a:off x="8898790" y="3131405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Casa Gonzalo</a:t>
            </a:r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5CFEEA3-74F6-4A1D-9FA9-6E3613DAD3FB}"/>
              </a:ext>
            </a:extLst>
          </p:cNvPr>
          <p:cNvSpPr/>
          <p:nvPr/>
        </p:nvSpPr>
        <p:spPr>
          <a:xfrm>
            <a:off x="9593526" y="2516338"/>
            <a:ext cx="985652" cy="534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MAQ1</a:t>
            </a:r>
            <a:endParaRPr lang="pt-BR" dirty="0"/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7C0BE802-0493-416A-9B4E-776C7E511684}"/>
              </a:ext>
            </a:extLst>
          </p:cNvPr>
          <p:cNvSpPr/>
          <p:nvPr/>
        </p:nvSpPr>
        <p:spPr>
          <a:xfrm>
            <a:off x="8003764" y="2204050"/>
            <a:ext cx="380011" cy="329137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B06FFB97-23A4-49F7-98DD-40AD50A452D6}"/>
              </a:ext>
            </a:extLst>
          </p:cNvPr>
          <p:cNvSpPr/>
          <p:nvPr/>
        </p:nvSpPr>
        <p:spPr>
          <a:xfrm>
            <a:off x="1437189" y="3869007"/>
            <a:ext cx="380011" cy="938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ubo 14">
            <a:extLst>
              <a:ext uri="{FF2B5EF4-FFF2-40B4-BE49-F238E27FC236}">
                <a16:creationId xmlns:a16="http://schemas.microsoft.com/office/drawing/2014/main" id="{AA43D74D-C940-4E99-83AE-7EDE8C2695A9}"/>
              </a:ext>
            </a:extLst>
          </p:cNvPr>
          <p:cNvSpPr/>
          <p:nvPr/>
        </p:nvSpPr>
        <p:spPr>
          <a:xfrm>
            <a:off x="1517807" y="5126089"/>
            <a:ext cx="380011" cy="938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8E1D685-612D-4F02-B7DB-66731EDE0BFD}"/>
              </a:ext>
            </a:extLst>
          </p:cNvPr>
          <p:cNvSpPr txBox="1"/>
          <p:nvPr/>
        </p:nvSpPr>
        <p:spPr>
          <a:xfrm>
            <a:off x="1176767" y="4795952"/>
            <a:ext cx="9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Router2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BE7993F-C60B-46EF-A026-F284DB844AA9}"/>
              </a:ext>
            </a:extLst>
          </p:cNvPr>
          <p:cNvSpPr txBox="1"/>
          <p:nvPr/>
        </p:nvSpPr>
        <p:spPr>
          <a:xfrm>
            <a:off x="1810413" y="5662771"/>
            <a:ext cx="9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Router3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C2EA152-F242-484F-8423-91EADAEC3365}"/>
              </a:ext>
            </a:extLst>
          </p:cNvPr>
          <p:cNvSpPr txBox="1"/>
          <p:nvPr/>
        </p:nvSpPr>
        <p:spPr>
          <a:xfrm>
            <a:off x="2884428" y="5126089"/>
            <a:ext cx="15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Router-Bairro</a:t>
            </a:r>
            <a:endParaRPr lang="pt-BR" dirty="0"/>
          </a:p>
        </p:txBody>
      </p:sp>
      <p:sp>
        <p:nvSpPr>
          <p:cNvPr id="19" name="Cubo 18">
            <a:extLst>
              <a:ext uri="{FF2B5EF4-FFF2-40B4-BE49-F238E27FC236}">
                <a16:creationId xmlns:a16="http://schemas.microsoft.com/office/drawing/2014/main" id="{ACD65342-91E2-441E-9278-B697BD788532}"/>
              </a:ext>
            </a:extLst>
          </p:cNvPr>
          <p:cNvSpPr/>
          <p:nvPr/>
        </p:nvSpPr>
        <p:spPr>
          <a:xfrm>
            <a:off x="7500930" y="2036079"/>
            <a:ext cx="380011" cy="30839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ubo 19">
            <a:extLst>
              <a:ext uri="{FF2B5EF4-FFF2-40B4-BE49-F238E27FC236}">
                <a16:creationId xmlns:a16="http://schemas.microsoft.com/office/drawing/2014/main" id="{12DCC827-3509-4EE5-A1D5-E8996EA9BE09}"/>
              </a:ext>
            </a:extLst>
          </p:cNvPr>
          <p:cNvSpPr/>
          <p:nvPr/>
        </p:nvSpPr>
        <p:spPr>
          <a:xfrm>
            <a:off x="3792191" y="1838732"/>
            <a:ext cx="380011" cy="27085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D8354E5-10B9-4228-A888-1A2BCA768E91}"/>
              </a:ext>
            </a:extLst>
          </p:cNvPr>
          <p:cNvSpPr txBox="1"/>
          <p:nvPr/>
        </p:nvSpPr>
        <p:spPr>
          <a:xfrm>
            <a:off x="4070005" y="4321459"/>
            <a:ext cx="163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Router-Estado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AF273FF-96B4-4BDB-A1E5-6B542CCF3152}"/>
              </a:ext>
            </a:extLst>
          </p:cNvPr>
          <p:cNvSpPr txBox="1"/>
          <p:nvPr/>
        </p:nvSpPr>
        <p:spPr>
          <a:xfrm>
            <a:off x="3670989" y="4750658"/>
            <a:ext cx="166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Router-</a:t>
            </a:r>
            <a:r>
              <a:rPr lang="en-US" dirty="0" err="1"/>
              <a:t>Cidade</a:t>
            </a:r>
            <a:endParaRPr lang="pt-BR" dirty="0"/>
          </a:p>
        </p:txBody>
      </p:sp>
      <p:sp>
        <p:nvSpPr>
          <p:cNvPr id="25" name="Cubo 24">
            <a:extLst>
              <a:ext uri="{FF2B5EF4-FFF2-40B4-BE49-F238E27FC236}">
                <a16:creationId xmlns:a16="http://schemas.microsoft.com/office/drawing/2014/main" id="{0E5D1D89-D917-4A9B-805C-BC0C9AF0ACA9}"/>
              </a:ext>
            </a:extLst>
          </p:cNvPr>
          <p:cNvSpPr/>
          <p:nvPr/>
        </p:nvSpPr>
        <p:spPr>
          <a:xfrm>
            <a:off x="6985915" y="1808504"/>
            <a:ext cx="380011" cy="278708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ubo 25">
            <a:extLst>
              <a:ext uri="{FF2B5EF4-FFF2-40B4-BE49-F238E27FC236}">
                <a16:creationId xmlns:a16="http://schemas.microsoft.com/office/drawing/2014/main" id="{956D38BF-48F6-4E45-877E-ECC06525030A}"/>
              </a:ext>
            </a:extLst>
          </p:cNvPr>
          <p:cNvSpPr/>
          <p:nvPr/>
        </p:nvSpPr>
        <p:spPr>
          <a:xfrm>
            <a:off x="3118070" y="2022177"/>
            <a:ext cx="380011" cy="319594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luxograma: Armazenamento de Acesso Direto 27">
            <a:extLst>
              <a:ext uri="{FF2B5EF4-FFF2-40B4-BE49-F238E27FC236}">
                <a16:creationId xmlns:a16="http://schemas.microsoft.com/office/drawing/2014/main" id="{DEFD11DF-49DC-4D59-8BA4-06850DBB5D33}"/>
              </a:ext>
            </a:extLst>
          </p:cNvPr>
          <p:cNvSpPr/>
          <p:nvPr/>
        </p:nvSpPr>
        <p:spPr>
          <a:xfrm>
            <a:off x="5332278" y="2458193"/>
            <a:ext cx="370578" cy="59652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ilindro 26">
            <a:extLst>
              <a:ext uri="{FF2B5EF4-FFF2-40B4-BE49-F238E27FC236}">
                <a16:creationId xmlns:a16="http://schemas.microsoft.com/office/drawing/2014/main" id="{4C402AFF-510C-4416-969C-BF84DD3A05E6}"/>
              </a:ext>
            </a:extLst>
          </p:cNvPr>
          <p:cNvSpPr/>
          <p:nvPr/>
        </p:nvSpPr>
        <p:spPr>
          <a:xfrm rot="5400000">
            <a:off x="3166067" y="681223"/>
            <a:ext cx="220900" cy="4146323"/>
          </a:xfrm>
          <a:prstGeom prst="can">
            <a:avLst>
              <a:gd name="adj" fmla="val 2392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ilindro 23">
            <a:extLst>
              <a:ext uri="{FF2B5EF4-FFF2-40B4-BE49-F238E27FC236}">
                <a16:creationId xmlns:a16="http://schemas.microsoft.com/office/drawing/2014/main" id="{94097A53-B7C2-47D6-A302-635F88254328}"/>
              </a:ext>
            </a:extLst>
          </p:cNvPr>
          <p:cNvSpPr/>
          <p:nvPr/>
        </p:nvSpPr>
        <p:spPr>
          <a:xfrm rot="5400000">
            <a:off x="7462229" y="807683"/>
            <a:ext cx="216640" cy="3897667"/>
          </a:xfrm>
          <a:prstGeom prst="can">
            <a:avLst>
              <a:gd name="adj" fmla="val 2392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60687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1959</TotalTime>
  <Words>321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Consolas</vt:lpstr>
      <vt:lpstr>Trebuchet MS</vt:lpstr>
      <vt:lpstr>Berlim</vt:lpstr>
      <vt:lpstr>Fast digest Docker</vt:lpstr>
      <vt:lpstr>Docker?</vt:lpstr>
      <vt:lpstr>Estrutura – do ponto de vista usuario</vt:lpstr>
      <vt:lpstr>Showtime</vt:lpstr>
      <vt:lpstr>Dockerfile</vt:lpstr>
      <vt:lpstr>Varias instancias diferentes</vt:lpstr>
      <vt:lpstr>Varias instancias diferentes</vt:lpstr>
      <vt:lpstr>Docker-compose</vt:lpstr>
      <vt:lpstr>Redes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digest Docker</dc:title>
  <dc:creator>ALVAREZ, GONZALO</dc:creator>
  <cp:lastModifiedBy>GONZALO ALVAREZ</cp:lastModifiedBy>
  <cp:revision>6</cp:revision>
  <dcterms:created xsi:type="dcterms:W3CDTF">2022-04-28T13:57:13Z</dcterms:created>
  <dcterms:modified xsi:type="dcterms:W3CDTF">2022-11-18T14:47:35Z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2022-04-28T13:57:13Z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b30bb5c3-3e21-493e-9260-bd7e8e1d20c2</vt:lpwstr>
  </property>
  <property fmtid="{D5CDD505-2E9C-101B-9397-08002B2CF9AE}" pid="8" name="MSIP_Label_e463cba9-5f6c-478d-9329-7b2295e4e8ed_ContentBits">
    <vt:lpwstr>0</vt:lpwstr>
  </property>
</Properties>
</file>