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005" r:id="rId5"/>
    <p:sldId id="6028" r:id="rId6"/>
    <p:sldId id="6029" r:id="rId7"/>
    <p:sldId id="6026" r:id="rId8"/>
    <p:sldId id="6036" r:id="rId9"/>
    <p:sldId id="6033" r:id="rId10"/>
    <p:sldId id="6037" r:id="rId11"/>
    <p:sldId id="6040" r:id="rId12"/>
    <p:sldId id="6038" r:id="rId13"/>
    <p:sldId id="6039" r:id="rId14"/>
    <p:sldId id="6016" r:id="rId15"/>
  </p:sldIdLst>
  <p:sldSz cx="12190413" cy="6859588"/>
  <p:notesSz cx="6888163" cy="10020300"/>
  <p:defaultTextStyle>
    <a:defPPr>
      <a:defRPr lang="ko-KR"/>
    </a:defPPr>
    <a:lvl1pPr marL="0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355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8712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066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7421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6775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6129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5488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4841" algn="l" defTabSz="103871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2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1616" userDrawn="1">
          <p15:clr>
            <a:srgbClr val="A4A3A4"/>
          </p15:clr>
        </p15:guide>
        <p15:guide id="4" orient="horz" pos="2841" userDrawn="1">
          <p15:clr>
            <a:srgbClr val="A4A3A4"/>
          </p15:clr>
        </p15:guide>
        <p15:guide id="5" orient="horz" pos="4202" userDrawn="1">
          <p15:clr>
            <a:srgbClr val="A4A3A4"/>
          </p15:clr>
        </p15:guide>
        <p15:guide id="8" orient="horz" pos="2840">
          <p15:clr>
            <a:srgbClr val="A4A3A4"/>
          </p15:clr>
        </p15:guide>
        <p15:guide id="9" orient="horz" pos="1163" userDrawn="1">
          <p15:clr>
            <a:srgbClr val="A4A3A4"/>
          </p15:clr>
        </p15:guide>
        <p15:guide id="10" orient="horz" pos="2070" userDrawn="1">
          <p15:clr>
            <a:srgbClr val="A4A3A4"/>
          </p15:clr>
        </p15:guide>
        <p15:guide id="11" orient="horz" pos="206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3748">
          <p15:clr>
            <a:srgbClr val="A4A3A4"/>
          </p15:clr>
        </p15:guide>
        <p15:guide id="14" orient="horz" pos="1798" userDrawn="1">
          <p15:clr>
            <a:srgbClr val="A4A3A4"/>
          </p15:clr>
        </p15:guide>
        <p15:guide id="15" orient="horz" pos="754" userDrawn="1">
          <p15:clr>
            <a:srgbClr val="A4A3A4"/>
          </p15:clr>
        </p15:guide>
        <p15:guide id="17" orient="horz" pos="4201">
          <p15:clr>
            <a:srgbClr val="A4A3A4"/>
          </p15:clr>
        </p15:guide>
        <p15:guide id="18" orient="horz" pos="164">
          <p15:clr>
            <a:srgbClr val="A4A3A4"/>
          </p15:clr>
        </p15:guide>
        <p15:guide id="19" orient="horz" pos="3521" userDrawn="1">
          <p15:clr>
            <a:srgbClr val="A4A3A4"/>
          </p15:clr>
        </p15:guide>
        <p15:guide id="20" orient="horz" pos="3975" userDrawn="1">
          <p15:clr>
            <a:srgbClr val="A4A3A4"/>
          </p15:clr>
        </p15:guide>
        <p15:guide id="22" pos="3840" userDrawn="1">
          <p15:clr>
            <a:srgbClr val="A4A3A4"/>
          </p15:clr>
        </p15:guide>
        <p15:guide id="23" orient="horz" pos="1979">
          <p15:clr>
            <a:srgbClr val="A4A3A4"/>
          </p15:clr>
        </p15:guide>
        <p15:guide id="24" pos="6425" userDrawn="1">
          <p15:clr>
            <a:srgbClr val="A4A3A4"/>
          </p15:clr>
        </p15:guide>
        <p15:guide id="25" orient="horz" pos="782">
          <p15:clr>
            <a:srgbClr val="A4A3A4"/>
          </p15:clr>
        </p15:guide>
        <p15:guide id="26" orient="horz" pos="89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3839">
          <p15:clr>
            <a:srgbClr val="A4A3A4"/>
          </p15:clr>
        </p15:guide>
        <p15:guide id="29" orient="horz" pos="2931">
          <p15:clr>
            <a:srgbClr val="A4A3A4"/>
          </p15:clr>
        </p15:guide>
        <p15:guide id="30" orient="horz" pos="1207">
          <p15:clr>
            <a:srgbClr val="A4A3A4"/>
          </p15:clr>
        </p15:guide>
        <p15:guide id="31" orient="horz" pos="3947">
          <p15:clr>
            <a:srgbClr val="A4A3A4"/>
          </p15:clr>
        </p15:guide>
        <p15:guide id="32" pos="7678">
          <p15:clr>
            <a:srgbClr val="A4A3A4"/>
          </p15:clr>
        </p15:guide>
        <p15:guide id="33" pos="74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5" userDrawn="1">
          <p15:clr>
            <a:srgbClr val="A4A3A4"/>
          </p15:clr>
        </p15:guide>
        <p15:guide id="2" pos="2170" userDrawn="1">
          <p15:clr>
            <a:srgbClr val="A4A3A4"/>
          </p15:clr>
        </p15:guide>
        <p15:guide id="3" orient="horz" pos="3181" userDrawn="1">
          <p15:clr>
            <a:srgbClr val="A4A3A4"/>
          </p15:clr>
        </p15:guide>
        <p15:guide id="4" pos="2196" userDrawn="1">
          <p15:clr>
            <a:srgbClr val="A4A3A4"/>
          </p15:clr>
        </p15:guide>
        <p15:guide id="5" orient="horz" pos="3130" userDrawn="1">
          <p15:clr>
            <a:srgbClr val="A4A3A4"/>
          </p15:clr>
        </p15:guide>
        <p15:guide id="6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1F1"/>
    <a:srgbClr val="E3F2F9"/>
    <a:srgbClr val="0457A5"/>
    <a:srgbClr val="3399E5"/>
    <a:srgbClr val="1A81CB"/>
    <a:srgbClr val="71DAFF"/>
    <a:srgbClr val="239DD0"/>
    <a:srgbClr val="6CB9F3"/>
    <a:srgbClr val="86BBE5"/>
    <a:srgbClr val="C6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 autoAdjust="0"/>
    <p:restoredTop sz="94737" autoAdjust="0"/>
  </p:normalViewPr>
  <p:slideViewPr>
    <p:cSldViewPr>
      <p:cViewPr>
        <p:scale>
          <a:sx n="100" d="100"/>
          <a:sy n="100" d="100"/>
        </p:scale>
        <p:origin x="-1458" y="-240"/>
      </p:cViewPr>
      <p:guideLst>
        <p:guide orient="horz" pos="482"/>
        <p:guide orient="horz" pos="1616"/>
        <p:guide orient="horz" pos="2841"/>
        <p:guide orient="horz" pos="4202"/>
        <p:guide orient="horz" pos="2840"/>
        <p:guide orient="horz" pos="1163"/>
        <p:guide orient="horz" pos="2070"/>
        <p:guide orient="horz" pos="2069"/>
        <p:guide orient="horz"/>
        <p:guide orient="horz" pos="3748"/>
        <p:guide orient="horz" pos="1798"/>
        <p:guide orient="horz" pos="754"/>
        <p:guide orient="horz" pos="4201"/>
        <p:guide orient="horz" pos="164"/>
        <p:guide orient="horz" pos="3521"/>
        <p:guide orient="horz" pos="3975"/>
        <p:guide orient="horz" pos="1979"/>
        <p:guide orient="horz" pos="782"/>
        <p:guide orient="horz" pos="891"/>
        <p:guide orient="horz" pos="2931"/>
        <p:guide orient="horz" pos="1207"/>
        <p:guide orient="horz" pos="3947"/>
        <p:guide pos="211"/>
        <p:guide pos="3840"/>
        <p:guide pos="6425"/>
        <p:guide pos="1345"/>
        <p:guide pos="3839"/>
        <p:guide pos="7678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3766"/>
    </p:cViewPr>
  </p:sorterViewPr>
  <p:notesViewPr>
    <p:cSldViewPr>
      <p:cViewPr>
        <p:scale>
          <a:sx n="100" d="100"/>
          <a:sy n="100" d="100"/>
        </p:scale>
        <p:origin x="2314" y="-1262"/>
      </p:cViewPr>
      <p:guideLst>
        <p:guide orient="horz" pos="3155"/>
        <p:guide orient="horz" pos="3181"/>
        <p:guide orient="horz" pos="3130"/>
        <p:guide pos="2170"/>
        <p:guide pos="2196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1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84656" cy="500935"/>
          </a:xfrm>
          <a:prstGeom prst="rect">
            <a:avLst/>
          </a:prstGeom>
        </p:spPr>
        <p:txBody>
          <a:bodyPr vert="horz" lIns="92318" tIns="46158" rIns="92318" bIns="461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902" y="0"/>
            <a:ext cx="2984656" cy="500935"/>
          </a:xfrm>
          <a:prstGeom prst="rect">
            <a:avLst/>
          </a:prstGeom>
        </p:spPr>
        <p:txBody>
          <a:bodyPr vert="horz" lIns="92318" tIns="46158" rIns="92318" bIns="46158" rtlCol="0"/>
          <a:lstStyle>
            <a:lvl1pPr algn="r">
              <a:defRPr sz="1200"/>
            </a:lvl1pPr>
          </a:lstStyle>
          <a:p>
            <a:fld id="{0896570B-74D2-4B4C-BB4B-D0333E8FFC9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517766"/>
            <a:ext cx="2984656" cy="500934"/>
          </a:xfrm>
          <a:prstGeom prst="rect">
            <a:avLst/>
          </a:prstGeom>
        </p:spPr>
        <p:txBody>
          <a:bodyPr vert="horz" lIns="92318" tIns="46158" rIns="92318" bIns="461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902" y="9517766"/>
            <a:ext cx="2984656" cy="500934"/>
          </a:xfrm>
          <a:prstGeom prst="rect">
            <a:avLst/>
          </a:prstGeom>
        </p:spPr>
        <p:txBody>
          <a:bodyPr vert="horz" lIns="92318" tIns="46158" rIns="92318" bIns="46158" rtlCol="0" anchor="b"/>
          <a:lstStyle>
            <a:lvl1pPr algn="r">
              <a:defRPr sz="1200"/>
            </a:lvl1pPr>
          </a:lstStyle>
          <a:p>
            <a:fld id="{5D70AC13-0764-4CC2-910F-C0F85603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9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84871" cy="501015"/>
          </a:xfrm>
          <a:prstGeom prst="rect">
            <a:avLst/>
          </a:prstGeom>
        </p:spPr>
        <p:txBody>
          <a:bodyPr vert="horz" lIns="92319" tIns="46159" rIns="92319" bIns="4615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704" y="4"/>
            <a:ext cx="2984871" cy="501015"/>
          </a:xfrm>
          <a:prstGeom prst="rect">
            <a:avLst/>
          </a:prstGeom>
        </p:spPr>
        <p:txBody>
          <a:bodyPr vert="horz" lIns="92319" tIns="46159" rIns="92319" bIns="46159" rtlCol="0"/>
          <a:lstStyle>
            <a:lvl1pPr algn="r">
              <a:defRPr sz="1200"/>
            </a:lvl1pPr>
          </a:lstStyle>
          <a:p>
            <a:fld id="{1E454633-AFA3-4DA2-86AB-ED553BEF38EB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19" tIns="46159" rIns="92319" bIns="4615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5"/>
            <a:ext cx="5510530" cy="4509135"/>
          </a:xfrm>
          <a:prstGeom prst="rect">
            <a:avLst/>
          </a:prstGeom>
        </p:spPr>
        <p:txBody>
          <a:bodyPr vert="horz" lIns="92319" tIns="46159" rIns="92319" bIns="4615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517551"/>
            <a:ext cx="2984871" cy="501015"/>
          </a:xfrm>
          <a:prstGeom prst="rect">
            <a:avLst/>
          </a:prstGeom>
        </p:spPr>
        <p:txBody>
          <a:bodyPr vert="horz" lIns="92319" tIns="46159" rIns="92319" bIns="4615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704" y="9517551"/>
            <a:ext cx="2984871" cy="501015"/>
          </a:xfrm>
          <a:prstGeom prst="rect">
            <a:avLst/>
          </a:prstGeom>
        </p:spPr>
        <p:txBody>
          <a:bodyPr vert="horz" lIns="92319" tIns="46159" rIns="92319" bIns="46159" rtlCol="0" anchor="b"/>
          <a:lstStyle>
            <a:lvl1pPr algn="r">
              <a:defRPr sz="1200"/>
            </a:lvl1pPr>
          </a:lstStyle>
          <a:p>
            <a:fld id="{7EED4C4B-9AE5-4223-B927-94828EBD79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4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9355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38712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58066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77421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96775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16129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35488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154841" algn="l" defTabSz="103871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52FA18-C2E3-42CC-A56C-5AC06EEC4F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46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422798" y="1692667"/>
            <a:ext cx="89028" cy="2097252"/>
          </a:xfrm>
          <a:prstGeom prst="rect">
            <a:avLst/>
          </a:prstGeom>
          <a:gradFill>
            <a:gsLst>
              <a:gs pos="0">
                <a:srgbClr val="21ABB9"/>
              </a:gs>
              <a:gs pos="8000">
                <a:srgbClr val="4DD1DF"/>
              </a:gs>
              <a:gs pos="100000">
                <a:srgbClr val="4DD1D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19" name="직사각형 18"/>
          <p:cNvSpPr/>
          <p:nvPr userDrawn="1"/>
        </p:nvSpPr>
        <p:spPr>
          <a:xfrm>
            <a:off x="2511826" y="1692667"/>
            <a:ext cx="9678588" cy="2093009"/>
          </a:xfrm>
          <a:prstGeom prst="rect">
            <a:avLst/>
          </a:prstGeom>
          <a:gradFill flip="none" rotWithShape="1">
            <a:gsLst>
              <a:gs pos="0">
                <a:srgbClr val="2D82C9"/>
              </a:gs>
              <a:gs pos="8000">
                <a:srgbClr val="5CA1DA"/>
              </a:gs>
              <a:gs pos="100000">
                <a:srgbClr val="4D99D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 descr="koreanaircargo.jpg"/>
          <p:cNvPicPr>
            <a:picLocks noChangeAspect="1"/>
          </p:cNvPicPr>
          <p:nvPr userDrawn="1"/>
        </p:nvPicPr>
        <p:blipFill>
          <a:blip r:embed="rId2" cstate="print"/>
          <a:srcRect l="61488" t="31100" b="19551"/>
          <a:stretch>
            <a:fillRect/>
          </a:stretch>
        </p:blipFill>
        <p:spPr bwMode="auto">
          <a:xfrm>
            <a:off x="-1" y="1692275"/>
            <a:ext cx="2422799" cy="2093401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" name="Rectangle 29"/>
          <p:cNvSpPr>
            <a:spLocks noChangeArrowheads="1"/>
          </p:cNvSpPr>
          <p:nvPr userDrawn="1"/>
        </p:nvSpPr>
        <p:spPr bwMode="auto">
          <a:xfrm flipV="1">
            <a:off x="0" y="3789919"/>
            <a:ext cx="12190413" cy="8018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 sz="180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04150" y="6579858"/>
            <a:ext cx="359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and Confidential © KOREAN AIR, 2017 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2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8782" y="2781738"/>
            <a:ext cx="7776864" cy="927241"/>
          </a:xfrm>
          <a:prstGeom prst="rect">
            <a:avLst/>
          </a:prstGeom>
        </p:spPr>
        <p:txBody>
          <a:bodyPr vert="horz" wrap="none" lIns="77868" tIns="38934" rIns="77868" bIns="38934" rtlCol="0" anchor="ctr">
            <a:noAutofit/>
          </a:bodyPr>
          <a:lstStyle>
            <a:lvl1pPr>
              <a:defRPr lang="ko-KR" altLang="en-US" sz="36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eaLnBrk="0" fontAlgn="base" hangingPunct="0">
              <a:lnSpc>
                <a:spcPct val="12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8758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06574" y="117442"/>
            <a:ext cx="8543837" cy="513502"/>
          </a:xfrm>
          <a:prstGeom prst="rect">
            <a:avLst/>
          </a:prstGeom>
        </p:spPr>
        <p:txBody>
          <a:bodyPr vert="horz" lIns="103821" tIns="51911" rIns="103821" bIns="51911" rtlCol="0" anchor="ctr">
            <a:noAutofit/>
          </a:bodyPr>
          <a:lstStyle>
            <a:lvl1pPr algn="l">
              <a:defRPr lang="ko-KR" altLang="en-US" sz="32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algn="l" defTabSz="779054"/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16153" y="710278"/>
            <a:ext cx="11774880" cy="54000"/>
            <a:chOff x="186510" y="584890"/>
            <a:chExt cx="9567090" cy="162000"/>
          </a:xfrm>
        </p:grpSpPr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 flipV="1">
              <a:off x="186510" y="584890"/>
              <a:ext cx="508996" cy="162000"/>
            </a:xfrm>
            <a:prstGeom prst="rect">
              <a:avLst/>
            </a:prstGeom>
            <a:solidFill>
              <a:srgbClr val="1A81CB"/>
            </a:solidFill>
            <a:ln>
              <a:noFill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</a:pPr>
              <a:endParaRPr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723136" y="584890"/>
              <a:ext cx="9030464" cy="162000"/>
            </a:xfrm>
            <a:prstGeom prst="rect">
              <a:avLst/>
            </a:prstGeom>
            <a:solidFill>
              <a:srgbClr val="6CB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304150" y="6579858"/>
            <a:ext cx="359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and Confidential © KOREAN AIR, 2017 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한쪽 모서리가 잘린 사각형 1"/>
          <p:cNvSpPr/>
          <p:nvPr userDrawn="1"/>
        </p:nvSpPr>
        <p:spPr>
          <a:xfrm flipH="1">
            <a:off x="11472514" y="6571644"/>
            <a:ext cx="720080" cy="296126"/>
          </a:xfrm>
          <a:custGeom>
            <a:avLst/>
            <a:gdLst>
              <a:gd name="connsiteX0" fmla="*/ 0 w 792088"/>
              <a:gd name="connsiteY0" fmla="*/ 0 h 432048"/>
              <a:gd name="connsiteX1" fmla="*/ 576064 w 792088"/>
              <a:gd name="connsiteY1" fmla="*/ 0 h 432048"/>
              <a:gd name="connsiteX2" fmla="*/ 792088 w 792088"/>
              <a:gd name="connsiteY2" fmla="*/ 216024 h 432048"/>
              <a:gd name="connsiteX3" fmla="*/ 792088 w 792088"/>
              <a:gd name="connsiteY3" fmla="*/ 432048 h 432048"/>
              <a:gd name="connsiteX4" fmla="*/ 0 w 792088"/>
              <a:gd name="connsiteY4" fmla="*/ 432048 h 432048"/>
              <a:gd name="connsiteX5" fmla="*/ 0 w 792088"/>
              <a:gd name="connsiteY5" fmla="*/ 0 h 432048"/>
              <a:gd name="connsiteX0" fmla="*/ 0 w 792088"/>
              <a:gd name="connsiteY0" fmla="*/ 0 h 440142"/>
              <a:gd name="connsiteX1" fmla="*/ 576064 w 792088"/>
              <a:gd name="connsiteY1" fmla="*/ 0 h 440142"/>
              <a:gd name="connsiteX2" fmla="*/ 783124 w 792088"/>
              <a:gd name="connsiteY2" fmla="*/ 440142 h 440142"/>
              <a:gd name="connsiteX3" fmla="*/ 792088 w 792088"/>
              <a:gd name="connsiteY3" fmla="*/ 432048 h 440142"/>
              <a:gd name="connsiteX4" fmla="*/ 0 w 792088"/>
              <a:gd name="connsiteY4" fmla="*/ 432048 h 440142"/>
              <a:gd name="connsiteX5" fmla="*/ 0 w 792088"/>
              <a:gd name="connsiteY5" fmla="*/ 0 h 44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088" h="440142">
                <a:moveTo>
                  <a:pt x="0" y="0"/>
                </a:moveTo>
                <a:lnTo>
                  <a:pt x="576064" y="0"/>
                </a:lnTo>
                <a:lnTo>
                  <a:pt x="783124" y="440142"/>
                </a:lnTo>
                <a:lnTo>
                  <a:pt x="792088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92344" y="6576933"/>
            <a:ext cx="565947" cy="269231"/>
          </a:xfrm>
          <a:prstGeom prst="rect">
            <a:avLst/>
          </a:prstGeom>
          <a:noFill/>
        </p:spPr>
        <p:txBody>
          <a:bodyPr wrap="none" lIns="0" tIns="14400" rIns="0" bIns="14400" rtlCol="0" anchor="ctr" anchorCtr="0">
            <a:noAutofit/>
          </a:bodyPr>
          <a:lstStyle/>
          <a:p>
            <a:pPr algn="ctr"/>
            <a:fld id="{3A9C75C6-DFDA-49D9-A93C-A5224839EE5C}" type="slidenum">
              <a:rPr lang="ko-KR" altLang="en-US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ko-KR" altLang="en-US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rcRect t="84245"/>
          <a:stretch/>
        </p:blipFill>
        <p:spPr>
          <a:xfrm>
            <a:off x="11467369" y="6820705"/>
            <a:ext cx="719390" cy="4706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07116" y="837506"/>
            <a:ext cx="10271125" cy="100965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278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3821" tIns="51911" rIns="103821" bIns="51911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92"/>
            <a:ext cx="10971372" cy="4527011"/>
          </a:xfrm>
          <a:prstGeom prst="rect">
            <a:avLst/>
          </a:prstGeom>
        </p:spPr>
        <p:txBody>
          <a:bodyPr vert="horz" lIns="103821" tIns="51911" rIns="103821" bIns="51911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0" y="6357824"/>
            <a:ext cx="2844430" cy="365210"/>
          </a:xfrm>
          <a:prstGeom prst="rect">
            <a:avLst/>
          </a:prstGeom>
        </p:spPr>
        <p:txBody>
          <a:bodyPr vert="horz" lIns="103821" tIns="51911" rIns="103821" bIns="519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3FBF-3491-4CC3-AF55-D3A6F2627112}" type="datetime1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74" y="6357824"/>
            <a:ext cx="3860297" cy="365210"/>
          </a:xfrm>
          <a:prstGeom prst="rect">
            <a:avLst/>
          </a:prstGeom>
        </p:spPr>
        <p:txBody>
          <a:bodyPr vert="horz" lIns="103821" tIns="51911" rIns="103821" bIns="519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3821" tIns="51911" rIns="103821" bIns="5191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9AEB-BC6D-4868-A4E7-8BA22F6F5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62" r:id="rId3"/>
    <p:sldLayoutId id="214748365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38712" rtl="0" eaLnBrk="1" latinLnBrk="1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9516" indent="-389516" algn="l" defTabSz="1038712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3952" indent="-324598" algn="l" defTabSz="1038712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388" indent="-259677" algn="l" defTabSz="103871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743" indent="-259677" algn="l" defTabSz="1038712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7097" indent="-259677" algn="l" defTabSz="1038712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6454" indent="-259677" algn="l" defTabSz="103871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75808" indent="-259677" algn="l" defTabSz="103871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95161" indent="-259677" algn="l" defTabSz="103871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14520" indent="-259677" algn="l" defTabSz="103871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355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712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066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421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6775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129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5488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4841" algn="l" defTabSz="103871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&#47560;&#51060;&#44536;&#47112;&#51060;&#49496;&#51204;&#47029;_GPS.pptx" TargetMode="External"/><Relationship Id="rId3" Type="http://schemas.openxmlformats.org/officeDocument/2006/relationships/hyperlink" Target="&#47560;&#51060;&#44536;&#47112;&#51060;&#49496;&#51204;&#47029;_&#52880;&#45208;&#45796;&#49464;&#44288;.pptx" TargetMode="External"/><Relationship Id="rId7" Type="http://schemas.openxmlformats.org/officeDocument/2006/relationships/hyperlink" Target="&#47560;&#51060;&#44536;&#47112;&#51060;&#49496;&#51204;&#47029;_FMS.ppt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hyperlink" Target="&#47560;&#51060;&#44536;&#47112;&#51060;&#49496;&#51204;&#47029;_&#44397;&#45236;&#49440;.pptx" TargetMode="External"/><Relationship Id="rId5" Type="http://schemas.openxmlformats.org/officeDocument/2006/relationships/hyperlink" Target="&#47560;&#51060;&#44536;&#47112;&#51060;&#49496;&#51204;&#47029;_MTMS.pptx" TargetMode="External"/><Relationship Id="rId4" Type="http://schemas.openxmlformats.org/officeDocument/2006/relationships/hyperlink" Target="&#47560;&#51060;&#44536;&#47112;&#51060;&#49496;&#51204;&#47029;_KCUS.pptx" TargetMode="External"/><Relationship Id="rId9" Type="http://schemas.openxmlformats.org/officeDocument/2006/relationships/hyperlink" Target="&#47560;&#51060;&#44536;&#47112;&#51060;&#49496;&#51204;&#47029;_&#52285;&#44256;EDI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cuskt.koreanair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" y="1845824"/>
            <a:ext cx="12116072" cy="1799966"/>
          </a:xfrm>
          <a:prstGeom prst="rect">
            <a:avLst/>
          </a:prstGeom>
          <a:noFill/>
          <a:ln w="19050">
            <a:noFill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2063" tIns="46032" rIns="92063" bIns="46032" anchor="ctr">
            <a:no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In-House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마이그레이션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78" y="1201067"/>
            <a:ext cx="1884117" cy="4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499882"/>
            <a:ext cx="12190413" cy="359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ko-KR" altLang="en-US" sz="18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975562" y="6381738"/>
            <a:ext cx="1214850" cy="476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ko-KR" altLang="en-US" sz="18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06668" y="4365898"/>
            <a:ext cx="4577109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6362" tIns="33182" rIns="66362" bIns="33182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2017. 10. 13.</a:t>
            </a:r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  <a:spcBef>
                <a:spcPts val="726"/>
              </a:spcBef>
            </a:pPr>
            <a:r>
              <a:rPr lang="en-US" altLang="ko-KR" sz="2400" b="1" spc="1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400" b="1" spc="1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추진 사무국 </a:t>
            </a:r>
            <a:r>
              <a:rPr lang="en-US" altLang="ko-KR" sz="2400" b="1" spc="1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 IT PMO</a:t>
            </a:r>
            <a:endParaRPr lang="ko-KR" altLang="en-US" sz="2400" b="1" spc="1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In-House </a:t>
            </a:r>
            <a:r>
              <a:rPr lang="ko-KR" altLang="en-US" dirty="0" err="1" smtClean="0"/>
              <a:t>마이그레이션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477963" y="1209675"/>
          <a:ext cx="7818624" cy="509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3436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2391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9419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382588" y="2822477"/>
            <a:ext cx="936625" cy="24648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디자인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6" name="Rectangle 147"/>
          <p:cNvSpPr>
            <a:spLocks noChangeArrowheads="1"/>
          </p:cNvSpPr>
          <p:nvPr/>
        </p:nvSpPr>
        <p:spPr bwMode="auto">
          <a:xfrm>
            <a:off x="382588" y="3140968"/>
            <a:ext cx="936625" cy="56240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ko-KR" sz="1000" b="1" dirty="0" smtClean="0">
                <a:latin typeface="+mn-ea"/>
                <a:ea typeface="+mn-ea"/>
              </a:rPr>
              <a:t>App </a:t>
            </a:r>
            <a:r>
              <a:rPr lang="ko-KR" altLang="en-US" sz="1000" b="1" dirty="0" smtClean="0">
                <a:latin typeface="+mn-ea"/>
                <a:ea typeface="+mn-ea"/>
              </a:rPr>
              <a:t>개발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7" name="Rectangle 141"/>
          <p:cNvSpPr>
            <a:spLocks noChangeArrowheads="1"/>
          </p:cNvSpPr>
          <p:nvPr/>
        </p:nvSpPr>
        <p:spPr bwMode="auto">
          <a:xfrm>
            <a:off x="382588" y="4294816"/>
            <a:ext cx="936625" cy="42608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>
                <a:latin typeface="+mn-ea"/>
                <a:ea typeface="+mn-ea"/>
              </a:rPr>
              <a:t>테스트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1784791" y="2852936"/>
            <a:ext cx="1420967" cy="12779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디자인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" name="Rectangle 96"/>
          <p:cNvSpPr>
            <a:spLocks noChangeArrowheads="1"/>
          </p:cNvSpPr>
          <p:nvPr/>
        </p:nvSpPr>
        <p:spPr bwMode="auto">
          <a:xfrm>
            <a:off x="382588" y="1700864"/>
            <a:ext cx="936625" cy="77627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일정계획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1499013" y="1918288"/>
            <a:ext cx="3863872" cy="1806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개선범위 개발 및 테스트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AutoShape 108"/>
          <p:cNvSpPr>
            <a:spLocks noChangeArrowheads="1"/>
          </p:cNvSpPr>
          <p:nvPr/>
        </p:nvSpPr>
        <p:spPr bwMode="auto">
          <a:xfrm>
            <a:off x="1938189" y="3371850"/>
            <a:ext cx="1254920" cy="12545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en-US" altLang="ko-KR" sz="800" b="1" dirty="0">
                <a:latin typeface="+mn-ea"/>
                <a:ea typeface="+mn-ea"/>
              </a:rPr>
              <a:t>DB </a:t>
            </a:r>
            <a:r>
              <a:rPr lang="ko-KR" altLang="en-US" sz="800" b="1" dirty="0" smtClean="0">
                <a:latin typeface="+mn-ea"/>
                <a:ea typeface="+mn-ea"/>
              </a:rPr>
              <a:t>설계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2" name="AutoShape 108"/>
          <p:cNvSpPr>
            <a:spLocks noChangeArrowheads="1"/>
          </p:cNvSpPr>
          <p:nvPr/>
        </p:nvSpPr>
        <p:spPr bwMode="auto">
          <a:xfrm>
            <a:off x="1932906" y="3174876"/>
            <a:ext cx="2991271" cy="15319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  <a:ea typeface="+mn-ea"/>
              </a:rPr>
              <a:t>프로그램 </a:t>
            </a:r>
            <a:r>
              <a:rPr lang="ko-KR" altLang="en-US" sz="800" b="1" dirty="0">
                <a:latin typeface="+mn-ea"/>
                <a:ea typeface="+mn-ea"/>
              </a:rPr>
              <a:t>개발</a:t>
            </a:r>
          </a:p>
        </p:txBody>
      </p:sp>
      <p:sp>
        <p:nvSpPr>
          <p:cNvPr id="13" name="Rectangle 141"/>
          <p:cNvSpPr>
            <a:spLocks noChangeArrowheads="1"/>
          </p:cNvSpPr>
          <p:nvPr/>
        </p:nvSpPr>
        <p:spPr bwMode="auto">
          <a:xfrm>
            <a:off x="382588" y="5959011"/>
            <a:ext cx="936625" cy="30711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적용</a:t>
            </a:r>
            <a:r>
              <a:rPr lang="en-US" altLang="ko-KR" sz="1000" b="1" dirty="0" smtClean="0">
                <a:latin typeface="+mn-ea"/>
                <a:ea typeface="+mn-ea"/>
              </a:rPr>
              <a:t>/</a:t>
            </a:r>
            <a:r>
              <a:rPr lang="ko-KR" altLang="en-US" sz="1000" b="1" dirty="0" smtClean="0">
                <a:latin typeface="+mn-ea"/>
                <a:ea typeface="+mn-ea"/>
              </a:rPr>
              <a:t>안정화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4" name="AutoShape 107"/>
          <p:cNvSpPr>
            <a:spLocks noChangeArrowheads="1"/>
          </p:cNvSpPr>
          <p:nvPr/>
        </p:nvSpPr>
        <p:spPr bwMode="auto">
          <a:xfrm>
            <a:off x="1481310" y="2593479"/>
            <a:ext cx="1021209" cy="15445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  <a:ea typeface="+mn-ea"/>
              </a:rPr>
              <a:t>요구사항정의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latin typeface="+mn-ea"/>
                <a:ea typeface="+mn-ea"/>
              </a:rPr>
              <a:t>분석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382588" y="2552066"/>
            <a:ext cx="936625" cy="1984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>
                <a:latin typeface="+mn-ea"/>
                <a:ea typeface="+mn-ea"/>
              </a:rPr>
              <a:t>분석</a:t>
            </a:r>
          </a:p>
        </p:txBody>
      </p:sp>
      <p:sp>
        <p:nvSpPr>
          <p:cNvPr id="16" name="Line 218"/>
          <p:cNvSpPr>
            <a:spLocks noChangeShapeType="1"/>
          </p:cNvSpPr>
          <p:nvPr/>
        </p:nvSpPr>
        <p:spPr bwMode="auto">
          <a:xfrm>
            <a:off x="5385048" y="1450803"/>
            <a:ext cx="0" cy="4886671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Line 218"/>
          <p:cNvSpPr>
            <a:spLocks noChangeShapeType="1"/>
          </p:cNvSpPr>
          <p:nvPr/>
        </p:nvSpPr>
        <p:spPr bwMode="auto">
          <a:xfrm>
            <a:off x="8860482" y="1470224"/>
            <a:ext cx="0" cy="488667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203" y="6383856"/>
            <a:ext cx="71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최종목</a:t>
            </a:r>
            <a:r>
              <a:rPr lang="ko-KR" altLang="en-US" sz="1000" b="1" dirty="0"/>
              <a:t>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1501" y="6383856"/>
            <a:ext cx="12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</a:t>
            </a:r>
            <a:r>
              <a:rPr lang="ko-KR" altLang="en-US" sz="1000" b="1" dirty="0" err="1" smtClean="0"/>
              <a:t>차개발완료</a:t>
            </a:r>
            <a:r>
              <a:rPr lang="ko-KR" altLang="en-US" sz="1000" b="1" dirty="0" smtClean="0"/>
              <a:t> 목표</a:t>
            </a:r>
            <a:endParaRPr lang="ko-KR" altLang="en-US" sz="1000" b="1" dirty="0"/>
          </a:p>
        </p:txBody>
      </p:sp>
      <p:sp>
        <p:nvSpPr>
          <p:cNvPr id="20" name="AutoShape 108"/>
          <p:cNvSpPr>
            <a:spLocks noChangeArrowheads="1"/>
          </p:cNvSpPr>
          <p:nvPr/>
        </p:nvSpPr>
        <p:spPr bwMode="auto">
          <a:xfrm>
            <a:off x="3277766" y="3572528"/>
            <a:ext cx="1670298" cy="12545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>
                <a:latin typeface="+mn-ea"/>
              </a:rPr>
              <a:t>신</a:t>
            </a:r>
            <a:r>
              <a:rPr lang="ko-KR" altLang="en-US" sz="800" b="1" dirty="0" smtClean="0">
                <a:latin typeface="+mn-ea"/>
              </a:rPr>
              <a:t>규기능 개발 및 </a:t>
            </a:r>
            <a:r>
              <a:rPr lang="en-US" altLang="ko-KR" sz="800" b="1" dirty="0" smtClean="0">
                <a:latin typeface="+mn-ea"/>
              </a:rPr>
              <a:t>UI </a:t>
            </a:r>
            <a:r>
              <a:rPr lang="ko-KR" altLang="en-US" sz="800" b="1" dirty="0" smtClean="0">
                <a:latin typeface="+mn-ea"/>
              </a:rPr>
              <a:t>적용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1" name="AutoShape 108"/>
          <p:cNvSpPr>
            <a:spLocks noChangeArrowheads="1"/>
          </p:cNvSpPr>
          <p:nvPr/>
        </p:nvSpPr>
        <p:spPr bwMode="auto">
          <a:xfrm>
            <a:off x="3290080" y="3390900"/>
            <a:ext cx="942840" cy="12545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en-US" altLang="ko-KR" sz="800" b="1" dirty="0" err="1" smtClean="0">
                <a:latin typeface="+mn-ea"/>
              </a:rPr>
              <a:t>InterFace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설계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AutoShape 108"/>
          <p:cNvSpPr>
            <a:spLocks noChangeArrowheads="1"/>
          </p:cNvSpPr>
          <p:nvPr/>
        </p:nvSpPr>
        <p:spPr bwMode="auto">
          <a:xfrm>
            <a:off x="1936279" y="3568336"/>
            <a:ext cx="1254920" cy="12545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개선점 및 공통모듈화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3" name="AutoShape 108"/>
          <p:cNvSpPr>
            <a:spLocks noChangeArrowheads="1"/>
          </p:cNvSpPr>
          <p:nvPr/>
        </p:nvSpPr>
        <p:spPr bwMode="auto">
          <a:xfrm>
            <a:off x="4982954" y="4293096"/>
            <a:ext cx="829560" cy="16584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테스트 시나리오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4" name="Rectangle 141"/>
          <p:cNvSpPr>
            <a:spLocks noChangeArrowheads="1"/>
          </p:cNvSpPr>
          <p:nvPr/>
        </p:nvSpPr>
        <p:spPr bwMode="auto">
          <a:xfrm>
            <a:off x="378396" y="4795831"/>
            <a:ext cx="936625" cy="56711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추가 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인터페이스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5" name="AutoShape 108"/>
          <p:cNvSpPr>
            <a:spLocks noChangeArrowheads="1"/>
          </p:cNvSpPr>
          <p:nvPr/>
        </p:nvSpPr>
        <p:spPr bwMode="auto">
          <a:xfrm>
            <a:off x="7405616" y="5087371"/>
            <a:ext cx="1003768" cy="26183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추가</a:t>
            </a:r>
            <a:r>
              <a:rPr lang="en-US" altLang="ko-KR" sz="800" b="1" dirty="0" smtClean="0">
                <a:latin typeface="+mn-ea"/>
              </a:rPr>
              <a:t>,</a:t>
            </a:r>
            <a:r>
              <a:rPr lang="ko-KR" altLang="en-US" sz="800" b="1" dirty="0" smtClean="0">
                <a:latin typeface="+mn-ea"/>
              </a:rPr>
              <a:t>수정 </a:t>
            </a:r>
            <a:endParaRPr lang="en-US" altLang="ko-KR" sz="800" b="1" dirty="0" smtClean="0">
              <a:latin typeface="+mn-ea"/>
            </a:endParaRPr>
          </a:p>
          <a:p>
            <a:pPr algn="ctr" eaLnBrk="0" hangingPunct="0">
              <a:defRPr/>
            </a:pPr>
            <a:r>
              <a:rPr lang="en-US" altLang="ko-KR" sz="800" b="1" dirty="0" smtClean="0">
                <a:latin typeface="+mn-ea"/>
              </a:rPr>
              <a:t>I/F</a:t>
            </a:r>
            <a:r>
              <a:rPr lang="ko-KR" altLang="en-US" sz="800" b="1" dirty="0" smtClean="0">
                <a:latin typeface="+mn-ea"/>
              </a:rPr>
              <a:t> 기능 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확</a:t>
            </a:r>
            <a:r>
              <a:rPr lang="ko-KR" altLang="en-US" sz="800" b="1" dirty="0">
                <a:latin typeface="+mn-ea"/>
              </a:rPr>
              <a:t>인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6" name="AutoShape 108"/>
          <p:cNvSpPr>
            <a:spLocks noChangeArrowheads="1"/>
          </p:cNvSpPr>
          <p:nvPr/>
        </p:nvSpPr>
        <p:spPr bwMode="auto">
          <a:xfrm>
            <a:off x="6708972" y="4869160"/>
            <a:ext cx="912516" cy="16584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추가 </a:t>
            </a:r>
            <a:r>
              <a:rPr lang="en-US" altLang="ko-KR" sz="800" b="1" dirty="0" smtClean="0">
                <a:latin typeface="+mn-ea"/>
              </a:rPr>
              <a:t>I/F</a:t>
            </a:r>
            <a:r>
              <a:rPr lang="ko-KR" altLang="en-US" sz="800" b="1" dirty="0" smtClean="0">
                <a:latin typeface="+mn-ea"/>
              </a:rPr>
              <a:t> 요건 정의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7" name="Rectangle 141"/>
          <p:cNvSpPr>
            <a:spLocks noChangeArrowheads="1"/>
          </p:cNvSpPr>
          <p:nvPr/>
        </p:nvSpPr>
        <p:spPr bwMode="auto">
          <a:xfrm>
            <a:off x="377875" y="5437880"/>
            <a:ext cx="936625" cy="42608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+mn-ea"/>
              </a:rPr>
              <a:t>최</a:t>
            </a:r>
            <a:r>
              <a:rPr lang="ko-KR" altLang="en-US" sz="1000" b="1" dirty="0">
                <a:latin typeface="+mn-ea"/>
              </a:rPr>
              <a:t>종</a:t>
            </a:r>
            <a:r>
              <a:rPr lang="ko-KR" altLang="en-US" sz="1000" b="1" dirty="0" smtClean="0">
                <a:latin typeface="+mn-ea"/>
              </a:rPr>
              <a:t> 테스트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8" name="AutoShape 108"/>
          <p:cNvSpPr>
            <a:spLocks noChangeArrowheads="1"/>
          </p:cNvSpPr>
          <p:nvPr/>
        </p:nvSpPr>
        <p:spPr bwMode="auto">
          <a:xfrm>
            <a:off x="7928916" y="5548858"/>
            <a:ext cx="912516" cy="16584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en-US" altLang="ko-KR" sz="800" b="1" dirty="0">
                <a:latin typeface="+mn-ea"/>
                <a:ea typeface="+mn-ea"/>
              </a:rPr>
              <a:t>Unit </a:t>
            </a:r>
            <a:r>
              <a:rPr lang="en-US" altLang="ko-KR" sz="800" b="1" dirty="0" smtClean="0">
                <a:latin typeface="+mn-ea"/>
                <a:ea typeface="+mn-ea"/>
              </a:rPr>
              <a:t>Test </a:t>
            </a:r>
            <a:r>
              <a:rPr lang="ko-KR" altLang="en-US" sz="800" b="1" dirty="0" smtClean="0">
                <a:latin typeface="+mn-ea"/>
                <a:ea typeface="+mn-ea"/>
              </a:rPr>
              <a:t>및 수정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9" name="AutoShape 108"/>
          <p:cNvSpPr>
            <a:spLocks noChangeArrowheads="1"/>
          </p:cNvSpPr>
          <p:nvPr/>
        </p:nvSpPr>
        <p:spPr bwMode="auto">
          <a:xfrm>
            <a:off x="8375647" y="5877272"/>
            <a:ext cx="468265" cy="23765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운영서버 </a:t>
            </a:r>
            <a:endParaRPr lang="en-US" altLang="ko-KR" sz="800" b="1" dirty="0" smtClean="0">
              <a:latin typeface="+mn-ea"/>
            </a:endParaRPr>
          </a:p>
          <a:p>
            <a:pPr algn="ctr" eaLnBrk="0" hangingPunct="0">
              <a:defRPr/>
            </a:pPr>
            <a:r>
              <a:rPr lang="ko-KR" altLang="en-US" sz="800" b="1" dirty="0" err="1" smtClean="0">
                <a:latin typeface="+mn-ea"/>
              </a:rPr>
              <a:t>포팅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0" name="AutoShape 108"/>
          <p:cNvSpPr>
            <a:spLocks noChangeArrowheads="1"/>
          </p:cNvSpPr>
          <p:nvPr/>
        </p:nvSpPr>
        <p:spPr bwMode="auto">
          <a:xfrm>
            <a:off x="8875182" y="6124427"/>
            <a:ext cx="754146" cy="16584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안정</a:t>
            </a:r>
            <a:r>
              <a:rPr lang="ko-KR" altLang="en-US" sz="800" b="1" dirty="0">
                <a:latin typeface="+mn-ea"/>
              </a:rPr>
              <a:t>화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6713422" y="1928707"/>
            <a:ext cx="1694677" cy="1788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I/F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완료후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추가 작업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Rectangle 57"/>
          <p:cNvSpPr>
            <a:spLocks noChangeArrowheads="1"/>
          </p:cNvSpPr>
          <p:nvPr/>
        </p:nvSpPr>
        <p:spPr bwMode="auto">
          <a:xfrm>
            <a:off x="4970964" y="2157307"/>
            <a:ext cx="1711624" cy="1788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차 테스트 및 수정사항 반영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AutoShape 108"/>
          <p:cNvSpPr>
            <a:spLocks noChangeArrowheads="1"/>
          </p:cNvSpPr>
          <p:nvPr/>
        </p:nvSpPr>
        <p:spPr bwMode="auto">
          <a:xfrm>
            <a:off x="5160476" y="4497313"/>
            <a:ext cx="1514149" cy="16584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en-US" altLang="ko-KR" sz="800" b="1" dirty="0">
                <a:latin typeface="+mn-ea"/>
                <a:ea typeface="+mn-ea"/>
              </a:rPr>
              <a:t>Unit </a:t>
            </a:r>
            <a:r>
              <a:rPr lang="en-US" altLang="ko-KR" sz="800" b="1" dirty="0" smtClean="0">
                <a:latin typeface="+mn-ea"/>
                <a:ea typeface="+mn-ea"/>
              </a:rPr>
              <a:t>Test </a:t>
            </a:r>
            <a:r>
              <a:rPr lang="ko-KR" altLang="en-US" sz="800" b="1" dirty="0" smtClean="0">
                <a:latin typeface="+mn-ea"/>
                <a:ea typeface="+mn-ea"/>
              </a:rPr>
              <a:t>및 수정사항 반영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4" name="Rectangle 57"/>
          <p:cNvSpPr>
            <a:spLocks noChangeArrowheads="1"/>
          </p:cNvSpPr>
          <p:nvPr/>
        </p:nvSpPr>
        <p:spPr bwMode="auto">
          <a:xfrm>
            <a:off x="7977336" y="2166764"/>
            <a:ext cx="1315925" cy="1788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최종테스트 및 안정화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Rectangle 141"/>
          <p:cNvSpPr>
            <a:spLocks noChangeArrowheads="1"/>
          </p:cNvSpPr>
          <p:nvPr/>
        </p:nvSpPr>
        <p:spPr bwMode="auto">
          <a:xfrm>
            <a:off x="377875" y="3793801"/>
            <a:ext cx="936625" cy="42608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서버구축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6" name="AutoShape 108"/>
          <p:cNvSpPr>
            <a:spLocks noChangeArrowheads="1"/>
          </p:cNvSpPr>
          <p:nvPr/>
        </p:nvSpPr>
        <p:spPr bwMode="auto">
          <a:xfrm>
            <a:off x="3656856" y="3889564"/>
            <a:ext cx="799458" cy="2595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테스트서버구축</a:t>
            </a:r>
            <a:endParaRPr lang="en-US" altLang="ko-KR" sz="800" b="1" dirty="0" smtClean="0">
              <a:latin typeface="+mn-ea"/>
            </a:endParaRPr>
          </a:p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별개 진행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7" name="AutoShape 108"/>
          <p:cNvSpPr>
            <a:spLocks noChangeArrowheads="1"/>
          </p:cNvSpPr>
          <p:nvPr/>
        </p:nvSpPr>
        <p:spPr bwMode="auto">
          <a:xfrm>
            <a:off x="4559052" y="3889564"/>
            <a:ext cx="799458" cy="2595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" rIns="0" bIns="7200" anchor="ctr"/>
          <a:lstStyle/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운영서버구축</a:t>
            </a:r>
            <a:endParaRPr lang="en-US" altLang="ko-KR" sz="800" b="1" dirty="0" smtClean="0">
              <a:latin typeface="+mn-ea"/>
            </a:endParaRPr>
          </a:p>
          <a:p>
            <a:pPr algn="ctr" eaLnBrk="0" hangingPunct="0">
              <a:defRPr/>
            </a:pPr>
            <a:r>
              <a:rPr lang="ko-KR" altLang="en-US" sz="800" b="1" dirty="0" smtClean="0">
                <a:latin typeface="+mn-ea"/>
              </a:rPr>
              <a:t>별개 진행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651463"/>
              </p:ext>
            </p:extLst>
          </p:nvPr>
        </p:nvGraphicFramePr>
        <p:xfrm>
          <a:off x="9478963" y="12176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워크시트" showAsIcon="1" r:id="rId5" imgW="914400" imgH="771480" progId="Excel.Sheet.12">
                  <p:embed/>
                </p:oleObj>
              </mc:Choice>
              <mc:Fallback>
                <p:oleObj name="워크시트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78963" y="1217613"/>
                        <a:ext cx="914400" cy="771525"/>
                      </a:xfrm>
                      <a:prstGeom prst="rect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3627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0750" y="3467206"/>
            <a:ext cx="8612372" cy="10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8782" y="2602997"/>
            <a:ext cx="7776864" cy="927241"/>
          </a:xfrm>
        </p:spPr>
        <p:txBody>
          <a:bodyPr/>
          <a:lstStyle/>
          <a:p>
            <a:r>
              <a:rPr lang="ko-KR" altLang="en-US" sz="4400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감사합니</a:t>
            </a:r>
            <a:r>
              <a:rPr lang="ko-KR" altLang="en-US" sz="4400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다</a:t>
            </a:r>
            <a:endParaRPr lang="ko-KR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6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478582" y="3122712"/>
            <a:ext cx="7128792" cy="2662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582" y="900140"/>
            <a:ext cx="7128792" cy="2051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In-House </a:t>
            </a:r>
            <a:r>
              <a:rPr lang="ko-KR" altLang="en-US" dirty="0">
                <a:latin typeface="+mn-ea"/>
              </a:rPr>
              <a:t>시스템 목록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50590" y="994023"/>
            <a:ext cx="5355372" cy="536727"/>
            <a:chOff x="367" y="1684987"/>
            <a:chExt cx="1110734" cy="224664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67" y="1684987"/>
              <a:ext cx="1110734" cy="2246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모서리가 둥근 직사각형 4"/>
            <p:cNvSpPr/>
            <p:nvPr/>
          </p:nvSpPr>
          <p:spPr>
            <a:xfrm>
              <a:off x="54589" y="1739209"/>
              <a:ext cx="1002290" cy="2138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smtClean="0"/>
                <a:t>1. </a:t>
              </a:r>
              <a:r>
                <a:rPr lang="ko-KR" sz="1300" b="1" kern="1200" smtClean="0"/>
                <a:t>캐나다세관 </a:t>
              </a:r>
              <a:r>
                <a:rPr lang="en-US" sz="1300" b="1" kern="1200" smtClean="0">
                  <a:hlinkClick r:id="rId3" action="ppaction://hlinkpres?slideindex=1&amp;slidetitle="/>
                </a:rPr>
                <a:t>Go</a:t>
              </a:r>
              <a:endParaRPr lang="ko-KR" sz="1300" kern="120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0590" y="1641922"/>
            <a:ext cx="5355372" cy="536727"/>
            <a:chOff x="1166638" y="1684987"/>
            <a:chExt cx="1110734" cy="2246649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166638" y="1684987"/>
              <a:ext cx="1110734" cy="2246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모서리가 둥근 직사각형 6"/>
            <p:cNvSpPr/>
            <p:nvPr/>
          </p:nvSpPr>
          <p:spPr>
            <a:xfrm>
              <a:off x="1220860" y="1739209"/>
              <a:ext cx="1002290" cy="2138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smtClean="0"/>
                <a:t>2. KCUSKT (</a:t>
              </a:r>
              <a:r>
                <a:rPr lang="ko-KR" sz="1300" b="1" kern="1200" smtClean="0"/>
                <a:t>적하목록 시스템</a:t>
              </a:r>
              <a:r>
                <a:rPr lang="en-US" sz="1300" b="1" kern="1200" smtClean="0"/>
                <a:t>) </a:t>
              </a:r>
              <a:r>
                <a:rPr lang="en-US" sz="1300" b="1" kern="1200" smtClean="0">
                  <a:hlinkClick r:id="rId4" action="ppaction://hlinkpres?slideindex=1&amp;slidetitle="/>
                </a:rPr>
                <a:t>Go</a:t>
              </a:r>
              <a:endParaRPr lang="ko-KR" sz="13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50590" y="2289821"/>
            <a:ext cx="5355372" cy="536727"/>
            <a:chOff x="2332909" y="1684987"/>
            <a:chExt cx="1110734" cy="2246649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32909" y="1684987"/>
              <a:ext cx="1110734" cy="2246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모서리가 둥근 직사각형 8"/>
            <p:cNvSpPr/>
            <p:nvPr/>
          </p:nvSpPr>
          <p:spPr>
            <a:xfrm>
              <a:off x="2387131" y="1739209"/>
              <a:ext cx="1002290" cy="2138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smtClean="0"/>
                <a:t>3. MTMS (</a:t>
              </a:r>
              <a:r>
                <a:rPr lang="ko-KR" sz="1300" b="1" kern="1200" smtClean="0"/>
                <a:t>모바일 보세창고 시스템</a:t>
              </a:r>
              <a:r>
                <a:rPr lang="en-US" sz="1300" b="1" kern="1200" smtClean="0"/>
                <a:t>) </a:t>
              </a:r>
              <a:r>
                <a:rPr lang="en-US" sz="1300" b="1" kern="1200" smtClean="0">
                  <a:hlinkClick r:id="rId5" action="ppaction://hlinkpres?slideindex=1&amp;slidetitle="/>
                </a:rPr>
                <a:t>Go</a:t>
              </a:r>
              <a:endParaRPr lang="ko-KR" sz="1300" kern="120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50590" y="3204890"/>
            <a:ext cx="5355372" cy="536727"/>
            <a:chOff x="3499180" y="1684987"/>
            <a:chExt cx="1110734" cy="22466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499180" y="1684987"/>
              <a:ext cx="1110734" cy="2246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모서리가 둥근 직사각형 10"/>
            <p:cNvSpPr/>
            <p:nvPr/>
          </p:nvSpPr>
          <p:spPr>
            <a:xfrm>
              <a:off x="3553402" y="1739209"/>
              <a:ext cx="1002290" cy="2138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smtClean="0"/>
                <a:t>4. EAWB (</a:t>
              </a:r>
              <a:r>
                <a:rPr lang="ko-KR" sz="1300" b="1" kern="1200" smtClean="0"/>
                <a:t>국내선 시스템</a:t>
              </a:r>
              <a:r>
                <a:rPr lang="en-US" sz="1300" b="1" kern="1200" smtClean="0"/>
                <a:t>) </a:t>
              </a:r>
              <a:r>
                <a:rPr lang="en-US" sz="1300" b="1" kern="1200" smtClean="0">
                  <a:hlinkClick r:id="rId6" action="ppaction://hlinkpres?slideindex=1&amp;slidetitle="/>
                </a:rPr>
                <a:t>Go</a:t>
              </a:r>
              <a:endParaRPr lang="ko-KR" sz="1300" kern="120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50590" y="3852789"/>
            <a:ext cx="5355372" cy="536727"/>
            <a:chOff x="4665451" y="1684987"/>
            <a:chExt cx="1110734" cy="2246649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665451" y="1684987"/>
              <a:ext cx="1110734" cy="2246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모서리가 둥근 직사각형 12"/>
            <p:cNvSpPr/>
            <p:nvPr/>
          </p:nvSpPr>
          <p:spPr>
            <a:xfrm>
              <a:off x="4719673" y="1739209"/>
              <a:ext cx="1002290" cy="2138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smtClean="0"/>
                <a:t>5. FMS (</a:t>
              </a:r>
              <a:r>
                <a:rPr lang="ko-KR" sz="1300" b="1" kern="1200" smtClean="0"/>
                <a:t>군수물자 수송현황 시스템</a:t>
              </a:r>
              <a:r>
                <a:rPr lang="en-US" sz="1300" b="1" kern="1200" smtClean="0"/>
                <a:t>) </a:t>
              </a:r>
              <a:r>
                <a:rPr lang="en-US" sz="1300" b="1" kern="1200" smtClean="0">
                  <a:hlinkClick r:id="rId7" action="ppaction://hlinkpres?slideindex=1&amp;slidetitle="/>
                </a:rPr>
                <a:t>Go</a:t>
              </a:r>
              <a:endParaRPr lang="ko-KR" sz="1300" kern="12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50590" y="4500688"/>
            <a:ext cx="5355372" cy="536727"/>
            <a:chOff x="5831722" y="1684987"/>
            <a:chExt cx="1110734" cy="2246649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831722" y="1684987"/>
              <a:ext cx="1110734" cy="2246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모서리가 둥근 직사각형 14"/>
            <p:cNvSpPr/>
            <p:nvPr/>
          </p:nvSpPr>
          <p:spPr>
            <a:xfrm>
              <a:off x="5885944" y="1739209"/>
              <a:ext cx="1002290" cy="2138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smtClean="0"/>
                <a:t>6. GPS (Trucking GSP Tracking) </a:t>
              </a:r>
              <a:r>
                <a:rPr lang="en-US" sz="1300" b="1" kern="1200" smtClean="0">
                  <a:hlinkClick r:id="rId8" action="ppaction://hlinkpres?slideindex=1&amp;slidetitle="/>
                </a:rPr>
                <a:t>Go</a:t>
              </a:r>
              <a:endParaRPr lang="ko-KR" sz="1300" kern="120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50591" y="5148641"/>
            <a:ext cx="5355372" cy="537830"/>
            <a:chOff x="6997993" y="1684987"/>
            <a:chExt cx="1110734" cy="2246649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997993" y="1684987"/>
              <a:ext cx="1110734" cy="2246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모서리가 둥근 직사각형 16"/>
            <p:cNvSpPr/>
            <p:nvPr/>
          </p:nvSpPr>
          <p:spPr>
            <a:xfrm>
              <a:off x="7052215" y="1739208"/>
              <a:ext cx="1002290" cy="21382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7. </a:t>
              </a:r>
              <a:r>
                <a:rPr lang="ko-KR" sz="1300" b="1" kern="1200" dirty="0" smtClean="0"/>
                <a:t>외부대리점 조회 사이트 </a:t>
              </a:r>
              <a:r>
                <a:rPr lang="en-US" sz="1300" b="1" kern="1200" dirty="0" smtClean="0"/>
                <a:t>(</a:t>
              </a:r>
              <a:r>
                <a:rPr lang="ko-KR" sz="1300" b="1" kern="1200" dirty="0" smtClean="0"/>
                <a:t>국내선</a:t>
              </a:r>
              <a:r>
                <a:rPr lang="en-US" sz="1300" b="1" kern="1200" dirty="0" smtClean="0"/>
                <a:t>, KCUS, </a:t>
              </a:r>
              <a:r>
                <a:rPr lang="ko-KR" sz="1300" b="1" kern="1200" dirty="0" smtClean="0"/>
                <a:t>창고</a:t>
              </a:r>
              <a:r>
                <a:rPr lang="en-US" sz="1300" b="1" kern="1200" dirty="0" smtClean="0"/>
                <a:t>EDI </a:t>
              </a:r>
              <a:r>
                <a:rPr lang="ko-KR" sz="1300" b="1" kern="1200" dirty="0" smtClean="0"/>
                <a:t>대리점</a:t>
              </a:r>
              <a:r>
                <a:rPr lang="en-US" sz="1300" b="1" kern="1200" dirty="0" smtClean="0"/>
                <a:t>) Go</a:t>
              </a:r>
              <a:endParaRPr lang="ko-KR" sz="1300" kern="12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50591" y="5890567"/>
            <a:ext cx="5355372" cy="536727"/>
            <a:chOff x="8164264" y="1684987"/>
            <a:chExt cx="1110734" cy="224664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64264" y="1684987"/>
              <a:ext cx="1110734" cy="2246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18"/>
            <p:cNvSpPr/>
            <p:nvPr/>
          </p:nvSpPr>
          <p:spPr>
            <a:xfrm>
              <a:off x="8218486" y="1739209"/>
              <a:ext cx="1002290" cy="2138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smtClean="0"/>
                <a:t>8. </a:t>
              </a:r>
              <a:r>
                <a:rPr lang="ko-KR" sz="1300" b="1" kern="1200" smtClean="0"/>
                <a:t>창고</a:t>
              </a:r>
              <a:r>
                <a:rPr lang="en-US" sz="1300" b="1" kern="1200" smtClean="0"/>
                <a:t>-EDI (</a:t>
              </a:r>
              <a:r>
                <a:rPr lang="ko-KR" sz="1300" b="1" kern="1200" smtClean="0"/>
                <a:t>세창고관리시스템</a:t>
              </a:r>
              <a:r>
                <a:rPr lang="en-US" sz="1300" b="1" kern="1200" smtClean="0"/>
                <a:t>, C/S) </a:t>
              </a:r>
              <a:r>
                <a:rPr lang="en-US" sz="1300" b="1" kern="1200" smtClean="0">
                  <a:hlinkClick r:id="rId9" action="ppaction://hlinkpres?slideindex=1&amp;slidetitle="/>
                </a:rPr>
                <a:t>Go</a:t>
              </a:r>
              <a:endParaRPr lang="ko-KR" sz="1300" kern="12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23198" y="1629334"/>
            <a:ext cx="1440160" cy="633650"/>
          </a:xfrm>
          <a:prstGeom prst="rect">
            <a:avLst/>
          </a:prstGeom>
        </p:spPr>
        <p:txBody>
          <a:bodyPr vert="horz" wrap="square" lIns="77925" tIns="38963" rIns="77925" bIns="38963" rtlCol="0" anchor="ctr">
            <a:noAutofit/>
          </a:bodyPr>
          <a:lstStyle/>
          <a:p>
            <a:pPr algn="ctr" eaLnBrk="0" fontAlgn="base" hangingPunct="0">
              <a:lnSpc>
                <a:spcPct val="120000"/>
              </a:lnSpc>
              <a:spcAft>
                <a:spcPct val="0"/>
              </a:spcAft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SERVER1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3198" y="4114157"/>
            <a:ext cx="1440160" cy="633650"/>
          </a:xfrm>
          <a:prstGeom prst="rect">
            <a:avLst/>
          </a:prstGeom>
        </p:spPr>
        <p:txBody>
          <a:bodyPr vert="horz" wrap="square" lIns="77925" tIns="38963" rIns="77925" bIns="38963" rtlCol="0" anchor="ctr">
            <a:noAutofit/>
          </a:bodyPr>
          <a:lstStyle/>
          <a:p>
            <a:pPr algn="ctr" eaLnBrk="0" fontAlgn="base" hangingPunct="0">
              <a:lnSpc>
                <a:spcPct val="120000"/>
              </a:lnSpc>
              <a:spcAft>
                <a:spcPct val="0"/>
              </a:spcAft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SERVER2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23198" y="5873438"/>
            <a:ext cx="1440160" cy="633650"/>
          </a:xfrm>
          <a:prstGeom prst="rect">
            <a:avLst/>
          </a:prstGeom>
        </p:spPr>
        <p:txBody>
          <a:bodyPr vert="horz" wrap="square" lIns="77925" tIns="38963" rIns="77925" bIns="38963" rtlCol="0" anchor="ctr">
            <a:noAutofit/>
          </a:bodyPr>
          <a:lstStyle/>
          <a:p>
            <a:pPr algn="ctr" eaLnBrk="0" fontAlgn="base" hangingPunct="0">
              <a:lnSpc>
                <a:spcPct val="120000"/>
              </a:lnSpc>
              <a:spcAft>
                <a:spcPct val="0"/>
              </a:spcAft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 PROGRAM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In-House </a:t>
            </a:r>
            <a:r>
              <a:rPr lang="ko-KR" altLang="en-US" dirty="0" err="1" smtClean="0">
                <a:latin typeface="+mn-ea"/>
              </a:rPr>
              <a:t>마이그레이션</a:t>
            </a:r>
            <a:r>
              <a:rPr lang="ko-KR" altLang="en-US" dirty="0" smtClean="0">
                <a:latin typeface="+mn-ea"/>
              </a:rPr>
              <a:t> 전략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7013" y="1270000"/>
            <a:ext cx="1276350" cy="4895304"/>
          </a:xfrm>
          <a:prstGeom prst="rect">
            <a:avLst/>
          </a:prstGeom>
          <a:solidFill>
            <a:srgbClr val="BDE1F1"/>
          </a:solidFill>
          <a:ln>
            <a:noFill/>
          </a:ln>
        </p:spPr>
        <p:txBody>
          <a:bodyPr wrap="none" anchor="ctr"/>
          <a:lstStyle>
            <a:lvl1pPr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742950" indent="-2857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eaLnBrk="1" hangingPunct="1">
              <a:buSzTx/>
            </a:pPr>
            <a:r>
              <a:rPr lang="en-US" altLang="ko-KR" sz="1200" b="1" dirty="0" smtClean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</a:rPr>
              <a:t>SSO</a:t>
            </a:r>
          </a:p>
          <a:p>
            <a:pPr eaLnBrk="1" hangingPunct="1">
              <a:buSzTx/>
            </a:pPr>
            <a:r>
              <a:rPr lang="ko-KR" altLang="en-US" sz="1200" b="1" dirty="0" smtClean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</a:rPr>
              <a:t>직원포털</a:t>
            </a:r>
            <a:endParaRPr lang="en-US" altLang="ko-KR" sz="1200" b="1" dirty="0" smtClean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</a:endParaRPr>
          </a:p>
          <a:p>
            <a:pPr eaLnBrk="1" hangingPunct="1">
              <a:buSzTx/>
            </a:pPr>
            <a:endParaRPr lang="en-US" altLang="ko-KR" sz="1200" b="1" dirty="0" smtClean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</a:endParaRPr>
          </a:p>
          <a:p>
            <a:pPr eaLnBrk="1" hangingPunct="1">
              <a:buSzTx/>
            </a:pPr>
            <a:endParaRPr lang="ko-KR" altLang="en-US" sz="1200" b="1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50888" y="1341562"/>
            <a:ext cx="1395412" cy="2106041"/>
            <a:chOff x="2400" y="1968"/>
            <a:chExt cx="960" cy="960"/>
          </a:xfrm>
        </p:grpSpPr>
        <p:sp>
          <p:nvSpPr>
            <p:cNvPr id="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blackWhite">
            <a:xfrm>
              <a:off x="2400" y="1968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9pPr>
            </a:lstStyle>
            <a:p>
              <a:pPr eaLnBrk="1" hangingPunct="1"/>
              <a:endParaRPr lang="ko-KR" altLang="en-US">
                <a:solidFill>
                  <a:srgbClr val="EEECE1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blackWhite">
            <a:xfrm>
              <a:off x="2440" y="2008"/>
              <a:ext cx="880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" tIns="0" rIns="3810" bIns="0" anchor="ctr"/>
            <a:lstStyle>
              <a:lvl1pPr defTabSz="895350" eaLnBrk="0" hangingPunct="0">
                <a:buSzPct val="120000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1pPr>
              <a:lvl2pPr marL="742950" indent="-285750" defTabSz="895350" eaLnBrk="0" hangingPunct="0">
                <a:buSzPct val="12000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2pPr>
              <a:lvl3pPr marL="1143000" indent="-228600" defTabSz="89535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3pPr>
              <a:lvl4pPr marL="1600200" indent="-228600" defTabSz="895350" eaLnBrk="0" hangingPunct="0">
                <a:buSzPct val="8900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4pPr>
              <a:lvl5pPr marL="2057400" indent="-228600" defTabSz="895350" eaLnBrk="0" hangingPunct="0"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9pPr>
            </a:lstStyle>
            <a:p>
              <a:pPr eaLnBrk="1" hangingPunct="1"/>
              <a:r>
                <a:rPr lang="ko-KR" altLang="en-US" sz="1100" dirty="0">
                  <a:solidFill>
                    <a:srgbClr val="EEECE1"/>
                  </a:solidFill>
                  <a:latin typeface="맑은 고딕"/>
                  <a:ea typeface="맑은 고딕"/>
                </a:rPr>
                <a:t>캐나다세관</a:t>
              </a:r>
            </a:p>
            <a:p>
              <a:pPr eaLnBrk="1" hangingPunct="1"/>
              <a:r>
                <a:rPr lang="ko-KR" altLang="en-US" sz="1100" dirty="0">
                  <a:solidFill>
                    <a:srgbClr val="EEECE1"/>
                  </a:solidFill>
                  <a:latin typeface="맑은 고딕"/>
                  <a:ea typeface="맑은 고딕"/>
                </a:rPr>
                <a:t>국내선화물</a:t>
              </a:r>
            </a:p>
            <a:p>
              <a:pPr eaLnBrk="1" hangingPunct="1"/>
              <a:r>
                <a:rPr lang="en-US" altLang="ko-KR" sz="1100" dirty="0">
                  <a:solidFill>
                    <a:srgbClr val="EEECE1"/>
                  </a:solidFill>
                  <a:latin typeface="맑은 고딕"/>
                  <a:ea typeface="맑은 고딕"/>
                </a:rPr>
                <a:t>KCUS(</a:t>
              </a:r>
              <a:r>
                <a:rPr lang="ko-KR" altLang="en-US" sz="1100" dirty="0" err="1">
                  <a:solidFill>
                    <a:srgbClr val="EEECE1"/>
                  </a:solidFill>
                  <a:latin typeface="맑은 고딕"/>
                  <a:ea typeface="맑은 고딕"/>
                </a:rPr>
                <a:t>적하목록</a:t>
              </a:r>
              <a:r>
                <a:rPr lang="en-US" altLang="ko-KR" sz="1100" dirty="0">
                  <a:solidFill>
                    <a:srgbClr val="EEECE1"/>
                  </a:solidFill>
                  <a:latin typeface="맑은 고딕"/>
                  <a:ea typeface="맑은 고딕"/>
                </a:rPr>
                <a:t>)</a:t>
              </a:r>
            </a:p>
            <a:p>
              <a:pPr eaLnBrk="1" hangingPunct="1"/>
              <a:r>
                <a:rPr lang="en-US" altLang="ko-KR" sz="1100" dirty="0">
                  <a:solidFill>
                    <a:srgbClr val="EEECE1"/>
                  </a:solidFill>
                  <a:latin typeface="맑은 고딕"/>
                  <a:ea typeface="맑은 고딕"/>
                </a:rPr>
                <a:t>FMS</a:t>
              </a:r>
            </a:p>
            <a:p>
              <a:pPr eaLnBrk="1" hangingPunct="1"/>
              <a:r>
                <a:rPr lang="en-US" altLang="ko-KR" sz="1100" dirty="0">
                  <a:solidFill>
                    <a:srgbClr val="EEECE1"/>
                  </a:solidFill>
                  <a:latin typeface="맑은 고딕"/>
                  <a:ea typeface="맑은 고딕"/>
                </a:rPr>
                <a:t>GPS-Trucking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750888" y="3754264"/>
            <a:ext cx="1395412" cy="755650"/>
            <a:chOff x="2400" y="1968"/>
            <a:chExt cx="960" cy="960"/>
          </a:xfrm>
        </p:grpSpPr>
        <p:sp>
          <p:nvSpPr>
            <p:cNvPr id="9" name="Rectangl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blackWhite">
            <a:xfrm>
              <a:off x="2400" y="1968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9pPr>
            </a:lstStyle>
            <a:p>
              <a:pPr eaLnBrk="1" hangingPunct="1"/>
              <a:endParaRPr lang="ko-KR" altLang="en-US" sz="1200">
                <a:solidFill>
                  <a:srgbClr val="EEECE1"/>
                </a:solidFill>
                <a:latin typeface="맑은 고딕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blackWhite">
            <a:xfrm>
              <a:off x="2440" y="2008"/>
              <a:ext cx="880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" tIns="0" rIns="3810" bIns="0" anchor="ctr"/>
            <a:lstStyle>
              <a:lvl1pPr defTabSz="895350" eaLnBrk="0" hangingPunct="0">
                <a:buSzPct val="120000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1pPr>
              <a:lvl2pPr marL="742950" indent="-285750" defTabSz="895350" eaLnBrk="0" hangingPunct="0">
                <a:buSzPct val="12000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2pPr>
              <a:lvl3pPr marL="1143000" indent="-228600" defTabSz="89535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3pPr>
              <a:lvl4pPr marL="1600200" indent="-228600" defTabSz="895350" eaLnBrk="0" hangingPunct="0">
                <a:buSzPct val="8900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4pPr>
              <a:lvl5pPr marL="2057400" indent="-228600" defTabSz="895350" eaLnBrk="0" hangingPunct="0"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9pPr>
            </a:lstStyle>
            <a:p>
              <a:pPr eaLnBrk="1" hangingPunct="1"/>
              <a:r>
                <a:rPr lang="ko-KR" altLang="en-US" sz="1100" dirty="0" smtClean="0">
                  <a:solidFill>
                    <a:srgbClr val="EEECE1"/>
                  </a:solidFill>
                  <a:latin typeface="맑은 고딕"/>
                  <a:ea typeface="맑은 고딕"/>
                </a:rPr>
                <a:t>창고 </a:t>
              </a:r>
              <a:r>
                <a:rPr lang="en-US" altLang="ko-KR" sz="1100" dirty="0" smtClean="0">
                  <a:solidFill>
                    <a:srgbClr val="EEECE1"/>
                  </a:solidFill>
                  <a:latin typeface="맑은 고딕"/>
                  <a:ea typeface="맑은 고딕"/>
                </a:rPr>
                <a:t>EDI (</a:t>
              </a:r>
              <a:r>
                <a:rPr lang="ko-KR" altLang="en-US" sz="1100" dirty="0" smtClean="0">
                  <a:solidFill>
                    <a:srgbClr val="EEECE1"/>
                  </a:solidFill>
                  <a:latin typeface="맑은 고딕"/>
                  <a:ea typeface="맑은 고딕"/>
                </a:rPr>
                <a:t>보세창고</a:t>
              </a:r>
              <a:r>
                <a:rPr lang="en-US" altLang="ko-KR" sz="1100" dirty="0" smtClean="0">
                  <a:solidFill>
                    <a:srgbClr val="EEECE1"/>
                  </a:solidFill>
                  <a:latin typeface="맑은 고딕"/>
                  <a:ea typeface="맑은 고딕"/>
                </a:rPr>
                <a:t>)</a:t>
              </a:r>
              <a:endParaRPr lang="en-US" altLang="ko-KR" sz="1100" dirty="0">
                <a:solidFill>
                  <a:srgbClr val="EEECE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275970" y="1271588"/>
            <a:ext cx="3459196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322307" y="994231"/>
            <a:ext cx="16126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eaLnBrk="1" hangingPunct="1"/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       항목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803016" y="1528763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플랫폼 변경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802850" y="3717826"/>
            <a:ext cx="23588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플랫폼 변경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4263460" y="1271588"/>
            <a:ext cx="3459196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799062" y="994231"/>
            <a:ext cx="11092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AS-IS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747232" y="1528763"/>
            <a:ext cx="2356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UNIX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WEBLOGIC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IBM HTTPD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747232" y="3719414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VB6.0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개발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6095206" y="1271588"/>
            <a:ext cx="380202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754530" y="994231"/>
            <a:ext cx="17225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TO-BE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808845" y="3717826"/>
            <a:ext cx="28104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.NET </a:t>
            </a:r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마이그레이션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801060" y="1533132"/>
            <a:ext cx="2900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REDHAT LINUX7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JBOSS EAP7.0</a:t>
            </a:r>
            <a:b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Apache 2.2(SSO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인증서에 맞는 버전 선택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2803016" y="2170878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디자인 변경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4747232" y="2170878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시스템별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상이한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UI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848203" y="2089423"/>
            <a:ext cx="235691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각 사이트 통일된 형태의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</a:p>
          <a:p>
            <a:pPr lvl="1" eaLnBrk="1" hangingPunct="1"/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메인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페이지 변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경</a:t>
            </a:r>
            <a:endParaRPr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Body 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페이지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변경</a:t>
            </a:r>
            <a:endParaRPr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Footer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변경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78782" y="2065002"/>
            <a:ext cx="756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803016" y="2814755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SSO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연동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747232" y="2814755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시스템별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로그인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848203" y="2819124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SSO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를 통한 직원포털 구축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278782" y="2700412"/>
            <a:ext cx="756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802850" y="4282430"/>
            <a:ext cx="23588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요구사항 반영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747232" y="4284018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요구사항 취합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808845" y="4282430"/>
            <a:ext cx="28104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요구사항 반영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2803016" y="3219941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사용자 요구사항 반영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4747232" y="3219941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사용자 요구사항 취합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6848203" y="3224310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사용자 요구사항 반영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78782" y="3073232"/>
            <a:ext cx="756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750029" y="4797946"/>
            <a:ext cx="1395412" cy="567732"/>
            <a:chOff x="2400" y="1968"/>
            <a:chExt cx="960" cy="960"/>
          </a:xfrm>
        </p:grpSpPr>
        <p:sp>
          <p:nvSpPr>
            <p:cNvPr id="40" name="Rectangle 1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White">
            <a:xfrm>
              <a:off x="2400" y="1968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9pPr>
            </a:lstStyle>
            <a:p>
              <a:pPr eaLnBrk="1" hangingPunct="1"/>
              <a:endParaRPr lang="ko-KR" altLang="en-US" sz="1200">
                <a:solidFill>
                  <a:srgbClr val="EEECE1"/>
                </a:solidFill>
                <a:latin typeface="맑은 고딕"/>
              </a:endParaRPr>
            </a:p>
          </p:txBody>
        </p:sp>
        <p:sp>
          <p:nvSpPr>
            <p:cNvPr id="41" name="Rectangle 1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blackWhite">
            <a:xfrm>
              <a:off x="2440" y="2008"/>
              <a:ext cx="880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" tIns="0" rIns="3810" bIns="0" anchor="ctr"/>
            <a:lstStyle>
              <a:lvl1pPr defTabSz="895350" eaLnBrk="0" hangingPunct="0">
                <a:buSzPct val="120000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1pPr>
              <a:lvl2pPr marL="742950" indent="-285750" defTabSz="895350" eaLnBrk="0" hangingPunct="0">
                <a:buSzPct val="12000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2pPr>
              <a:lvl3pPr marL="1143000" indent="-228600" defTabSz="89535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3pPr>
              <a:lvl4pPr marL="1600200" indent="-228600" defTabSz="895350" eaLnBrk="0" hangingPunct="0">
                <a:buSzPct val="8900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4pPr>
              <a:lvl5pPr marL="2057400" indent="-228600" defTabSz="895350" eaLnBrk="0" hangingPunct="0"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9pPr>
            </a:lstStyle>
            <a:p>
              <a:pPr eaLnBrk="1" hangingPunct="1"/>
              <a:r>
                <a:rPr lang="en-US" altLang="ko-KR" sz="1100" dirty="0" smtClean="0">
                  <a:solidFill>
                    <a:srgbClr val="EEECE1"/>
                  </a:solidFill>
                  <a:latin typeface="맑은 고딕"/>
                  <a:ea typeface="맑은 고딕"/>
                </a:rPr>
                <a:t>MTMS</a:t>
              </a:r>
              <a:endParaRPr lang="en-US" altLang="ko-KR" sz="1100" dirty="0">
                <a:solidFill>
                  <a:srgbClr val="EEECE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802850" y="4820594"/>
            <a:ext cx="23588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개발 </a:t>
            </a:r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프레임웍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확인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4747232" y="4822182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모피어스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개발환경 확인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2802850" y="5150476"/>
            <a:ext cx="23588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요구사항 반영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4747232" y="5152064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요구사항 취합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6808845" y="4839833"/>
            <a:ext cx="28104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모피어스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개발환경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6808845" y="5161733"/>
            <a:ext cx="28104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요구사항 반영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278782" y="3933850"/>
            <a:ext cx="756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278782" y="5085978"/>
            <a:ext cx="756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2803016" y="4006498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SSO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연동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4747232" y="4006498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자체 회원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로그인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2" name="Rectangle 21"/>
          <p:cNvSpPr>
            <a:spLocks noChangeArrowheads="1"/>
          </p:cNvSpPr>
          <p:nvPr/>
        </p:nvSpPr>
        <p:spPr bwMode="auto">
          <a:xfrm>
            <a:off x="6848203" y="4010867"/>
            <a:ext cx="23569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웹서비스를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통한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C/S SSO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연동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78782" y="4221882"/>
            <a:ext cx="756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766614" y="5590034"/>
            <a:ext cx="1395412" cy="469200"/>
            <a:chOff x="2400" y="1968"/>
            <a:chExt cx="960" cy="960"/>
          </a:xfrm>
        </p:grpSpPr>
        <p:sp>
          <p:nvSpPr>
            <p:cNvPr id="55" name="Rectangle 1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White">
            <a:xfrm>
              <a:off x="2400" y="1968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9pPr>
            </a:lstStyle>
            <a:p>
              <a:pPr eaLnBrk="1" hangingPunct="1"/>
              <a:endParaRPr lang="ko-KR" altLang="en-US" sz="1200">
                <a:solidFill>
                  <a:srgbClr val="EEECE1"/>
                </a:solidFill>
                <a:latin typeface="맑은 고딕"/>
              </a:endParaRPr>
            </a:p>
          </p:txBody>
        </p:sp>
        <p:sp>
          <p:nvSpPr>
            <p:cNvPr id="56" name="Rectangle 1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blackWhite">
            <a:xfrm>
              <a:off x="2440" y="2008"/>
              <a:ext cx="880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" tIns="0" rIns="3810" bIns="0" anchor="ctr"/>
            <a:lstStyle>
              <a:lvl1pPr defTabSz="895350" eaLnBrk="0" hangingPunct="0">
                <a:buSzPct val="120000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1pPr>
              <a:lvl2pPr marL="742950" indent="-285750" defTabSz="895350" eaLnBrk="0" hangingPunct="0">
                <a:buSzPct val="12000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2pPr>
              <a:lvl3pPr marL="1143000" indent="-228600" defTabSz="89535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3pPr>
              <a:lvl4pPr marL="1600200" indent="-228600" defTabSz="895350" eaLnBrk="0" hangingPunct="0">
                <a:buSzPct val="8900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4pPr>
              <a:lvl5pPr marL="2057400" indent="-228600" defTabSz="895350" eaLnBrk="0" hangingPunct="0"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ea typeface="-윤고딕130" pitchFamily="18" charset="-127"/>
                </a:defRPr>
              </a:lvl9pPr>
            </a:lstStyle>
            <a:p>
              <a:pPr eaLnBrk="1" hangingPunct="1"/>
              <a:r>
                <a:rPr lang="en-US" altLang="ko-KR" sz="1100" dirty="0" smtClean="0">
                  <a:solidFill>
                    <a:srgbClr val="EEECE1"/>
                  </a:solidFill>
                  <a:latin typeface="맑은 고딕"/>
                  <a:ea typeface="맑은 고딕"/>
                </a:rPr>
                <a:t>DB </a:t>
              </a:r>
              <a:r>
                <a:rPr lang="ko-KR" altLang="en-US" sz="1100" dirty="0" smtClean="0">
                  <a:solidFill>
                    <a:srgbClr val="EEECE1"/>
                  </a:solidFill>
                  <a:latin typeface="맑은 고딕"/>
                  <a:ea typeface="맑은 고딕"/>
                </a:rPr>
                <a:t>모델링</a:t>
              </a:r>
              <a:endParaRPr lang="en-US" altLang="ko-KR" sz="1100" dirty="0">
                <a:solidFill>
                  <a:srgbClr val="EEECE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2819435" y="5671785"/>
            <a:ext cx="23588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모델링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588" lvl="1" indent="0" eaLnBrk="1" hangingPunct="1">
              <a:buNone/>
            </a:pP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4763817" y="5673373"/>
            <a:ext cx="23569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시스템별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개별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운영</a:t>
            </a:r>
            <a:endParaRPr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1" hangingPunct="1"/>
            <a:r>
              <a:rPr lang="ko-KR" altLang="en-US" sz="10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시스템별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 개별 로그 관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리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6825430" y="5691024"/>
            <a:ext cx="28104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모델링을 통하여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통합 운영</a:t>
            </a:r>
            <a:endParaRPr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1" hangingPunct="1"/>
            <a:r>
              <a:rPr lang="ko-KR" altLang="en-US" sz="1000" dirty="0" smtClean="0">
                <a:solidFill>
                  <a:prstClr val="black"/>
                </a:solidFill>
                <a:latin typeface="맑은 고딕"/>
                <a:ea typeface="맑은 고딕"/>
              </a:rPr>
              <a:t>통일된 로그테이블형태로 제공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0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In-House </a:t>
            </a:r>
            <a:r>
              <a:rPr lang="ko-KR" altLang="en-US" dirty="0" smtClean="0">
                <a:latin typeface="+mn-ea"/>
              </a:rPr>
              <a:t>시스템 구성도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723018" y="787751"/>
            <a:ext cx="0" cy="6025625"/>
          </a:xfrm>
          <a:prstGeom prst="line">
            <a:avLst/>
          </a:prstGeom>
          <a:ln w="76200">
            <a:solidFill>
              <a:srgbClr val="4A7EBB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1854937" y="1124744"/>
            <a:ext cx="4104457" cy="11959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9967" tIns="46783" rIns="89967" bIns="46783" anchor="t"/>
          <a:lstStyle/>
          <a:p>
            <a:pPr algn="ctr">
              <a:spcBef>
                <a:spcPct val="50000"/>
              </a:spcBef>
            </a:pPr>
            <a:r>
              <a:rPr kumimoji="1" lang="en-US" altLang="ko-KR" sz="1000" dirty="0" err="1" smtClean="0">
                <a:latin typeface="+mn-ea"/>
              </a:rPr>
              <a:t>iCargo</a:t>
            </a:r>
            <a:r>
              <a:rPr kumimoji="1" lang="en-US" altLang="ko-KR" sz="1000" dirty="0" smtClean="0">
                <a:latin typeface="+mn-ea"/>
              </a:rPr>
              <a:t> Cutover </a:t>
            </a:r>
            <a:r>
              <a:rPr kumimoji="1" lang="ko-KR" altLang="en-US" sz="1000" dirty="0" smtClean="0">
                <a:latin typeface="+mn-ea"/>
              </a:rPr>
              <a:t>이전 단계</a:t>
            </a:r>
            <a:endParaRPr kumimoji="1" lang="ko-KR" altLang="ko-KR" sz="1000" dirty="0">
              <a:latin typeface="+mn-ea"/>
            </a:endParaRP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1998952" y="2858408"/>
            <a:ext cx="3823333" cy="332743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9967" tIns="46783" rIns="89967" bIns="46783" anchor="t"/>
          <a:lstStyle/>
          <a:p>
            <a:pPr algn="ctr">
              <a:spcBef>
                <a:spcPct val="50000"/>
              </a:spcBef>
            </a:pPr>
            <a:endParaRPr kumimoji="1" lang="ko-KR" altLang="ko-KR" sz="12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4566" y="2593981"/>
            <a:ext cx="1752175" cy="492379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CSS </a:t>
            </a:r>
            <a:r>
              <a:rPr kumimoji="1" lang="ko-KR" altLang="en-US" sz="14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포털 </a:t>
            </a:r>
            <a:r>
              <a:rPr kumimoji="1" lang="ko-KR" altLang="en-US" sz="14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내부망</a:t>
            </a:r>
            <a:endParaRPr kumimoji="1" lang="en-US" altLang="ko-KR" sz="14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  <a:p>
            <a:pPr marL="171433" indent="-171433" defTabSz="914309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ko-KR" altLang="en-US" sz="1200" b="1" kern="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전체 장비 통합 제어</a:t>
            </a:r>
            <a:endParaRPr kumimoji="1" lang="en-US" altLang="ko-KR" sz="1200" b="1" kern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99982" y="3255390"/>
            <a:ext cx="925253" cy="870603"/>
            <a:chOff x="441435" y="3224249"/>
            <a:chExt cx="925373" cy="870716"/>
          </a:xfrm>
        </p:grpSpPr>
        <p:pic>
          <p:nvPicPr>
            <p:cNvPr id="15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82" y="3224249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41435" y="3848712"/>
              <a:ext cx="925373" cy="24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latin typeface="+mn-ea"/>
                </a:rPr>
                <a:t>XWKF PRD1</a:t>
              </a:r>
              <a:endParaRPr kumimoji="1" lang="ko-KR" altLang="ko-KR" sz="1000" b="1" dirty="0"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849333" y="3250768"/>
            <a:ext cx="925253" cy="871463"/>
            <a:chOff x="1441871" y="3219627"/>
            <a:chExt cx="925373" cy="871576"/>
          </a:xfrm>
        </p:grpSpPr>
        <p:pic>
          <p:nvPicPr>
            <p:cNvPr id="18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69" y="3219627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441871" y="3844950"/>
              <a:ext cx="925373" cy="24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latin typeface="+mn-ea"/>
                </a:rPr>
                <a:t>XWKF PRD2</a:t>
              </a:r>
              <a:endParaRPr kumimoji="1" lang="ko-KR" altLang="ko-KR" sz="1000" b="1" dirty="0">
                <a:latin typeface="+mn-ea"/>
              </a:endParaRPr>
            </a:p>
          </p:txBody>
        </p:sp>
      </p:grpSp>
      <p:cxnSp>
        <p:nvCxnSpPr>
          <p:cNvPr id="20" name="꺾인 연결선 19"/>
          <p:cNvCxnSpPr/>
          <p:nvPr/>
        </p:nvCxnSpPr>
        <p:spPr>
          <a:xfrm rot="10800000" flipV="1">
            <a:off x="3019229" y="1825049"/>
            <a:ext cx="454358" cy="76893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3445012" y="1442035"/>
            <a:ext cx="2032993" cy="76602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9967" tIns="46783" rIns="89967" bIns="46783" anchor="t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defRPr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sym typeface="Wingdings" panose="05000000000000000000" pitchFamily="2" charset="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000" dirty="0" smtClean="0">
                <a:latin typeface="+mn-ea"/>
                <a:ea typeface="+mn-ea"/>
              </a:rPr>
              <a:t>Cargo DB</a:t>
            </a:r>
            <a:endParaRPr kumimoji="1" lang="ko-KR" altLang="ko-KR" sz="1000" dirty="0">
              <a:latin typeface="+mn-ea"/>
              <a:ea typeface="+mn-ea"/>
            </a:endParaRPr>
          </a:p>
        </p:txBody>
      </p:sp>
      <p:sp>
        <p:nvSpPr>
          <p:cNvPr id="22" name="원통 21"/>
          <p:cNvSpPr/>
          <p:nvPr/>
        </p:nvSpPr>
        <p:spPr>
          <a:xfrm>
            <a:off x="3494200" y="1731933"/>
            <a:ext cx="956117" cy="38699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NCGOPRD</a:t>
            </a:r>
            <a:br>
              <a:rPr lang="en-US" altLang="ko-KR" sz="9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DB #1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4487938" y="1738607"/>
            <a:ext cx="931849" cy="37189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NCGOPRD</a:t>
            </a:r>
            <a:br>
              <a:rPr lang="en-US" altLang="ko-KR" sz="9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DB#2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962764" y="3253597"/>
            <a:ext cx="925253" cy="870603"/>
            <a:chOff x="441435" y="3224249"/>
            <a:chExt cx="925373" cy="870716"/>
          </a:xfrm>
        </p:grpSpPr>
        <p:pic>
          <p:nvPicPr>
            <p:cNvPr id="25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82" y="3224249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41435" y="3848712"/>
              <a:ext cx="925373" cy="24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latin typeface="+mn-ea"/>
                </a:rPr>
                <a:t>XWKF PRD3</a:t>
              </a:r>
              <a:endParaRPr kumimoji="1" lang="ko-KR" altLang="ko-KR" sz="1000" b="1" dirty="0">
                <a:latin typeface="+mn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07266" y="3248975"/>
            <a:ext cx="925253" cy="871463"/>
            <a:chOff x="1514373" y="3219627"/>
            <a:chExt cx="925373" cy="871576"/>
          </a:xfrm>
        </p:grpSpPr>
        <p:pic>
          <p:nvPicPr>
            <p:cNvPr id="28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69" y="3219627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514373" y="3844950"/>
              <a:ext cx="925373" cy="24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latin typeface="+mn-ea"/>
                </a:rPr>
                <a:t>XWKF PRD4</a:t>
              </a:r>
              <a:endParaRPr kumimoji="1" lang="ko-KR" altLang="ko-KR" sz="1000" b="1" dirty="0">
                <a:latin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194404" y="4135032"/>
            <a:ext cx="1604749" cy="19873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RedHat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Linux7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JBOSS EAP</a:t>
            </a:r>
            <a:b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Apache2.4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2Core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목록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KCUS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MTMS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캐나다세관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13689" y="4121439"/>
            <a:ext cx="1682608" cy="197185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RedHat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Linux7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JBOSS EAP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Apache2.4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2Core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목록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국내선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FMS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GPS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조회 시스템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,KCUS,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7327545" y="2858408"/>
            <a:ext cx="2305975" cy="32348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9967" tIns="46783" rIns="89967" bIns="46783" anchor="t"/>
          <a:lstStyle/>
          <a:p>
            <a:pPr algn="ctr">
              <a:spcBef>
                <a:spcPct val="50000"/>
              </a:spcBef>
            </a:pPr>
            <a:endParaRPr kumimoji="1" lang="ko-KR" altLang="ko-KR" sz="1200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0584" y="2593981"/>
            <a:ext cx="1697901" cy="492443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DMZ </a:t>
            </a:r>
            <a:r>
              <a:rPr kumimoji="1" lang="ko-KR" altLang="en-US" sz="14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웹서버</a:t>
            </a:r>
            <a:endParaRPr kumimoji="1" lang="en-US" altLang="ko-KR" sz="14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  <a:p>
            <a:pPr marL="171433" indent="-171433" defTabSz="914309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ko-KR" altLang="en-US" sz="1200" b="1" kern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외부 조회용 사이트</a:t>
            </a:r>
            <a:endParaRPr kumimoji="1" lang="en-US" altLang="ko-KR" sz="1200" b="1" kern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76751" y="3217598"/>
            <a:ext cx="925253" cy="870603"/>
            <a:chOff x="441435" y="3224249"/>
            <a:chExt cx="925373" cy="870716"/>
          </a:xfrm>
        </p:grpSpPr>
        <p:pic>
          <p:nvPicPr>
            <p:cNvPr id="35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82" y="3224249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441435" y="3848712"/>
              <a:ext cx="925373" cy="24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latin typeface="+mn-ea"/>
                </a:rPr>
                <a:t>XWKF PRD5</a:t>
              </a:r>
              <a:endParaRPr kumimoji="1" lang="ko-KR" altLang="ko-KR" sz="1000" b="1" dirty="0"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412856" y="3212976"/>
            <a:ext cx="925253" cy="871463"/>
            <a:chOff x="1514373" y="3219627"/>
            <a:chExt cx="925373" cy="871576"/>
          </a:xfrm>
        </p:grpSpPr>
        <p:pic>
          <p:nvPicPr>
            <p:cNvPr id="38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69" y="3219627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514373" y="3844950"/>
              <a:ext cx="925373" cy="24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latin typeface="+mn-ea"/>
                </a:rPr>
                <a:t>XWKF PRD6</a:t>
              </a:r>
              <a:endParaRPr kumimoji="1" lang="ko-KR" altLang="ko-KR" sz="1000" b="1" dirty="0">
                <a:latin typeface="+mn-ea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594343" y="4149080"/>
            <a:ext cx="1682608" cy="17889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RedHat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Linux7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Apache2.2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2Core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시스템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국내선 대리점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KCUS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5691049" y="5668586"/>
            <a:ext cx="1882413" cy="16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035946" y="5464274"/>
            <a:ext cx="1608770" cy="41017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91328" y="2655099"/>
            <a:ext cx="873655" cy="40011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보세창고</a:t>
            </a:r>
            <a:r>
              <a:rPr kumimoji="1" lang="en-US" altLang="ko-KR" sz="1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/>
            </a:r>
            <a:br>
              <a:rPr kumimoji="1" lang="en-US" altLang="ko-KR" sz="1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</a:br>
            <a:r>
              <a:rPr kumimoji="1" lang="ko-KR" altLang="en-US" sz="1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시스템 </a:t>
            </a:r>
            <a:r>
              <a:rPr kumimoji="1" lang="en-US" altLang="ko-KR" sz="1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(C/S)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22672" y="2662802"/>
            <a:ext cx="873655" cy="40011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MTMS</a:t>
            </a:r>
          </a:p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10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모바일</a:t>
            </a:r>
            <a:r>
              <a:rPr kumimoji="1" lang="en-US" altLang="ko-KR" sz="1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5" name="순서도: 자기 디스크 44"/>
          <p:cNvSpPr/>
          <p:nvPr/>
        </p:nvSpPr>
        <p:spPr>
          <a:xfrm>
            <a:off x="6423442" y="1760438"/>
            <a:ext cx="625958" cy="443101"/>
          </a:xfrm>
          <a:prstGeom prst="flowChartMagneticDisk">
            <a:avLst/>
          </a:prstGeom>
          <a:gradFill>
            <a:gsLst>
              <a:gs pos="0">
                <a:schemeClr val="accent6"/>
              </a:gs>
              <a:gs pos="39999">
                <a:schemeClr val="accent6">
                  <a:lumMod val="60000"/>
                  <a:lumOff val="40000"/>
                </a:schemeClr>
              </a:gs>
              <a:gs pos="7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31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5995" rIns="0" bIns="35995" rtlCol="0" anchor="ctr"/>
          <a:lstStyle/>
          <a:p>
            <a:pPr algn="ctr">
              <a:lnSpc>
                <a:spcPts val="13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PSS DB</a:t>
            </a:r>
            <a:endParaRPr lang="en-US" altLang="ko-KR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순서도: 자기 디스크 45"/>
          <p:cNvSpPr/>
          <p:nvPr/>
        </p:nvSpPr>
        <p:spPr>
          <a:xfrm>
            <a:off x="7498866" y="1746735"/>
            <a:ext cx="625958" cy="443101"/>
          </a:xfrm>
          <a:prstGeom prst="flowChartMagneticDisk">
            <a:avLst/>
          </a:prstGeom>
          <a:gradFill>
            <a:gsLst>
              <a:gs pos="0">
                <a:schemeClr val="accent6"/>
              </a:gs>
              <a:gs pos="39999">
                <a:schemeClr val="accent6">
                  <a:lumMod val="60000"/>
                  <a:lumOff val="40000"/>
                </a:schemeClr>
              </a:gs>
              <a:gs pos="7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31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5995" rIns="0" bIns="35995" rtlCol="0" anchor="ctr"/>
          <a:lstStyle/>
          <a:p>
            <a:pPr algn="ctr">
              <a:lnSpc>
                <a:spcPts val="13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ICARGO</a:t>
            </a:r>
            <a:endParaRPr lang="en-US" altLang="ko-KR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순서도: 자기 디스크 46"/>
          <p:cNvSpPr/>
          <p:nvPr/>
        </p:nvSpPr>
        <p:spPr>
          <a:xfrm>
            <a:off x="6418746" y="1185699"/>
            <a:ext cx="625958" cy="443101"/>
          </a:xfrm>
          <a:prstGeom prst="flowChartMagneticDisk">
            <a:avLst/>
          </a:prstGeom>
          <a:gradFill>
            <a:gsLst>
              <a:gs pos="0">
                <a:schemeClr val="accent6"/>
              </a:gs>
              <a:gs pos="39999">
                <a:schemeClr val="accent6">
                  <a:lumMod val="60000"/>
                  <a:lumOff val="40000"/>
                </a:schemeClr>
              </a:gs>
              <a:gs pos="7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31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5995" rIns="0" bIns="35995" rtlCol="0" anchor="ctr"/>
          <a:lstStyle/>
          <a:p>
            <a:pPr algn="ctr">
              <a:lnSpc>
                <a:spcPts val="13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HR DB</a:t>
            </a:r>
            <a:endParaRPr lang="en-US" altLang="ko-KR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왼쪽/오른쪽 화살표 47"/>
          <p:cNvSpPr/>
          <p:nvPr/>
        </p:nvSpPr>
        <p:spPr>
          <a:xfrm>
            <a:off x="7023273" y="1903129"/>
            <a:ext cx="517069" cy="20044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w/s</a:t>
            </a:r>
            <a:endParaRPr lang="ko-KR" altLang="en-US" sz="1000" b="1" dirty="0"/>
          </a:p>
        </p:txBody>
      </p:sp>
      <p:sp>
        <p:nvSpPr>
          <p:cNvPr id="49" name="직사각형 48"/>
          <p:cNvSpPr/>
          <p:nvPr/>
        </p:nvSpPr>
        <p:spPr>
          <a:xfrm>
            <a:off x="6391441" y="3789040"/>
            <a:ext cx="672479" cy="1542049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496425" y="4515772"/>
            <a:ext cx="475253" cy="6414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SSO</a:t>
            </a:r>
            <a:br>
              <a:rPr lang="en-US" altLang="ko-KR" sz="1000" dirty="0" smtClean="0">
                <a:latin typeface="Calibri" panose="020F0502020204030204" pitchFamily="34" charset="0"/>
              </a:rPr>
            </a:br>
            <a:r>
              <a:rPr lang="ko-KR" altLang="en-US" sz="800" dirty="0" smtClean="0">
                <a:latin typeface="Calibri" panose="020F0502020204030204" pitchFamily="34" charset="0"/>
              </a:rPr>
              <a:t>통합 </a:t>
            </a:r>
            <a:r>
              <a:rPr lang="en-US" altLang="ko-KR" sz="800" dirty="0" smtClean="0">
                <a:latin typeface="Calibri" panose="020F0502020204030204" pitchFamily="34" charset="0"/>
              </a:rPr>
              <a:t>/ </a:t>
            </a:r>
          </a:p>
          <a:p>
            <a:pPr algn="ctr"/>
            <a:r>
              <a:rPr lang="ko-KR" altLang="en-US" sz="800" dirty="0" smtClean="0">
                <a:latin typeface="Calibri" panose="020F0502020204030204" pitchFamily="34" charset="0"/>
              </a:rPr>
              <a:t>단일 인증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44990" y="4090893"/>
            <a:ext cx="671722" cy="3190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ko-KR"/>
            </a:defPPr>
            <a:lvl1pPr algn="ctr" eaLnBrk="0" fontAlgn="base" hangingPunct="0">
              <a:lnSpc>
                <a:spcPts val="1600"/>
              </a:lnSpc>
              <a:spcAft>
                <a:spcPct val="0"/>
              </a:spcAft>
              <a:defRPr sz="1600" b="1">
                <a:latin typeface="Calibri" panose="020F050202020403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000" dirty="0" smtClean="0"/>
              <a:t>SSO </a:t>
            </a:r>
            <a:r>
              <a:rPr lang="ko-KR" altLang="en-US" sz="1000" dirty="0" smtClean="0"/>
              <a:t>통합</a:t>
            </a:r>
            <a:endParaRPr lang="en-US" altLang="ko-KR" sz="1000" dirty="0" smtClean="0"/>
          </a:p>
          <a:p>
            <a:pPr>
              <a:lnSpc>
                <a:spcPct val="100000"/>
              </a:lnSpc>
            </a:pPr>
            <a:r>
              <a:rPr lang="en-US" altLang="ko-KR" sz="1000" dirty="0" smtClean="0"/>
              <a:t>Login</a:t>
            </a:r>
            <a:endParaRPr lang="ko-KR" altLang="en-US" sz="10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893516" y="1179299"/>
            <a:ext cx="737489" cy="1086933"/>
            <a:chOff x="441435" y="3224249"/>
            <a:chExt cx="1084437" cy="1566783"/>
          </a:xfrm>
        </p:grpSpPr>
        <p:pic>
          <p:nvPicPr>
            <p:cNvPr id="53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82" y="3224249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41435" y="3848712"/>
              <a:ext cx="1084437" cy="942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smtClean="0">
                  <a:latin typeface="+mn-ea"/>
                </a:rPr>
                <a:t>OZ Report</a:t>
              </a:r>
            </a:p>
            <a:p>
              <a:r>
                <a:rPr kumimoji="1" lang="ko-KR" altLang="en-US" sz="1000" dirty="0" smtClean="0">
                  <a:latin typeface="+mn-ea"/>
                </a:rPr>
                <a:t>공용 </a:t>
              </a:r>
              <a:r>
                <a:rPr kumimoji="1" lang="en-US" altLang="ko-KR" sz="1000" dirty="0" smtClean="0">
                  <a:latin typeface="+mn-ea"/>
                </a:rPr>
                <a:t>SMTP</a:t>
              </a:r>
            </a:p>
            <a:p>
              <a:r>
                <a:rPr kumimoji="1" lang="ko-KR" altLang="en-US" sz="1000" dirty="0" smtClean="0">
                  <a:latin typeface="+mn-ea"/>
                </a:rPr>
                <a:t>공</a:t>
              </a:r>
              <a:r>
                <a:rPr kumimoji="1" lang="ko-KR" altLang="en-US" sz="1000" dirty="0">
                  <a:latin typeface="+mn-ea"/>
                </a:rPr>
                <a:t>용</a:t>
              </a:r>
              <a:r>
                <a:rPr kumimoji="1" lang="en-US" altLang="ko-KR" sz="1000" dirty="0" smtClean="0">
                  <a:latin typeface="+mn-ea"/>
                </a:rPr>
                <a:t>FTP</a:t>
              </a:r>
            </a:p>
            <a:p>
              <a:r>
                <a:rPr kumimoji="1" lang="en-US" altLang="ko-KR" sz="1000" dirty="0" smtClean="0">
                  <a:latin typeface="+mn-ea"/>
                </a:rPr>
                <a:t>UMS</a:t>
              </a:r>
              <a:endParaRPr kumimoji="1" lang="ko-KR" altLang="ko-KR" sz="1000" dirty="0">
                <a:latin typeface="+mn-ea"/>
              </a:endParaRPr>
            </a:p>
          </p:txBody>
        </p:sp>
      </p:grpSp>
      <p:cxnSp>
        <p:nvCxnSpPr>
          <p:cNvPr id="55" name="꺾인 연결선 54"/>
          <p:cNvCxnSpPr/>
          <p:nvPr/>
        </p:nvCxnSpPr>
        <p:spPr>
          <a:xfrm rot="10800000" flipH="1" flipV="1">
            <a:off x="1854936" y="1628800"/>
            <a:ext cx="259629" cy="1063210"/>
          </a:xfrm>
          <a:prstGeom prst="bentConnector3">
            <a:avLst>
              <a:gd name="adj1" fmla="val -88049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700966" y="4867538"/>
            <a:ext cx="782595" cy="16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6468489" y="5517232"/>
            <a:ext cx="522778" cy="2992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latin typeface="Calibri" panose="020F0502020204030204" pitchFamily="34" charset="0"/>
              </a:rPr>
              <a:t>로그</a:t>
            </a:r>
            <a:r>
              <a:rPr lang="ko-KR" altLang="en-US" sz="800" dirty="0">
                <a:latin typeface="Calibri" panose="020F0502020204030204" pitchFamily="34" charset="0"/>
              </a:rPr>
              <a:t>인</a:t>
            </a: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193563" y="2852936"/>
            <a:ext cx="1663093" cy="333290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9967" tIns="46783" rIns="89967" bIns="46783" anchor="t"/>
          <a:lstStyle/>
          <a:p>
            <a:pPr algn="ctr">
              <a:spcBef>
                <a:spcPct val="50000"/>
              </a:spcBef>
            </a:pPr>
            <a:endParaRPr kumimoji="1" lang="ko-KR" altLang="ko-KR" sz="1200" b="1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238" y="2588687"/>
            <a:ext cx="1069524" cy="492443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In-House</a:t>
            </a:r>
          </a:p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DEV Server</a:t>
            </a:r>
            <a:endParaRPr kumimoji="1" lang="en-US" altLang="ko-KR" sz="1300" b="1" kern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0" name="꺾인 연결선 59"/>
          <p:cNvCxnSpPr/>
          <p:nvPr/>
        </p:nvCxnSpPr>
        <p:spPr>
          <a:xfrm rot="5400000">
            <a:off x="1006967" y="1641884"/>
            <a:ext cx="861053" cy="853935"/>
          </a:xfrm>
          <a:prstGeom prst="bentConnector3">
            <a:avLst>
              <a:gd name="adj1" fmla="val -885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1280592" y="1825047"/>
            <a:ext cx="2213610" cy="763640"/>
          </a:xfrm>
          <a:prstGeom prst="bentConnector3">
            <a:avLst>
              <a:gd name="adj1" fmla="val 9991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193117" y="3264915"/>
            <a:ext cx="918841" cy="870603"/>
            <a:chOff x="441435" y="3224249"/>
            <a:chExt cx="918961" cy="870716"/>
          </a:xfrm>
        </p:grpSpPr>
        <p:pic>
          <p:nvPicPr>
            <p:cNvPr id="63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82" y="3224249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441435" y="3848712"/>
              <a:ext cx="918961" cy="24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latin typeface="+mn-ea"/>
                </a:rPr>
                <a:t>XWKF DEV1</a:t>
              </a:r>
              <a:endParaRPr kumimoji="1" lang="ko-KR" altLang="ko-KR" sz="1000" b="1" dirty="0">
                <a:latin typeface="+mn-ea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01055" y="4100542"/>
            <a:ext cx="1458863" cy="202220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RedHat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Linux7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JBOSS EAP</a:t>
            </a:r>
            <a:b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Apache2.4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1Core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목록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KCUS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MTMS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캐나다세관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국내선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FMS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GPS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외부조회 시스템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953076" y="3260221"/>
            <a:ext cx="918841" cy="870603"/>
            <a:chOff x="441435" y="3224249"/>
            <a:chExt cx="918961" cy="870716"/>
          </a:xfrm>
        </p:grpSpPr>
        <p:pic>
          <p:nvPicPr>
            <p:cNvPr id="67" name="Picture 33" descr="서버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82" y="3224249"/>
              <a:ext cx="443404" cy="66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441435" y="3848712"/>
              <a:ext cx="918961" cy="24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latin typeface="+mn-ea"/>
                </a:rPr>
                <a:t>XWKF DEV2</a:t>
              </a:r>
              <a:endParaRPr kumimoji="1" lang="ko-KR" altLang="ko-KR" sz="1000" b="1" dirty="0">
                <a:latin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40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1"/>
          <p:cNvSpPr txBox="1">
            <a:spLocks/>
          </p:cNvSpPr>
          <p:nvPr/>
        </p:nvSpPr>
        <p:spPr bwMode="auto">
          <a:xfrm>
            <a:off x="1486694" y="2637706"/>
            <a:ext cx="9073008" cy="266429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36000" rIns="36000">
            <a:normAutofit/>
          </a:bodyPr>
          <a:lstStyle/>
          <a:p>
            <a:pPr marL="469900" algn="ctr" eaLnBrk="0" hangingPunct="0">
              <a:spcBef>
                <a:spcPct val="20000"/>
              </a:spcBef>
              <a:buSzPct val="85000"/>
              <a:defRPr/>
            </a:pPr>
            <a:r>
              <a:rPr lang="en-US" altLang="ko-KR" sz="4000" b="1" dirty="0" smtClean="0">
                <a:solidFill>
                  <a:schemeClr val="tx2"/>
                </a:solidFill>
                <a:latin typeface="+mn-ea"/>
              </a:rPr>
              <a:t>III. In-House </a:t>
            </a:r>
            <a:r>
              <a:rPr lang="ko-KR" altLang="en-US" sz="4000" b="1" dirty="0" smtClean="0">
                <a:solidFill>
                  <a:schemeClr val="tx2"/>
                </a:solidFill>
                <a:latin typeface="+mn-ea"/>
              </a:rPr>
              <a:t>디자인</a:t>
            </a:r>
            <a:endParaRPr lang="en-US" altLang="ko-KR" sz="4400" b="1" dirty="0">
              <a:solidFill>
                <a:schemeClr val="tx2"/>
              </a:solidFill>
              <a:latin typeface="+mn-ea"/>
            </a:endParaRPr>
          </a:p>
          <a:p>
            <a:pPr marL="806450" indent="-336550" algn="ctr" eaLnBrk="0" hangingPunct="0">
              <a:spcBef>
                <a:spcPct val="20000"/>
              </a:spcBef>
              <a:buSzPct val="85000"/>
              <a:buFont typeface="+mj-lt"/>
              <a:buAutoNum type="romanUcPeriod"/>
              <a:defRPr/>
            </a:pPr>
            <a:endParaRPr kumimoji="0" lang="en-US" altLang="ko-KR" sz="4400" b="1" dirty="0" smtClean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2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In-House </a:t>
            </a:r>
            <a:r>
              <a:rPr lang="ko-KR" altLang="en-US" dirty="0" smtClean="0"/>
              <a:t>디자인 시안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메뉴 </a:t>
            </a:r>
            <a:r>
              <a:rPr lang="ko-KR" altLang="en-US" sz="2000" dirty="0" err="1" smtClean="0"/>
              <a:t>접었을때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900000"/>
            <a:ext cx="7488832" cy="5653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19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In-House </a:t>
            </a:r>
            <a:r>
              <a:rPr lang="ko-KR" altLang="en-US" dirty="0" smtClean="0"/>
              <a:t>디자인 시안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메뉴 </a:t>
            </a:r>
            <a:r>
              <a:rPr lang="ko-KR" altLang="en-US" sz="2000" dirty="0" err="1" smtClean="0"/>
              <a:t>펼쳤을때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900000"/>
            <a:ext cx="8664625" cy="5719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53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574" y="117442"/>
            <a:ext cx="8856984" cy="513502"/>
          </a:xfrm>
        </p:spPr>
        <p:txBody>
          <a:bodyPr/>
          <a:lstStyle/>
          <a:p>
            <a:r>
              <a:rPr lang="en-US" altLang="ko-KR" dirty="0" smtClean="0"/>
              <a:t>In-House </a:t>
            </a:r>
            <a:r>
              <a:rPr lang="ko-KR" altLang="en-US" dirty="0" smtClean="0"/>
              <a:t>디자인 시안 </a:t>
            </a:r>
            <a:r>
              <a:rPr lang="en-US" altLang="ko-KR" dirty="0" smtClean="0"/>
              <a:t>–</a:t>
            </a:r>
            <a:r>
              <a:rPr lang="ko-KR" altLang="en-US" sz="2000" dirty="0" smtClean="0"/>
              <a:t>공통템플릿 및 </a:t>
            </a:r>
            <a:r>
              <a:rPr lang="en-US" altLang="ko-KR" sz="2000" dirty="0" smtClean="0"/>
              <a:t>KCUS 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>(html)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13073" y="1148848"/>
            <a:ext cx="1512168" cy="327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공통템플릿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11219"/>
              </p:ext>
            </p:extLst>
          </p:nvPr>
        </p:nvGraphicFramePr>
        <p:xfrm>
          <a:off x="613073" y="1485578"/>
          <a:ext cx="10670182" cy="209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7214"/>
                <a:gridCol w="5472608"/>
                <a:gridCol w="864096"/>
                <a:gridCol w="792088"/>
                <a:gridCol w="1584176"/>
              </a:tblGrid>
              <a:tr h="319187">
                <a:tc rowSpan="2">
                  <a:txBody>
                    <a:bodyPr/>
                    <a:lstStyle/>
                    <a:p>
                      <a:pPr lvl="0" algn="ctr" rtl="0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필요내용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049">
                <a:tc vMerge="1">
                  <a:txBody>
                    <a:bodyPr/>
                    <a:lstStyle/>
                    <a:p>
                      <a:pPr lvl="0" algn="ctr" rtl="0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요청 범위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공수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</a:tr>
              <a:tr h="27207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FMS(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군수물자시스템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In-House</a:t>
                      </a:r>
                      <a:r>
                        <a:rPr lang="ko-KR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</a:t>
                      </a:r>
                      <a:r>
                        <a:rPr lang="ko-KR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공통 디자인 템플릿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(HTML5, CSS, </a:t>
                      </a:r>
                      <a:r>
                        <a:rPr lang="ko-KR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ko-K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-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검색페이지 </a:t>
                      </a:r>
                    </a:p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-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 리스트 페이지 </a:t>
                      </a:r>
                    </a:p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-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 상세 페이지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리스트에서 클릭하고 </a:t>
                      </a:r>
                      <a:r>
                        <a:rPr lang="ko-KR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들어갔을경우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나오는 상세 결과 페이지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입력페이지 </a:t>
                      </a:r>
                    </a:p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- </a:t>
                      </a:r>
                      <a:r>
                        <a:rPr lang="ko-KR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-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 아이콘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최소화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en-US" altLang="ko-KR" sz="100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공통 템플릿에 포함될 자료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03871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공통템플릿으로 해결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안되는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부분은 별도 요청 가능한지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HTML5, CSS</a:t>
                      </a:r>
                    </a:p>
                    <a:p>
                      <a:pPr algn="ctr" rtl="0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웹표준에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맞춤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863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GPS (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위성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Tracking)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07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MTMS (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창고관리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76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국내선 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국내화물관리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대리점 창고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EDI(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16546" y="3865998"/>
            <a:ext cx="1512168" cy="327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KCUS</a:t>
            </a:r>
            <a:endParaRPr lang="ko-KR" altLang="en-US" sz="1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7973"/>
              </p:ext>
            </p:extLst>
          </p:nvPr>
        </p:nvGraphicFramePr>
        <p:xfrm>
          <a:off x="622598" y="4190725"/>
          <a:ext cx="10670182" cy="134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7214"/>
                <a:gridCol w="5472608"/>
                <a:gridCol w="864096"/>
                <a:gridCol w="792088"/>
                <a:gridCol w="1584176"/>
              </a:tblGrid>
              <a:tr h="247181">
                <a:tc rowSpan="2">
                  <a:txBody>
                    <a:bodyPr/>
                    <a:lstStyle/>
                    <a:p>
                      <a:pPr lvl="0" algn="ctr" rtl="0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필요내용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6983">
                <a:tc vMerge="1">
                  <a:txBody>
                    <a:bodyPr/>
                    <a:lstStyle/>
                    <a:p>
                      <a:pPr lvl="0" algn="ctr" rtl="0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요청 범위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공수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</a:tr>
              <a:tr h="864516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KCUS (</a:t>
                      </a:r>
                      <a:r>
                        <a:rPr lang="ko-KR" alt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적하목록시스템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적하목록시스템에서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사용할 디자인 템플릿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(HTML5, CSS,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-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정도의 디자인 요청 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유지하면서 디자인 가능한지 협의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latinLnBrk="1"/>
                      <a:endParaRPr lang="en-US" altLang="ko-KR" sz="100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http://kcuskt.koreanair.com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TEST/!qaz2wsx34  (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크롬에서 확인가능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HTML5, CSS</a:t>
                      </a:r>
                    </a:p>
                    <a:p>
                      <a:pPr algn="ctr" rtl="0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웹표준에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맞춤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14" marR="1814" marT="18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9706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1"/>
          <p:cNvSpPr txBox="1">
            <a:spLocks/>
          </p:cNvSpPr>
          <p:nvPr/>
        </p:nvSpPr>
        <p:spPr bwMode="auto">
          <a:xfrm>
            <a:off x="1486694" y="2637706"/>
            <a:ext cx="9073008" cy="266429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36000" rIns="36000">
            <a:normAutofit/>
          </a:bodyPr>
          <a:lstStyle/>
          <a:p>
            <a:pPr marL="469900" algn="ctr" eaLnBrk="0" hangingPunct="0">
              <a:spcBef>
                <a:spcPct val="20000"/>
              </a:spcBef>
              <a:buSzPct val="85000"/>
              <a:defRPr/>
            </a:pPr>
            <a:r>
              <a:rPr lang="en-US" altLang="ko-KR" sz="4000" b="1" dirty="0" smtClean="0">
                <a:solidFill>
                  <a:schemeClr val="tx2"/>
                </a:solidFill>
                <a:latin typeface="+mn-ea"/>
              </a:rPr>
              <a:t>IV. </a:t>
            </a:r>
            <a:r>
              <a:rPr lang="ko-KR" altLang="en-US" sz="4000" b="1" dirty="0" err="1" smtClean="0">
                <a:solidFill>
                  <a:schemeClr val="tx2"/>
                </a:solidFill>
                <a:latin typeface="+mn-ea"/>
              </a:rPr>
              <a:t>마이그레이션</a:t>
            </a:r>
            <a:r>
              <a:rPr lang="ko-KR" altLang="en-US" sz="4000" b="1" dirty="0" smtClean="0">
                <a:solidFill>
                  <a:schemeClr val="tx2"/>
                </a:solidFill>
                <a:latin typeface="+mn-ea"/>
              </a:rPr>
              <a:t> 일정</a:t>
            </a:r>
            <a:endParaRPr lang="en-US" altLang="ko-KR" sz="4400" b="1" dirty="0">
              <a:solidFill>
                <a:schemeClr val="tx2"/>
              </a:solidFill>
              <a:latin typeface="+mn-ea"/>
            </a:endParaRPr>
          </a:p>
          <a:p>
            <a:pPr marL="806450" indent="-336550" algn="ctr" eaLnBrk="0" hangingPunct="0">
              <a:spcBef>
                <a:spcPct val="20000"/>
              </a:spcBef>
              <a:buSzPct val="85000"/>
              <a:buFont typeface="+mj-lt"/>
              <a:buAutoNum type="romanUcPeriod"/>
              <a:defRPr/>
            </a:pPr>
            <a:endParaRPr kumimoji="0" lang="en-US" altLang="ko-KR" sz="4400" b="1" dirty="0" smtClean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46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COUN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COUN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COUN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COUN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COUNT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COUN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77925" tIns="38963" rIns="77925" bIns="38963" rtlCol="0" anchor="ctr">
        <a:noAutofit/>
      </a:bodyPr>
      <a:lstStyle>
        <a:defPPr algn="ctr" eaLnBrk="0" fontAlgn="base" hangingPunct="0">
          <a:lnSpc>
            <a:spcPct val="120000"/>
          </a:lnSpc>
          <a:spcAft>
            <a:spcPct val="0"/>
          </a:spcAft>
          <a:defRPr sz="9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CBB462C698024E98EEE87997965C74" ma:contentTypeVersion="0" ma:contentTypeDescription="새 문서를 만듭니다." ma:contentTypeScope="" ma:versionID="a5cf361ea6f9273c232225aaf9e320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55ABE-F94C-4BE4-B05A-BFF7ACF0524F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078DE0A-FF86-4D22-9D45-8063D0B51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11BC5F-B9D0-487F-88F2-287E44F562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137194</TotalTime>
  <Words>556</Words>
  <Application>Microsoft Office PowerPoint</Application>
  <PresentationFormat>사용자 지정</PresentationFormat>
  <Paragraphs>267</Paragraphs>
  <Slides>11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워크시트</vt:lpstr>
      <vt:lpstr>In-House 마이그레이션</vt:lpstr>
      <vt:lpstr>In-House 시스템 목록</vt:lpstr>
      <vt:lpstr>In-House 마이그레이션 전략</vt:lpstr>
      <vt:lpstr>In-House 시스템 구성도</vt:lpstr>
      <vt:lpstr>PowerPoint 프레젠테이션</vt:lpstr>
      <vt:lpstr>1. In-House 디자인 시안 – 메뉴 접었을때 </vt:lpstr>
      <vt:lpstr>1. In-House 디자인 시안 – 메뉴 펼쳤을때 </vt:lpstr>
      <vt:lpstr>In-House 디자인 시안 –공통템플릿 및 KCUS 페이지(html)</vt:lpstr>
      <vt:lpstr>PowerPoint 프레젠테이션</vt:lpstr>
      <vt:lpstr>1. In-House 마이그레이션 일정</vt:lpstr>
      <vt:lpstr>감사합니다</vt:lpstr>
    </vt:vector>
  </TitlesOfParts>
  <Manager>jcsohn@koreanair.com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손재철(SELFXFXG - SOHN JAE CHUL)</dc:creator>
  <cp:lastModifiedBy>손인권(SCM 외부직원, V IKSON)</cp:lastModifiedBy>
  <cp:revision>14644</cp:revision>
  <cp:lastPrinted>2017-03-26T00:44:12Z</cp:lastPrinted>
  <dcterms:created xsi:type="dcterms:W3CDTF">2014-09-17T04:27:37Z</dcterms:created>
  <dcterms:modified xsi:type="dcterms:W3CDTF">2017-10-17T06:20:51Z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0x01010095CBB462C698024E98EEE87997965C74</vt:lpwstr>
  </property>
</Properties>
</file>