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Lst>
  <p:sldSz cx="12192000" cy="6858000"/>
  <p:notesSz cx="10234613" cy="146621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a:srgbClr val="CCE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36" autoAdjust="0"/>
    <p:restoredTop sz="94660"/>
  </p:normalViewPr>
  <p:slideViewPr>
    <p:cSldViewPr snapToGrid="0">
      <p:cViewPr>
        <p:scale>
          <a:sx n="60" d="100"/>
          <a:sy n="60" d="100"/>
        </p:scale>
        <p:origin x="117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2272647E-ACE3-4444-86E2-E7E8E7022F28}"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9237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272647E-ACE3-4444-86E2-E7E8E7022F28}"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141467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272647E-ACE3-4444-86E2-E7E8E7022F28}"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258823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272647E-ACE3-4444-86E2-E7E8E7022F28}"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4E21-FA77-4C15-B071-9FDB6F3D0A6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758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272647E-ACE3-4444-86E2-E7E8E7022F28}"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776764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272647E-ACE3-4444-86E2-E7E8E7022F28}" type="datetimeFigureOut">
              <a:rPr lang="en-US" smtClean="0"/>
              <a:t>06-Jun-18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122127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272647E-ACE3-4444-86E2-E7E8E7022F28}" type="datetimeFigureOut">
              <a:rPr lang="en-US" smtClean="0"/>
              <a:t>06-Jun-18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2157613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272647E-ACE3-4444-86E2-E7E8E7022F28}"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3381659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272647E-ACE3-4444-86E2-E7E8E7022F28}"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40323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272647E-ACE3-4444-86E2-E7E8E7022F28}"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280058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smtClean="0"/>
              <a:t>Asıl başlık stili için tıklatın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272647E-ACE3-4444-86E2-E7E8E7022F28}" type="datetimeFigureOut">
              <a:rPr lang="en-US" smtClean="0"/>
              <a:t>06-Jun-18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218463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272647E-ACE3-4444-86E2-E7E8E7022F28}"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428256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913795" y="2912232"/>
            <a:ext cx="5107208" cy="287896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2912232"/>
            <a:ext cx="5095357" cy="287896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272647E-ACE3-4444-86E2-E7E8E7022F28}" type="datetimeFigureOut">
              <a:rPr lang="en-US" smtClean="0"/>
              <a:t>06-Jun-18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289256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272647E-ACE3-4444-86E2-E7E8E7022F28}" type="datetimeFigureOut">
              <a:rPr lang="en-US" smtClean="0"/>
              <a:t>06-Jun-18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283243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2647E-ACE3-4444-86E2-E7E8E7022F28}" type="datetimeFigureOut">
              <a:rPr lang="en-US" smtClean="0"/>
              <a:t>06-Jun-18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87617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smtClean="0"/>
              <a:t>Asıl başlık stili için tıklatın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272647E-ACE3-4444-86E2-E7E8E7022F28}"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222875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272647E-ACE3-4444-86E2-E7E8E7022F28}" type="datetimeFigureOut">
              <a:rPr lang="en-US" smtClean="0"/>
              <a:t>06-Jun-18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4E21-FA77-4C15-B071-9FDB6F3D0A61}" type="slidenum">
              <a:rPr lang="en-US" smtClean="0"/>
              <a:t>‹#›</a:t>
            </a:fld>
            <a:endParaRPr lang="en-US"/>
          </a:p>
        </p:txBody>
      </p:sp>
    </p:spTree>
    <p:extLst>
      <p:ext uri="{BB962C8B-B14F-4D97-AF65-F5344CB8AC3E}">
        <p14:creationId xmlns:p14="http://schemas.microsoft.com/office/powerpoint/2010/main" val="125057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72647E-ACE3-4444-86E2-E7E8E7022F28}" type="datetimeFigureOut">
              <a:rPr lang="en-US" smtClean="0"/>
              <a:t>06-Jun-18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2A4E21-FA77-4C15-B071-9FDB6F3D0A61}" type="slidenum">
              <a:rPr lang="en-US" smtClean="0"/>
              <a:t>‹#›</a:t>
            </a:fld>
            <a:endParaRPr lang="en-US"/>
          </a:p>
        </p:txBody>
      </p:sp>
    </p:spTree>
    <p:extLst>
      <p:ext uri="{BB962C8B-B14F-4D97-AF65-F5344CB8AC3E}">
        <p14:creationId xmlns:p14="http://schemas.microsoft.com/office/powerpoint/2010/main" val="290275544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p:cNvPicPr>
            <a:picLocks noChangeAspect="1"/>
          </p:cNvPicPr>
          <p:nvPr/>
        </p:nvPicPr>
        <p:blipFill>
          <a:blip r:embed="rId2"/>
          <a:stretch>
            <a:fillRect/>
          </a:stretch>
        </p:blipFill>
        <p:spPr>
          <a:xfrm>
            <a:off x="604672" y="394324"/>
            <a:ext cx="3755172" cy="2078189"/>
          </a:xfrm>
          <a:prstGeom prst="rect">
            <a:avLst/>
          </a:prstGeom>
        </p:spPr>
      </p:pic>
      <p:sp>
        <p:nvSpPr>
          <p:cNvPr id="4" name="Unvan 3"/>
          <p:cNvSpPr>
            <a:spLocks noGrp="1"/>
          </p:cNvSpPr>
          <p:nvPr>
            <p:ph type="title"/>
          </p:nvPr>
        </p:nvSpPr>
        <p:spPr>
          <a:xfrm>
            <a:off x="5250046" y="4586031"/>
            <a:ext cx="7493053" cy="2288658"/>
          </a:xfrm>
        </p:spPr>
        <p:txBody>
          <a:bodyPr>
            <a:normAutofit/>
          </a:bodyPr>
          <a:lstStyle/>
          <a:p>
            <a:pPr algn="ctr"/>
            <a:r>
              <a:rPr lang="en-US" sz="1900" dirty="0" smtClean="0">
                <a:solidFill>
                  <a:srgbClr val="002060"/>
                </a:solidFill>
                <a:effectLst/>
                <a:latin typeface="Calibri" panose="020F0502020204030204" pitchFamily="34" charset="0"/>
                <a:cs typeface="Calibri" panose="020F0502020204030204" pitchFamily="34" charset="0"/>
              </a:rPr>
              <a:t/>
            </a:r>
            <a:br>
              <a:rPr lang="en-US" sz="1900" dirty="0" smtClean="0">
                <a:solidFill>
                  <a:srgbClr val="002060"/>
                </a:solidFill>
                <a:effectLst/>
                <a:latin typeface="Calibri" panose="020F0502020204030204" pitchFamily="34" charset="0"/>
                <a:cs typeface="Calibri" panose="020F0502020204030204" pitchFamily="34" charset="0"/>
              </a:rPr>
            </a:br>
            <a:r>
              <a:rPr lang="en-US" sz="1900" dirty="0" smtClean="0">
                <a:solidFill>
                  <a:srgbClr val="002060"/>
                </a:solidFill>
                <a:effectLst/>
                <a:latin typeface="Calibri" panose="020F0502020204030204" pitchFamily="34" charset="0"/>
                <a:cs typeface="Calibri" panose="020F0502020204030204" pitchFamily="34" charset="0"/>
              </a:rPr>
              <a:t>~TALİP </a:t>
            </a:r>
            <a:r>
              <a:rPr lang="en-US" sz="1900" dirty="0" err="1" smtClean="0">
                <a:solidFill>
                  <a:srgbClr val="002060"/>
                </a:solidFill>
                <a:effectLst/>
                <a:latin typeface="Calibri" panose="020F0502020204030204" pitchFamily="34" charset="0"/>
                <a:cs typeface="Calibri" panose="020F0502020204030204" pitchFamily="34" charset="0"/>
              </a:rPr>
              <a:t>Tolga</a:t>
            </a:r>
            <a:r>
              <a:rPr lang="en-US" sz="1900" dirty="0" smtClean="0">
                <a:solidFill>
                  <a:srgbClr val="002060"/>
                </a:solidFill>
                <a:effectLst/>
                <a:latin typeface="Calibri" panose="020F0502020204030204" pitchFamily="34" charset="0"/>
                <a:cs typeface="Calibri" panose="020F0502020204030204" pitchFamily="34" charset="0"/>
              </a:rPr>
              <a:t> SARI, BURAK </a:t>
            </a:r>
            <a:r>
              <a:rPr lang="en-US" sz="1900" dirty="0" err="1" smtClean="0">
                <a:solidFill>
                  <a:srgbClr val="002060"/>
                </a:solidFill>
                <a:effectLst/>
                <a:latin typeface="Calibri" panose="020F0502020204030204" pitchFamily="34" charset="0"/>
                <a:cs typeface="Calibri" panose="020F0502020204030204" pitchFamily="34" charset="0"/>
              </a:rPr>
              <a:t>Mert</a:t>
            </a:r>
            <a:r>
              <a:rPr lang="en-US" sz="1900" dirty="0" smtClean="0">
                <a:solidFill>
                  <a:srgbClr val="002060"/>
                </a:solidFill>
                <a:effectLst/>
                <a:latin typeface="Calibri" panose="020F0502020204030204" pitchFamily="34" charset="0"/>
                <a:cs typeface="Calibri" panose="020F0502020204030204" pitchFamily="34" charset="0"/>
              </a:rPr>
              <a:t> </a:t>
            </a:r>
            <a:r>
              <a:rPr lang="en-US" sz="1900" dirty="0" err="1" smtClean="0">
                <a:solidFill>
                  <a:srgbClr val="002060"/>
                </a:solidFill>
                <a:effectLst/>
                <a:latin typeface="Calibri" panose="020F0502020204030204" pitchFamily="34" charset="0"/>
                <a:cs typeface="Calibri" panose="020F0502020204030204" pitchFamily="34" charset="0"/>
              </a:rPr>
              <a:t>GÖnÜltaŞ</a:t>
            </a:r>
            <a:r>
              <a:rPr lang="en-US" sz="1900" dirty="0" smtClean="0">
                <a:solidFill>
                  <a:srgbClr val="002060"/>
                </a:solidFill>
                <a:effectLst/>
                <a:latin typeface="Calibri" panose="020F0502020204030204" pitchFamily="34" charset="0"/>
                <a:cs typeface="Calibri" panose="020F0502020204030204" pitchFamily="34" charset="0"/>
              </a:rPr>
              <a:t>, </a:t>
            </a:r>
            <a:r>
              <a:rPr lang="en-US" sz="1900" dirty="0">
                <a:solidFill>
                  <a:srgbClr val="002060"/>
                </a:solidFill>
                <a:effectLst/>
                <a:latin typeface="Calibri" panose="020F0502020204030204" pitchFamily="34" charset="0"/>
                <a:cs typeface="Calibri" panose="020F0502020204030204" pitchFamily="34" charset="0"/>
              </a:rPr>
              <a:t>İ</a:t>
            </a:r>
            <a:r>
              <a:rPr lang="en-US" sz="1900" dirty="0" smtClean="0">
                <a:solidFill>
                  <a:srgbClr val="002060"/>
                </a:solidFill>
                <a:effectLst/>
                <a:latin typeface="Calibri" panose="020F0502020204030204" pitchFamily="34" charset="0"/>
                <a:cs typeface="Calibri" panose="020F0502020204030204" pitchFamily="34" charset="0"/>
              </a:rPr>
              <a:t>layda Yaman</a:t>
            </a:r>
            <a:endParaRPr lang="en-US" sz="1900" dirty="0">
              <a:solidFill>
                <a:srgbClr val="002060"/>
              </a:solidFill>
              <a:effectLst/>
              <a:latin typeface="Calibri" panose="020F0502020204030204" pitchFamily="34" charset="0"/>
              <a:cs typeface="Calibri" panose="020F0502020204030204" pitchFamily="34" charset="0"/>
            </a:endParaRPr>
          </a:p>
        </p:txBody>
      </p:sp>
      <p:sp>
        <p:nvSpPr>
          <p:cNvPr id="5" name="İçerik Yer Tutucusu 4"/>
          <p:cNvSpPr>
            <a:spLocks noGrp="1"/>
          </p:cNvSpPr>
          <p:nvPr>
            <p:ph idx="1"/>
          </p:nvPr>
        </p:nvSpPr>
        <p:spPr>
          <a:xfrm>
            <a:off x="229604" y="2581781"/>
            <a:ext cx="5545031" cy="4106098"/>
          </a:xfrm>
          <a:solidFill>
            <a:schemeClr val="accent6">
              <a:lumMod val="40000"/>
              <a:lumOff val="60000"/>
            </a:schemeClr>
          </a:solidFill>
          <a:effectLst>
            <a:softEdge rad="0"/>
          </a:effectLst>
        </p:spPr>
        <p:txBody>
          <a:bodyPr>
            <a:noAutofit/>
          </a:bodyPr>
          <a:lstStyle/>
          <a:p>
            <a:pPr marL="45720" indent="0" algn="ctr">
              <a:lnSpc>
                <a:spcPct val="100000"/>
              </a:lnSpc>
              <a:buNone/>
            </a:pPr>
            <a:r>
              <a:rPr lang="en-US" b="1" dirty="0" smtClean="0">
                <a:solidFill>
                  <a:srgbClr val="002060"/>
                </a:solidFill>
                <a:effectLst/>
                <a:latin typeface="Calibri" panose="020F0502020204030204" pitchFamily="34" charset="0"/>
                <a:cs typeface="Calibri" panose="020F0502020204030204" pitchFamily="34" charset="0"/>
              </a:rPr>
              <a:t>PROJECT OVERVIEW</a:t>
            </a:r>
          </a:p>
          <a:p>
            <a:pPr marL="45720" indent="0" algn="just">
              <a:lnSpc>
                <a:spcPct val="100000"/>
              </a:lnSpc>
              <a:buNone/>
            </a:pPr>
            <a:r>
              <a:rPr lang="en-US" sz="1400" dirty="0">
                <a:solidFill>
                  <a:srgbClr val="002060"/>
                </a:solidFill>
                <a:effectLst/>
                <a:latin typeface="Calibri" panose="020F0502020204030204" pitchFamily="34" charset="0"/>
                <a:cs typeface="Calibri" panose="020F0502020204030204" pitchFamily="34" charset="0"/>
              </a:rPr>
              <a:t>The purpose of the project is to design and implement a simple platform to play Tetris game on a “</a:t>
            </a:r>
            <a:r>
              <a:rPr lang="en-US" sz="1400" dirty="0" err="1">
                <a:solidFill>
                  <a:srgbClr val="002060"/>
                </a:solidFill>
                <a:effectLst/>
                <a:latin typeface="Calibri" panose="020F0502020204030204" pitchFamily="34" charset="0"/>
                <a:cs typeface="Calibri" panose="020F0502020204030204" pitchFamily="34" charset="0"/>
              </a:rPr>
              <a:t>Digilent</a:t>
            </a:r>
            <a:r>
              <a:rPr lang="en-US" sz="1400" dirty="0">
                <a:solidFill>
                  <a:srgbClr val="002060"/>
                </a:solidFill>
                <a:effectLst/>
                <a:latin typeface="Calibri" panose="020F0502020204030204" pitchFamily="34" charset="0"/>
                <a:cs typeface="Calibri" panose="020F0502020204030204" pitchFamily="34" charset="0"/>
              </a:rPr>
              <a:t> </a:t>
            </a:r>
            <a:r>
              <a:rPr lang="en-US" sz="1400" dirty="0" err="1">
                <a:solidFill>
                  <a:srgbClr val="002060"/>
                </a:solidFill>
                <a:effectLst/>
                <a:latin typeface="Calibri" panose="020F0502020204030204" pitchFamily="34" charset="0"/>
                <a:cs typeface="Calibri" panose="020F0502020204030204" pitchFamily="34" charset="0"/>
              </a:rPr>
              <a:t>Nexys</a:t>
            </a:r>
            <a:r>
              <a:rPr lang="en-US" sz="1400" dirty="0">
                <a:solidFill>
                  <a:srgbClr val="002060"/>
                </a:solidFill>
                <a:effectLst/>
                <a:latin typeface="Calibri" panose="020F0502020204030204" pitchFamily="34" charset="0"/>
                <a:cs typeface="Calibri" panose="020F0502020204030204" pitchFamily="34" charset="0"/>
              </a:rPr>
              <a:t> 2 FPGA” with the help of a soft microprocessor, PicoBlaze, a VGA unit and push buttons which will be used for input types. Except the control of the VGA unit, most of the game rules were controlled by PicoBlaze and push buttons were used for left and right shifts, rotation and speedup. </a:t>
            </a:r>
            <a:r>
              <a:rPr lang="en-US" sz="1400" dirty="0" smtClean="0">
                <a:solidFill>
                  <a:srgbClr val="002060"/>
                </a:solidFill>
                <a:effectLst/>
                <a:latin typeface="Calibri" panose="020F0502020204030204" pitchFamily="34" charset="0"/>
                <a:cs typeface="Calibri" panose="020F0502020204030204" pitchFamily="34" charset="0"/>
              </a:rPr>
              <a:t> </a:t>
            </a:r>
          </a:p>
          <a:p>
            <a:pPr marL="388620" indent="-342900" algn="just">
              <a:lnSpc>
                <a:spcPct val="100000"/>
              </a:lnSpc>
              <a:buFont typeface="+mj-lt"/>
              <a:buAutoNum type="arabicPeriod"/>
            </a:pPr>
            <a:r>
              <a:rPr lang="en-US" sz="1400" dirty="0" smtClean="0">
                <a:solidFill>
                  <a:srgbClr val="002060"/>
                </a:solidFill>
                <a:effectLst/>
                <a:latin typeface="Calibri" panose="020F0502020204030204" pitchFamily="34" charset="0"/>
                <a:cs typeface="Calibri" panose="020F0502020204030204" pitchFamily="34" charset="0"/>
              </a:rPr>
              <a:t>I</a:t>
            </a:r>
            <a:r>
              <a:rPr lang="tr-TR" sz="1400" dirty="0" err="1" smtClean="0">
                <a:solidFill>
                  <a:srgbClr val="002060"/>
                </a:solidFill>
                <a:effectLst/>
                <a:latin typeface="Calibri" panose="020F0502020204030204" pitchFamily="34" charset="0"/>
                <a:cs typeface="Calibri" panose="020F0502020204030204" pitchFamily="34" charset="0"/>
              </a:rPr>
              <a:t>mplement</a:t>
            </a:r>
            <a:r>
              <a:rPr lang="en-US" sz="1400" dirty="0" err="1" smtClean="0">
                <a:solidFill>
                  <a:srgbClr val="002060"/>
                </a:solidFill>
                <a:effectLst/>
                <a:latin typeface="Calibri" panose="020F0502020204030204" pitchFamily="34" charset="0"/>
                <a:cs typeface="Calibri" panose="020F0502020204030204" pitchFamily="34" charset="0"/>
              </a:rPr>
              <a:t>ation</a:t>
            </a:r>
            <a:r>
              <a:rPr lang="en-US" sz="1400" dirty="0" smtClean="0">
                <a:solidFill>
                  <a:srgbClr val="002060"/>
                </a:solidFill>
                <a:effectLst/>
                <a:latin typeface="Calibri" panose="020F0502020204030204" pitchFamily="34" charset="0"/>
                <a:cs typeface="Calibri" panose="020F0502020204030204" pitchFamily="34" charset="0"/>
              </a:rPr>
              <a:t> of</a:t>
            </a:r>
            <a:r>
              <a:rPr lang="tr-TR" sz="1400" dirty="0" smtClean="0">
                <a:solidFill>
                  <a:srgbClr val="002060"/>
                </a:solidFill>
                <a:effectLst/>
                <a:latin typeface="Calibri" panose="020F0502020204030204" pitchFamily="34" charset="0"/>
                <a:cs typeface="Calibri" panose="020F0502020204030204" pitchFamily="34" charset="0"/>
              </a:rPr>
              <a:t> </a:t>
            </a:r>
            <a:r>
              <a:rPr lang="en-US" sz="1400" dirty="0" smtClean="0">
                <a:solidFill>
                  <a:srgbClr val="002060"/>
                </a:solidFill>
                <a:effectLst/>
                <a:latin typeface="Calibri" panose="020F0502020204030204" pitchFamily="34" charset="0"/>
                <a:cs typeface="Calibri" panose="020F0502020204030204" pitchFamily="34" charset="0"/>
              </a:rPr>
              <a:t>VGA is done to adjust</a:t>
            </a:r>
            <a:r>
              <a:rPr lang="tr-TR" sz="1400" dirty="0" smtClean="0">
                <a:solidFill>
                  <a:srgbClr val="002060"/>
                </a:solidFill>
                <a:effectLst/>
                <a:latin typeface="Calibri" panose="020F0502020204030204" pitchFamily="34" charset="0"/>
                <a:cs typeface="Calibri" panose="020F0502020204030204" pitchFamily="34" charset="0"/>
              </a:rPr>
              <a:t> </a:t>
            </a:r>
            <a:r>
              <a:rPr lang="en-US" sz="1400" dirty="0" err="1" smtClean="0">
                <a:solidFill>
                  <a:srgbClr val="002060"/>
                </a:solidFill>
                <a:effectLst/>
                <a:latin typeface="Calibri" panose="020F0502020204030204" pitchFamily="34" charset="0"/>
                <a:cs typeface="Calibri" panose="020F0502020204030204" pitchFamily="34" charset="0"/>
              </a:rPr>
              <a:t>H_synch</a:t>
            </a:r>
            <a:r>
              <a:rPr lang="en-US" sz="1400" dirty="0" smtClean="0">
                <a:solidFill>
                  <a:srgbClr val="002060"/>
                </a:solidFill>
                <a:effectLst/>
                <a:latin typeface="Calibri" panose="020F0502020204030204" pitchFamily="34" charset="0"/>
                <a:cs typeface="Calibri" panose="020F0502020204030204" pitchFamily="34" charset="0"/>
              </a:rPr>
              <a:t> and </a:t>
            </a:r>
            <a:r>
              <a:rPr lang="en-US" sz="1400" dirty="0" err="1" smtClean="0">
                <a:solidFill>
                  <a:srgbClr val="002060"/>
                </a:solidFill>
                <a:effectLst/>
                <a:latin typeface="Calibri" panose="020F0502020204030204" pitchFamily="34" charset="0"/>
                <a:cs typeface="Calibri" panose="020F0502020204030204" pitchFamily="34" charset="0"/>
              </a:rPr>
              <a:t>V_synch</a:t>
            </a:r>
            <a:r>
              <a:rPr lang="en-US" sz="1400" dirty="0" smtClean="0">
                <a:solidFill>
                  <a:srgbClr val="002060"/>
                </a:solidFill>
                <a:effectLst/>
                <a:latin typeface="Calibri" panose="020F0502020204030204" pitchFamily="34" charset="0"/>
                <a:cs typeface="Calibri" panose="020F0502020204030204" pitchFamily="34" charset="0"/>
              </a:rPr>
              <a:t> for a static VGA output of a block and a background. </a:t>
            </a:r>
          </a:p>
          <a:p>
            <a:pPr marL="388620" indent="-342900" algn="just">
              <a:lnSpc>
                <a:spcPct val="100000"/>
              </a:lnSpc>
              <a:buFont typeface="+mj-lt"/>
              <a:buAutoNum type="arabicPeriod"/>
            </a:pPr>
            <a:r>
              <a:rPr lang="en-US" sz="1400" dirty="0">
                <a:solidFill>
                  <a:srgbClr val="002060"/>
                </a:solidFill>
                <a:effectLst/>
                <a:latin typeface="Calibri" panose="020F0502020204030204" pitchFamily="34" charset="0"/>
                <a:cs typeface="Calibri" panose="020F0502020204030204" pitchFamily="34" charset="0"/>
              </a:rPr>
              <a:t>S</a:t>
            </a:r>
            <a:r>
              <a:rPr lang="tr-TR" sz="1400" dirty="0" err="1" smtClean="0">
                <a:solidFill>
                  <a:srgbClr val="002060"/>
                </a:solidFill>
                <a:effectLst/>
                <a:latin typeface="Calibri" panose="020F0502020204030204" pitchFamily="34" charset="0"/>
                <a:cs typeface="Calibri" panose="020F0502020204030204" pitchFamily="34" charset="0"/>
              </a:rPr>
              <a:t>witch</a:t>
            </a:r>
            <a:r>
              <a:rPr lang="en-US" sz="1400" dirty="0" smtClean="0">
                <a:solidFill>
                  <a:srgbClr val="002060"/>
                </a:solidFill>
                <a:effectLst/>
                <a:latin typeface="Calibri" panose="020F0502020204030204" pitchFamily="34" charset="0"/>
                <a:cs typeface="Calibri" panose="020F0502020204030204" pitchFamily="34" charset="0"/>
              </a:rPr>
              <a:t> input</a:t>
            </a:r>
            <a:r>
              <a:rPr lang="tr-TR" sz="1400" dirty="0" smtClean="0">
                <a:solidFill>
                  <a:srgbClr val="002060"/>
                </a:solidFill>
                <a:effectLst/>
                <a:latin typeface="Calibri" panose="020F0502020204030204" pitchFamily="34" charset="0"/>
                <a:cs typeface="Calibri" panose="020F0502020204030204" pitchFamily="34" charset="0"/>
              </a:rPr>
              <a:t>s</a:t>
            </a:r>
            <a:r>
              <a:rPr lang="en-US" sz="1400" dirty="0" smtClean="0">
                <a:solidFill>
                  <a:srgbClr val="002060"/>
                </a:solidFill>
                <a:effectLst/>
                <a:latin typeface="Calibri" panose="020F0502020204030204" pitchFamily="34" charset="0"/>
                <a:cs typeface="Calibri" panose="020F0502020204030204" pitchFamily="34" charset="0"/>
              </a:rPr>
              <a:t> and VGA output modules are combined to deliver a </a:t>
            </a:r>
            <a:r>
              <a:rPr lang="tr-TR" sz="1400" dirty="0" smtClean="0">
                <a:solidFill>
                  <a:srgbClr val="002060"/>
                </a:solidFill>
                <a:effectLst/>
                <a:latin typeface="Calibri" panose="020F0502020204030204" pitchFamily="34" charset="0"/>
                <a:cs typeface="Calibri" panose="020F0502020204030204" pitchFamily="34" charset="0"/>
              </a:rPr>
              <a:t>2</a:t>
            </a:r>
            <a:r>
              <a:rPr lang="en-US" sz="1400" dirty="0" smtClean="0">
                <a:solidFill>
                  <a:srgbClr val="002060"/>
                </a:solidFill>
                <a:effectLst/>
                <a:latin typeface="Calibri" panose="020F0502020204030204" pitchFamily="34" charset="0"/>
                <a:cs typeface="Calibri" panose="020F0502020204030204" pitchFamily="34" charset="0"/>
              </a:rPr>
              <a:t>2x</a:t>
            </a:r>
            <a:r>
              <a:rPr lang="tr-TR" sz="1400" dirty="0" smtClean="0">
                <a:solidFill>
                  <a:srgbClr val="002060"/>
                </a:solidFill>
                <a:effectLst/>
                <a:latin typeface="Calibri" panose="020F0502020204030204" pitchFamily="34" charset="0"/>
                <a:cs typeface="Calibri" panose="020F0502020204030204" pitchFamily="34" charset="0"/>
              </a:rPr>
              <a:t>10</a:t>
            </a:r>
            <a:r>
              <a:rPr lang="en-US" sz="1400" dirty="0" smtClean="0">
                <a:solidFill>
                  <a:srgbClr val="002060"/>
                </a:solidFill>
                <a:effectLst/>
                <a:latin typeface="Calibri" panose="020F0502020204030204" pitchFamily="34" charset="0"/>
                <a:cs typeface="Calibri" panose="020F0502020204030204" pitchFamily="34" charset="0"/>
              </a:rPr>
              <a:t> block control over a 640x480 resolution monitor. </a:t>
            </a:r>
          </a:p>
          <a:p>
            <a:pPr marL="388620" indent="-342900" algn="just">
              <a:lnSpc>
                <a:spcPct val="100000"/>
              </a:lnSpc>
              <a:buFont typeface="+mj-lt"/>
              <a:buAutoNum type="arabicPeriod"/>
            </a:pPr>
            <a:r>
              <a:rPr lang="tr-TR" sz="1400" dirty="0" err="1" smtClean="0">
                <a:solidFill>
                  <a:srgbClr val="002060"/>
                </a:solidFill>
                <a:effectLst/>
                <a:latin typeface="Calibri" panose="020F0502020204030204" pitchFamily="34" charset="0"/>
                <a:cs typeface="Calibri" panose="020F0502020204030204" pitchFamily="34" charset="0"/>
              </a:rPr>
              <a:t>Blocks</a:t>
            </a:r>
            <a:r>
              <a:rPr lang="tr-TR" sz="1400" dirty="0" smtClean="0">
                <a:solidFill>
                  <a:srgbClr val="002060"/>
                </a:solidFill>
                <a:effectLst/>
                <a:latin typeface="Calibri" panose="020F0502020204030204" pitchFamily="34" charset="0"/>
                <a:cs typeface="Calibri" panose="020F0502020204030204" pitchFamily="34" charset="0"/>
              </a:rPr>
              <a:t> </a:t>
            </a:r>
            <a:r>
              <a:rPr lang="tr-TR" sz="1400" dirty="0" err="1" smtClean="0">
                <a:solidFill>
                  <a:srgbClr val="002060"/>
                </a:solidFill>
                <a:effectLst/>
                <a:latin typeface="Calibri" panose="020F0502020204030204" pitchFamily="34" charset="0"/>
                <a:cs typeface="Calibri" panose="020F0502020204030204" pitchFamily="34" charset="0"/>
              </a:rPr>
              <a:t>are</a:t>
            </a:r>
            <a:r>
              <a:rPr lang="tr-TR" sz="1400" dirty="0" smtClean="0">
                <a:solidFill>
                  <a:srgbClr val="002060"/>
                </a:solidFill>
                <a:effectLst/>
                <a:latin typeface="Calibri" panose="020F0502020204030204" pitchFamily="34" charset="0"/>
                <a:cs typeface="Calibri" panose="020F0502020204030204" pitchFamily="34" charset="0"/>
              </a:rPr>
              <a:t> </a:t>
            </a:r>
            <a:r>
              <a:rPr lang="tr-TR" sz="1400" dirty="0" err="1" smtClean="0">
                <a:solidFill>
                  <a:srgbClr val="002060"/>
                </a:solidFill>
                <a:effectLst/>
                <a:latin typeface="Calibri" panose="020F0502020204030204" pitchFamily="34" charset="0"/>
                <a:cs typeface="Calibri" panose="020F0502020204030204" pitchFamily="34" charset="0"/>
              </a:rPr>
              <a:t>genera</a:t>
            </a:r>
            <a:r>
              <a:rPr lang="en-US" sz="1400" dirty="0" smtClean="0">
                <a:solidFill>
                  <a:srgbClr val="002060"/>
                </a:solidFill>
                <a:effectLst/>
                <a:latin typeface="Calibri" panose="020F0502020204030204" pitchFamily="34" charset="0"/>
                <a:cs typeface="Calibri" panose="020F0502020204030204" pitchFamily="34" charset="0"/>
              </a:rPr>
              <a:t>ted with a random generator algorithm. </a:t>
            </a:r>
          </a:p>
          <a:p>
            <a:pPr marL="388620" indent="-342900" algn="just">
              <a:lnSpc>
                <a:spcPct val="100000"/>
              </a:lnSpc>
              <a:buFont typeface="+mj-lt"/>
              <a:buAutoNum type="arabicPeriod"/>
            </a:pPr>
            <a:r>
              <a:rPr lang="tr-TR" sz="1400" dirty="0" smtClean="0">
                <a:solidFill>
                  <a:srgbClr val="002060"/>
                </a:solidFill>
                <a:effectLst/>
                <a:latin typeface="Calibri" panose="020F0502020204030204" pitchFamily="34" charset="0"/>
                <a:cs typeface="Calibri" panose="020F0502020204030204" pitchFamily="34" charset="0"/>
              </a:rPr>
              <a:t>G</a:t>
            </a:r>
            <a:r>
              <a:rPr lang="en-US" sz="1400" dirty="0" err="1" smtClean="0">
                <a:solidFill>
                  <a:srgbClr val="002060"/>
                </a:solidFill>
                <a:effectLst/>
                <a:latin typeface="Calibri" panose="020F0502020204030204" pitchFamily="34" charset="0"/>
                <a:cs typeface="Calibri" panose="020F0502020204030204" pitchFamily="34" charset="0"/>
              </a:rPr>
              <a:t>ame</a:t>
            </a:r>
            <a:r>
              <a:rPr lang="en-US" sz="1400" dirty="0" smtClean="0">
                <a:solidFill>
                  <a:srgbClr val="002060"/>
                </a:solidFill>
                <a:effectLst/>
                <a:latin typeface="Calibri" panose="020F0502020204030204" pitchFamily="34" charset="0"/>
                <a:cs typeface="Calibri" panose="020F0502020204030204" pitchFamily="34" charset="0"/>
              </a:rPr>
              <a:t> mechanics are added such as game finish, game pause, </a:t>
            </a:r>
            <a:r>
              <a:rPr lang="tr-TR" sz="1400" dirty="0" err="1" smtClean="0">
                <a:solidFill>
                  <a:srgbClr val="002060"/>
                </a:solidFill>
                <a:effectLst/>
                <a:latin typeface="Calibri" panose="020F0502020204030204" pitchFamily="34" charset="0"/>
                <a:cs typeface="Calibri" panose="020F0502020204030204" pitchFamily="34" charset="0"/>
              </a:rPr>
              <a:t>rotation</a:t>
            </a:r>
            <a:r>
              <a:rPr lang="tr-TR" sz="1400" dirty="0" smtClean="0">
                <a:solidFill>
                  <a:srgbClr val="002060"/>
                </a:solidFill>
                <a:effectLst/>
                <a:latin typeface="Calibri" panose="020F0502020204030204" pitchFamily="34" charset="0"/>
                <a:cs typeface="Calibri" panose="020F0502020204030204" pitchFamily="34" charset="0"/>
              </a:rPr>
              <a:t>, </a:t>
            </a:r>
            <a:r>
              <a:rPr lang="en-US" sz="1400" dirty="0" smtClean="0">
                <a:solidFill>
                  <a:srgbClr val="002060"/>
                </a:solidFill>
                <a:effectLst/>
                <a:latin typeface="Calibri" panose="020F0502020204030204" pitchFamily="34" charset="0"/>
                <a:cs typeface="Calibri" panose="020F0502020204030204" pitchFamily="34" charset="0"/>
              </a:rPr>
              <a:t>collision with </a:t>
            </a:r>
            <a:r>
              <a:rPr lang="tr-TR" sz="1400" dirty="0" err="1" smtClean="0">
                <a:solidFill>
                  <a:srgbClr val="002060"/>
                </a:solidFill>
                <a:effectLst/>
                <a:latin typeface="Calibri" panose="020F0502020204030204" pitchFamily="34" charset="0"/>
                <a:cs typeface="Calibri" panose="020F0502020204030204" pitchFamily="34" charset="0"/>
              </a:rPr>
              <a:t>right</a:t>
            </a:r>
            <a:r>
              <a:rPr lang="tr-TR" sz="1400" dirty="0" smtClean="0">
                <a:solidFill>
                  <a:srgbClr val="002060"/>
                </a:solidFill>
                <a:effectLst/>
                <a:latin typeface="Calibri" panose="020F0502020204030204" pitchFamily="34" charset="0"/>
                <a:cs typeface="Calibri" panose="020F0502020204030204" pitchFamily="34" charset="0"/>
              </a:rPr>
              <a:t>, </a:t>
            </a:r>
            <a:r>
              <a:rPr lang="tr-TR" sz="1400" dirty="0" err="1" smtClean="0">
                <a:solidFill>
                  <a:srgbClr val="002060"/>
                </a:solidFill>
                <a:effectLst/>
                <a:latin typeface="Calibri" panose="020F0502020204030204" pitchFamily="34" charset="0"/>
                <a:cs typeface="Calibri" panose="020F0502020204030204" pitchFamily="34" charset="0"/>
              </a:rPr>
              <a:t>left</a:t>
            </a:r>
            <a:r>
              <a:rPr lang="tr-TR" sz="1400" dirty="0" smtClean="0">
                <a:solidFill>
                  <a:srgbClr val="002060"/>
                </a:solidFill>
                <a:effectLst/>
                <a:latin typeface="Calibri" panose="020F0502020204030204" pitchFamily="34" charset="0"/>
                <a:cs typeface="Calibri" panose="020F0502020204030204" pitchFamily="34" charset="0"/>
              </a:rPr>
              <a:t> </a:t>
            </a:r>
            <a:r>
              <a:rPr lang="tr-TR" sz="1400" dirty="0" err="1" smtClean="0">
                <a:solidFill>
                  <a:srgbClr val="002060"/>
                </a:solidFill>
                <a:effectLst/>
                <a:latin typeface="Calibri" panose="020F0502020204030204" pitchFamily="34" charset="0"/>
                <a:cs typeface="Calibri" panose="020F0502020204030204" pitchFamily="34" charset="0"/>
              </a:rPr>
              <a:t>and</a:t>
            </a:r>
            <a:r>
              <a:rPr lang="tr-TR" sz="1400" dirty="0" smtClean="0">
                <a:solidFill>
                  <a:srgbClr val="002060"/>
                </a:solidFill>
                <a:effectLst/>
                <a:latin typeface="Calibri" panose="020F0502020204030204" pitchFamily="34" charset="0"/>
                <a:cs typeface="Calibri" panose="020F0502020204030204" pitchFamily="34" charset="0"/>
              </a:rPr>
              <a:t> </a:t>
            </a:r>
            <a:r>
              <a:rPr lang="tr-TR" sz="1400" dirty="0" err="1" smtClean="0">
                <a:solidFill>
                  <a:srgbClr val="002060"/>
                </a:solidFill>
                <a:effectLst/>
                <a:latin typeface="Calibri" panose="020F0502020204030204" pitchFamily="34" charset="0"/>
                <a:cs typeface="Calibri" panose="020F0502020204030204" pitchFamily="34" charset="0"/>
              </a:rPr>
              <a:t>bottom</a:t>
            </a:r>
            <a:r>
              <a:rPr lang="en-US" sz="1400" dirty="0" smtClean="0">
                <a:solidFill>
                  <a:srgbClr val="002060"/>
                </a:solidFill>
                <a:effectLst/>
                <a:latin typeface="Calibri" panose="020F0502020204030204" pitchFamily="34" charset="0"/>
                <a:cs typeface="Calibri" panose="020F0502020204030204" pitchFamily="34" charset="0"/>
              </a:rPr>
              <a:t> boarders by programming the </a:t>
            </a:r>
            <a:r>
              <a:rPr lang="en-US" sz="1400" dirty="0" smtClean="0">
                <a:solidFill>
                  <a:srgbClr val="002060"/>
                </a:solidFill>
                <a:effectLst/>
                <a:latin typeface="Calibri" panose="020F0502020204030204" pitchFamily="34" charset="0"/>
                <a:cs typeface="Calibri" panose="020F0502020204030204" pitchFamily="34" charset="0"/>
              </a:rPr>
              <a:t>PicoBlaze</a:t>
            </a:r>
            <a:r>
              <a:rPr lang="en-US" sz="1400" dirty="0" smtClean="0">
                <a:solidFill>
                  <a:srgbClr val="002060"/>
                </a:solidFill>
                <a:effectLst/>
                <a:latin typeface="Calibri" panose="020F0502020204030204" pitchFamily="34" charset="0"/>
                <a:cs typeface="Calibri" panose="020F0502020204030204" pitchFamily="34" charset="0"/>
              </a:rPr>
              <a:t>. </a:t>
            </a:r>
            <a:endParaRPr lang="en-US" sz="1400" b="1" dirty="0">
              <a:solidFill>
                <a:srgbClr val="002060"/>
              </a:solidFill>
              <a:effectLst/>
              <a:latin typeface="Calibri" panose="020F0502020204030204" pitchFamily="34" charset="0"/>
              <a:cs typeface="Calibri" panose="020F0502020204030204" pitchFamily="34" charset="0"/>
            </a:endParaRPr>
          </a:p>
        </p:txBody>
      </p:sp>
      <p:sp>
        <p:nvSpPr>
          <p:cNvPr id="11" name="Metin kutusu 10"/>
          <p:cNvSpPr txBox="1"/>
          <p:nvPr/>
        </p:nvSpPr>
        <p:spPr>
          <a:xfrm>
            <a:off x="10275318" y="4296981"/>
            <a:ext cx="1564479" cy="461665"/>
          </a:xfrm>
          <a:prstGeom prst="rect">
            <a:avLst/>
          </a:prstGeom>
          <a:noFill/>
        </p:spPr>
        <p:txBody>
          <a:bodyPr wrap="square" rtlCol="0">
            <a:spAutoFit/>
          </a:bodyPr>
          <a:lstStyle/>
          <a:p>
            <a:r>
              <a:rPr lang="en-US" sz="2400" b="1" dirty="0" smtClean="0">
                <a:solidFill>
                  <a:srgbClr val="002060"/>
                </a:solidFill>
                <a:latin typeface="Calibri" panose="020F0502020204030204" pitchFamily="34" charset="0"/>
                <a:cs typeface="Calibri" panose="020F0502020204030204" pitchFamily="34" charset="0"/>
              </a:rPr>
              <a:t>DATA PATH</a:t>
            </a:r>
            <a:endParaRPr lang="en-US" sz="2400" b="1" dirty="0">
              <a:solidFill>
                <a:srgbClr val="002060"/>
              </a:solidFill>
              <a:latin typeface="Calibri" panose="020F0502020204030204" pitchFamily="34" charset="0"/>
              <a:cs typeface="Calibri" panose="020F0502020204030204" pitchFamily="34" charset="0"/>
            </a:endParaRPr>
          </a:p>
        </p:txBody>
      </p:sp>
      <p:sp>
        <p:nvSpPr>
          <p:cNvPr id="3" name="Dikdörtgen 2"/>
          <p:cNvSpPr/>
          <p:nvPr/>
        </p:nvSpPr>
        <p:spPr>
          <a:xfrm>
            <a:off x="229604" y="-31875"/>
            <a:ext cx="12192000" cy="769441"/>
          </a:xfrm>
          <a:prstGeom prst="rect">
            <a:avLst/>
          </a:prstGeom>
        </p:spPr>
        <p:txBody>
          <a:bodyPr wrap="square">
            <a:spAutoFit/>
          </a:bodyPr>
          <a:lstStyle/>
          <a:p>
            <a:pPr algn="ctr"/>
            <a:r>
              <a:rPr lang="pt-BR" sz="2200" b="1" dirty="0">
                <a:solidFill>
                  <a:srgbClr val="002060"/>
                </a:solidFill>
                <a:latin typeface="Calibri" panose="020F0502020204030204" pitchFamily="34" charset="0"/>
                <a:cs typeface="Calibri" panose="020F0502020204030204" pitchFamily="34" charset="0"/>
              </a:rPr>
              <a:t>EHB432E-Microprocessor System Design </a:t>
            </a:r>
            <a:r>
              <a:rPr lang="pt-BR" sz="2200" b="1" dirty="0" smtClean="0">
                <a:solidFill>
                  <a:srgbClr val="002060"/>
                </a:solidFill>
                <a:latin typeface="Calibri" panose="020F0502020204030204" pitchFamily="34" charset="0"/>
                <a:cs typeface="Calibri" panose="020F0502020204030204" pitchFamily="34" charset="0"/>
              </a:rPr>
              <a:t>Project-2018</a:t>
            </a:r>
            <a:r>
              <a:rPr lang="pt-BR" sz="2200" b="1" dirty="0">
                <a:solidFill>
                  <a:srgbClr val="002060"/>
                </a:solidFill>
                <a:latin typeface="Calibri" panose="020F0502020204030204" pitchFamily="34" charset="0"/>
                <a:cs typeface="Calibri" panose="020F0502020204030204" pitchFamily="34" charset="0"/>
              </a:rPr>
              <a:t/>
            </a:r>
            <a:br>
              <a:rPr lang="pt-BR" sz="2200" b="1" dirty="0">
                <a:solidFill>
                  <a:srgbClr val="002060"/>
                </a:solidFill>
                <a:latin typeface="Calibri" panose="020F0502020204030204" pitchFamily="34" charset="0"/>
                <a:cs typeface="Calibri" panose="020F0502020204030204" pitchFamily="34" charset="0"/>
              </a:rPr>
            </a:br>
            <a:endParaRPr lang="en-US" sz="2200" b="1" dirty="0">
              <a:solidFill>
                <a:srgbClr val="002060"/>
              </a:solidFill>
              <a:latin typeface="Calibri" panose="020F0502020204030204" pitchFamily="34" charset="0"/>
              <a:cs typeface="Calibri" panose="020F0502020204030204" pitchFamily="34" charset="0"/>
            </a:endParaRPr>
          </a:p>
        </p:txBody>
      </p:sp>
      <p:pic>
        <p:nvPicPr>
          <p:cNvPr id="19" name="Resim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563" y="109565"/>
            <a:ext cx="6119184" cy="6317510"/>
          </a:xfrm>
          <a:prstGeom prst="rect">
            <a:avLst/>
          </a:prstGeom>
        </p:spPr>
      </p:pic>
      <p:sp>
        <p:nvSpPr>
          <p:cNvPr id="20" name="Dikdörtgen 19"/>
          <p:cNvSpPr/>
          <p:nvPr/>
        </p:nvSpPr>
        <p:spPr>
          <a:xfrm>
            <a:off x="3965713" y="285056"/>
            <a:ext cx="3701251" cy="1200329"/>
          </a:xfrm>
          <a:prstGeom prst="rect">
            <a:avLst/>
          </a:prstGeom>
          <a:noFill/>
        </p:spPr>
        <p:txBody>
          <a:bodyPr wrap="square" lIns="91440" tIns="45720" rIns="91440" bIns="45720">
            <a:spAutoFit/>
          </a:bodyPr>
          <a:lstStyle/>
          <a:p>
            <a:pPr algn="ctr"/>
            <a:r>
              <a:rPr lang="en-US" sz="7200" dirty="0" smtClean="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TETRIS</a:t>
            </a:r>
            <a:endParaRPr lang="tr-TR" sz="7200"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6" name="Metin kutusu 5"/>
          <p:cNvSpPr txBox="1"/>
          <p:nvPr/>
        </p:nvSpPr>
        <p:spPr>
          <a:xfrm>
            <a:off x="760228" y="1579419"/>
            <a:ext cx="1722030" cy="830997"/>
          </a:xfrm>
          <a:prstGeom prst="rect">
            <a:avLst/>
          </a:prstGeom>
          <a:noFill/>
        </p:spPr>
        <p:txBody>
          <a:bodyPr wrap="square" rtlCol="0">
            <a:spAutoFit/>
          </a:bodyPr>
          <a:lstStyle/>
          <a:p>
            <a:pPr algn="ctr"/>
            <a:r>
              <a:rPr lang="en-US" sz="1600" b="1" dirty="0" smtClean="0">
                <a:solidFill>
                  <a:srgbClr val="002060"/>
                </a:solidFill>
                <a:latin typeface="Calibri" panose="020F0502020204030204" pitchFamily="34" charset="0"/>
                <a:cs typeface="Calibri" panose="020F0502020204030204" pitchFamily="34" charset="0"/>
              </a:rPr>
              <a:t>GENERAL ARCHITECTURE OF THE SYSTEM </a:t>
            </a:r>
            <a:endParaRPr lang="en-US" sz="1600"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61395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Sarı">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832</TotalTime>
  <Words>181</Words>
  <Application>Microsoft Office PowerPoint</Application>
  <PresentationFormat>Geniş ekran</PresentationFormat>
  <Paragraphs>11</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Bookman Old Style</vt:lpstr>
      <vt:lpstr>Calibri</vt:lpstr>
      <vt:lpstr>Rockwell</vt:lpstr>
      <vt:lpstr>Damask</vt:lpstr>
      <vt:lpstr> ~TALİP Tolga SARI, BURAK Mert GÖnÜltaŞ, İlayda Yaman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TETRIS</dc:title>
  <dc:creator>ilayda Yaman</dc:creator>
  <cp:lastModifiedBy>ilayda Yaman</cp:lastModifiedBy>
  <cp:revision>28</cp:revision>
  <cp:lastPrinted>2018-06-05T09:13:00Z</cp:lastPrinted>
  <dcterms:created xsi:type="dcterms:W3CDTF">2018-05-13T06:49:42Z</dcterms:created>
  <dcterms:modified xsi:type="dcterms:W3CDTF">2018-06-06T13:31:25Z</dcterms:modified>
</cp:coreProperties>
</file>