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taatliches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taatliches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daf0588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daf0588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daf0588ce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daf0588ce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daf0588ce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daf0588ce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daf0588ce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daf0588ce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daf0588ce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daf0588ce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629" l="8970" r="-8969" t="630"/>
          <a:stretch/>
        </p:blipFill>
        <p:spPr>
          <a:xfrm>
            <a:off x="4781575" y="-30857"/>
            <a:ext cx="8460498" cy="52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49875" y="422800"/>
            <a:ext cx="375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Análisis de la evolución estadística de equipos de fútbol</a:t>
            </a:r>
            <a:endParaRPr sz="35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9875" y="4052250"/>
            <a:ext cx="455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Gonzalo Velázquez Martínez</a:t>
            </a:r>
            <a:endParaRPr b="1" sz="23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40277" l="35137" r="35137" t="39648"/>
          <a:stretch/>
        </p:blipFill>
        <p:spPr>
          <a:xfrm>
            <a:off x="249875" y="4438625"/>
            <a:ext cx="1461427" cy="5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710800" y="-57150"/>
            <a:ext cx="114300" cy="5323200"/>
          </a:xfrm>
          <a:prstGeom prst="rect">
            <a:avLst/>
          </a:prstGeom>
          <a:solidFill>
            <a:srgbClr val="F1E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375550" y="3004450"/>
            <a:ext cx="2334900" cy="0"/>
          </a:xfrm>
          <a:prstGeom prst="straightConnector1">
            <a:avLst/>
          </a:prstGeom>
          <a:noFill/>
          <a:ln cap="flat" cmpd="sng" w="9525">
            <a:solidFill>
              <a:srgbClr val="F1EE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313250" y="3004450"/>
            <a:ext cx="334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Proyecto EDA</a:t>
            </a:r>
            <a:endParaRPr b="1" sz="15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80025" y="103250"/>
            <a:ext cx="414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Staatliches"/>
                <a:ea typeface="Staatliches"/>
                <a:cs typeface="Staatliches"/>
                <a:sym typeface="Staatliches"/>
              </a:rPr>
              <a:t>Objetivo - Hipotesis</a:t>
            </a:r>
            <a:endParaRPr sz="3800"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-98925" y="783075"/>
            <a:ext cx="9433800" cy="43500"/>
          </a:xfrm>
          <a:prstGeom prst="straightConnector1">
            <a:avLst/>
          </a:prstGeom>
          <a:noFill/>
          <a:ln cap="flat" cmpd="sng" w="38100">
            <a:solidFill>
              <a:srgbClr val="F1EE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507300" y="1126675"/>
            <a:ext cx="81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Influencia en la clasificación de los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equipos, del valor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de mercado y las estadísticas de los partidos.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0025" y="2231425"/>
            <a:ext cx="414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Staatliches"/>
                <a:ea typeface="Staatliches"/>
                <a:cs typeface="Staatliches"/>
                <a:sym typeface="Staatliches"/>
              </a:rPr>
              <a:t>Fuente de datos</a:t>
            </a:r>
            <a:endParaRPr sz="3800"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-98925" y="2911250"/>
            <a:ext cx="9433800" cy="43500"/>
          </a:xfrm>
          <a:prstGeom prst="straightConnector1">
            <a:avLst/>
          </a:prstGeom>
          <a:noFill/>
          <a:ln cap="flat" cmpd="sng" w="38100">
            <a:solidFill>
              <a:srgbClr val="F1EE1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50" y="3441100"/>
            <a:ext cx="17716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953775" y="4014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Descarga de datos estadísticos de los partidos.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172" y="3084600"/>
            <a:ext cx="1670676" cy="11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984500" y="4014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Scrapeo de datos de valores de mercado.</a:t>
            </a:r>
            <a:endParaRPr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80025" y="103250"/>
            <a:ext cx="549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Staatliches"/>
                <a:ea typeface="Staatliches"/>
                <a:cs typeface="Staatliches"/>
                <a:sym typeface="Staatliches"/>
              </a:rPr>
              <a:t>Conclusiones</a:t>
            </a:r>
            <a:endParaRPr sz="3800"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-98925" y="783075"/>
            <a:ext cx="9433800" cy="43500"/>
          </a:xfrm>
          <a:prstGeom prst="straightConnector1">
            <a:avLst/>
          </a:prstGeom>
          <a:noFill/>
          <a:ln cap="flat" cmpd="sng" w="38100">
            <a:solidFill>
              <a:srgbClr val="F1EE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1010075" y="1055300"/>
            <a:ext cx="77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El valor de mercado no influye en la clasificación de los equipos de forma global.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Sí 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tiene influencia si realizamos el estudio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centrándonos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en cada liga.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2075" y="100630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031825" y="1874450"/>
            <a:ext cx="76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Los goles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sí que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influyen en los puntos conseguidos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03825" y="174925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2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53575" y="2516700"/>
            <a:ext cx="75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Los disparos a puerta no influyen en los puntos conseguidos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82075" y="241600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31825" y="3207950"/>
            <a:ext cx="750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Las paradas del portero no influyen en los puntos conseguidos. Además se relaciona inversamente. 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03825" y="315895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4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031825" y="3984300"/>
            <a:ext cx="7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Las interrupciones no tienen influencia alguna en los goles anotados por partido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03825" y="386925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5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380025" y="103250"/>
            <a:ext cx="561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Staatliches"/>
                <a:ea typeface="Staatliches"/>
                <a:cs typeface="Staatliches"/>
                <a:sym typeface="Staatliches"/>
              </a:rPr>
              <a:t>CONCLUSIONES - Curiosidades </a:t>
            </a:r>
            <a:endParaRPr sz="3800"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-98925" y="783075"/>
            <a:ext cx="9433800" cy="43500"/>
          </a:xfrm>
          <a:prstGeom prst="straightConnector1">
            <a:avLst/>
          </a:prstGeom>
          <a:noFill/>
          <a:ln cap="flat" cmpd="sng" w="38100">
            <a:solidFill>
              <a:srgbClr val="F1EE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1010075" y="1055300"/>
            <a:ext cx="77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 liga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más influye el valor de mercado es la Serie A italiana y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menos la Bundesliga alemana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82075" y="100630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1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031825" y="1874450"/>
            <a:ext cx="762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 liga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más goles por partido se marcan es la Bundesliga alemana y la Eredivise holandesa. La Liga Santander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es la segunda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menos se marca. 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03825" y="174925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2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053575" y="2516700"/>
            <a:ext cx="757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 liga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más interrupciones hay es la Liga francesa, seguida muy de cerca por la Liga Santander.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82075" y="241600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3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031825" y="3207950"/>
            <a:ext cx="750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 liga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más tarjetas amarillas se muestran es la Primeira Liga portuguesa, seguida muy de cerca también por la Liga Santander,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lidera el ranking de expulsiones por partido.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03825" y="315895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4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031825" y="3984300"/>
            <a:ext cx="78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La liga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más influencia tiene las paradas del portero es en la Liga Santander. En la 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qué</a:t>
            </a:r>
            <a:r>
              <a:rPr lang="es">
                <a:latin typeface="Droid Sans"/>
                <a:ea typeface="Droid Sans"/>
                <a:cs typeface="Droid Sans"/>
                <a:sym typeface="Droid Sans"/>
              </a:rPr>
              <a:t> menos, la Liga Francesa.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03825" y="3869250"/>
            <a:ext cx="808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Staatliches"/>
                <a:ea typeface="Staatliches"/>
                <a:cs typeface="Staatliches"/>
                <a:sym typeface="Staatliches"/>
              </a:rPr>
              <a:t>5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17000" r="20612" t="0"/>
          <a:stretch/>
        </p:blipFill>
        <p:spPr>
          <a:xfrm>
            <a:off x="-512775" y="0"/>
            <a:ext cx="48142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798250" y="316025"/>
            <a:ext cx="3370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Gracias por vuestra atención.</a:t>
            </a:r>
            <a:endParaRPr sz="3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301450" y="0"/>
            <a:ext cx="114300" cy="5323200"/>
          </a:xfrm>
          <a:prstGeom prst="rect">
            <a:avLst/>
          </a:prstGeom>
          <a:solidFill>
            <a:srgbClr val="F1EE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4901300" y="2400225"/>
            <a:ext cx="2334900" cy="0"/>
          </a:xfrm>
          <a:prstGeom prst="straightConnector1">
            <a:avLst/>
          </a:prstGeom>
          <a:noFill/>
          <a:ln cap="flat" cmpd="sng" w="9525">
            <a:solidFill>
              <a:srgbClr val="F1EE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4753750" y="4070025"/>
            <a:ext cx="455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Gonzalo Velázquez Martínez</a:t>
            </a:r>
            <a:endParaRPr b="1" sz="23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40277" l="35137" r="35137" t="39648"/>
          <a:stretch/>
        </p:blipFill>
        <p:spPr>
          <a:xfrm>
            <a:off x="4758750" y="4518700"/>
            <a:ext cx="1461427" cy="55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4825100" y="2377650"/>
            <a:ext cx="334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rPr>
              <a:t>Proyecto EDA</a:t>
            </a:r>
            <a:endParaRPr b="1" sz="1500">
              <a:solidFill>
                <a:schemeClr val="lt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