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61" r:id="rId2"/>
    <p:sldId id="260" r:id="rId3"/>
    <p:sldId id="279" r:id="rId4"/>
    <p:sldId id="281" r:id="rId5"/>
    <p:sldId id="282" r:id="rId6"/>
    <p:sldId id="283" r:id="rId7"/>
    <p:sldId id="278" r:id="rId8"/>
    <p:sldId id="284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37B"/>
    <a:srgbClr val="FFC000"/>
    <a:srgbClr val="4FD093"/>
    <a:srgbClr val="42535C"/>
    <a:srgbClr val="3A4850"/>
    <a:srgbClr val="595959"/>
    <a:srgbClr val="0070C0"/>
    <a:srgbClr val="1D2926"/>
    <a:srgbClr val="323232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EEEA-C3FC-4F96-904A-A22CFBE4F522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C77D-A4C8-491F-8F9B-DFB58D79CBB4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80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1F9CBB-9623-448E-A340-7441BC22ADEC}" type="datetime1">
              <a:rPr lang="pl-PL" smtClean="0"/>
              <a:t>19.10.2022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19.10.2022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3460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19.10.2022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6264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19.10.2022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4280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19.10.2022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7574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19.10.2022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1195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19.10.2022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6952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0E84-C91C-48D2-93A5-005C1F66398D}" type="datetime1">
              <a:rPr lang="pl-PL" smtClean="0"/>
              <a:t>19.10.2022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607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E54-7435-41E1-B89C-A1CA9385AAB9}" type="datetime1">
              <a:rPr lang="pl-PL" smtClean="0"/>
              <a:t>19.10.2022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14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6B78-ADA7-4DD2-B857-6C035B1176B1}" type="datetime1">
              <a:rPr lang="pl-PL" smtClean="0"/>
              <a:t>19.10.2022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69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BFB-8DC4-4837-B734-C136D93D8605}" type="datetime1">
              <a:rPr lang="pl-PL" smtClean="0"/>
              <a:t>19.10.2022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7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2B2D-2BA0-4AEE-B0C8-479C01DE4F6B}" type="datetime1">
              <a:rPr lang="pl-PL" smtClean="0"/>
              <a:t>19.10.2022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33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8AA-4003-4535-875D-F32A6F69BEA6}" type="datetime1">
              <a:rPr lang="pl-PL" smtClean="0"/>
              <a:t>19.10.2022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67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2D5-6793-455F-91F3-A86769A71045}" type="datetime1">
              <a:rPr lang="pl-PL" smtClean="0"/>
              <a:t>19.10.2022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5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9A4-CC34-44DF-8186-D7B8936D6996}" type="datetime1">
              <a:rPr lang="pl-PL" smtClean="0"/>
              <a:t>19.10.2022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0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16A-C102-4C9A-B008-FED9C4109DAD}" type="datetime1">
              <a:rPr lang="pl-PL" smtClean="0"/>
              <a:t>19.10.2022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7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7CE-DCE6-46BB-838F-FBCEA9EE56D0}" type="datetime1">
              <a:rPr lang="pl-PL" smtClean="0"/>
              <a:t>19.10.2022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1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BBA0-8A81-4DCF-AA90-FD70CE4DA4AB}" type="datetime1">
              <a:rPr lang="pl-PL" smtClean="0"/>
              <a:t>19.10.2022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C001FE-F018-44F1-B627-D467DC163867}"/>
              </a:ext>
            </a:extLst>
          </p:cNvPr>
          <p:cNvSpPr/>
          <p:nvPr userDrawn="1"/>
        </p:nvSpPr>
        <p:spPr>
          <a:xfrm>
            <a:off x="10615612" y="5883274"/>
            <a:ext cx="1576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E0C53-F4D3-4654-B424-21E738184C1E}"/>
              </a:ext>
            </a:extLst>
          </p:cNvPr>
          <p:cNvSpPr/>
          <p:nvPr userDrawn="1"/>
        </p:nvSpPr>
        <p:spPr>
          <a:xfrm>
            <a:off x="-4765" y="292100"/>
            <a:ext cx="11825289" cy="66357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25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2334E1A-9475-4584-99CA-0EBC26E1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5060954"/>
            <a:ext cx="3018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Alumno</a:t>
            </a:r>
            <a:r>
              <a:rPr kumimoji="0" lang="en-US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lang="en-US" altLang="pl-PL" sz="2400" b="1" dirty="0">
                <a:latin typeface="Calibri" panose="020F0502020204030204" pitchFamily="34" charset="0"/>
              </a:rPr>
              <a:t>Gonzalo Vila.</a:t>
            </a:r>
            <a:endParaRPr kumimoji="0" lang="en-US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B1328D-625D-4EA2-A4C1-2E1507E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5956317"/>
            <a:ext cx="3069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Cohorte: CESE 16-2021</a:t>
            </a:r>
            <a:endParaRPr kumimoji="0" lang="en-US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1B8EC-6C76-4ABA-8847-7DB611671236}"/>
              </a:ext>
            </a:extLst>
          </p:cNvPr>
          <p:cNvSpPr txBox="1"/>
          <p:nvPr/>
        </p:nvSpPr>
        <p:spPr>
          <a:xfrm>
            <a:off x="1227333" y="2461659"/>
            <a:ext cx="990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/>
              <a:t>Trabajo Práctico Final de Microarquitecturas y </a:t>
            </a:r>
            <a:r>
              <a:rPr lang="es-AR" sz="3600" b="1" dirty="0" err="1"/>
              <a:t>Softcores</a:t>
            </a:r>
            <a:endParaRPr lang="es-AR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5C3FA-91D1-4AC0-9947-037B82CD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5355" y="6120604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z="1800" b="1" smtClean="0"/>
              <a:t>1</a:t>
            </a:fld>
            <a:endParaRPr lang="pl-PL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266DC-B4B3-412F-A764-379E4347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76" r="2433" b="12307"/>
          <a:stretch/>
        </p:blipFill>
        <p:spPr>
          <a:xfrm>
            <a:off x="3217542" y="355396"/>
            <a:ext cx="5927604" cy="17313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B27D7A1-E1D8-47D1-953A-D821D0B2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3670361"/>
            <a:ext cx="68952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2400" b="1" dirty="0">
                <a:latin typeface="Calibri" panose="020F0502020204030204" pitchFamily="34" charset="0"/>
              </a:rPr>
              <a:t>Microarquitecturas y </a:t>
            </a:r>
            <a:r>
              <a:rPr lang="es-AR" altLang="pl-PL" sz="2400" b="1" dirty="0" err="1">
                <a:latin typeface="Calibri" panose="020F0502020204030204" pitchFamily="34" charset="0"/>
              </a:rPr>
              <a:t>softcores</a:t>
            </a:r>
            <a:r>
              <a:rPr kumimoji="0" lang="es-AR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2400" b="1" dirty="0">
                <a:latin typeface="Calibri" panose="020F0502020204030204" pitchFamily="34" charset="0"/>
              </a:rPr>
              <a:t>Carrera de Especialización en Sistemas Embebidos.</a:t>
            </a:r>
            <a:endParaRPr kumimoji="0" lang="es-AR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Contador Incremental/Decremental – Funcionamiento General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84135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2</a:t>
            </a:fld>
            <a:endParaRPr lang="pl-PL" sz="1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DA0F36-3F2B-41A9-B60E-1EEBD0440B09}"/>
              </a:ext>
            </a:extLst>
          </p:cNvPr>
          <p:cNvSpPr/>
          <p:nvPr/>
        </p:nvSpPr>
        <p:spPr>
          <a:xfrm>
            <a:off x="6892358" y="2144182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A5330C-26D5-154E-BECD-AD70B65CED2E}"/>
              </a:ext>
            </a:extLst>
          </p:cNvPr>
          <p:cNvSpPr/>
          <p:nvPr/>
        </p:nvSpPr>
        <p:spPr>
          <a:xfrm>
            <a:off x="7699385" y="2144182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CB44E2-A4B8-394D-888C-AEFC92BD6BFB}"/>
              </a:ext>
            </a:extLst>
          </p:cNvPr>
          <p:cNvSpPr/>
          <p:nvPr/>
        </p:nvSpPr>
        <p:spPr>
          <a:xfrm>
            <a:off x="8506411" y="2144182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904655-D94A-F712-E61A-028F94EA9597}"/>
              </a:ext>
            </a:extLst>
          </p:cNvPr>
          <p:cNvSpPr txBox="1"/>
          <p:nvPr/>
        </p:nvSpPr>
        <p:spPr>
          <a:xfrm>
            <a:off x="6406318" y="1326785"/>
            <a:ext cx="29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Arial Nova" panose="020B0504020202020204" pitchFamily="34" charset="0"/>
              </a:rPr>
              <a:t>CONTADOR BINARIO</a:t>
            </a:r>
            <a:endParaRPr lang="es-AR" b="1" i="1" dirty="0">
              <a:solidFill>
                <a:srgbClr val="FFFF00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B27A0F-B99B-A0CD-0255-BA4C123539D8}"/>
              </a:ext>
            </a:extLst>
          </p:cNvPr>
          <p:cNvSpPr/>
          <p:nvPr/>
        </p:nvSpPr>
        <p:spPr>
          <a:xfrm>
            <a:off x="6892358" y="2836909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FA8CEDC-9CAE-8504-595C-87C8726E9E8C}"/>
              </a:ext>
            </a:extLst>
          </p:cNvPr>
          <p:cNvSpPr/>
          <p:nvPr/>
        </p:nvSpPr>
        <p:spPr>
          <a:xfrm>
            <a:off x="7699385" y="2836909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2BE1874-408B-DD02-29F1-967BCFFF5047}"/>
              </a:ext>
            </a:extLst>
          </p:cNvPr>
          <p:cNvSpPr/>
          <p:nvPr/>
        </p:nvSpPr>
        <p:spPr>
          <a:xfrm>
            <a:off x="8506411" y="2836909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B8F0A12-7145-9E2B-23E7-40371E558BB0}"/>
              </a:ext>
            </a:extLst>
          </p:cNvPr>
          <p:cNvSpPr/>
          <p:nvPr/>
        </p:nvSpPr>
        <p:spPr>
          <a:xfrm>
            <a:off x="6892358" y="352963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90F5E6B-2D68-3696-282A-97674037410F}"/>
              </a:ext>
            </a:extLst>
          </p:cNvPr>
          <p:cNvSpPr/>
          <p:nvPr/>
        </p:nvSpPr>
        <p:spPr>
          <a:xfrm>
            <a:off x="7699385" y="352963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48D835-B7C3-C289-A5B7-253585883441}"/>
              </a:ext>
            </a:extLst>
          </p:cNvPr>
          <p:cNvSpPr/>
          <p:nvPr/>
        </p:nvSpPr>
        <p:spPr>
          <a:xfrm>
            <a:off x="8506411" y="352963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8B765F3-4508-BD0E-4BEE-4EB36F6E0242}"/>
              </a:ext>
            </a:extLst>
          </p:cNvPr>
          <p:cNvSpPr/>
          <p:nvPr/>
        </p:nvSpPr>
        <p:spPr>
          <a:xfrm>
            <a:off x="6892358" y="481117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6AE15C-F9F7-E9B0-76EE-220284986414}"/>
              </a:ext>
            </a:extLst>
          </p:cNvPr>
          <p:cNvSpPr/>
          <p:nvPr/>
        </p:nvSpPr>
        <p:spPr>
          <a:xfrm>
            <a:off x="7699385" y="481117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EA70014-E1D5-AC97-8E58-CF5FE5359391}"/>
              </a:ext>
            </a:extLst>
          </p:cNvPr>
          <p:cNvSpPr/>
          <p:nvPr/>
        </p:nvSpPr>
        <p:spPr>
          <a:xfrm>
            <a:off x="8506411" y="481117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3F2860-9BE8-FB85-A0A0-200F60A4AA9D}"/>
              </a:ext>
            </a:extLst>
          </p:cNvPr>
          <p:cNvSpPr txBox="1"/>
          <p:nvPr/>
        </p:nvSpPr>
        <p:spPr>
          <a:xfrm>
            <a:off x="7184007" y="4058522"/>
            <a:ext cx="149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FFFF00"/>
                </a:solidFill>
                <a:latin typeface="Arial Nova" panose="020B0504020202020204" pitchFamily="34" charset="0"/>
              </a:rPr>
              <a:t>…</a:t>
            </a:r>
            <a:endParaRPr lang="es-AR" sz="3600" b="1" i="1" dirty="0">
              <a:solidFill>
                <a:srgbClr val="FFFF0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Corchetes 21">
            <a:extLst>
              <a:ext uri="{FF2B5EF4-FFF2-40B4-BE49-F238E27FC236}">
                <a16:creationId xmlns:a16="http://schemas.microsoft.com/office/drawing/2014/main" id="{6CD383FD-3A72-8AB2-9CC3-DA524155BAF3}"/>
              </a:ext>
            </a:extLst>
          </p:cNvPr>
          <p:cNvSpPr/>
          <p:nvPr/>
        </p:nvSpPr>
        <p:spPr>
          <a:xfrm>
            <a:off x="6324601" y="1933944"/>
            <a:ext cx="3248890" cy="359024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DC1EC99-84EA-2CED-79E7-F34866C4F992}"/>
              </a:ext>
            </a:extLst>
          </p:cNvPr>
          <p:cNvCxnSpPr/>
          <p:nvPr/>
        </p:nvCxnSpPr>
        <p:spPr>
          <a:xfrm>
            <a:off x="5195456" y="2989308"/>
            <a:ext cx="81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06A8BB9-2CA6-DBC3-E281-125183BBC115}"/>
              </a:ext>
            </a:extLst>
          </p:cNvPr>
          <p:cNvCxnSpPr/>
          <p:nvPr/>
        </p:nvCxnSpPr>
        <p:spPr>
          <a:xfrm>
            <a:off x="5195456" y="2552890"/>
            <a:ext cx="81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3FFB33B-2EE5-0EC5-94F1-53C6A387E282}"/>
              </a:ext>
            </a:extLst>
          </p:cNvPr>
          <p:cNvCxnSpPr>
            <a:cxnSpLocks/>
          </p:cNvCxnSpPr>
          <p:nvPr/>
        </p:nvCxnSpPr>
        <p:spPr>
          <a:xfrm>
            <a:off x="5142898" y="3952199"/>
            <a:ext cx="953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26D682C-BF1D-C362-0734-4057A3BE04FE}"/>
              </a:ext>
            </a:extLst>
          </p:cNvPr>
          <p:cNvSpPr txBox="1"/>
          <p:nvPr/>
        </p:nvSpPr>
        <p:spPr>
          <a:xfrm>
            <a:off x="5059772" y="2586433"/>
            <a:ext cx="10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  <a:endParaRPr lang="es-AR" b="1" dirty="0">
              <a:solidFill>
                <a:srgbClr val="FFFF0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52B6ABE-C429-4401-C2DD-9012962F5F82}"/>
              </a:ext>
            </a:extLst>
          </p:cNvPr>
          <p:cNvSpPr txBox="1"/>
          <p:nvPr/>
        </p:nvSpPr>
        <p:spPr>
          <a:xfrm>
            <a:off x="4921526" y="3556251"/>
            <a:ext cx="139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DIRECCION</a:t>
            </a:r>
            <a:endParaRPr lang="es-AR" b="1" dirty="0">
              <a:solidFill>
                <a:srgbClr val="FFFF00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388179E-B3B1-03A9-9F2C-158EAC21B0C3}"/>
              </a:ext>
            </a:extLst>
          </p:cNvPr>
          <p:cNvCxnSpPr>
            <a:cxnSpLocks/>
          </p:cNvCxnSpPr>
          <p:nvPr/>
        </p:nvCxnSpPr>
        <p:spPr>
          <a:xfrm>
            <a:off x="5142897" y="3526362"/>
            <a:ext cx="953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B8E529E4-92F7-BC92-CF88-BF0C91E5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2945" y="2677542"/>
            <a:ext cx="1889429" cy="278223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F3FE9431-7B17-F458-9294-A3CFFCA2DDD5}"/>
              </a:ext>
            </a:extLst>
          </p:cNvPr>
          <p:cNvSpPr txBox="1"/>
          <p:nvPr/>
        </p:nvSpPr>
        <p:spPr>
          <a:xfrm>
            <a:off x="516224" y="2247879"/>
            <a:ext cx="293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i="1">
                <a:solidFill>
                  <a:srgbClr val="FFFF00"/>
                </a:solidFill>
                <a:latin typeface="Arial Nova" panose="020B0504020202020204" pitchFamily="34" charset="0"/>
              </a:rPr>
              <a:t>SEÑAL DE RELOJ</a:t>
            </a:r>
            <a:endParaRPr lang="es-AR" sz="1600" b="1" i="1" dirty="0">
              <a:solidFill>
                <a:srgbClr val="FFFF00"/>
              </a:solidFill>
              <a:latin typeface="Arial Nova" panose="020B0504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D2D2F69-C30E-CBA8-B740-6223330D2C21}"/>
              </a:ext>
            </a:extLst>
          </p:cNvPr>
          <p:cNvSpPr txBox="1"/>
          <p:nvPr/>
        </p:nvSpPr>
        <p:spPr>
          <a:xfrm>
            <a:off x="1366926" y="3556251"/>
            <a:ext cx="369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( 1 INCREMENTO, 0 DECREMENTO )</a:t>
            </a:r>
            <a:endParaRPr lang="es-AR" b="1" i="1" dirty="0"/>
          </a:p>
        </p:txBody>
      </p:sp>
      <p:sp>
        <p:nvSpPr>
          <p:cNvPr id="68" name="Flecha: hacia abajo 67">
            <a:extLst>
              <a:ext uri="{FF2B5EF4-FFF2-40B4-BE49-F238E27FC236}">
                <a16:creationId xmlns:a16="http://schemas.microsoft.com/office/drawing/2014/main" id="{638C8A10-800A-04A5-0517-496149316E5B}"/>
              </a:ext>
            </a:extLst>
          </p:cNvPr>
          <p:cNvSpPr/>
          <p:nvPr/>
        </p:nvSpPr>
        <p:spPr>
          <a:xfrm flipV="1">
            <a:off x="9159711" y="2526918"/>
            <a:ext cx="262269" cy="8576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Flecha: hacia abajo 68">
            <a:extLst>
              <a:ext uri="{FF2B5EF4-FFF2-40B4-BE49-F238E27FC236}">
                <a16:creationId xmlns:a16="http://schemas.microsoft.com/office/drawing/2014/main" id="{866214B8-D0E7-38B6-3A51-1CE9555A2544}"/>
              </a:ext>
            </a:extLst>
          </p:cNvPr>
          <p:cNvSpPr/>
          <p:nvPr/>
        </p:nvSpPr>
        <p:spPr>
          <a:xfrm>
            <a:off x="9159711" y="3847160"/>
            <a:ext cx="262269" cy="8576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0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Contador Incremental/Decremental – Funcionamiento Detallado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55226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3</a:t>
            </a:fld>
            <a:endParaRPr lang="pl-PL" sz="1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619E829-DE6E-AE52-F8ED-56555AA4AF2D}"/>
              </a:ext>
            </a:extLst>
          </p:cNvPr>
          <p:cNvSpPr/>
          <p:nvPr/>
        </p:nvSpPr>
        <p:spPr>
          <a:xfrm>
            <a:off x="6486846" y="2144182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2F060D-B04D-0EBF-3923-C37CAC62E0F2}"/>
              </a:ext>
            </a:extLst>
          </p:cNvPr>
          <p:cNvSpPr/>
          <p:nvPr/>
        </p:nvSpPr>
        <p:spPr>
          <a:xfrm>
            <a:off x="7293873" y="2144182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F10A77-1AC5-36EA-5945-FE1D8B80C291}"/>
              </a:ext>
            </a:extLst>
          </p:cNvPr>
          <p:cNvSpPr/>
          <p:nvPr/>
        </p:nvSpPr>
        <p:spPr>
          <a:xfrm>
            <a:off x="8100899" y="2144182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F739E6-120B-74EB-3EF9-0F51E42DB00A}"/>
              </a:ext>
            </a:extLst>
          </p:cNvPr>
          <p:cNvSpPr txBox="1"/>
          <p:nvPr/>
        </p:nvSpPr>
        <p:spPr>
          <a:xfrm>
            <a:off x="6000806" y="1326785"/>
            <a:ext cx="29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Arial Nova" panose="020B0504020202020204" pitchFamily="34" charset="0"/>
              </a:rPr>
              <a:t>CONTADOR BINARIO</a:t>
            </a:r>
            <a:endParaRPr lang="es-AR" b="1" i="1" dirty="0">
              <a:solidFill>
                <a:srgbClr val="FFFF00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9F8F7D-3AE1-C875-56EE-C1124BBDC924}"/>
              </a:ext>
            </a:extLst>
          </p:cNvPr>
          <p:cNvSpPr/>
          <p:nvPr/>
        </p:nvSpPr>
        <p:spPr>
          <a:xfrm>
            <a:off x="6486846" y="2836909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756701-1E90-1139-4F35-55CAA2F5513D}"/>
              </a:ext>
            </a:extLst>
          </p:cNvPr>
          <p:cNvSpPr/>
          <p:nvPr/>
        </p:nvSpPr>
        <p:spPr>
          <a:xfrm>
            <a:off x="7293873" y="2836909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56A708B-3DBB-ED8B-E74E-D14D22B07434}"/>
              </a:ext>
            </a:extLst>
          </p:cNvPr>
          <p:cNvSpPr/>
          <p:nvPr/>
        </p:nvSpPr>
        <p:spPr>
          <a:xfrm>
            <a:off x="8100899" y="2836909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4EC146-8F33-6815-B7ED-B8232146C63D}"/>
              </a:ext>
            </a:extLst>
          </p:cNvPr>
          <p:cNvSpPr/>
          <p:nvPr/>
        </p:nvSpPr>
        <p:spPr>
          <a:xfrm>
            <a:off x="6486846" y="352963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541086-C9BD-5AF3-B329-2AABA566EE54}"/>
              </a:ext>
            </a:extLst>
          </p:cNvPr>
          <p:cNvSpPr/>
          <p:nvPr/>
        </p:nvSpPr>
        <p:spPr>
          <a:xfrm>
            <a:off x="7293873" y="352963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257715F-55F8-EAD1-E1B3-3B660D1068A5}"/>
              </a:ext>
            </a:extLst>
          </p:cNvPr>
          <p:cNvSpPr/>
          <p:nvPr/>
        </p:nvSpPr>
        <p:spPr>
          <a:xfrm>
            <a:off x="8100899" y="352963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0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009FE1B-CDE4-6374-01BD-835BF2A324D6}"/>
              </a:ext>
            </a:extLst>
          </p:cNvPr>
          <p:cNvSpPr/>
          <p:nvPr/>
        </p:nvSpPr>
        <p:spPr>
          <a:xfrm>
            <a:off x="6486846" y="481117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0BD31B0-2EB9-446E-7268-59F0762A48E8}"/>
              </a:ext>
            </a:extLst>
          </p:cNvPr>
          <p:cNvSpPr/>
          <p:nvPr/>
        </p:nvSpPr>
        <p:spPr>
          <a:xfrm>
            <a:off x="7293873" y="481117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EE8378-535E-BCC4-DEDC-CE14C45C4002}"/>
              </a:ext>
            </a:extLst>
          </p:cNvPr>
          <p:cNvSpPr/>
          <p:nvPr/>
        </p:nvSpPr>
        <p:spPr>
          <a:xfrm>
            <a:off x="8100899" y="4811176"/>
            <a:ext cx="446164" cy="4225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1</a:t>
            </a:r>
            <a:endParaRPr lang="es-AR" b="1" dirty="0">
              <a:latin typeface="Arial Nova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D6F56EB-ED22-6297-38C4-176E41B39ACF}"/>
              </a:ext>
            </a:extLst>
          </p:cNvPr>
          <p:cNvSpPr txBox="1"/>
          <p:nvPr/>
        </p:nvSpPr>
        <p:spPr>
          <a:xfrm>
            <a:off x="6778495" y="4058522"/>
            <a:ext cx="149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FFFF00"/>
                </a:solidFill>
                <a:latin typeface="Arial Nova" panose="020B0504020202020204" pitchFamily="34" charset="0"/>
              </a:rPr>
              <a:t>…</a:t>
            </a:r>
            <a:endParaRPr lang="es-AR" sz="3600" b="1" i="1" dirty="0">
              <a:solidFill>
                <a:srgbClr val="FFFF0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Corchetes 18">
            <a:extLst>
              <a:ext uri="{FF2B5EF4-FFF2-40B4-BE49-F238E27FC236}">
                <a16:creationId xmlns:a16="http://schemas.microsoft.com/office/drawing/2014/main" id="{30778CD6-82C4-2B3F-7D2E-CE512FA7F7FC}"/>
              </a:ext>
            </a:extLst>
          </p:cNvPr>
          <p:cNvSpPr/>
          <p:nvPr/>
        </p:nvSpPr>
        <p:spPr>
          <a:xfrm>
            <a:off x="5919089" y="1933944"/>
            <a:ext cx="3248890" cy="359024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E82CC6D-AF68-C1CC-93FB-7D3BCD2DE64A}"/>
              </a:ext>
            </a:extLst>
          </p:cNvPr>
          <p:cNvCxnSpPr/>
          <p:nvPr/>
        </p:nvCxnSpPr>
        <p:spPr>
          <a:xfrm>
            <a:off x="4789944" y="2989308"/>
            <a:ext cx="81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91723FF-B348-2867-2A09-6FE5277E1969}"/>
              </a:ext>
            </a:extLst>
          </p:cNvPr>
          <p:cNvCxnSpPr/>
          <p:nvPr/>
        </p:nvCxnSpPr>
        <p:spPr>
          <a:xfrm>
            <a:off x="4789944" y="2566745"/>
            <a:ext cx="81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0B68C98-391C-CB86-3F47-6712C1C91FC9}"/>
              </a:ext>
            </a:extLst>
          </p:cNvPr>
          <p:cNvCxnSpPr>
            <a:cxnSpLocks/>
          </p:cNvCxnSpPr>
          <p:nvPr/>
        </p:nvCxnSpPr>
        <p:spPr>
          <a:xfrm>
            <a:off x="4691457" y="4957852"/>
            <a:ext cx="953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138FFF-2CEF-C26A-0288-71B4E58845FA}"/>
              </a:ext>
            </a:extLst>
          </p:cNvPr>
          <p:cNvSpPr txBox="1"/>
          <p:nvPr/>
        </p:nvSpPr>
        <p:spPr>
          <a:xfrm>
            <a:off x="4654260" y="2586433"/>
            <a:ext cx="10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  <a:endParaRPr lang="es-AR" b="1" dirty="0">
              <a:solidFill>
                <a:srgbClr val="FFFF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EAE8EE5-A4AA-722A-5E3F-1BFDC79C41D3}"/>
              </a:ext>
            </a:extLst>
          </p:cNvPr>
          <p:cNvSpPr txBox="1"/>
          <p:nvPr/>
        </p:nvSpPr>
        <p:spPr>
          <a:xfrm>
            <a:off x="4470085" y="4561904"/>
            <a:ext cx="139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DIRECCION</a:t>
            </a:r>
            <a:endParaRPr lang="es-AR" b="1" dirty="0">
              <a:solidFill>
                <a:srgbClr val="FFFF00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D7415C6-BBA3-046A-16E7-A7335F9CE5A1}"/>
              </a:ext>
            </a:extLst>
          </p:cNvPr>
          <p:cNvCxnSpPr>
            <a:cxnSpLocks/>
          </p:cNvCxnSpPr>
          <p:nvPr/>
        </p:nvCxnSpPr>
        <p:spPr>
          <a:xfrm>
            <a:off x="4691456" y="4532015"/>
            <a:ext cx="953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D4385899-996F-D0E8-AE94-B0BBAA19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2945" y="2677542"/>
            <a:ext cx="1889429" cy="27822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6DB6F08-2B05-F039-832C-46A14E73E562}"/>
              </a:ext>
            </a:extLst>
          </p:cNvPr>
          <p:cNvSpPr txBox="1"/>
          <p:nvPr/>
        </p:nvSpPr>
        <p:spPr>
          <a:xfrm>
            <a:off x="1042791" y="4533177"/>
            <a:ext cx="369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( 1 INCREMENTO, 0 DECREMENTO )</a:t>
            </a:r>
            <a:endParaRPr lang="es-AR" b="1" i="1" dirty="0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65CC1309-EA63-69EB-6115-DD45F0657A4A}"/>
              </a:ext>
            </a:extLst>
          </p:cNvPr>
          <p:cNvSpPr/>
          <p:nvPr/>
        </p:nvSpPr>
        <p:spPr>
          <a:xfrm flipV="1">
            <a:off x="8754199" y="2526918"/>
            <a:ext cx="262269" cy="8576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8CC9CAEF-A6D1-6F35-ABF8-CCCA86334BA6}"/>
              </a:ext>
            </a:extLst>
          </p:cNvPr>
          <p:cNvSpPr/>
          <p:nvPr/>
        </p:nvSpPr>
        <p:spPr>
          <a:xfrm>
            <a:off x="8754199" y="3847160"/>
            <a:ext cx="262269" cy="8576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DEE87BB-C621-ECDE-D5D3-7A58B3B31E93}"/>
              </a:ext>
            </a:extLst>
          </p:cNvPr>
          <p:cNvCxnSpPr/>
          <p:nvPr/>
        </p:nvCxnSpPr>
        <p:spPr>
          <a:xfrm>
            <a:off x="3546282" y="2586433"/>
            <a:ext cx="0" cy="4293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FA84D842-6302-A263-396B-BBF4E1F0C1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6879" y="1947000"/>
            <a:ext cx="550899" cy="5247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799AEEC-F405-5FD5-912E-8F513124DE51}"/>
              </a:ext>
            </a:extLst>
          </p:cNvPr>
          <p:cNvSpPr txBox="1"/>
          <p:nvPr/>
        </p:nvSpPr>
        <p:spPr>
          <a:xfrm rot="21011902">
            <a:off x="371729" y="1049613"/>
            <a:ext cx="3753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Incrementar / Decrementar contador</a:t>
            </a:r>
            <a:endParaRPr lang="es-AR" sz="28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8" name="Abrir corchete 37">
            <a:extLst>
              <a:ext uri="{FF2B5EF4-FFF2-40B4-BE49-F238E27FC236}">
                <a16:creationId xmlns:a16="http://schemas.microsoft.com/office/drawing/2014/main" id="{C981284B-64C7-E008-C80A-675EF1B76E4E}"/>
              </a:ext>
            </a:extLst>
          </p:cNvPr>
          <p:cNvSpPr/>
          <p:nvPr/>
        </p:nvSpPr>
        <p:spPr>
          <a:xfrm rot="16200000">
            <a:off x="2949798" y="2551979"/>
            <a:ext cx="59634" cy="113333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521BE65-28C4-F827-C387-8718A17FF7AB}"/>
              </a:ext>
            </a:extLst>
          </p:cNvPr>
          <p:cNvSpPr txBox="1"/>
          <p:nvPr/>
        </p:nvSpPr>
        <p:spPr>
          <a:xfrm rot="21011902">
            <a:off x="384037" y="3317401"/>
            <a:ext cx="2066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FF00"/>
                </a:solidFill>
                <a:latin typeface="Bradley Hand ITC" panose="03070402050302030203" pitchFamily="66" charset="0"/>
              </a:rPr>
              <a:t>Considerar</a:t>
            </a:r>
            <a:endParaRPr lang="en-US" sz="28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Bradley Hand ITC" panose="03070402050302030203" pitchFamily="66" charset="0"/>
              </a:rPr>
              <a:t>demora</a:t>
            </a:r>
            <a:endParaRPr lang="es-AR" sz="28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5DBE9899-9080-D567-A7BA-9FFDEBB3FB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6281" y="3281479"/>
            <a:ext cx="700948" cy="45943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AA44CAAE-4C24-B158-938A-DD2F969C8EE9}"/>
              </a:ext>
            </a:extLst>
          </p:cNvPr>
          <p:cNvCxnSpPr>
            <a:cxnSpLocks/>
          </p:cNvCxnSpPr>
          <p:nvPr/>
        </p:nvCxnSpPr>
        <p:spPr>
          <a:xfrm rot="5400000">
            <a:off x="2496002" y="5046402"/>
            <a:ext cx="501731" cy="45384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4A07F53-E88B-BD5F-DB04-41A959442554}"/>
              </a:ext>
            </a:extLst>
          </p:cNvPr>
          <p:cNvSpPr txBox="1"/>
          <p:nvPr/>
        </p:nvSpPr>
        <p:spPr>
          <a:xfrm>
            <a:off x="562510" y="5615409"/>
            <a:ext cx="321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FF00"/>
                </a:solidFill>
                <a:latin typeface="Bradley Hand ITC" panose="03070402050302030203" pitchFamily="66" charset="0"/>
              </a:rPr>
              <a:t>Capturar</a:t>
            </a:r>
            <a:r>
              <a:rPr lang="en-US" sz="28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 Input del </a:t>
            </a:r>
            <a:r>
              <a:rPr lang="en-US" sz="2800" b="1" dirty="0" err="1">
                <a:solidFill>
                  <a:srgbClr val="FFFF00"/>
                </a:solidFill>
                <a:latin typeface="Bradley Hand ITC" panose="03070402050302030203" pitchFamily="66" charset="0"/>
              </a:rPr>
              <a:t>usuario</a:t>
            </a:r>
            <a:endParaRPr lang="en-US" sz="28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0832331-C5BA-8782-B133-B69695A88F40}"/>
              </a:ext>
            </a:extLst>
          </p:cNvPr>
          <p:cNvCxnSpPr>
            <a:cxnSpLocks/>
          </p:cNvCxnSpPr>
          <p:nvPr/>
        </p:nvCxnSpPr>
        <p:spPr>
          <a:xfrm>
            <a:off x="9283430" y="2638317"/>
            <a:ext cx="959831" cy="319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E1CB0BF-6EFC-E2F1-6286-02CFD7AF1CBE}"/>
              </a:ext>
            </a:extLst>
          </p:cNvPr>
          <p:cNvCxnSpPr>
            <a:cxnSpLocks/>
          </p:cNvCxnSpPr>
          <p:nvPr/>
        </p:nvCxnSpPr>
        <p:spPr>
          <a:xfrm flipV="1">
            <a:off x="9283430" y="4246771"/>
            <a:ext cx="959831" cy="319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2358B7-A853-176F-AC3B-21689F3A72B6}"/>
              </a:ext>
            </a:extLst>
          </p:cNvPr>
          <p:cNvSpPr txBox="1"/>
          <p:nvPr/>
        </p:nvSpPr>
        <p:spPr>
          <a:xfrm>
            <a:off x="9195172" y="3429000"/>
            <a:ext cx="14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RESULTADO</a:t>
            </a:r>
            <a:endParaRPr lang="es-AR" b="1" dirty="0">
              <a:solidFill>
                <a:srgbClr val="FFFF00"/>
              </a:solidFill>
            </a:endParaRPr>
          </a:p>
        </p:txBody>
      </p: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59B3CD55-FBA4-C96F-0902-588CED3260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75674" y="2922314"/>
            <a:ext cx="509864" cy="324707"/>
          </a:xfrm>
          <a:prstGeom prst="curvedConnector3">
            <a:avLst>
              <a:gd name="adj1" fmla="val 23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E3E6BA4-EDB8-AF34-E862-9A76A5B24654}"/>
              </a:ext>
            </a:extLst>
          </p:cNvPr>
          <p:cNvSpPr txBox="1"/>
          <p:nvPr/>
        </p:nvSpPr>
        <p:spPr>
          <a:xfrm rot="160732">
            <a:off x="9925452" y="2323659"/>
            <a:ext cx="206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Dar formato</a:t>
            </a:r>
          </a:p>
        </p:txBody>
      </p: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08B87503-3221-CE0D-1C54-7254D93D98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74250" y="3968873"/>
            <a:ext cx="646168" cy="5398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FE10D7F-B877-59F1-D0E5-79E3F83EAFDF}"/>
              </a:ext>
            </a:extLst>
          </p:cNvPr>
          <p:cNvSpPr txBox="1"/>
          <p:nvPr/>
        </p:nvSpPr>
        <p:spPr>
          <a:xfrm rot="160732">
            <a:off x="9875231" y="4522310"/>
            <a:ext cx="2066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Mostrar por UART</a:t>
            </a:r>
          </a:p>
        </p:txBody>
      </p:sp>
    </p:spTree>
    <p:extLst>
      <p:ext uri="{BB962C8B-B14F-4D97-AF65-F5344CB8AC3E}">
        <p14:creationId xmlns:p14="http://schemas.microsoft.com/office/powerpoint/2010/main" val="64952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B7D59E-7EE3-8569-40BF-5D52C022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4</a:t>
            </a:fld>
            <a:endParaRPr lang="pl-P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A8E935-9B71-74EA-DF62-25BA95AC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83" y="1389995"/>
            <a:ext cx="6797629" cy="5157663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CB4F4B1-56E6-2CF3-090E-320C4427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Contador Incremental/Decremental – Implementación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D25E4F-11D1-1FDC-D85C-A78869F7FCCE}"/>
              </a:ext>
            </a:extLst>
          </p:cNvPr>
          <p:cNvSpPr txBox="1"/>
          <p:nvPr/>
        </p:nvSpPr>
        <p:spPr>
          <a:xfrm>
            <a:off x="4853937" y="3096438"/>
            <a:ext cx="307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Cantidad de bits del contador</a:t>
            </a:r>
            <a:endParaRPr lang="es-AR" sz="16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C3CA68-0B54-DBB1-251E-4AC93CA6FFD6}"/>
              </a:ext>
            </a:extLst>
          </p:cNvPr>
          <p:cNvCxnSpPr/>
          <p:nvPr/>
        </p:nvCxnSpPr>
        <p:spPr>
          <a:xfrm>
            <a:off x="4310743" y="3265715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63C17F-D8ED-CA75-4642-C786F9EE2819}"/>
              </a:ext>
            </a:extLst>
          </p:cNvPr>
          <p:cNvSpPr txBox="1"/>
          <p:nvPr/>
        </p:nvSpPr>
        <p:spPr>
          <a:xfrm>
            <a:off x="4997007" y="3360805"/>
            <a:ext cx="307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Demora en ciclos</a:t>
            </a:r>
            <a:endParaRPr lang="es-AR" sz="16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AEDC946-8C71-AA54-F4D7-5545C23B89AB}"/>
              </a:ext>
            </a:extLst>
          </p:cNvPr>
          <p:cNvCxnSpPr/>
          <p:nvPr/>
        </p:nvCxnSpPr>
        <p:spPr>
          <a:xfrm>
            <a:off x="4453813" y="3530082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58D827-47E0-9571-FDD9-BCE30BE92EF4}"/>
              </a:ext>
            </a:extLst>
          </p:cNvPr>
          <p:cNvSpPr txBox="1"/>
          <p:nvPr/>
        </p:nvSpPr>
        <p:spPr>
          <a:xfrm>
            <a:off x="6629863" y="5298728"/>
            <a:ext cx="307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Dirección del conteo</a:t>
            </a:r>
            <a:endParaRPr lang="es-AR" sz="16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7E8348F-A043-95AB-3B34-AD82D3B2049D}"/>
              </a:ext>
            </a:extLst>
          </p:cNvPr>
          <p:cNvCxnSpPr/>
          <p:nvPr/>
        </p:nvCxnSpPr>
        <p:spPr>
          <a:xfrm>
            <a:off x="6086669" y="5468005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6CDE54-181A-09F1-33A9-E0BBA0A50B4E}"/>
              </a:ext>
            </a:extLst>
          </p:cNvPr>
          <p:cNvSpPr txBox="1"/>
          <p:nvPr/>
        </p:nvSpPr>
        <p:spPr>
          <a:xfrm>
            <a:off x="8648386" y="5544720"/>
            <a:ext cx="218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Resultado del conteo</a:t>
            </a:r>
            <a:endParaRPr lang="es-AR" sz="16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6E76607-90C1-F73B-347E-7790EB3E9F2E}"/>
              </a:ext>
            </a:extLst>
          </p:cNvPr>
          <p:cNvCxnSpPr/>
          <p:nvPr/>
        </p:nvCxnSpPr>
        <p:spPr>
          <a:xfrm>
            <a:off x="8105192" y="5713997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250A335-DB69-53F5-949D-0A4FD0500BA8}"/>
              </a:ext>
            </a:extLst>
          </p:cNvPr>
          <p:cNvSpPr/>
          <p:nvPr/>
        </p:nvSpPr>
        <p:spPr>
          <a:xfrm>
            <a:off x="8339192" y="1143559"/>
            <a:ext cx="3077083" cy="849085"/>
          </a:xfrm>
          <a:prstGeom prst="rect">
            <a:avLst/>
          </a:prstGeom>
          <a:solidFill>
            <a:srgbClr val="D753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Contador Up/Down en VHDL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74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B7D59E-7EE3-8569-40BF-5D52C022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5</a:t>
            </a:fld>
            <a:endParaRPr lang="pl-PL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CB4F4B1-56E6-2CF3-090E-320C4427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Contador Incremental/Decremental – Implementación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14D746-E279-F74F-D206-5CA5D495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05" y="1329003"/>
            <a:ext cx="7523116" cy="5450296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F250A335-DB69-53F5-949D-0A4FD0500BA8}"/>
              </a:ext>
            </a:extLst>
          </p:cNvPr>
          <p:cNvSpPr/>
          <p:nvPr/>
        </p:nvSpPr>
        <p:spPr>
          <a:xfrm>
            <a:off x="8339192" y="1143559"/>
            <a:ext cx="3077083" cy="849085"/>
          </a:xfrm>
          <a:prstGeom prst="rect">
            <a:avLst/>
          </a:prstGeom>
          <a:solidFill>
            <a:srgbClr val="D753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Contador Up/Down en VHDL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42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B7D59E-7EE3-8569-40BF-5D52C022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6</a:t>
            </a:fld>
            <a:endParaRPr lang="pl-PL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CB4F4B1-56E6-2CF3-090E-320C4427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Contador Incremental/Decremental – Block Design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5763D7-10BD-BAFD-EA32-031EED33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66" y="1192871"/>
            <a:ext cx="9056067" cy="44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50A0-B508-4154-90C3-18E3C77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9222" y="5883274"/>
            <a:ext cx="551444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7</a:t>
            </a:fld>
            <a:endParaRPr lang="pl-PL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F60C961-BAFE-41ED-8ABC-4902B7D0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1" y="317213"/>
            <a:ext cx="12284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3200" b="1" dirty="0">
                <a:latin typeface="Calibri" panose="020F0502020204030204" pitchFamily="34" charset="0"/>
              </a:rPr>
              <a:t>Simulación</a:t>
            </a:r>
            <a:r>
              <a:rPr lang="es-AR" sz="3200" dirty="0">
                <a:effectLst/>
              </a:rPr>
              <a:t> </a:t>
            </a:r>
            <a:r>
              <a:rPr lang="es-AR" sz="3200" b="1" dirty="0">
                <a:latin typeface="Calibri" panose="020F0502020204030204" pitchFamily="34" charset="0"/>
              </a:rPr>
              <a:t>del componente principal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3BCC97-5621-917F-7B68-C5C6FD8C1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66"/>
          <a:stretch/>
        </p:blipFill>
        <p:spPr>
          <a:xfrm>
            <a:off x="214744" y="2050472"/>
            <a:ext cx="11645757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2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50A0-B508-4154-90C3-18E3C77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9222" y="5883274"/>
            <a:ext cx="551444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8</a:t>
            </a:fld>
            <a:endParaRPr lang="pl-PL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F60C961-BAFE-41ED-8ABC-4902B7D0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1" y="317213"/>
            <a:ext cx="12284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3200" b="1" dirty="0">
                <a:latin typeface="Calibri" panose="020F0502020204030204" pitchFamily="34" charset="0"/>
              </a:rPr>
              <a:t>Reporte de utilización de recursos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229D6-56CA-2F14-E208-EF89136B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97" y="1286375"/>
            <a:ext cx="8927936" cy="43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1AC42-46E2-46F6-B8B9-4EAFC9FB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696" y="5883274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9</a:t>
            </a:fld>
            <a:endParaRPr lang="pl-PL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9E7117-DC29-4EB7-C94C-C6A50898E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1" y="317213"/>
            <a:ext cx="12284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3200" b="1" dirty="0">
                <a:latin typeface="Calibri" panose="020F0502020204030204" pitchFamily="34" charset="0"/>
              </a:rPr>
              <a:t>Funcionamiento</a:t>
            </a:r>
            <a:r>
              <a:rPr lang="es-AR" sz="3200" dirty="0">
                <a:effectLst/>
              </a:rPr>
              <a:t> </a:t>
            </a:r>
            <a:r>
              <a:rPr lang="es-AR" sz="3200" b="1" dirty="0">
                <a:latin typeface="Calibri" panose="020F0502020204030204" pitchFamily="34" charset="0"/>
              </a:rPr>
              <a:t>del programa y organización del código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CFCB5C8-79CB-74DA-885D-C4286A700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447" y="2967335"/>
            <a:ext cx="75086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5400" b="1" dirty="0">
                <a:latin typeface="Calibri" panose="020F0502020204030204" pitchFamily="34" charset="0"/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36062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179</Words>
  <Application>Microsoft Office PowerPoint</Application>
  <PresentationFormat>Panorámica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Nova</vt:lpstr>
      <vt:lpstr>Bradley Hand ITC</vt:lpstr>
      <vt:lpstr>Calibri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Vila, Gonzalo</dc:creator>
  <cp:lastModifiedBy>Gonzalo Vila</cp:lastModifiedBy>
  <cp:revision>98</cp:revision>
  <dcterms:created xsi:type="dcterms:W3CDTF">2021-12-02T20:29:43Z</dcterms:created>
  <dcterms:modified xsi:type="dcterms:W3CDTF">2022-10-19T12:55:58Z</dcterms:modified>
</cp:coreProperties>
</file>