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20104100" cy="12928600"/>
  <p:notesSz cx="20104100" cy="12928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007866"/>
            <a:ext cx="17088486" cy="27150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240016"/>
            <a:ext cx="14072870" cy="3232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973578"/>
            <a:ext cx="8745284" cy="8532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973578"/>
            <a:ext cx="8745284" cy="8532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517144"/>
            <a:ext cx="18093690" cy="20685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973578"/>
            <a:ext cx="18093690" cy="8532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2023598"/>
            <a:ext cx="6433312" cy="646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2023598"/>
            <a:ext cx="4623943" cy="646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2023598"/>
            <a:ext cx="4623943" cy="646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1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4267" y="363723"/>
            <a:ext cx="9321165" cy="1134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82370">
              <a:lnSpc>
                <a:spcPct val="100000"/>
              </a:lnSpc>
            </a:pPr>
            <a:r>
              <a:rPr dirty="0" sz="3300" spc="-105" b="1">
                <a:latin typeface="Arial"/>
                <a:cs typeface="Arial"/>
              </a:rPr>
              <a:t>Racing </a:t>
            </a:r>
            <a:r>
              <a:rPr dirty="0" sz="3300" spc="-35" b="1">
                <a:latin typeface="Arial"/>
                <a:cs typeface="Arial"/>
              </a:rPr>
              <a:t>Against </a:t>
            </a:r>
            <a:r>
              <a:rPr dirty="0" sz="3300" spc="-20" b="1">
                <a:latin typeface="Arial"/>
                <a:cs typeface="Arial"/>
              </a:rPr>
              <a:t>Amphibian</a:t>
            </a:r>
            <a:r>
              <a:rPr dirty="0" sz="3300" spc="320" b="1">
                <a:latin typeface="Arial"/>
                <a:cs typeface="Arial"/>
              </a:rPr>
              <a:t> </a:t>
            </a:r>
            <a:r>
              <a:rPr dirty="0" sz="3300" spc="-35" b="1">
                <a:latin typeface="Arial"/>
                <a:cs typeface="Arial"/>
              </a:rPr>
              <a:t>Extinction</a:t>
            </a: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750" spc="-10" b="1">
                <a:latin typeface="Arial"/>
                <a:cs typeface="Arial"/>
              </a:rPr>
              <a:t>Alexandra </a:t>
            </a:r>
            <a:r>
              <a:rPr dirty="0" sz="1750" spc="-5" b="1">
                <a:latin typeface="Arial"/>
                <a:cs typeface="Arial"/>
              </a:rPr>
              <a:t>González*</a:t>
            </a:r>
            <a:r>
              <a:rPr dirty="0" baseline="28985" sz="1725" spc="-7" b="1">
                <a:latin typeface="Arial"/>
                <a:cs typeface="Arial"/>
              </a:rPr>
              <a:t>[1] </a:t>
            </a:r>
            <a:r>
              <a:rPr dirty="0" sz="1750" spc="35" b="1">
                <a:latin typeface="Arial"/>
                <a:cs typeface="Arial"/>
              </a:rPr>
              <a:t>, </a:t>
            </a:r>
            <a:r>
              <a:rPr dirty="0" sz="1750" spc="-30" b="1">
                <a:latin typeface="Arial"/>
                <a:cs typeface="Arial"/>
              </a:rPr>
              <a:t>Patricia </a:t>
            </a:r>
            <a:r>
              <a:rPr dirty="0" sz="1750" spc="-55" b="1">
                <a:latin typeface="Arial"/>
                <a:cs typeface="Arial"/>
              </a:rPr>
              <a:t>Francis-Lyon</a:t>
            </a:r>
            <a:r>
              <a:rPr dirty="0" baseline="28985" sz="1725" spc="-82" b="1">
                <a:latin typeface="Arial"/>
                <a:cs typeface="Arial"/>
              </a:rPr>
              <a:t>[2]</a:t>
            </a:r>
            <a:r>
              <a:rPr dirty="0" sz="1750" spc="-55" b="1">
                <a:latin typeface="Arial"/>
                <a:cs typeface="Arial"/>
              </a:rPr>
              <a:t>, </a:t>
            </a:r>
            <a:r>
              <a:rPr dirty="0" sz="1750" b="1">
                <a:latin typeface="Arial"/>
                <a:cs typeface="Arial"/>
              </a:rPr>
              <a:t>Naupaka </a:t>
            </a:r>
            <a:r>
              <a:rPr dirty="0" sz="1750" spc="-10" b="1">
                <a:latin typeface="Arial"/>
                <a:cs typeface="Arial"/>
              </a:rPr>
              <a:t>Zimmerman</a:t>
            </a:r>
            <a:r>
              <a:rPr dirty="0" baseline="28985" sz="1725" spc="-15" b="1">
                <a:latin typeface="Arial"/>
                <a:cs typeface="Arial"/>
              </a:rPr>
              <a:t>[1]</a:t>
            </a:r>
            <a:r>
              <a:rPr dirty="0" sz="1750" spc="-10" b="1">
                <a:latin typeface="Arial"/>
                <a:cs typeface="Arial"/>
              </a:rPr>
              <a:t>, </a:t>
            </a:r>
            <a:r>
              <a:rPr dirty="0" sz="1750" spc="-15" b="1">
                <a:latin typeface="Arial"/>
                <a:cs typeface="Arial"/>
              </a:rPr>
              <a:t>Jennifer </a:t>
            </a:r>
            <a:r>
              <a:rPr dirty="0" sz="1750" spc="110" b="1">
                <a:latin typeface="Arial"/>
                <a:cs typeface="Arial"/>
              </a:rPr>
              <a:t> </a:t>
            </a:r>
            <a:r>
              <a:rPr dirty="0" sz="1750" spc="5" b="1">
                <a:latin typeface="Arial"/>
                <a:cs typeface="Arial"/>
              </a:rPr>
              <a:t>Dever</a:t>
            </a:r>
            <a:r>
              <a:rPr dirty="0" baseline="28985" sz="1725" spc="7" b="1">
                <a:latin typeface="Arial"/>
                <a:cs typeface="Arial"/>
              </a:rPr>
              <a:t>[1]</a:t>
            </a:r>
            <a:endParaRPr baseline="28985" sz="1725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  <a:spcBef>
                <a:spcPts val="350"/>
              </a:spcBef>
            </a:pPr>
            <a:r>
              <a:rPr dirty="0" sz="1300" spc="-35" b="1" i="1">
                <a:latin typeface="Arial"/>
                <a:cs typeface="Arial"/>
              </a:rPr>
              <a:t>[1] </a:t>
            </a:r>
            <a:r>
              <a:rPr dirty="0" sz="1300" spc="-30" b="1" i="1">
                <a:latin typeface="Arial"/>
                <a:cs typeface="Arial"/>
              </a:rPr>
              <a:t>University </a:t>
            </a:r>
            <a:r>
              <a:rPr dirty="0" sz="1300" spc="5" b="1" i="1">
                <a:latin typeface="Arial"/>
                <a:cs typeface="Arial"/>
              </a:rPr>
              <a:t>of </a:t>
            </a:r>
            <a:r>
              <a:rPr dirty="0" sz="1300" spc="-70" b="1" i="1">
                <a:latin typeface="Arial"/>
                <a:cs typeface="Arial"/>
              </a:rPr>
              <a:t>San </a:t>
            </a:r>
            <a:r>
              <a:rPr dirty="0" sz="1300" spc="-50" b="1" i="1">
                <a:latin typeface="Arial"/>
                <a:cs typeface="Arial"/>
              </a:rPr>
              <a:t>Francisco, </a:t>
            </a:r>
            <a:r>
              <a:rPr dirty="0" sz="1300" spc="10" b="1" i="1">
                <a:latin typeface="Arial"/>
                <a:cs typeface="Arial"/>
              </a:rPr>
              <a:t>Department </a:t>
            </a:r>
            <a:r>
              <a:rPr dirty="0" sz="1300" spc="5" b="1" i="1">
                <a:latin typeface="Arial"/>
                <a:cs typeface="Arial"/>
              </a:rPr>
              <a:t>of </a:t>
            </a:r>
            <a:r>
              <a:rPr dirty="0" sz="1300" spc="-30" b="1" i="1">
                <a:latin typeface="Arial"/>
                <a:cs typeface="Arial"/>
              </a:rPr>
              <a:t>Biology </a:t>
            </a:r>
            <a:r>
              <a:rPr dirty="0" sz="1300" spc="-35" b="1" i="1">
                <a:latin typeface="Arial"/>
                <a:cs typeface="Arial"/>
              </a:rPr>
              <a:t>[2] </a:t>
            </a:r>
            <a:r>
              <a:rPr dirty="0" sz="1300" spc="-30" b="1" i="1">
                <a:latin typeface="Arial"/>
                <a:cs typeface="Arial"/>
              </a:rPr>
              <a:t>University </a:t>
            </a:r>
            <a:r>
              <a:rPr dirty="0" sz="1300" spc="5" b="1" i="1">
                <a:latin typeface="Arial"/>
                <a:cs typeface="Arial"/>
              </a:rPr>
              <a:t>of </a:t>
            </a:r>
            <a:r>
              <a:rPr dirty="0" sz="1300" spc="-70" b="1" i="1">
                <a:latin typeface="Arial"/>
                <a:cs typeface="Arial"/>
              </a:rPr>
              <a:t>San </a:t>
            </a:r>
            <a:r>
              <a:rPr dirty="0" sz="1300" spc="-50" b="1" i="1">
                <a:latin typeface="Arial"/>
                <a:cs typeface="Arial"/>
              </a:rPr>
              <a:t>Francisco, </a:t>
            </a:r>
            <a:r>
              <a:rPr dirty="0" sz="1300" spc="10" b="1" i="1">
                <a:latin typeface="Arial"/>
                <a:cs typeface="Arial"/>
              </a:rPr>
              <a:t>Department </a:t>
            </a:r>
            <a:r>
              <a:rPr dirty="0" sz="1300" spc="5" b="1" i="1">
                <a:latin typeface="Arial"/>
                <a:cs typeface="Arial"/>
              </a:rPr>
              <a:t>of </a:t>
            </a:r>
            <a:r>
              <a:rPr dirty="0" sz="1300" b="1" i="1">
                <a:latin typeface="Arial"/>
                <a:cs typeface="Arial"/>
              </a:rPr>
              <a:t>Health  </a:t>
            </a:r>
            <a:r>
              <a:rPr dirty="0" sz="1300" spc="195" b="1" i="1">
                <a:latin typeface="Arial"/>
                <a:cs typeface="Arial"/>
              </a:rPr>
              <a:t> </a:t>
            </a:r>
            <a:r>
              <a:rPr dirty="0" sz="1300" spc="-30" b="1" i="1">
                <a:latin typeface="Arial"/>
                <a:cs typeface="Arial"/>
              </a:rPr>
              <a:t>Informatics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374" y="1675341"/>
            <a:ext cx="6365875" cy="411480"/>
          </a:xfrm>
          <a:custGeom>
            <a:avLst/>
            <a:gdLst/>
            <a:ahLst/>
            <a:cxnLst/>
            <a:rect l="l" t="t" r="r" b="b"/>
            <a:pathLst>
              <a:path w="6365875" h="411480">
                <a:moveTo>
                  <a:pt x="0" y="0"/>
                </a:moveTo>
                <a:lnTo>
                  <a:pt x="6365333" y="0"/>
                </a:lnTo>
                <a:lnTo>
                  <a:pt x="6365333" y="411256"/>
                </a:lnTo>
                <a:lnTo>
                  <a:pt x="0" y="411256"/>
                </a:lnTo>
                <a:lnTo>
                  <a:pt x="0" y="0"/>
                </a:lnTo>
                <a:close/>
              </a:path>
            </a:pathLst>
          </a:custGeom>
          <a:solidFill>
            <a:srgbClr val="CF23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15825" y="1696004"/>
            <a:ext cx="1922780" cy="391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125" b="1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dirty="0" sz="2350" spc="8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350" spc="95" b="1">
                <a:solidFill>
                  <a:srgbClr val="FFFFFF"/>
                </a:solidFill>
                <a:latin typeface="Arial"/>
                <a:cs typeface="Arial"/>
              </a:rPr>
              <a:t>oduc</a:t>
            </a:r>
            <a:r>
              <a:rPr dirty="0" sz="2350" spc="10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350" spc="70" b="1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03324" y="11559054"/>
            <a:ext cx="6391910" cy="411480"/>
          </a:xfrm>
          <a:custGeom>
            <a:avLst/>
            <a:gdLst/>
            <a:ahLst/>
            <a:cxnLst/>
            <a:rect l="l" t="t" r="r" b="b"/>
            <a:pathLst>
              <a:path w="6391909" h="411479">
                <a:moveTo>
                  <a:pt x="0" y="0"/>
                </a:moveTo>
                <a:lnTo>
                  <a:pt x="6391627" y="0"/>
                </a:lnTo>
                <a:lnTo>
                  <a:pt x="6391627" y="411276"/>
                </a:lnTo>
                <a:lnTo>
                  <a:pt x="0" y="411276"/>
                </a:lnTo>
                <a:lnTo>
                  <a:pt x="0" y="0"/>
                </a:lnTo>
                <a:close/>
              </a:path>
            </a:pathLst>
          </a:custGeom>
          <a:solidFill>
            <a:srgbClr val="CF23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112463" y="11623400"/>
            <a:ext cx="1401445" cy="391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80" b="1">
                <a:solidFill>
                  <a:srgbClr val="FFFFFF"/>
                </a:solidFill>
                <a:latin typeface="Arial"/>
                <a:cs typeface="Arial"/>
              </a:rPr>
              <a:t>Citations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361724" y="453738"/>
            <a:ext cx="2676826" cy="122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750" y="135074"/>
            <a:ext cx="1605535" cy="1493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015" y="2177115"/>
            <a:ext cx="5292725" cy="3195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5260" marR="5080" indent="-162560">
              <a:lnSpc>
                <a:spcPct val="136800"/>
              </a:lnSpc>
              <a:buSzPct val="121739"/>
              <a:buChar char="•"/>
              <a:tabLst>
                <a:tab pos="175895" algn="l"/>
              </a:tabLst>
            </a:pPr>
            <a:r>
              <a:rPr dirty="0" baseline="2415" sz="1725" spc="52">
                <a:latin typeface="Tahoma"/>
                <a:cs typeface="Tahoma"/>
              </a:rPr>
              <a:t>Amphibians </a:t>
            </a:r>
            <a:r>
              <a:rPr dirty="0" baseline="2415" sz="1725">
                <a:latin typeface="Tahoma"/>
                <a:cs typeface="Tahoma"/>
              </a:rPr>
              <a:t>rely </a:t>
            </a:r>
            <a:r>
              <a:rPr dirty="0" baseline="2415" sz="1725" spc="60">
                <a:latin typeface="Tahoma"/>
                <a:cs typeface="Tahoma"/>
              </a:rPr>
              <a:t>on both </a:t>
            </a:r>
            <a:r>
              <a:rPr dirty="0" baseline="2415" sz="1725">
                <a:latin typeface="Tahoma"/>
                <a:cs typeface="Tahoma"/>
              </a:rPr>
              <a:t>terrestrial </a:t>
            </a:r>
            <a:r>
              <a:rPr dirty="0" baseline="2415" sz="1725" spc="52">
                <a:latin typeface="Tahoma"/>
                <a:cs typeface="Tahoma"/>
              </a:rPr>
              <a:t>and </a:t>
            </a:r>
            <a:r>
              <a:rPr dirty="0" baseline="2415" sz="1725" spc="37">
                <a:latin typeface="Tahoma"/>
                <a:cs typeface="Tahoma"/>
              </a:rPr>
              <a:t>aquatic </a:t>
            </a:r>
            <a:r>
              <a:rPr dirty="0" baseline="2415" sz="1725" spc="22">
                <a:latin typeface="Tahoma"/>
                <a:cs typeface="Tahoma"/>
              </a:rPr>
              <a:t>environments </a:t>
            </a:r>
            <a:r>
              <a:rPr dirty="0" baseline="2415" sz="1725" spc="37">
                <a:latin typeface="Tahoma"/>
                <a:cs typeface="Tahoma"/>
              </a:rPr>
              <a:t>throughout  </a:t>
            </a:r>
            <a:r>
              <a:rPr dirty="0" sz="1150" spc="10">
                <a:latin typeface="Tahoma"/>
                <a:cs typeface="Tahoma"/>
              </a:rPr>
              <a:t>different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20">
                <a:latin typeface="Tahoma"/>
                <a:cs typeface="Tahoma"/>
              </a:rPr>
              <a:t>stages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25">
                <a:latin typeface="Tahoma"/>
                <a:cs typeface="Tahoma"/>
              </a:rPr>
              <a:t>of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10">
                <a:latin typeface="Tahoma"/>
                <a:cs typeface="Tahoma"/>
              </a:rPr>
              <a:t>their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5">
                <a:latin typeface="Tahoma"/>
                <a:cs typeface="Tahoma"/>
              </a:rPr>
              <a:t>lives,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25">
                <a:latin typeface="Tahoma"/>
                <a:cs typeface="Tahoma"/>
              </a:rPr>
              <a:t>making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25">
                <a:latin typeface="Tahoma"/>
                <a:cs typeface="Tahoma"/>
              </a:rPr>
              <a:t>them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15">
                <a:latin typeface="Tahoma"/>
                <a:cs typeface="Tahoma"/>
              </a:rPr>
              <a:t>extremely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20">
                <a:latin typeface="Tahoma"/>
                <a:cs typeface="Tahoma"/>
              </a:rPr>
              <a:t>vulnerable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40">
                <a:latin typeface="Tahoma"/>
                <a:cs typeface="Tahoma"/>
              </a:rPr>
              <a:t>to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>
                <a:latin typeface="Tahoma"/>
                <a:cs typeface="Tahoma"/>
              </a:rPr>
              <a:t>threats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15">
                <a:latin typeface="Tahoma"/>
                <a:cs typeface="Tahoma"/>
              </a:rPr>
              <a:t>in  </a:t>
            </a:r>
            <a:r>
              <a:rPr dirty="0" sz="1150" spc="40">
                <a:latin typeface="Tahoma"/>
                <a:cs typeface="Tahoma"/>
              </a:rPr>
              <a:t>both</a:t>
            </a:r>
            <a:r>
              <a:rPr dirty="0" sz="1150" spc="-100">
                <a:latin typeface="Tahoma"/>
                <a:cs typeface="Tahoma"/>
              </a:rPr>
              <a:t> </a:t>
            </a:r>
            <a:r>
              <a:rPr dirty="0" sz="1150" spc="20">
                <a:latin typeface="Tahoma"/>
                <a:cs typeface="Tahoma"/>
              </a:rPr>
              <a:t>locations.</a:t>
            </a:r>
            <a:endParaRPr sz="1150">
              <a:latin typeface="Tahoma"/>
              <a:cs typeface="Tahoma"/>
            </a:endParaRPr>
          </a:p>
          <a:p>
            <a:pPr marL="175260" marR="2887345" indent="-162560">
              <a:lnSpc>
                <a:spcPct val="138400"/>
              </a:lnSpc>
              <a:spcBef>
                <a:spcPts val="110"/>
              </a:spcBef>
              <a:buSzPct val="121739"/>
              <a:buChar char="•"/>
              <a:tabLst>
                <a:tab pos="175895" algn="l"/>
              </a:tabLst>
            </a:pPr>
            <a:r>
              <a:rPr dirty="0" baseline="2415" sz="1725" spc="30">
                <a:latin typeface="Tahoma"/>
                <a:cs typeface="Tahoma"/>
              </a:rPr>
              <a:t>The </a:t>
            </a:r>
            <a:r>
              <a:rPr dirty="0" baseline="2415" sz="1725" spc="7">
                <a:latin typeface="Tahoma"/>
                <a:cs typeface="Tahoma"/>
              </a:rPr>
              <a:t>current </a:t>
            </a:r>
            <a:r>
              <a:rPr dirty="0" baseline="2415" sz="1725" spc="37">
                <a:latin typeface="Tahoma"/>
                <a:cs typeface="Tahoma"/>
              </a:rPr>
              <a:t>level of </a:t>
            </a:r>
            <a:r>
              <a:rPr dirty="0" baseline="2415" sz="1725" spc="44">
                <a:latin typeface="Tahoma"/>
                <a:cs typeface="Tahoma"/>
              </a:rPr>
              <a:t>amphibian  </a:t>
            </a:r>
            <a:r>
              <a:rPr dirty="0" sz="1150" spc="20">
                <a:latin typeface="Tahoma"/>
                <a:cs typeface="Tahoma"/>
              </a:rPr>
              <a:t>extinction </a:t>
            </a:r>
            <a:r>
              <a:rPr dirty="0" sz="1150">
                <a:latin typeface="Tahoma"/>
                <a:cs typeface="Tahoma"/>
              </a:rPr>
              <a:t>is </a:t>
            </a:r>
            <a:r>
              <a:rPr dirty="0" sz="1150" spc="10">
                <a:latin typeface="Tahoma"/>
                <a:cs typeface="Tahoma"/>
              </a:rPr>
              <a:t>four </a:t>
            </a:r>
            <a:r>
              <a:rPr dirty="0" sz="1150" spc="20">
                <a:latin typeface="Tahoma"/>
                <a:cs typeface="Tahoma"/>
              </a:rPr>
              <a:t>orders </a:t>
            </a:r>
            <a:r>
              <a:rPr dirty="0" sz="1150" spc="25">
                <a:latin typeface="Tahoma"/>
                <a:cs typeface="Tahoma"/>
              </a:rPr>
              <a:t>of  </a:t>
            </a:r>
            <a:r>
              <a:rPr dirty="0" sz="1150" spc="35">
                <a:latin typeface="Tahoma"/>
                <a:cs typeface="Tahoma"/>
              </a:rPr>
              <a:t>magnitude </a:t>
            </a:r>
            <a:r>
              <a:rPr dirty="0" sz="1150" spc="15">
                <a:latin typeface="Tahoma"/>
                <a:cs typeface="Tahoma"/>
              </a:rPr>
              <a:t>greater </a:t>
            </a:r>
            <a:r>
              <a:rPr dirty="0" sz="1150" spc="10">
                <a:latin typeface="Tahoma"/>
                <a:cs typeface="Tahoma"/>
              </a:rPr>
              <a:t>than </a:t>
            </a:r>
            <a:r>
              <a:rPr dirty="0" sz="1150" spc="20">
                <a:latin typeface="Tahoma"/>
                <a:cs typeface="Tahoma"/>
              </a:rPr>
              <a:t>the  </a:t>
            </a:r>
            <a:r>
              <a:rPr dirty="0" sz="1150" spc="30">
                <a:latin typeface="Tahoma"/>
                <a:cs typeface="Tahoma"/>
              </a:rPr>
              <a:t>background </a:t>
            </a:r>
            <a:r>
              <a:rPr dirty="0" sz="1150" spc="20">
                <a:latin typeface="Tahoma"/>
                <a:cs typeface="Tahoma"/>
              </a:rPr>
              <a:t>extinction </a:t>
            </a:r>
            <a:r>
              <a:rPr dirty="0" sz="1150" spc="10">
                <a:latin typeface="Tahoma"/>
                <a:cs typeface="Tahoma"/>
              </a:rPr>
              <a:t>rate</a:t>
            </a:r>
            <a:r>
              <a:rPr dirty="0" sz="1150" spc="-150">
                <a:latin typeface="Tahoma"/>
                <a:cs typeface="Tahoma"/>
              </a:rPr>
              <a:t> </a:t>
            </a:r>
            <a:r>
              <a:rPr dirty="0" sz="1150">
                <a:latin typeface="Tahoma"/>
                <a:cs typeface="Tahoma"/>
              </a:rPr>
              <a:t>(Alroy  </a:t>
            </a:r>
            <a:r>
              <a:rPr dirty="0" sz="1150" spc="-10">
                <a:latin typeface="Tahoma"/>
                <a:cs typeface="Tahoma"/>
              </a:rPr>
              <a:t>2015).</a:t>
            </a:r>
            <a:endParaRPr sz="1150">
              <a:latin typeface="Tahoma"/>
              <a:cs typeface="Tahoma"/>
            </a:endParaRPr>
          </a:p>
          <a:p>
            <a:pPr marL="175260" marR="2934970" indent="-162560">
              <a:lnSpc>
                <a:spcPct val="138400"/>
              </a:lnSpc>
              <a:spcBef>
                <a:spcPts val="110"/>
              </a:spcBef>
              <a:buSzPct val="121739"/>
              <a:buChar char="•"/>
              <a:tabLst>
                <a:tab pos="175895" algn="l"/>
              </a:tabLst>
            </a:pPr>
            <a:r>
              <a:rPr dirty="0" baseline="2415" sz="1725" spc="30">
                <a:latin typeface="Tahoma"/>
                <a:cs typeface="Tahoma"/>
              </a:rPr>
              <a:t>The </a:t>
            </a:r>
            <a:r>
              <a:rPr dirty="0" baseline="2415" sz="1725">
                <a:latin typeface="Tahoma"/>
                <a:cs typeface="Tahoma"/>
              </a:rPr>
              <a:t>threats </a:t>
            </a:r>
            <a:r>
              <a:rPr dirty="0" baseline="2415" sz="1725" spc="37">
                <a:latin typeface="Tahoma"/>
                <a:cs typeface="Tahoma"/>
              </a:rPr>
              <a:t>driving </a:t>
            </a:r>
            <a:r>
              <a:rPr dirty="0" baseline="2415" sz="1725" spc="44">
                <a:latin typeface="Tahoma"/>
                <a:cs typeface="Tahoma"/>
              </a:rPr>
              <a:t>amphibian</a:t>
            </a:r>
            <a:r>
              <a:rPr dirty="0" baseline="2415" sz="1725" spc="-330">
                <a:latin typeface="Tahoma"/>
                <a:cs typeface="Tahoma"/>
              </a:rPr>
              <a:t> </a:t>
            </a:r>
            <a:r>
              <a:rPr dirty="0" baseline="2415" sz="1725" spc="60">
                <a:latin typeface="Tahoma"/>
                <a:cs typeface="Tahoma"/>
              </a:rPr>
              <a:t>to  </a:t>
            </a:r>
            <a:r>
              <a:rPr dirty="0" sz="1150" spc="20">
                <a:latin typeface="Tahoma"/>
                <a:cs typeface="Tahoma"/>
              </a:rPr>
              <a:t>extinction </a:t>
            </a:r>
            <a:r>
              <a:rPr dirty="0" sz="1150" spc="15">
                <a:latin typeface="Tahoma"/>
                <a:cs typeface="Tahoma"/>
              </a:rPr>
              <a:t>include: </a:t>
            </a:r>
            <a:r>
              <a:rPr dirty="0" sz="1150" spc="25" b="1">
                <a:latin typeface="Arial"/>
                <a:cs typeface="Arial"/>
              </a:rPr>
              <a:t>Habitat </a:t>
            </a:r>
            <a:r>
              <a:rPr dirty="0" sz="1150" spc="-45" b="1">
                <a:latin typeface="Arial"/>
                <a:cs typeface="Arial"/>
              </a:rPr>
              <a:t>loss,  </a:t>
            </a:r>
            <a:r>
              <a:rPr dirty="0" sz="1150" b="1">
                <a:latin typeface="Arial"/>
                <a:cs typeface="Arial"/>
              </a:rPr>
              <a:t>climate </a:t>
            </a:r>
            <a:r>
              <a:rPr dirty="0" sz="1150" spc="-5" b="1">
                <a:latin typeface="Arial"/>
                <a:cs typeface="Arial"/>
              </a:rPr>
              <a:t>change, </a:t>
            </a:r>
            <a:r>
              <a:rPr dirty="0" sz="1150" spc="5" b="1">
                <a:latin typeface="Arial"/>
                <a:cs typeface="Arial"/>
              </a:rPr>
              <a:t>pollution,  </a:t>
            </a:r>
            <a:r>
              <a:rPr dirty="0" sz="1150" spc="-25" b="1">
                <a:latin typeface="Arial"/>
                <a:cs typeface="Arial"/>
              </a:rPr>
              <a:t>invasive species, </a:t>
            </a:r>
            <a:r>
              <a:rPr dirty="0" sz="1150" spc="5" b="1">
                <a:latin typeface="Arial"/>
                <a:cs typeface="Arial"/>
              </a:rPr>
              <a:t>utilization,  </a:t>
            </a:r>
            <a:r>
              <a:rPr dirty="0" sz="1150" spc="-20" b="1">
                <a:latin typeface="Arial"/>
                <a:cs typeface="Arial"/>
              </a:rPr>
              <a:t>human </a:t>
            </a:r>
            <a:r>
              <a:rPr dirty="0" sz="1150" spc="-5" b="1">
                <a:latin typeface="Arial"/>
                <a:cs typeface="Arial"/>
              </a:rPr>
              <a:t>disturbance,</a:t>
            </a:r>
            <a:r>
              <a:rPr dirty="0" sz="1150" spc="20" b="1">
                <a:latin typeface="Arial"/>
                <a:cs typeface="Arial"/>
              </a:rPr>
              <a:t> </a:t>
            </a:r>
            <a:r>
              <a:rPr dirty="0" sz="1150" spc="-15" b="1">
                <a:latin typeface="Arial"/>
                <a:cs typeface="Arial"/>
              </a:rPr>
              <a:t>disease,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15" y="5423463"/>
            <a:ext cx="5307330" cy="932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5260">
              <a:lnSpc>
                <a:spcPct val="100000"/>
              </a:lnSpc>
            </a:pPr>
            <a:r>
              <a:rPr dirty="0" sz="1150" spc="-15" b="1">
                <a:latin typeface="Arial"/>
                <a:cs typeface="Arial"/>
              </a:rPr>
              <a:t>fires, </a:t>
            </a:r>
            <a:r>
              <a:rPr dirty="0" sz="1150" b="1">
                <a:latin typeface="Arial"/>
                <a:cs typeface="Arial"/>
              </a:rPr>
              <a:t>and</a:t>
            </a:r>
            <a:r>
              <a:rPr dirty="0" sz="1150" spc="40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persecution.</a:t>
            </a:r>
            <a:endParaRPr sz="1150">
              <a:latin typeface="Arial"/>
              <a:cs typeface="Arial"/>
            </a:endParaRPr>
          </a:p>
          <a:p>
            <a:pPr marL="175260" indent="-162560">
              <a:lnSpc>
                <a:spcPct val="100000"/>
              </a:lnSpc>
              <a:spcBef>
                <a:spcPts val="605"/>
              </a:spcBef>
              <a:buSzPct val="121739"/>
              <a:buChar char="•"/>
              <a:tabLst>
                <a:tab pos="175895" algn="l"/>
              </a:tabLst>
            </a:pPr>
            <a:r>
              <a:rPr dirty="0" baseline="2415" sz="1725" spc="52">
                <a:latin typeface="Tahoma"/>
                <a:cs typeface="Tahoma"/>
              </a:rPr>
              <a:t>While </a:t>
            </a:r>
            <a:r>
              <a:rPr dirty="0" baseline="2415" sz="1725" spc="30">
                <a:latin typeface="Tahoma"/>
                <a:cs typeface="Tahoma"/>
              </a:rPr>
              <a:t>the </a:t>
            </a:r>
            <a:r>
              <a:rPr dirty="0" baseline="2415" sz="1725">
                <a:latin typeface="Tahoma"/>
                <a:cs typeface="Tahoma"/>
              </a:rPr>
              <a:t>threats</a:t>
            </a:r>
            <a:r>
              <a:rPr dirty="0" baseline="2415" sz="1725" spc="-300">
                <a:latin typeface="Tahoma"/>
                <a:cs typeface="Tahoma"/>
              </a:rPr>
              <a:t> </a:t>
            </a:r>
            <a:r>
              <a:rPr dirty="0" baseline="2415" sz="1725" spc="37">
                <a:latin typeface="Tahoma"/>
                <a:cs typeface="Tahoma"/>
              </a:rPr>
              <a:t>amphibians</a:t>
            </a:r>
            <a:endParaRPr baseline="2415" sz="1725">
              <a:latin typeface="Tahoma"/>
              <a:cs typeface="Tahoma"/>
            </a:endParaRPr>
          </a:p>
          <a:p>
            <a:pPr marL="175260" marR="5080">
              <a:lnSpc>
                <a:spcPts val="1920"/>
              </a:lnSpc>
              <a:spcBef>
                <a:spcPts val="90"/>
              </a:spcBef>
            </a:pPr>
            <a:r>
              <a:rPr dirty="0" sz="1150" spc="15">
                <a:latin typeface="Tahoma"/>
                <a:cs typeface="Tahoma"/>
              </a:rPr>
              <a:t>face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>
                <a:latin typeface="Tahoma"/>
                <a:cs typeface="Tahoma"/>
              </a:rPr>
              <a:t>are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10">
                <a:latin typeface="Tahoma"/>
                <a:cs typeface="Tahoma"/>
              </a:rPr>
              <a:t>well-known,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5">
                <a:latin typeface="Tahoma"/>
                <a:cs typeface="Tahoma"/>
              </a:rPr>
              <a:t>threat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15">
                <a:latin typeface="Tahoma"/>
                <a:cs typeface="Tahoma"/>
              </a:rPr>
              <a:t>interactions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>
                <a:latin typeface="Tahoma"/>
                <a:cs typeface="Tahoma"/>
              </a:rPr>
              <a:t>are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40">
                <a:latin typeface="Tahoma"/>
                <a:cs typeface="Tahoma"/>
              </a:rPr>
              <a:t>complex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5">
                <a:latin typeface="Tahoma"/>
                <a:cs typeface="Tahoma"/>
              </a:rPr>
              <a:t>with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10">
                <a:latin typeface="Tahoma"/>
                <a:cs typeface="Tahoma"/>
              </a:rPr>
              <a:t>varying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10">
                <a:latin typeface="Tahoma"/>
                <a:cs typeface="Tahoma"/>
              </a:rPr>
              <a:t>effects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40">
                <a:latin typeface="Tahoma"/>
                <a:cs typeface="Tahoma"/>
              </a:rPr>
              <a:t>on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5">
                <a:latin typeface="Tahoma"/>
                <a:cs typeface="Tahoma"/>
              </a:rPr>
              <a:t>a  </a:t>
            </a:r>
            <a:r>
              <a:rPr dirty="0" sz="1150" spc="25">
                <a:latin typeface="Tahoma"/>
                <a:cs typeface="Tahoma"/>
              </a:rPr>
              <a:t>species-specific level</a:t>
            </a:r>
            <a:r>
              <a:rPr dirty="0" sz="1150" spc="-175">
                <a:latin typeface="Tahoma"/>
                <a:cs typeface="Tahoma"/>
              </a:rPr>
              <a:t> </a:t>
            </a:r>
            <a:r>
              <a:rPr dirty="0" sz="1150" spc="-10">
                <a:latin typeface="Tahoma"/>
                <a:cs typeface="Tahoma"/>
              </a:rPr>
              <a:t>(above).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03324" y="1675341"/>
            <a:ext cx="6435725" cy="411480"/>
          </a:xfrm>
          <a:custGeom>
            <a:avLst/>
            <a:gdLst/>
            <a:ahLst/>
            <a:cxnLst/>
            <a:rect l="l" t="t" r="r" b="b"/>
            <a:pathLst>
              <a:path w="6435725" h="411480">
                <a:moveTo>
                  <a:pt x="0" y="0"/>
                </a:moveTo>
                <a:lnTo>
                  <a:pt x="6435206" y="0"/>
                </a:lnTo>
                <a:lnTo>
                  <a:pt x="6435206" y="411256"/>
                </a:lnTo>
                <a:lnTo>
                  <a:pt x="0" y="411256"/>
                </a:lnTo>
                <a:lnTo>
                  <a:pt x="0" y="0"/>
                </a:lnTo>
                <a:close/>
              </a:path>
            </a:pathLst>
          </a:custGeom>
          <a:solidFill>
            <a:srgbClr val="CF23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349584" y="1696004"/>
            <a:ext cx="2954020" cy="391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60" b="1">
                <a:solidFill>
                  <a:srgbClr val="FFFFFF"/>
                </a:solidFill>
                <a:latin typeface="Arial"/>
                <a:cs typeface="Arial"/>
              </a:rPr>
              <a:t>Preliminary</a:t>
            </a:r>
            <a:r>
              <a:rPr dirty="0" sz="2350" spc="20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50" spc="15" b="1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23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88903" y="2881986"/>
            <a:ext cx="3884199" cy="2911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90349" y="2881039"/>
            <a:ext cx="3882390" cy="2915920"/>
          </a:xfrm>
          <a:custGeom>
            <a:avLst/>
            <a:gdLst/>
            <a:ahLst/>
            <a:cxnLst/>
            <a:rect l="l" t="t" r="r" b="b"/>
            <a:pathLst>
              <a:path w="3882390" h="2915920">
                <a:moveTo>
                  <a:pt x="0" y="0"/>
                </a:moveTo>
                <a:lnTo>
                  <a:pt x="0" y="2915328"/>
                </a:lnTo>
                <a:lnTo>
                  <a:pt x="3881861" y="2915328"/>
                </a:lnTo>
                <a:lnTo>
                  <a:pt x="3881861" y="0"/>
                </a:lnTo>
                <a:lnTo>
                  <a:pt x="0" y="0"/>
                </a:lnTo>
                <a:close/>
              </a:path>
            </a:pathLst>
          </a:custGeom>
          <a:ln w="49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06630" y="7838205"/>
            <a:ext cx="6963537" cy="3874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040338" y="11840600"/>
            <a:ext cx="5365115" cy="207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3990" indent="-161290">
              <a:lnSpc>
                <a:spcPct val="100000"/>
              </a:lnSpc>
              <a:buSzPct val="121739"/>
              <a:buChar char="•"/>
              <a:tabLst>
                <a:tab pos="174625" algn="l"/>
              </a:tabLst>
            </a:pPr>
            <a:r>
              <a:rPr dirty="0" baseline="4830" sz="1725" spc="30">
                <a:latin typeface="Tahoma"/>
                <a:cs typeface="Tahoma"/>
              </a:rPr>
              <a:t>The</a:t>
            </a:r>
            <a:r>
              <a:rPr dirty="0" baseline="4830" sz="1725" spc="-52">
                <a:latin typeface="Tahoma"/>
                <a:cs typeface="Tahoma"/>
              </a:rPr>
              <a:t> </a:t>
            </a:r>
            <a:r>
              <a:rPr dirty="0" baseline="4830" sz="1725" spc="67">
                <a:latin typeface="Tahoma"/>
                <a:cs typeface="Tahoma"/>
              </a:rPr>
              <a:t>global</a:t>
            </a:r>
            <a:r>
              <a:rPr dirty="0" baseline="4830" sz="1725" spc="-52">
                <a:latin typeface="Tahoma"/>
                <a:cs typeface="Tahoma"/>
              </a:rPr>
              <a:t> </a:t>
            </a:r>
            <a:r>
              <a:rPr dirty="0" baseline="4830" sz="1725" spc="44">
                <a:latin typeface="Tahoma"/>
                <a:cs typeface="Tahoma"/>
              </a:rPr>
              <a:t>amphibian</a:t>
            </a:r>
            <a:r>
              <a:rPr dirty="0" baseline="4830" sz="1725" spc="-52">
                <a:latin typeface="Tahoma"/>
                <a:cs typeface="Tahoma"/>
              </a:rPr>
              <a:t> </a:t>
            </a:r>
            <a:r>
              <a:rPr dirty="0" baseline="4830" sz="1725" spc="7">
                <a:latin typeface="Tahoma"/>
                <a:cs typeface="Tahoma"/>
              </a:rPr>
              <a:t>threat</a:t>
            </a:r>
            <a:r>
              <a:rPr dirty="0" baseline="4830" sz="1725" spc="-52">
                <a:latin typeface="Tahoma"/>
                <a:cs typeface="Tahoma"/>
              </a:rPr>
              <a:t> </a:t>
            </a:r>
            <a:r>
              <a:rPr dirty="0" baseline="4830" sz="1725" spc="60">
                <a:latin typeface="Tahoma"/>
                <a:cs typeface="Tahoma"/>
              </a:rPr>
              <a:t>map</a:t>
            </a:r>
            <a:r>
              <a:rPr dirty="0" baseline="4830" sz="1725" spc="-52">
                <a:latin typeface="Tahoma"/>
                <a:cs typeface="Tahoma"/>
              </a:rPr>
              <a:t> </a:t>
            </a:r>
            <a:r>
              <a:rPr dirty="0" baseline="4830" sz="1725" spc="15">
                <a:latin typeface="Tahoma"/>
                <a:cs typeface="Tahoma"/>
              </a:rPr>
              <a:t>will</a:t>
            </a:r>
            <a:r>
              <a:rPr dirty="0" baseline="4830" sz="1725" spc="-52">
                <a:latin typeface="Tahoma"/>
                <a:cs typeface="Tahoma"/>
              </a:rPr>
              <a:t> </a:t>
            </a:r>
            <a:r>
              <a:rPr dirty="0" baseline="4830" sz="1725" spc="97">
                <a:latin typeface="Tahoma"/>
                <a:cs typeface="Tahoma"/>
              </a:rPr>
              <a:t>be</a:t>
            </a:r>
            <a:r>
              <a:rPr dirty="0" baseline="4830" sz="1725" spc="-52">
                <a:latin typeface="Tahoma"/>
                <a:cs typeface="Tahoma"/>
              </a:rPr>
              <a:t> </a:t>
            </a:r>
            <a:r>
              <a:rPr dirty="0" baseline="4830" sz="1725" spc="37">
                <a:latin typeface="Tahoma"/>
                <a:cs typeface="Tahoma"/>
              </a:rPr>
              <a:t>created</a:t>
            </a:r>
            <a:r>
              <a:rPr dirty="0" baseline="4830" sz="1725" spc="-52">
                <a:latin typeface="Tahoma"/>
                <a:cs typeface="Tahoma"/>
              </a:rPr>
              <a:t> </a:t>
            </a:r>
            <a:r>
              <a:rPr dirty="0" baseline="4830" sz="1725" spc="60">
                <a:latin typeface="Tahoma"/>
                <a:cs typeface="Tahoma"/>
              </a:rPr>
              <a:t>to</a:t>
            </a:r>
            <a:r>
              <a:rPr dirty="0" baseline="4830" sz="1725" spc="-52">
                <a:latin typeface="Tahoma"/>
                <a:cs typeface="Tahoma"/>
              </a:rPr>
              <a:t> </a:t>
            </a:r>
            <a:r>
              <a:rPr dirty="0" baseline="4830" sz="1725" spc="37">
                <a:latin typeface="Tahoma"/>
                <a:cs typeface="Tahoma"/>
              </a:rPr>
              <a:t>resemble</a:t>
            </a:r>
            <a:r>
              <a:rPr dirty="0" baseline="4830" sz="1725" spc="-52">
                <a:latin typeface="Tahoma"/>
                <a:cs typeface="Tahoma"/>
              </a:rPr>
              <a:t> </a:t>
            </a:r>
            <a:r>
              <a:rPr dirty="0" baseline="4830" sz="1725" spc="30">
                <a:latin typeface="Tahoma"/>
                <a:cs typeface="Tahoma"/>
              </a:rPr>
              <a:t>the</a:t>
            </a:r>
            <a:r>
              <a:rPr dirty="0" baseline="4830" sz="1725" spc="-52">
                <a:latin typeface="Tahoma"/>
                <a:cs typeface="Tahoma"/>
              </a:rPr>
              <a:t> </a:t>
            </a:r>
            <a:r>
              <a:rPr dirty="0" baseline="4830" sz="1725" spc="60">
                <a:latin typeface="Tahoma"/>
                <a:cs typeface="Tahoma"/>
              </a:rPr>
              <a:t>map</a:t>
            </a:r>
            <a:r>
              <a:rPr dirty="0" baseline="4830" sz="1725" spc="-52">
                <a:latin typeface="Tahoma"/>
                <a:cs typeface="Tahoma"/>
              </a:rPr>
              <a:t> </a:t>
            </a:r>
            <a:r>
              <a:rPr dirty="0" baseline="4830" sz="1725" spc="44">
                <a:latin typeface="Tahoma"/>
                <a:cs typeface="Tahoma"/>
              </a:rPr>
              <a:t>above.</a:t>
            </a:r>
            <a:endParaRPr baseline="4830" sz="1725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40338" y="12054168"/>
            <a:ext cx="115570" cy="238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70">
                <a:latin typeface="Tahoma"/>
                <a:cs typeface="Tahoma"/>
              </a:rPr>
              <a:t>•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02238" y="12001009"/>
            <a:ext cx="5414010" cy="522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41275">
              <a:lnSpc>
                <a:spcPct val="142200"/>
              </a:lnSpc>
            </a:pPr>
            <a:r>
              <a:rPr dirty="0" sz="1150" spc="-60">
                <a:latin typeface="Tahoma"/>
                <a:cs typeface="Tahoma"/>
              </a:rPr>
              <a:t>It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10">
                <a:latin typeface="Tahoma"/>
                <a:cs typeface="Tahoma"/>
              </a:rPr>
              <a:t>will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15">
                <a:latin typeface="Tahoma"/>
                <a:cs typeface="Tahoma"/>
              </a:rPr>
              <a:t>actively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40">
                <a:latin typeface="Tahoma"/>
                <a:cs typeface="Tahoma"/>
              </a:rPr>
              <a:t>update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5">
                <a:latin typeface="Tahoma"/>
                <a:cs typeface="Tahoma"/>
              </a:rPr>
              <a:t>with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20">
                <a:latin typeface="Tahoma"/>
                <a:cs typeface="Tahoma"/>
              </a:rPr>
              <a:t>the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55">
                <a:latin typeface="Tahoma"/>
                <a:cs typeface="Tahoma"/>
              </a:rPr>
              <a:t>IUCN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25">
                <a:latin typeface="Tahoma"/>
                <a:cs typeface="Tahoma"/>
              </a:rPr>
              <a:t>database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35">
                <a:latin typeface="Tahoma"/>
                <a:cs typeface="Tahoma"/>
              </a:rPr>
              <a:t>and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5">
                <a:latin typeface="Tahoma"/>
                <a:cs typeface="Tahoma"/>
              </a:rPr>
              <a:t>filter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20">
                <a:latin typeface="Tahoma"/>
                <a:cs typeface="Tahoma"/>
              </a:rPr>
              <a:t>through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30">
                <a:latin typeface="Tahoma"/>
                <a:cs typeface="Tahoma"/>
              </a:rPr>
              <a:t>species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35">
                <a:latin typeface="Tahoma"/>
                <a:cs typeface="Tahoma"/>
              </a:rPr>
              <a:t>Red</a:t>
            </a:r>
            <a:r>
              <a:rPr dirty="0" sz="1150" spc="-30">
                <a:latin typeface="Tahoma"/>
                <a:cs typeface="Tahoma"/>
              </a:rPr>
              <a:t> </a:t>
            </a:r>
            <a:r>
              <a:rPr dirty="0" sz="1150" spc="5">
                <a:latin typeface="Tahoma"/>
                <a:cs typeface="Tahoma"/>
              </a:rPr>
              <a:t>List  </a:t>
            </a:r>
            <a:r>
              <a:rPr dirty="0" sz="1150" spc="20">
                <a:latin typeface="Tahoma"/>
                <a:cs typeface="Tahoma"/>
              </a:rPr>
              <a:t>Category, </a:t>
            </a:r>
            <a:r>
              <a:rPr dirty="0" sz="1150" spc="5">
                <a:latin typeface="Tahoma"/>
                <a:cs typeface="Tahoma"/>
              </a:rPr>
              <a:t>threat </a:t>
            </a:r>
            <a:r>
              <a:rPr dirty="0" sz="1150" spc="30">
                <a:latin typeface="Tahoma"/>
                <a:cs typeface="Tahoma"/>
              </a:rPr>
              <a:t>type </a:t>
            </a:r>
            <a:r>
              <a:rPr dirty="0" sz="1150" spc="35">
                <a:latin typeface="Tahoma"/>
                <a:cs typeface="Tahoma"/>
              </a:rPr>
              <a:t>and</a:t>
            </a:r>
            <a:r>
              <a:rPr dirty="0" sz="1150" spc="-250">
                <a:latin typeface="Tahoma"/>
                <a:cs typeface="Tahoma"/>
              </a:rPr>
              <a:t> </a:t>
            </a:r>
            <a:r>
              <a:rPr dirty="0" sz="1150" spc="15">
                <a:latin typeface="Tahoma"/>
                <a:cs typeface="Tahoma"/>
              </a:rPr>
              <a:t>habitat.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81360" y="9210010"/>
            <a:ext cx="5163820" cy="143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3990" marR="5080" indent="-161290">
              <a:lnSpc>
                <a:spcPct val="112000"/>
              </a:lnSpc>
              <a:buSzPct val="121739"/>
              <a:buChar char="•"/>
              <a:tabLst>
                <a:tab pos="173990" algn="l"/>
              </a:tabLst>
            </a:pPr>
            <a:r>
              <a:rPr dirty="0" baseline="2415" sz="1725" spc="15">
                <a:latin typeface="Tahoma"/>
                <a:cs typeface="Tahoma"/>
              </a:rPr>
              <a:t>Preliminary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37">
                <a:latin typeface="Tahoma"/>
                <a:cs typeface="Tahoma"/>
              </a:rPr>
              <a:t>data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7">
                <a:latin typeface="Tahoma"/>
                <a:cs typeface="Tahoma"/>
              </a:rPr>
              <a:t>analysis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7">
                <a:latin typeface="Tahoma"/>
                <a:cs typeface="Tahoma"/>
              </a:rPr>
              <a:t>illustrates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30">
                <a:latin typeface="Tahoma"/>
                <a:cs typeface="Tahoma"/>
              </a:rPr>
              <a:t>the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52">
                <a:latin typeface="Tahoma"/>
                <a:cs typeface="Tahoma"/>
              </a:rPr>
              <a:t>median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37">
                <a:latin typeface="Tahoma"/>
                <a:cs typeface="Tahoma"/>
              </a:rPr>
              <a:t>number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37">
                <a:latin typeface="Tahoma"/>
                <a:cs typeface="Tahoma"/>
              </a:rPr>
              <a:t>of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>
                <a:latin typeface="Tahoma"/>
                <a:cs typeface="Tahoma"/>
              </a:rPr>
              <a:t>threats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30">
                <a:latin typeface="Tahoma"/>
                <a:cs typeface="Tahoma"/>
              </a:rPr>
              <a:t>gradually  </a:t>
            </a:r>
            <a:r>
              <a:rPr dirty="0" sz="1150" spc="15">
                <a:latin typeface="Tahoma"/>
                <a:cs typeface="Tahoma"/>
              </a:rPr>
              <a:t>increasing </a:t>
            </a:r>
            <a:r>
              <a:rPr dirty="0" sz="1150" spc="-5">
                <a:latin typeface="Tahoma"/>
                <a:cs typeface="Tahoma"/>
              </a:rPr>
              <a:t>as </a:t>
            </a:r>
            <a:r>
              <a:rPr dirty="0" sz="1150" spc="20">
                <a:latin typeface="Tahoma"/>
                <a:cs typeface="Tahoma"/>
              </a:rPr>
              <a:t>the extinction </a:t>
            </a:r>
            <a:r>
              <a:rPr dirty="0" sz="1150" spc="-5">
                <a:latin typeface="Tahoma"/>
                <a:cs typeface="Tahoma"/>
              </a:rPr>
              <a:t>risk</a:t>
            </a:r>
            <a:r>
              <a:rPr dirty="0" sz="1150" spc="-200">
                <a:latin typeface="Tahoma"/>
                <a:cs typeface="Tahoma"/>
              </a:rPr>
              <a:t> </a:t>
            </a:r>
            <a:r>
              <a:rPr dirty="0" sz="1150" spc="5">
                <a:latin typeface="Tahoma"/>
                <a:cs typeface="Tahoma"/>
              </a:rPr>
              <a:t>increases.</a:t>
            </a:r>
            <a:endParaRPr sz="1150">
              <a:latin typeface="Tahoma"/>
              <a:cs typeface="Tahoma"/>
            </a:endParaRPr>
          </a:p>
          <a:p>
            <a:pPr marL="173990" marR="14604" indent="-161290">
              <a:lnSpc>
                <a:spcPct val="114300"/>
              </a:lnSpc>
              <a:spcBef>
                <a:spcPts val="95"/>
              </a:spcBef>
              <a:buSzPct val="121739"/>
              <a:buChar char="•"/>
              <a:tabLst>
                <a:tab pos="173990" algn="l"/>
              </a:tabLst>
            </a:pPr>
            <a:r>
              <a:rPr dirty="0" baseline="2415" sz="1725" spc="30">
                <a:latin typeface="Tahoma"/>
                <a:cs typeface="Tahoma"/>
              </a:rPr>
              <a:t>The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22">
                <a:latin typeface="Tahoma"/>
                <a:cs typeface="Tahoma"/>
              </a:rPr>
              <a:t>difference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22">
                <a:latin typeface="Tahoma"/>
                <a:cs typeface="Tahoma"/>
              </a:rPr>
              <a:t>in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30">
                <a:latin typeface="Tahoma"/>
                <a:cs typeface="Tahoma"/>
              </a:rPr>
              <a:t>the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30">
                <a:latin typeface="Tahoma"/>
                <a:cs typeface="Tahoma"/>
              </a:rPr>
              <a:t>distributions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52">
                <a:latin typeface="Tahoma"/>
                <a:cs typeface="Tahoma"/>
              </a:rPr>
              <a:t>between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15">
                <a:latin typeface="Tahoma"/>
                <a:cs typeface="Tahoma"/>
              </a:rPr>
              <a:t>Least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67">
                <a:latin typeface="Tahoma"/>
                <a:cs typeface="Tahoma"/>
              </a:rPr>
              <a:t>Concern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37">
                <a:latin typeface="Tahoma"/>
                <a:cs typeface="Tahoma"/>
              </a:rPr>
              <a:t>amphibians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52">
                <a:latin typeface="Tahoma"/>
                <a:cs typeface="Tahoma"/>
              </a:rPr>
              <a:t>and  </a:t>
            </a:r>
            <a:r>
              <a:rPr dirty="0" sz="1150" spc="20">
                <a:latin typeface="Tahoma"/>
                <a:cs typeface="Tahoma"/>
              </a:rPr>
              <a:t>Critically </a:t>
            </a:r>
            <a:r>
              <a:rPr dirty="0" sz="1150" spc="35">
                <a:latin typeface="Tahoma"/>
                <a:cs typeface="Tahoma"/>
              </a:rPr>
              <a:t>Endangered </a:t>
            </a:r>
            <a:r>
              <a:rPr dirty="0" sz="1150" spc="25">
                <a:latin typeface="Tahoma"/>
                <a:cs typeface="Tahoma"/>
              </a:rPr>
              <a:t>amphibians </a:t>
            </a:r>
            <a:r>
              <a:rPr dirty="0" sz="1150">
                <a:latin typeface="Tahoma"/>
                <a:cs typeface="Tahoma"/>
              </a:rPr>
              <a:t>is </a:t>
            </a:r>
            <a:r>
              <a:rPr dirty="0" sz="1150" spc="30">
                <a:latin typeface="Tahoma"/>
                <a:cs typeface="Tahoma"/>
              </a:rPr>
              <a:t>not </a:t>
            </a:r>
            <a:r>
              <a:rPr dirty="0" sz="1150" spc="-5">
                <a:latin typeface="Tahoma"/>
                <a:cs typeface="Tahoma"/>
              </a:rPr>
              <a:t>as </a:t>
            </a:r>
            <a:r>
              <a:rPr dirty="0" sz="1150" spc="35">
                <a:latin typeface="Tahoma"/>
                <a:cs typeface="Tahoma"/>
              </a:rPr>
              <a:t>pronounced </a:t>
            </a:r>
            <a:r>
              <a:rPr dirty="0" sz="1150" spc="-5">
                <a:latin typeface="Tahoma"/>
                <a:cs typeface="Tahoma"/>
              </a:rPr>
              <a:t>as </a:t>
            </a:r>
            <a:r>
              <a:rPr dirty="0" sz="1150" spc="20">
                <a:latin typeface="Tahoma"/>
                <a:cs typeface="Tahoma"/>
              </a:rPr>
              <a:t>the </a:t>
            </a:r>
            <a:r>
              <a:rPr dirty="0" sz="1150" spc="10">
                <a:latin typeface="Tahoma"/>
                <a:cs typeface="Tahoma"/>
              </a:rPr>
              <a:t>literature  </a:t>
            </a:r>
            <a:r>
              <a:rPr dirty="0" sz="1150" spc="35">
                <a:latin typeface="Tahoma"/>
                <a:cs typeface="Tahoma"/>
              </a:rPr>
              <a:t>would</a:t>
            </a:r>
            <a:r>
              <a:rPr dirty="0" sz="1150" spc="-90">
                <a:latin typeface="Tahoma"/>
                <a:cs typeface="Tahoma"/>
              </a:rPr>
              <a:t> </a:t>
            </a:r>
            <a:r>
              <a:rPr dirty="0" sz="1150" spc="20">
                <a:latin typeface="Tahoma"/>
                <a:cs typeface="Tahoma"/>
              </a:rPr>
              <a:t>suggest.</a:t>
            </a:r>
            <a:endParaRPr sz="1150">
              <a:latin typeface="Tahoma"/>
              <a:cs typeface="Tahoma"/>
            </a:endParaRPr>
          </a:p>
          <a:p>
            <a:pPr marL="173990" marR="299085" indent="-161290">
              <a:lnSpc>
                <a:spcPct val="112000"/>
              </a:lnSpc>
              <a:spcBef>
                <a:spcPts val="125"/>
              </a:spcBef>
              <a:buSzPct val="121739"/>
              <a:buChar char="•"/>
              <a:tabLst>
                <a:tab pos="173990" algn="l"/>
              </a:tabLst>
            </a:pPr>
            <a:r>
              <a:rPr dirty="0" baseline="2415" sz="1725" spc="7">
                <a:latin typeface="Tahoma"/>
                <a:cs typeface="Tahoma"/>
              </a:rPr>
              <a:t>This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37">
                <a:latin typeface="Tahoma"/>
                <a:cs typeface="Tahoma"/>
              </a:rPr>
              <a:t>indicates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7">
                <a:latin typeface="Tahoma"/>
                <a:cs typeface="Tahoma"/>
              </a:rPr>
              <a:t>that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30">
                <a:latin typeface="Tahoma"/>
                <a:cs typeface="Tahoma"/>
              </a:rPr>
              <a:t>the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30">
                <a:latin typeface="Tahoma"/>
                <a:cs typeface="Tahoma"/>
              </a:rPr>
              <a:t>types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37">
                <a:latin typeface="Tahoma"/>
                <a:cs typeface="Tahoma"/>
              </a:rPr>
              <a:t>of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>
                <a:latin typeface="Tahoma"/>
                <a:cs typeface="Tahoma"/>
              </a:rPr>
              <a:t>threats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52">
                <a:latin typeface="Tahoma"/>
                <a:cs typeface="Tahoma"/>
              </a:rPr>
              <a:t>and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15">
                <a:latin typeface="Tahoma"/>
                <a:cs typeface="Tahoma"/>
              </a:rPr>
              <a:t>their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22">
                <a:latin typeface="Tahoma"/>
                <a:cs typeface="Tahoma"/>
              </a:rPr>
              <a:t>interactions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>
                <a:latin typeface="Tahoma"/>
                <a:cs typeface="Tahoma"/>
              </a:rPr>
              <a:t>are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37">
                <a:latin typeface="Tahoma"/>
                <a:cs typeface="Tahoma"/>
              </a:rPr>
              <a:t>better  </a:t>
            </a:r>
            <a:r>
              <a:rPr dirty="0" sz="1150" spc="20">
                <a:latin typeface="Tahoma"/>
                <a:cs typeface="Tahoma"/>
              </a:rPr>
              <a:t>indicators</a:t>
            </a:r>
            <a:r>
              <a:rPr dirty="0" sz="1150" spc="-35">
                <a:latin typeface="Tahoma"/>
                <a:cs typeface="Tahoma"/>
              </a:rPr>
              <a:t> </a:t>
            </a:r>
            <a:r>
              <a:rPr dirty="0" sz="1150" spc="25">
                <a:latin typeface="Tahoma"/>
                <a:cs typeface="Tahoma"/>
              </a:rPr>
              <a:t>of</a:t>
            </a:r>
            <a:r>
              <a:rPr dirty="0" sz="1150" spc="-35">
                <a:latin typeface="Tahoma"/>
                <a:cs typeface="Tahoma"/>
              </a:rPr>
              <a:t> </a:t>
            </a:r>
            <a:r>
              <a:rPr dirty="0" sz="1150" spc="20">
                <a:latin typeface="Tahoma"/>
                <a:cs typeface="Tahoma"/>
              </a:rPr>
              <a:t>the</a:t>
            </a:r>
            <a:r>
              <a:rPr dirty="0" sz="1150" spc="-35">
                <a:latin typeface="Tahoma"/>
                <a:cs typeface="Tahoma"/>
              </a:rPr>
              <a:t> </a:t>
            </a:r>
            <a:r>
              <a:rPr dirty="0" sz="1150" spc="20">
                <a:latin typeface="Tahoma"/>
                <a:cs typeface="Tahoma"/>
              </a:rPr>
              <a:t>extinction</a:t>
            </a:r>
            <a:r>
              <a:rPr dirty="0" sz="1150" spc="-35">
                <a:latin typeface="Tahoma"/>
                <a:cs typeface="Tahoma"/>
              </a:rPr>
              <a:t> </a:t>
            </a:r>
            <a:r>
              <a:rPr dirty="0" sz="1150" spc="-5">
                <a:latin typeface="Tahoma"/>
                <a:cs typeface="Tahoma"/>
              </a:rPr>
              <a:t>risk</a:t>
            </a:r>
            <a:r>
              <a:rPr dirty="0" sz="1150" spc="-35">
                <a:latin typeface="Tahoma"/>
                <a:cs typeface="Tahoma"/>
              </a:rPr>
              <a:t> </a:t>
            </a:r>
            <a:r>
              <a:rPr dirty="0" sz="1150" spc="10">
                <a:latin typeface="Tahoma"/>
                <a:cs typeface="Tahoma"/>
              </a:rPr>
              <a:t>than</a:t>
            </a:r>
            <a:r>
              <a:rPr dirty="0" sz="1150" spc="-35">
                <a:latin typeface="Tahoma"/>
                <a:cs typeface="Tahoma"/>
              </a:rPr>
              <a:t> </a:t>
            </a:r>
            <a:r>
              <a:rPr dirty="0" sz="1150" spc="20">
                <a:latin typeface="Tahoma"/>
                <a:cs typeface="Tahoma"/>
              </a:rPr>
              <a:t>the</a:t>
            </a:r>
            <a:r>
              <a:rPr dirty="0" sz="1150" spc="-35">
                <a:latin typeface="Tahoma"/>
                <a:cs typeface="Tahoma"/>
              </a:rPr>
              <a:t> </a:t>
            </a:r>
            <a:r>
              <a:rPr dirty="0" sz="1150" spc="25">
                <a:latin typeface="Tahoma"/>
                <a:cs typeface="Tahoma"/>
              </a:rPr>
              <a:t>number</a:t>
            </a:r>
            <a:r>
              <a:rPr dirty="0" sz="1150" spc="-35">
                <a:latin typeface="Tahoma"/>
                <a:cs typeface="Tahoma"/>
              </a:rPr>
              <a:t> </a:t>
            </a:r>
            <a:r>
              <a:rPr dirty="0" sz="1150" spc="25">
                <a:latin typeface="Tahoma"/>
                <a:cs typeface="Tahoma"/>
              </a:rPr>
              <a:t>of</a:t>
            </a:r>
            <a:r>
              <a:rPr dirty="0" sz="1150" spc="-35">
                <a:latin typeface="Tahoma"/>
                <a:cs typeface="Tahoma"/>
              </a:rPr>
              <a:t> </a:t>
            </a:r>
            <a:r>
              <a:rPr dirty="0" sz="1150">
                <a:latin typeface="Tahoma"/>
                <a:cs typeface="Tahoma"/>
              </a:rPr>
              <a:t>threats.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66032" y="9199420"/>
            <a:ext cx="4489192" cy="32709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7374" y="8766000"/>
            <a:ext cx="6365875" cy="411480"/>
          </a:xfrm>
          <a:custGeom>
            <a:avLst/>
            <a:gdLst/>
            <a:ahLst/>
            <a:cxnLst/>
            <a:rect l="l" t="t" r="r" b="b"/>
            <a:pathLst>
              <a:path w="6365875" h="411479">
                <a:moveTo>
                  <a:pt x="0" y="0"/>
                </a:moveTo>
                <a:lnTo>
                  <a:pt x="6365333" y="0"/>
                </a:lnTo>
                <a:lnTo>
                  <a:pt x="6365333" y="411276"/>
                </a:lnTo>
                <a:lnTo>
                  <a:pt x="0" y="411276"/>
                </a:lnTo>
                <a:lnTo>
                  <a:pt x="0" y="0"/>
                </a:lnTo>
                <a:close/>
              </a:path>
            </a:pathLst>
          </a:custGeom>
          <a:solidFill>
            <a:srgbClr val="CF23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777322" y="8786290"/>
            <a:ext cx="2998470" cy="391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110" b="1">
                <a:solidFill>
                  <a:srgbClr val="FFFFFF"/>
                </a:solidFill>
                <a:latin typeface="Arial"/>
                <a:cs typeface="Arial"/>
              </a:rPr>
              <a:t>IUCN </a:t>
            </a:r>
            <a:r>
              <a:rPr dirty="0" sz="2350" spc="35" b="1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dirty="0" sz="2350" spc="-10" b="1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dirty="0" sz="2350" spc="6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350" spc="150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618" y="9348686"/>
            <a:ext cx="2162810" cy="3079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4625" marR="5080" indent="-161925">
              <a:lnSpc>
                <a:spcPct val="115700"/>
              </a:lnSpc>
              <a:buSzPct val="121739"/>
              <a:buFont typeface="Arial"/>
              <a:buChar char="•"/>
              <a:tabLst>
                <a:tab pos="174625" algn="l"/>
              </a:tabLst>
            </a:pPr>
            <a:r>
              <a:rPr dirty="0" baseline="2415" sz="1725" spc="-7">
                <a:latin typeface="Tahoma"/>
                <a:cs typeface="Tahoma"/>
              </a:rPr>
              <a:t>Types </a:t>
            </a:r>
            <a:r>
              <a:rPr dirty="0" baseline="2415" sz="1725" spc="37">
                <a:latin typeface="Tahoma"/>
                <a:cs typeface="Tahoma"/>
              </a:rPr>
              <a:t>of data </a:t>
            </a:r>
            <a:r>
              <a:rPr dirty="0" baseline="2415" sz="1725" spc="60">
                <a:latin typeface="Tahoma"/>
                <a:cs typeface="Tahoma"/>
              </a:rPr>
              <a:t>collected </a:t>
            </a:r>
            <a:r>
              <a:rPr dirty="0" baseline="2415" sz="1725" spc="15">
                <a:latin typeface="Tahoma"/>
                <a:cs typeface="Tahoma"/>
              </a:rPr>
              <a:t>from  </a:t>
            </a:r>
            <a:r>
              <a:rPr dirty="0" sz="1150" spc="20">
                <a:latin typeface="Tahoma"/>
                <a:cs typeface="Tahoma"/>
              </a:rPr>
              <a:t>the </a:t>
            </a:r>
            <a:r>
              <a:rPr dirty="0" sz="1150" spc="55">
                <a:latin typeface="Tahoma"/>
                <a:cs typeface="Tahoma"/>
              </a:rPr>
              <a:t>IUCN </a:t>
            </a:r>
            <a:r>
              <a:rPr dirty="0" sz="1150" spc="35">
                <a:latin typeface="Tahoma"/>
                <a:cs typeface="Tahoma"/>
              </a:rPr>
              <a:t>Red </a:t>
            </a:r>
            <a:r>
              <a:rPr dirty="0" sz="1150" spc="5">
                <a:latin typeface="Tahoma"/>
                <a:cs typeface="Tahoma"/>
              </a:rPr>
              <a:t>List </a:t>
            </a:r>
            <a:r>
              <a:rPr dirty="0" sz="1150" spc="25">
                <a:latin typeface="Tahoma"/>
                <a:cs typeface="Tahoma"/>
              </a:rPr>
              <a:t>of  </a:t>
            </a:r>
            <a:r>
              <a:rPr dirty="0" sz="1150" spc="20">
                <a:latin typeface="Tahoma"/>
                <a:cs typeface="Tahoma"/>
              </a:rPr>
              <a:t>Threatened </a:t>
            </a:r>
            <a:r>
              <a:rPr dirty="0" sz="1150" spc="25">
                <a:latin typeface="Tahoma"/>
                <a:cs typeface="Tahoma"/>
              </a:rPr>
              <a:t>Species</a:t>
            </a:r>
            <a:r>
              <a:rPr dirty="0" sz="1150" spc="25" b="1">
                <a:latin typeface="Arial"/>
                <a:cs typeface="Arial"/>
              </a:rPr>
              <a:t>:</a:t>
            </a:r>
            <a:r>
              <a:rPr dirty="0" sz="1150" spc="-60" b="1">
                <a:latin typeface="Arial"/>
                <a:cs typeface="Arial"/>
              </a:rPr>
              <a:t> </a:t>
            </a:r>
            <a:r>
              <a:rPr dirty="0" sz="1150" spc="25" b="1">
                <a:latin typeface="Arial"/>
                <a:cs typeface="Arial"/>
              </a:rPr>
              <a:t>Habitat,  </a:t>
            </a:r>
            <a:r>
              <a:rPr dirty="0" sz="1150" spc="-5" b="1">
                <a:latin typeface="Arial"/>
                <a:cs typeface="Arial"/>
              </a:rPr>
              <a:t>Red </a:t>
            </a:r>
            <a:r>
              <a:rPr dirty="0" sz="1150" spc="-40" b="1">
                <a:latin typeface="Arial"/>
                <a:cs typeface="Arial"/>
              </a:rPr>
              <a:t>List </a:t>
            </a:r>
            <a:r>
              <a:rPr dirty="0" sz="1150" b="1">
                <a:latin typeface="Arial"/>
                <a:cs typeface="Arial"/>
              </a:rPr>
              <a:t>Category, </a:t>
            </a:r>
            <a:r>
              <a:rPr dirty="0" sz="1150" spc="5" b="1">
                <a:latin typeface="Arial"/>
                <a:cs typeface="Arial"/>
              </a:rPr>
              <a:t>Threat  </a:t>
            </a:r>
            <a:r>
              <a:rPr dirty="0" sz="1150" spc="-10" b="1">
                <a:latin typeface="Arial"/>
                <a:cs typeface="Arial"/>
              </a:rPr>
              <a:t>list, </a:t>
            </a:r>
            <a:r>
              <a:rPr dirty="0" sz="1150" spc="-25" b="1">
                <a:latin typeface="Arial"/>
                <a:cs typeface="Arial"/>
              </a:rPr>
              <a:t>Taxonomy </a:t>
            </a:r>
            <a:r>
              <a:rPr dirty="0" sz="1150" b="1">
                <a:latin typeface="Arial"/>
                <a:cs typeface="Arial"/>
              </a:rPr>
              <a:t>and </a:t>
            </a:r>
            <a:r>
              <a:rPr dirty="0" sz="1150" spc="-30" b="1">
                <a:latin typeface="Arial"/>
                <a:cs typeface="Arial"/>
              </a:rPr>
              <a:t>species  </a:t>
            </a:r>
            <a:r>
              <a:rPr dirty="0" sz="1150" spc="10" b="1">
                <a:latin typeface="Arial"/>
                <a:cs typeface="Arial"/>
              </a:rPr>
              <a:t>range</a:t>
            </a:r>
            <a:endParaRPr sz="1150">
              <a:latin typeface="Arial"/>
              <a:cs typeface="Arial"/>
            </a:endParaRPr>
          </a:p>
          <a:p>
            <a:pPr marL="174625" marR="259715" indent="-161925">
              <a:lnSpc>
                <a:spcPct val="111700"/>
              </a:lnSpc>
              <a:spcBef>
                <a:spcPts val="135"/>
              </a:spcBef>
              <a:buSzPct val="121739"/>
              <a:buChar char="•"/>
              <a:tabLst>
                <a:tab pos="174625" algn="l"/>
              </a:tabLst>
            </a:pPr>
            <a:r>
              <a:rPr dirty="0" baseline="2415" sz="1725" spc="75">
                <a:latin typeface="Tahoma"/>
                <a:cs typeface="Tahoma"/>
              </a:rPr>
              <a:t>Number </a:t>
            </a:r>
            <a:r>
              <a:rPr dirty="0" baseline="2415" sz="1725" spc="37">
                <a:latin typeface="Tahoma"/>
                <a:cs typeface="Tahoma"/>
              </a:rPr>
              <a:t>of </a:t>
            </a:r>
            <a:r>
              <a:rPr dirty="0" baseline="2415" sz="1725" spc="52">
                <a:latin typeface="Tahoma"/>
                <a:cs typeface="Tahoma"/>
              </a:rPr>
              <a:t>Amphibians</a:t>
            </a:r>
            <a:r>
              <a:rPr dirty="0" baseline="2415" sz="1725" spc="-337">
                <a:latin typeface="Tahoma"/>
                <a:cs typeface="Tahoma"/>
              </a:rPr>
              <a:t> </a:t>
            </a:r>
            <a:r>
              <a:rPr dirty="0" baseline="2415" sz="1725" spc="22">
                <a:latin typeface="Tahoma"/>
                <a:cs typeface="Tahoma"/>
              </a:rPr>
              <a:t>in  </a:t>
            </a:r>
            <a:r>
              <a:rPr dirty="0" sz="1150" spc="25">
                <a:latin typeface="Tahoma"/>
                <a:cs typeface="Tahoma"/>
              </a:rPr>
              <a:t>each</a:t>
            </a:r>
            <a:r>
              <a:rPr dirty="0" sz="1150" spc="-114">
                <a:latin typeface="Tahoma"/>
                <a:cs typeface="Tahoma"/>
              </a:rPr>
              <a:t> </a:t>
            </a:r>
            <a:r>
              <a:rPr dirty="0" sz="1150" spc="15">
                <a:latin typeface="Tahoma"/>
                <a:cs typeface="Tahoma"/>
              </a:rPr>
              <a:t>category:</a:t>
            </a:r>
            <a:endParaRPr sz="1150">
              <a:latin typeface="Tahoma"/>
              <a:cs typeface="Tahoma"/>
            </a:endParaRPr>
          </a:p>
          <a:p>
            <a:pPr lvl="1" marL="285750" indent="-91440">
              <a:lnSpc>
                <a:spcPct val="100000"/>
              </a:lnSpc>
              <a:spcBef>
                <a:spcPts val="229"/>
              </a:spcBef>
              <a:buChar char="-"/>
              <a:tabLst>
                <a:tab pos="286385" algn="l"/>
              </a:tabLst>
            </a:pPr>
            <a:r>
              <a:rPr dirty="0" sz="1150" spc="10">
                <a:latin typeface="Tahoma"/>
                <a:cs typeface="Tahoma"/>
              </a:rPr>
              <a:t>Least </a:t>
            </a:r>
            <a:r>
              <a:rPr dirty="0" sz="1150" spc="30">
                <a:latin typeface="Tahoma"/>
                <a:cs typeface="Tahoma"/>
              </a:rPr>
              <a:t>Concern:</a:t>
            </a:r>
            <a:r>
              <a:rPr dirty="0" sz="1150" spc="-150">
                <a:latin typeface="Tahoma"/>
                <a:cs typeface="Tahoma"/>
              </a:rPr>
              <a:t> </a:t>
            </a:r>
            <a:r>
              <a:rPr dirty="0" sz="1150" spc="25">
                <a:latin typeface="Tahoma"/>
                <a:cs typeface="Tahoma"/>
              </a:rPr>
              <a:t>2485</a:t>
            </a:r>
            <a:endParaRPr sz="1150">
              <a:latin typeface="Tahoma"/>
              <a:cs typeface="Tahoma"/>
            </a:endParaRPr>
          </a:p>
          <a:p>
            <a:pPr lvl="1" marL="285750" indent="-91440">
              <a:lnSpc>
                <a:spcPct val="100000"/>
              </a:lnSpc>
              <a:spcBef>
                <a:spcPts val="229"/>
              </a:spcBef>
              <a:buChar char="-"/>
              <a:tabLst>
                <a:tab pos="286385" algn="l"/>
              </a:tabLst>
            </a:pPr>
            <a:r>
              <a:rPr dirty="0" sz="1150" spc="45">
                <a:latin typeface="Tahoma"/>
                <a:cs typeface="Tahoma"/>
              </a:rPr>
              <a:t>Near </a:t>
            </a:r>
            <a:r>
              <a:rPr dirty="0" sz="1150" spc="10">
                <a:latin typeface="Tahoma"/>
                <a:cs typeface="Tahoma"/>
              </a:rPr>
              <a:t>Threatened:</a:t>
            </a:r>
            <a:r>
              <a:rPr dirty="0" sz="1150" spc="-170">
                <a:latin typeface="Tahoma"/>
                <a:cs typeface="Tahoma"/>
              </a:rPr>
              <a:t> </a:t>
            </a:r>
            <a:r>
              <a:rPr dirty="0" sz="1150" spc="25">
                <a:latin typeface="Tahoma"/>
                <a:cs typeface="Tahoma"/>
              </a:rPr>
              <a:t>399</a:t>
            </a:r>
            <a:endParaRPr sz="1150">
              <a:latin typeface="Tahoma"/>
              <a:cs typeface="Tahoma"/>
            </a:endParaRPr>
          </a:p>
          <a:p>
            <a:pPr lvl="1" marL="285750" indent="-91440">
              <a:lnSpc>
                <a:spcPct val="100000"/>
              </a:lnSpc>
              <a:spcBef>
                <a:spcPts val="229"/>
              </a:spcBef>
              <a:buChar char="-"/>
              <a:tabLst>
                <a:tab pos="286385" algn="l"/>
              </a:tabLst>
            </a:pPr>
            <a:r>
              <a:rPr dirty="0" sz="1150" spc="10">
                <a:latin typeface="Tahoma"/>
                <a:cs typeface="Tahoma"/>
              </a:rPr>
              <a:t>Vulnerable:</a:t>
            </a:r>
            <a:r>
              <a:rPr dirty="0" sz="1150" spc="-95">
                <a:latin typeface="Tahoma"/>
                <a:cs typeface="Tahoma"/>
              </a:rPr>
              <a:t> </a:t>
            </a:r>
            <a:r>
              <a:rPr dirty="0" sz="1150" spc="25">
                <a:latin typeface="Tahoma"/>
                <a:cs typeface="Tahoma"/>
              </a:rPr>
              <a:t>670</a:t>
            </a:r>
            <a:endParaRPr sz="1150">
              <a:latin typeface="Tahoma"/>
              <a:cs typeface="Tahoma"/>
            </a:endParaRPr>
          </a:p>
          <a:p>
            <a:pPr lvl="1" marL="285750" indent="-91440">
              <a:lnSpc>
                <a:spcPct val="100000"/>
              </a:lnSpc>
              <a:spcBef>
                <a:spcPts val="229"/>
              </a:spcBef>
              <a:buChar char="-"/>
              <a:tabLst>
                <a:tab pos="286385" algn="l"/>
              </a:tabLst>
            </a:pPr>
            <a:r>
              <a:rPr dirty="0" sz="1150" spc="25">
                <a:latin typeface="Tahoma"/>
                <a:cs typeface="Tahoma"/>
              </a:rPr>
              <a:t>Endangered:</a:t>
            </a:r>
            <a:r>
              <a:rPr dirty="0" sz="1150" spc="-95">
                <a:latin typeface="Tahoma"/>
                <a:cs typeface="Tahoma"/>
              </a:rPr>
              <a:t> </a:t>
            </a:r>
            <a:r>
              <a:rPr dirty="0" sz="1150" spc="25">
                <a:latin typeface="Tahoma"/>
                <a:cs typeface="Tahoma"/>
              </a:rPr>
              <a:t>852</a:t>
            </a:r>
            <a:endParaRPr sz="1150">
              <a:latin typeface="Tahoma"/>
              <a:cs typeface="Tahoma"/>
            </a:endParaRPr>
          </a:p>
          <a:p>
            <a:pPr lvl="1" marL="285750" indent="-91440">
              <a:lnSpc>
                <a:spcPct val="100000"/>
              </a:lnSpc>
              <a:spcBef>
                <a:spcPts val="229"/>
              </a:spcBef>
              <a:buChar char="-"/>
              <a:tabLst>
                <a:tab pos="286385" algn="l"/>
              </a:tabLst>
            </a:pPr>
            <a:r>
              <a:rPr dirty="0" sz="1150" spc="20">
                <a:latin typeface="Tahoma"/>
                <a:cs typeface="Tahoma"/>
              </a:rPr>
              <a:t>Critically </a:t>
            </a:r>
            <a:r>
              <a:rPr dirty="0" sz="1150" spc="25">
                <a:latin typeface="Tahoma"/>
                <a:cs typeface="Tahoma"/>
              </a:rPr>
              <a:t>Endangered:</a:t>
            </a:r>
            <a:r>
              <a:rPr dirty="0" sz="1150" spc="-110">
                <a:latin typeface="Tahoma"/>
                <a:cs typeface="Tahoma"/>
              </a:rPr>
              <a:t> </a:t>
            </a:r>
            <a:r>
              <a:rPr dirty="0" sz="1150" spc="25">
                <a:latin typeface="Tahoma"/>
                <a:cs typeface="Tahoma"/>
              </a:rPr>
              <a:t>546</a:t>
            </a:r>
            <a:endParaRPr sz="1150">
              <a:latin typeface="Tahoma"/>
              <a:cs typeface="Tahoma"/>
            </a:endParaRPr>
          </a:p>
          <a:p>
            <a:pPr lvl="1" marL="285750" indent="-91440">
              <a:lnSpc>
                <a:spcPct val="100000"/>
              </a:lnSpc>
              <a:spcBef>
                <a:spcPts val="229"/>
              </a:spcBef>
              <a:buChar char="-"/>
              <a:tabLst>
                <a:tab pos="286385" algn="l"/>
              </a:tabLst>
            </a:pPr>
            <a:r>
              <a:rPr dirty="0" sz="1150" spc="15">
                <a:latin typeface="Tahoma"/>
                <a:cs typeface="Tahoma"/>
              </a:rPr>
              <a:t>Extinct in </a:t>
            </a:r>
            <a:r>
              <a:rPr dirty="0" sz="1150" spc="20">
                <a:latin typeface="Tahoma"/>
                <a:cs typeface="Tahoma"/>
              </a:rPr>
              <a:t>the </a:t>
            </a:r>
            <a:r>
              <a:rPr dirty="0" sz="1150" spc="25">
                <a:latin typeface="Tahoma"/>
                <a:cs typeface="Tahoma"/>
              </a:rPr>
              <a:t>Wild:</a:t>
            </a:r>
            <a:r>
              <a:rPr dirty="0" sz="1150" spc="-229">
                <a:latin typeface="Tahoma"/>
                <a:cs typeface="Tahoma"/>
              </a:rPr>
              <a:t> </a:t>
            </a:r>
            <a:r>
              <a:rPr dirty="0" sz="1150" spc="25">
                <a:latin typeface="Tahoma"/>
                <a:cs typeface="Tahoma"/>
              </a:rPr>
              <a:t>2</a:t>
            </a:r>
            <a:endParaRPr sz="1150">
              <a:latin typeface="Tahoma"/>
              <a:cs typeface="Tahoma"/>
            </a:endParaRPr>
          </a:p>
          <a:p>
            <a:pPr lvl="1" marL="285750" indent="-91440">
              <a:lnSpc>
                <a:spcPct val="100000"/>
              </a:lnSpc>
              <a:spcBef>
                <a:spcPts val="229"/>
              </a:spcBef>
              <a:buChar char="-"/>
              <a:tabLst>
                <a:tab pos="286385" algn="l"/>
              </a:tabLst>
            </a:pPr>
            <a:r>
              <a:rPr dirty="0" sz="1150" spc="5">
                <a:latin typeface="Tahoma"/>
                <a:cs typeface="Tahoma"/>
              </a:rPr>
              <a:t>Extinct:</a:t>
            </a:r>
            <a:r>
              <a:rPr dirty="0" sz="1150" spc="-114">
                <a:latin typeface="Tahoma"/>
                <a:cs typeface="Tahoma"/>
              </a:rPr>
              <a:t> </a:t>
            </a:r>
            <a:r>
              <a:rPr dirty="0" sz="1150" spc="25">
                <a:latin typeface="Tahoma"/>
                <a:cs typeface="Tahoma"/>
              </a:rPr>
              <a:t>33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151664" y="10717924"/>
            <a:ext cx="5015865" cy="748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3355" marR="5080" indent="-160655">
              <a:lnSpc>
                <a:spcPct val="137800"/>
              </a:lnSpc>
              <a:buSzPct val="121739"/>
              <a:buChar char="•"/>
              <a:tabLst>
                <a:tab pos="173990" algn="l"/>
              </a:tabLst>
            </a:pPr>
            <a:r>
              <a:rPr dirty="0" baseline="4830" sz="1725" spc="37" b="1">
                <a:latin typeface="Arial"/>
                <a:cs typeface="Arial"/>
              </a:rPr>
              <a:t>IUCN </a:t>
            </a:r>
            <a:r>
              <a:rPr dirty="0" baseline="4830" sz="1725" spc="-7" b="1">
                <a:latin typeface="Arial"/>
                <a:cs typeface="Arial"/>
              </a:rPr>
              <a:t>amphibian </a:t>
            </a:r>
            <a:r>
              <a:rPr dirty="0" baseline="4830" sz="1725" spc="37" b="1">
                <a:latin typeface="Arial"/>
                <a:cs typeface="Arial"/>
              </a:rPr>
              <a:t>data </a:t>
            </a:r>
            <a:r>
              <a:rPr dirty="0" baseline="4830" sz="1725" spc="-67" b="1">
                <a:latin typeface="Arial"/>
                <a:cs typeface="Arial"/>
              </a:rPr>
              <a:t>analysis </a:t>
            </a:r>
            <a:r>
              <a:rPr dirty="0" baseline="4830" sz="1725" b="1">
                <a:latin typeface="Arial"/>
                <a:cs typeface="Arial"/>
              </a:rPr>
              <a:t>along </a:t>
            </a:r>
            <a:r>
              <a:rPr dirty="0" baseline="4830" sz="1725" spc="22" b="1">
                <a:latin typeface="Arial"/>
                <a:cs typeface="Arial"/>
              </a:rPr>
              <a:t>with </a:t>
            </a:r>
            <a:r>
              <a:rPr dirty="0" baseline="4830" sz="1725" spc="37" b="1">
                <a:latin typeface="Arial"/>
                <a:cs typeface="Arial"/>
              </a:rPr>
              <a:t>the </a:t>
            </a:r>
            <a:r>
              <a:rPr dirty="0" baseline="4830" sz="1725" spc="22" b="1">
                <a:latin typeface="Arial"/>
                <a:cs typeface="Arial"/>
              </a:rPr>
              <a:t>development </a:t>
            </a:r>
            <a:r>
              <a:rPr dirty="0" baseline="4830" sz="1725" spc="30" b="1">
                <a:latin typeface="Arial"/>
                <a:cs typeface="Arial"/>
              </a:rPr>
              <a:t>of </a:t>
            </a:r>
            <a:r>
              <a:rPr dirty="0" baseline="4830" sz="1725" spc="-15" b="1">
                <a:latin typeface="Arial"/>
                <a:cs typeface="Arial"/>
              </a:rPr>
              <a:t>a  </a:t>
            </a:r>
            <a:r>
              <a:rPr dirty="0" sz="1150" spc="-15" b="1">
                <a:latin typeface="Arial"/>
                <a:cs typeface="Arial"/>
              </a:rPr>
              <a:t>dynamic </a:t>
            </a:r>
            <a:r>
              <a:rPr dirty="0" sz="1150" spc="20" b="1">
                <a:latin typeface="Arial"/>
                <a:cs typeface="Arial"/>
              </a:rPr>
              <a:t>threat </a:t>
            </a:r>
            <a:r>
              <a:rPr dirty="0" sz="1150" spc="10" b="1">
                <a:latin typeface="Arial"/>
                <a:cs typeface="Arial"/>
              </a:rPr>
              <a:t>map </a:t>
            </a:r>
            <a:r>
              <a:rPr dirty="0" sz="1150" b="1">
                <a:latin typeface="Arial"/>
                <a:cs typeface="Arial"/>
              </a:rPr>
              <a:t>will </a:t>
            </a:r>
            <a:r>
              <a:rPr dirty="0" sz="1150" spc="10" b="1">
                <a:latin typeface="Arial"/>
                <a:cs typeface="Arial"/>
              </a:rPr>
              <a:t>enable </a:t>
            </a:r>
            <a:r>
              <a:rPr dirty="0" sz="1150" spc="-25" b="1">
                <a:latin typeface="Arial"/>
                <a:cs typeface="Arial"/>
              </a:rPr>
              <a:t>researchers </a:t>
            </a:r>
            <a:r>
              <a:rPr dirty="0" sz="1150" spc="45" b="1">
                <a:latin typeface="Arial"/>
                <a:cs typeface="Arial"/>
              </a:rPr>
              <a:t>to </a:t>
            </a:r>
            <a:r>
              <a:rPr dirty="0" sz="1150" spc="-25" b="1">
                <a:latin typeface="Arial"/>
                <a:cs typeface="Arial"/>
              </a:rPr>
              <a:t>visualize </a:t>
            </a:r>
            <a:r>
              <a:rPr dirty="0" sz="1150" spc="10" b="1">
                <a:latin typeface="Arial"/>
                <a:cs typeface="Arial"/>
              </a:rPr>
              <a:t>global </a:t>
            </a:r>
            <a:r>
              <a:rPr dirty="0" sz="1150" spc="-5" b="1">
                <a:latin typeface="Arial"/>
                <a:cs typeface="Arial"/>
              </a:rPr>
              <a:t>trends  </a:t>
            </a:r>
            <a:r>
              <a:rPr dirty="0" sz="1150" b="1">
                <a:latin typeface="Arial"/>
                <a:cs typeface="Arial"/>
              </a:rPr>
              <a:t>and </a:t>
            </a:r>
            <a:r>
              <a:rPr dirty="0" sz="1150" spc="5" b="1">
                <a:latin typeface="Arial"/>
                <a:cs typeface="Arial"/>
              </a:rPr>
              <a:t>improve </a:t>
            </a:r>
            <a:r>
              <a:rPr dirty="0" sz="1150" spc="-15" b="1">
                <a:latin typeface="Arial"/>
                <a:cs typeface="Arial"/>
              </a:rPr>
              <a:t>conservation</a:t>
            </a:r>
            <a:r>
              <a:rPr dirty="0" sz="1150" spc="65" b="1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initiatives.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42682" y="5901663"/>
            <a:ext cx="6020435" cy="2145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3530" indent="-290830">
              <a:lnSpc>
                <a:spcPct val="100000"/>
              </a:lnSpc>
              <a:buAutoNum type="arabicParenBoth" startAt="2"/>
              <a:tabLst>
                <a:tab pos="351790" algn="l"/>
                <a:tab pos="352425" algn="l"/>
              </a:tabLst>
            </a:pPr>
            <a:r>
              <a:rPr dirty="0" sz="1350" spc="-30">
                <a:latin typeface="Lucida Sans"/>
                <a:cs typeface="Lucida Sans"/>
              </a:rPr>
              <a:t>Conducting </a:t>
            </a:r>
            <a:r>
              <a:rPr dirty="0" sz="1350" spc="-35">
                <a:latin typeface="Lucida Sans"/>
                <a:cs typeface="Lucida Sans"/>
              </a:rPr>
              <a:t>exploratory </a:t>
            </a:r>
            <a:r>
              <a:rPr dirty="0" sz="1350" spc="-20">
                <a:latin typeface="Lucida Sans"/>
                <a:cs typeface="Lucida Sans"/>
              </a:rPr>
              <a:t>data </a:t>
            </a:r>
            <a:r>
              <a:rPr dirty="0" sz="1350" spc="-55">
                <a:latin typeface="Lucida Sans"/>
                <a:cs typeface="Lucida Sans"/>
              </a:rPr>
              <a:t>analysis </a:t>
            </a:r>
            <a:r>
              <a:rPr dirty="0" sz="1350" spc="-70">
                <a:latin typeface="Lucida Sans"/>
                <a:cs typeface="Lucida Sans"/>
              </a:rPr>
              <a:t>in</a:t>
            </a:r>
            <a:r>
              <a:rPr dirty="0" sz="1350" spc="-140">
                <a:latin typeface="Lucida Sans"/>
                <a:cs typeface="Lucida Sans"/>
              </a:rPr>
              <a:t> </a:t>
            </a:r>
            <a:r>
              <a:rPr dirty="0" sz="1350" spc="-30">
                <a:latin typeface="Lucida Sans"/>
                <a:cs typeface="Lucida Sans"/>
              </a:rPr>
              <a:t>R:</a:t>
            </a:r>
            <a:endParaRPr sz="1350">
              <a:latin typeface="Lucida Sans"/>
              <a:cs typeface="Lucida Sans"/>
            </a:endParaRPr>
          </a:p>
          <a:p>
            <a:pPr lvl="1" marL="647700" marR="5080" indent="-96520">
              <a:lnSpc>
                <a:spcPct val="116300"/>
              </a:lnSpc>
              <a:buChar char="-"/>
              <a:tabLst>
                <a:tab pos="655320" algn="l"/>
              </a:tabLst>
            </a:pPr>
            <a:r>
              <a:rPr dirty="0" sz="1350" spc="-35">
                <a:latin typeface="Lucida Sans"/>
                <a:cs typeface="Lucida Sans"/>
              </a:rPr>
              <a:t>Logistic </a:t>
            </a:r>
            <a:r>
              <a:rPr dirty="0" sz="1350" spc="-45">
                <a:latin typeface="Lucida Sans"/>
                <a:cs typeface="Lucida Sans"/>
              </a:rPr>
              <a:t>Regressions </a:t>
            </a:r>
            <a:r>
              <a:rPr dirty="0" sz="1350" spc="-10">
                <a:latin typeface="Lucida Sans"/>
                <a:cs typeface="Lucida Sans"/>
              </a:rPr>
              <a:t>between </a:t>
            </a:r>
            <a:r>
              <a:rPr dirty="0" sz="1350" spc="-30">
                <a:latin typeface="Lucida Sans"/>
                <a:cs typeface="Lucida Sans"/>
              </a:rPr>
              <a:t>habitat </a:t>
            </a:r>
            <a:r>
              <a:rPr dirty="0" sz="1350" spc="-15">
                <a:latin typeface="Lucida Sans"/>
                <a:cs typeface="Lucida Sans"/>
              </a:rPr>
              <a:t>type, </a:t>
            </a:r>
            <a:r>
              <a:rPr dirty="0" sz="1350" spc="-30">
                <a:latin typeface="Lucida Sans"/>
                <a:cs typeface="Lucida Sans"/>
              </a:rPr>
              <a:t>threat </a:t>
            </a:r>
            <a:r>
              <a:rPr dirty="0" sz="1350" spc="-5">
                <a:latin typeface="Lucida Sans"/>
                <a:cs typeface="Lucida Sans"/>
              </a:rPr>
              <a:t>type </a:t>
            </a:r>
            <a:r>
              <a:rPr dirty="0" sz="1350" spc="-40">
                <a:latin typeface="Lucida Sans"/>
                <a:cs typeface="Lucida Sans"/>
              </a:rPr>
              <a:t>and </a:t>
            </a:r>
            <a:r>
              <a:rPr dirty="0" sz="1350" spc="-5">
                <a:latin typeface="Lucida Sans"/>
                <a:cs typeface="Lucida Sans"/>
              </a:rPr>
              <a:t>Red</a:t>
            </a:r>
            <a:r>
              <a:rPr dirty="0" sz="1350" spc="-150">
                <a:latin typeface="Lucida Sans"/>
                <a:cs typeface="Lucida Sans"/>
              </a:rPr>
              <a:t> </a:t>
            </a:r>
            <a:r>
              <a:rPr dirty="0" sz="1350" spc="-40">
                <a:latin typeface="Lucida Sans"/>
                <a:cs typeface="Lucida Sans"/>
              </a:rPr>
              <a:t>List  </a:t>
            </a:r>
            <a:r>
              <a:rPr dirty="0" sz="1350" spc="-25">
                <a:latin typeface="Lucida Sans"/>
                <a:cs typeface="Lucida Sans"/>
              </a:rPr>
              <a:t>Category.</a:t>
            </a:r>
            <a:endParaRPr sz="1350">
              <a:latin typeface="Lucida Sans"/>
              <a:cs typeface="Lucida Sans"/>
            </a:endParaRPr>
          </a:p>
          <a:p>
            <a:pPr lvl="1" marL="696595" marR="705485" indent="-145415">
              <a:lnSpc>
                <a:spcPct val="116300"/>
              </a:lnSpc>
              <a:buChar char="-"/>
              <a:tabLst>
                <a:tab pos="655320" algn="l"/>
              </a:tabLst>
            </a:pPr>
            <a:r>
              <a:rPr dirty="0" sz="1350" spc="-35">
                <a:latin typeface="Lucida Sans"/>
                <a:cs typeface="Lucida Sans"/>
              </a:rPr>
              <a:t>Chi </a:t>
            </a:r>
            <a:r>
              <a:rPr dirty="0" sz="1350" spc="-25">
                <a:latin typeface="Lucida Sans"/>
                <a:cs typeface="Lucida Sans"/>
              </a:rPr>
              <a:t>Square </a:t>
            </a:r>
            <a:r>
              <a:rPr dirty="0" sz="1350" spc="-40">
                <a:latin typeface="Lucida Sans"/>
                <a:cs typeface="Lucida Sans"/>
              </a:rPr>
              <a:t>Analyses </a:t>
            </a:r>
            <a:r>
              <a:rPr dirty="0" sz="1350" spc="-10">
                <a:latin typeface="Lucida Sans"/>
                <a:cs typeface="Lucida Sans"/>
              </a:rPr>
              <a:t>between </a:t>
            </a:r>
            <a:r>
              <a:rPr dirty="0" sz="1350" spc="-25">
                <a:latin typeface="Lucida Sans"/>
                <a:cs typeface="Lucida Sans"/>
              </a:rPr>
              <a:t>threatened (CR, </a:t>
            </a:r>
            <a:r>
              <a:rPr dirty="0" sz="1350" spc="50">
                <a:latin typeface="Lucida Sans"/>
                <a:cs typeface="Lucida Sans"/>
              </a:rPr>
              <a:t>EN, </a:t>
            </a:r>
            <a:r>
              <a:rPr dirty="0" sz="1350" spc="-15">
                <a:latin typeface="Lucida Sans"/>
                <a:cs typeface="Lucida Sans"/>
              </a:rPr>
              <a:t>VU)</a:t>
            </a:r>
            <a:r>
              <a:rPr dirty="0" sz="1350" spc="-254">
                <a:latin typeface="Lucida Sans"/>
                <a:cs typeface="Lucida Sans"/>
              </a:rPr>
              <a:t> </a:t>
            </a:r>
            <a:r>
              <a:rPr dirty="0" sz="1350" spc="-40">
                <a:latin typeface="Lucida Sans"/>
                <a:cs typeface="Lucida Sans"/>
              </a:rPr>
              <a:t>and  </a:t>
            </a:r>
            <a:r>
              <a:rPr dirty="0" sz="1350" spc="-35">
                <a:latin typeface="Lucida Sans"/>
                <a:cs typeface="Lucida Sans"/>
              </a:rPr>
              <a:t>least </a:t>
            </a:r>
            <a:r>
              <a:rPr dirty="0" sz="1350" spc="-40">
                <a:latin typeface="Lucida Sans"/>
                <a:cs typeface="Lucida Sans"/>
              </a:rPr>
              <a:t>concern </a:t>
            </a:r>
            <a:r>
              <a:rPr dirty="0" sz="1350" spc="-25">
                <a:latin typeface="Lucida Sans"/>
                <a:cs typeface="Lucida Sans"/>
              </a:rPr>
              <a:t>(LC) </a:t>
            </a:r>
            <a:r>
              <a:rPr dirty="0" sz="1350" spc="-50">
                <a:latin typeface="Lucida Sans"/>
                <a:cs typeface="Lucida Sans"/>
              </a:rPr>
              <a:t>amphibian</a:t>
            </a:r>
            <a:r>
              <a:rPr dirty="0" sz="1350" spc="-130">
                <a:latin typeface="Lucida Sans"/>
                <a:cs typeface="Lucida Sans"/>
              </a:rPr>
              <a:t> </a:t>
            </a:r>
            <a:r>
              <a:rPr dirty="0" sz="1350" spc="-35">
                <a:latin typeface="Lucida Sans"/>
                <a:cs typeface="Lucida Sans"/>
              </a:rPr>
              <a:t>species.</a:t>
            </a:r>
            <a:endParaRPr sz="1350">
              <a:latin typeface="Lucida Sans"/>
              <a:cs typeface="Lucida Sans"/>
            </a:endParaRPr>
          </a:p>
          <a:p>
            <a:pPr lvl="1" marL="696595" marR="111760" indent="-145415">
              <a:lnSpc>
                <a:spcPct val="116300"/>
              </a:lnSpc>
              <a:buChar char="-"/>
              <a:tabLst>
                <a:tab pos="655320" algn="l"/>
              </a:tabLst>
            </a:pPr>
            <a:r>
              <a:rPr dirty="0" sz="1350" spc="-25">
                <a:latin typeface="Lucida Sans"/>
                <a:cs typeface="Lucida Sans"/>
              </a:rPr>
              <a:t>Multiple Correspondence </a:t>
            </a:r>
            <a:r>
              <a:rPr dirty="0" sz="1350" spc="-50">
                <a:latin typeface="Lucida Sans"/>
                <a:cs typeface="Lucida Sans"/>
              </a:rPr>
              <a:t>Analysis </a:t>
            </a:r>
            <a:r>
              <a:rPr dirty="0" sz="1350" spc="-40">
                <a:latin typeface="Lucida Sans"/>
                <a:cs typeface="Lucida Sans"/>
              </a:rPr>
              <a:t>considering </a:t>
            </a:r>
            <a:r>
              <a:rPr dirty="0" sz="1350" spc="-30">
                <a:latin typeface="Lucida Sans"/>
                <a:cs typeface="Lucida Sans"/>
              </a:rPr>
              <a:t>habitat </a:t>
            </a:r>
            <a:r>
              <a:rPr dirty="0" sz="1350" spc="-15">
                <a:latin typeface="Lucida Sans"/>
                <a:cs typeface="Lucida Sans"/>
              </a:rPr>
              <a:t>type,</a:t>
            </a:r>
            <a:r>
              <a:rPr dirty="0" sz="1350" spc="-105">
                <a:latin typeface="Lucida Sans"/>
                <a:cs typeface="Lucida Sans"/>
              </a:rPr>
              <a:t> </a:t>
            </a:r>
            <a:r>
              <a:rPr dirty="0" sz="1350" spc="-30">
                <a:latin typeface="Lucida Sans"/>
                <a:cs typeface="Lucida Sans"/>
              </a:rPr>
              <a:t>threat  </a:t>
            </a:r>
            <a:r>
              <a:rPr dirty="0" sz="1350" spc="-15">
                <a:latin typeface="Lucida Sans"/>
                <a:cs typeface="Lucida Sans"/>
              </a:rPr>
              <a:t>type, </a:t>
            </a:r>
            <a:r>
              <a:rPr dirty="0" sz="1350" spc="-5">
                <a:latin typeface="Lucida Sans"/>
                <a:cs typeface="Lucida Sans"/>
              </a:rPr>
              <a:t>Red </a:t>
            </a:r>
            <a:r>
              <a:rPr dirty="0" sz="1350" spc="-40">
                <a:latin typeface="Lucida Sans"/>
                <a:cs typeface="Lucida Sans"/>
              </a:rPr>
              <a:t>List </a:t>
            </a:r>
            <a:r>
              <a:rPr dirty="0" sz="1350" spc="-10">
                <a:latin typeface="Lucida Sans"/>
                <a:cs typeface="Lucida Sans"/>
              </a:rPr>
              <a:t>Category </a:t>
            </a:r>
            <a:r>
              <a:rPr dirty="0" sz="1350" spc="-40">
                <a:latin typeface="Lucida Sans"/>
                <a:cs typeface="Lucida Sans"/>
              </a:rPr>
              <a:t>and</a:t>
            </a:r>
            <a:r>
              <a:rPr dirty="0" sz="1350" spc="-185">
                <a:latin typeface="Lucida Sans"/>
                <a:cs typeface="Lucida Sans"/>
              </a:rPr>
              <a:t> </a:t>
            </a:r>
            <a:r>
              <a:rPr dirty="0" sz="1350" spc="-60">
                <a:latin typeface="Lucida Sans"/>
                <a:cs typeface="Lucida Sans"/>
              </a:rPr>
              <a:t>taxonomy.</a:t>
            </a:r>
            <a:endParaRPr sz="1350">
              <a:latin typeface="Lucida Sans"/>
              <a:cs typeface="Lucida Sans"/>
            </a:endParaRPr>
          </a:p>
          <a:p>
            <a:pPr marL="303530" marR="768985" indent="-290830">
              <a:lnSpc>
                <a:spcPct val="116300"/>
              </a:lnSpc>
              <a:buAutoNum type="arabicParenBoth" startAt="2"/>
              <a:tabLst>
                <a:tab pos="351790" algn="l"/>
                <a:tab pos="352425" algn="l"/>
              </a:tabLst>
            </a:pPr>
            <a:r>
              <a:rPr dirty="0" sz="1350" spc="-20">
                <a:latin typeface="Lucida Sans"/>
                <a:cs typeface="Lucida Sans"/>
              </a:rPr>
              <a:t>Plotting the </a:t>
            </a:r>
            <a:r>
              <a:rPr dirty="0" sz="1350" spc="-40">
                <a:latin typeface="Lucida Sans"/>
                <a:cs typeface="Lucida Sans"/>
              </a:rPr>
              <a:t>distribution </a:t>
            </a:r>
            <a:r>
              <a:rPr dirty="0" sz="1350" spc="-30">
                <a:latin typeface="Lucida Sans"/>
                <a:cs typeface="Lucida Sans"/>
              </a:rPr>
              <a:t>of </a:t>
            </a:r>
            <a:r>
              <a:rPr dirty="0" sz="1350" spc="-50">
                <a:latin typeface="Lucida Sans"/>
                <a:cs typeface="Lucida Sans"/>
              </a:rPr>
              <a:t>amphibian </a:t>
            </a:r>
            <a:r>
              <a:rPr dirty="0" sz="1350" spc="-35">
                <a:latin typeface="Lucida Sans"/>
                <a:cs typeface="Lucida Sans"/>
              </a:rPr>
              <a:t>threats </a:t>
            </a:r>
            <a:r>
              <a:rPr dirty="0" sz="1350" spc="-45">
                <a:latin typeface="Lucida Sans"/>
                <a:cs typeface="Lucida Sans"/>
              </a:rPr>
              <a:t>on </a:t>
            </a:r>
            <a:r>
              <a:rPr dirty="0" sz="1350" spc="-35">
                <a:latin typeface="Lucida Sans"/>
                <a:cs typeface="Lucida Sans"/>
              </a:rPr>
              <a:t>a </a:t>
            </a:r>
            <a:r>
              <a:rPr dirty="0" sz="1350" spc="-30">
                <a:latin typeface="Lucida Sans"/>
                <a:cs typeface="Lucida Sans"/>
              </a:rPr>
              <a:t>global</a:t>
            </a:r>
            <a:r>
              <a:rPr dirty="0" sz="1350" spc="-210">
                <a:latin typeface="Lucida Sans"/>
                <a:cs typeface="Lucida Sans"/>
              </a:rPr>
              <a:t> </a:t>
            </a:r>
            <a:r>
              <a:rPr dirty="0" sz="1350" spc="-45">
                <a:latin typeface="Lucida Sans"/>
                <a:cs typeface="Lucida Sans"/>
              </a:rPr>
              <a:t>map  </a:t>
            </a:r>
            <a:r>
              <a:rPr dirty="0" sz="1350" spc="-60">
                <a:latin typeface="Lucida Sans"/>
                <a:cs typeface="Lucida Sans"/>
              </a:rPr>
              <a:t>(as </a:t>
            </a:r>
            <a:r>
              <a:rPr dirty="0" sz="1350" spc="-35">
                <a:latin typeface="Lucida Sans"/>
                <a:cs typeface="Lucida Sans"/>
              </a:rPr>
              <a:t>seen</a:t>
            </a:r>
            <a:r>
              <a:rPr dirty="0" sz="1350" spc="-114">
                <a:latin typeface="Lucida Sans"/>
                <a:cs typeface="Lucida Sans"/>
              </a:rPr>
              <a:t> </a:t>
            </a:r>
            <a:r>
              <a:rPr dirty="0" sz="1350" spc="-25">
                <a:latin typeface="Lucida Sans"/>
                <a:cs typeface="Lucida Sans"/>
              </a:rPr>
              <a:t>below).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04586" y="1675341"/>
            <a:ext cx="6844665" cy="411480"/>
          </a:xfrm>
          <a:prstGeom prst="rect">
            <a:avLst/>
          </a:prstGeom>
          <a:solidFill>
            <a:srgbClr val="CF232B"/>
          </a:solidFill>
        </p:spPr>
        <p:txBody>
          <a:bodyPr wrap="square" lIns="0" tIns="20320" rIns="0" bIns="0" rtlCol="0" vert="horz">
            <a:spAutoFit/>
          </a:bodyPr>
          <a:lstStyle/>
          <a:p>
            <a:pPr algn="ctr" marL="10160">
              <a:lnSpc>
                <a:spcPct val="100000"/>
              </a:lnSpc>
              <a:spcBef>
                <a:spcPts val="160"/>
              </a:spcBef>
            </a:pPr>
            <a:r>
              <a:rPr dirty="0" sz="2350" spc="130" b="1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endParaRPr sz="23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624336" y="5798875"/>
            <a:ext cx="4136343" cy="32260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624336" y="2174633"/>
            <a:ext cx="4350986" cy="33799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787784" y="2881986"/>
            <a:ext cx="3689740" cy="14559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787763" y="2882004"/>
            <a:ext cx="3689985" cy="1456055"/>
          </a:xfrm>
          <a:custGeom>
            <a:avLst/>
            <a:gdLst/>
            <a:ahLst/>
            <a:cxnLst/>
            <a:rect l="l" t="t" r="r" b="b"/>
            <a:pathLst>
              <a:path w="3689984" h="1456054">
                <a:moveTo>
                  <a:pt x="0" y="0"/>
                </a:moveTo>
                <a:lnTo>
                  <a:pt x="3689742" y="0"/>
                </a:lnTo>
                <a:lnTo>
                  <a:pt x="3689742" y="1455953"/>
                </a:lnTo>
                <a:lnTo>
                  <a:pt x="0" y="1455953"/>
                </a:lnTo>
                <a:lnTo>
                  <a:pt x="0" y="0"/>
                </a:lnTo>
                <a:close/>
              </a:path>
            </a:pathLst>
          </a:custGeom>
          <a:ln w="49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040338" y="2200457"/>
            <a:ext cx="5467350" cy="501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9090" marR="5080" indent="-327025">
              <a:lnSpc>
                <a:spcPct val="115799"/>
              </a:lnSpc>
              <a:tabLst>
                <a:tab pos="339090" algn="l"/>
              </a:tabLst>
            </a:pPr>
            <a:r>
              <a:rPr dirty="0" sz="1350" spc="-70">
                <a:latin typeface="Lucida Sans"/>
                <a:cs typeface="Lucida Sans"/>
              </a:rPr>
              <a:t>(1)	</a:t>
            </a:r>
            <a:r>
              <a:rPr dirty="0" sz="1350" spc="-20">
                <a:latin typeface="Lucida Sans"/>
                <a:cs typeface="Lucida Sans"/>
              </a:rPr>
              <a:t>Developing </a:t>
            </a:r>
            <a:r>
              <a:rPr dirty="0" sz="1350" spc="-10">
                <a:latin typeface="Lucida Sans"/>
                <a:cs typeface="Lucida Sans"/>
              </a:rPr>
              <a:t>code </a:t>
            </a:r>
            <a:r>
              <a:rPr dirty="0" sz="1350" spc="-5">
                <a:latin typeface="Lucida Sans"/>
                <a:cs typeface="Lucida Sans"/>
              </a:rPr>
              <a:t>to </a:t>
            </a:r>
            <a:r>
              <a:rPr dirty="0" sz="1350" spc="-40">
                <a:latin typeface="Lucida Sans"/>
                <a:cs typeface="Lucida Sans"/>
              </a:rPr>
              <a:t>acquire and </a:t>
            </a:r>
            <a:r>
              <a:rPr dirty="0" sz="1350" spc="-35">
                <a:latin typeface="Lucida Sans"/>
                <a:cs typeface="Lucida Sans"/>
              </a:rPr>
              <a:t>preprocess </a:t>
            </a:r>
            <a:r>
              <a:rPr dirty="0" sz="1350" spc="-20">
                <a:latin typeface="Lucida Sans"/>
                <a:cs typeface="Lucida Sans"/>
              </a:rPr>
              <a:t>data  </a:t>
            </a:r>
            <a:r>
              <a:rPr dirty="0" sz="1350" spc="-55">
                <a:latin typeface="Lucida Sans"/>
                <a:cs typeface="Lucida Sans"/>
              </a:rPr>
              <a:t>from</a:t>
            </a:r>
            <a:r>
              <a:rPr dirty="0" sz="1350" spc="-280">
                <a:latin typeface="Lucida Sans"/>
                <a:cs typeface="Lucida Sans"/>
              </a:rPr>
              <a:t> </a:t>
            </a:r>
            <a:r>
              <a:rPr dirty="0" sz="1350" spc="-20">
                <a:latin typeface="Lucida Sans"/>
                <a:cs typeface="Lucida Sans"/>
              </a:rPr>
              <a:t>the</a:t>
            </a:r>
            <a:r>
              <a:rPr dirty="0" sz="1350" spc="-55">
                <a:latin typeface="Lucida Sans"/>
                <a:cs typeface="Lucida Sans"/>
              </a:rPr>
              <a:t> </a:t>
            </a:r>
            <a:r>
              <a:rPr dirty="0" sz="1350" spc="35">
                <a:latin typeface="Lucida Sans"/>
                <a:cs typeface="Lucida Sans"/>
              </a:rPr>
              <a:t>IUCN </a:t>
            </a:r>
            <a:r>
              <a:rPr dirty="0" sz="1350" spc="20">
                <a:latin typeface="Lucida Sans"/>
                <a:cs typeface="Lucida Sans"/>
              </a:rPr>
              <a:t> </a:t>
            </a:r>
            <a:r>
              <a:rPr dirty="0" sz="1350" spc="-25">
                <a:latin typeface="Lucida Sans"/>
                <a:cs typeface="Lucida Sans"/>
              </a:rPr>
              <a:t>database.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59976" y="2807194"/>
            <a:ext cx="2927938" cy="26675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94618" y="6434646"/>
            <a:ext cx="5120005" cy="988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4625" marR="5080" indent="-161925">
              <a:lnSpc>
                <a:spcPct val="134200"/>
              </a:lnSpc>
              <a:buSzPct val="121739"/>
              <a:buChar char="•"/>
              <a:tabLst>
                <a:tab pos="174625" algn="l"/>
              </a:tabLst>
            </a:pPr>
            <a:r>
              <a:rPr dirty="0" baseline="2415" sz="1725" spc="30">
                <a:latin typeface="Tahoma"/>
                <a:cs typeface="Tahoma"/>
              </a:rPr>
              <a:t>The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82">
                <a:latin typeface="Tahoma"/>
                <a:cs typeface="Tahoma"/>
              </a:rPr>
              <a:t>IUCN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52">
                <a:latin typeface="Tahoma"/>
                <a:cs typeface="Tahoma"/>
              </a:rPr>
              <a:t>Red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7">
                <a:latin typeface="Tahoma"/>
                <a:cs typeface="Tahoma"/>
              </a:rPr>
              <a:t>List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37">
                <a:latin typeface="Tahoma"/>
                <a:cs typeface="Tahoma"/>
              </a:rPr>
              <a:t>of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30">
                <a:latin typeface="Tahoma"/>
                <a:cs typeface="Tahoma"/>
              </a:rPr>
              <a:t>Threatened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44">
                <a:latin typeface="Tahoma"/>
                <a:cs typeface="Tahoma"/>
              </a:rPr>
              <a:t>Species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37">
                <a:latin typeface="Tahoma"/>
                <a:cs typeface="Tahoma"/>
              </a:rPr>
              <a:t>includes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7">
                <a:latin typeface="Tahoma"/>
                <a:cs typeface="Tahoma"/>
              </a:rPr>
              <a:t>a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37">
                <a:latin typeface="Tahoma"/>
                <a:cs typeface="Tahoma"/>
              </a:rPr>
              <a:t>comprehensive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7">
                <a:latin typeface="Tahoma"/>
                <a:cs typeface="Tahoma"/>
              </a:rPr>
              <a:t>list</a:t>
            </a:r>
            <a:r>
              <a:rPr dirty="0" baseline="2415" sz="1725" spc="-44">
                <a:latin typeface="Tahoma"/>
                <a:cs typeface="Tahoma"/>
              </a:rPr>
              <a:t> </a:t>
            </a:r>
            <a:r>
              <a:rPr dirty="0" baseline="2415" sz="1725" spc="37">
                <a:latin typeface="Tahoma"/>
                <a:cs typeface="Tahoma"/>
              </a:rPr>
              <a:t>of  </a:t>
            </a:r>
            <a:r>
              <a:rPr dirty="0" sz="1150" spc="35">
                <a:latin typeface="Tahoma"/>
                <a:cs typeface="Tahoma"/>
              </a:rPr>
              <a:t>endangered </a:t>
            </a:r>
            <a:r>
              <a:rPr dirty="0" sz="1150" spc="25">
                <a:latin typeface="Tahoma"/>
                <a:cs typeface="Tahoma"/>
              </a:rPr>
              <a:t>amphibians </a:t>
            </a:r>
            <a:r>
              <a:rPr dirty="0" sz="1150" spc="35">
                <a:latin typeface="Tahoma"/>
                <a:cs typeface="Tahoma"/>
              </a:rPr>
              <a:t>and </a:t>
            </a:r>
            <a:r>
              <a:rPr dirty="0" sz="1150" spc="10">
                <a:latin typeface="Tahoma"/>
                <a:cs typeface="Tahoma"/>
              </a:rPr>
              <a:t>their</a:t>
            </a:r>
            <a:r>
              <a:rPr dirty="0" sz="1150" spc="-254">
                <a:latin typeface="Tahoma"/>
                <a:cs typeface="Tahoma"/>
              </a:rPr>
              <a:t> </a:t>
            </a:r>
            <a:r>
              <a:rPr dirty="0" sz="1150">
                <a:latin typeface="Tahoma"/>
                <a:cs typeface="Tahoma"/>
              </a:rPr>
              <a:t>threats.</a:t>
            </a:r>
            <a:endParaRPr sz="1150">
              <a:latin typeface="Tahoma"/>
              <a:cs typeface="Tahoma"/>
            </a:endParaRPr>
          </a:p>
          <a:p>
            <a:pPr marL="174625" indent="-161925">
              <a:lnSpc>
                <a:spcPct val="100000"/>
              </a:lnSpc>
              <a:spcBef>
                <a:spcPts val="630"/>
              </a:spcBef>
              <a:buSzPct val="121739"/>
              <a:buChar char="•"/>
              <a:tabLst>
                <a:tab pos="174625" algn="l"/>
              </a:tabLst>
            </a:pPr>
            <a:r>
              <a:rPr dirty="0" baseline="4830" sz="1725" spc="-75" b="1">
                <a:latin typeface="Arial"/>
                <a:cs typeface="Arial"/>
              </a:rPr>
              <a:t>This </a:t>
            </a:r>
            <a:r>
              <a:rPr dirty="0" baseline="4830" sz="1725" spc="7" b="1">
                <a:latin typeface="Arial"/>
                <a:cs typeface="Arial"/>
              </a:rPr>
              <a:t>project </a:t>
            </a:r>
            <a:r>
              <a:rPr dirty="0" baseline="4830" sz="1725" spc="-52" b="1">
                <a:latin typeface="Arial"/>
                <a:cs typeface="Arial"/>
              </a:rPr>
              <a:t>aims </a:t>
            </a:r>
            <a:r>
              <a:rPr dirty="0" baseline="4830" sz="1725" spc="67" b="1">
                <a:latin typeface="Arial"/>
                <a:cs typeface="Arial"/>
              </a:rPr>
              <a:t>to </a:t>
            </a:r>
            <a:r>
              <a:rPr dirty="0" baseline="4830" sz="1725" spc="22" b="1">
                <a:latin typeface="Arial"/>
                <a:cs typeface="Arial"/>
              </a:rPr>
              <a:t>complete </a:t>
            </a:r>
            <a:r>
              <a:rPr dirty="0" baseline="4830" sz="1725" spc="37" b="1">
                <a:latin typeface="Arial"/>
                <a:cs typeface="Arial"/>
              </a:rPr>
              <a:t>the</a:t>
            </a:r>
            <a:r>
              <a:rPr dirty="0" baseline="4830" sz="1725" spc="270" b="1">
                <a:latin typeface="Arial"/>
                <a:cs typeface="Arial"/>
              </a:rPr>
              <a:t> </a:t>
            </a:r>
            <a:r>
              <a:rPr dirty="0" baseline="4830" sz="1725" b="1">
                <a:latin typeface="Arial"/>
                <a:cs typeface="Arial"/>
              </a:rPr>
              <a:t>following:</a:t>
            </a:r>
            <a:endParaRPr baseline="4830" sz="1725">
              <a:latin typeface="Arial"/>
              <a:cs typeface="Arial"/>
            </a:endParaRPr>
          </a:p>
          <a:p>
            <a:pPr lvl="1" marL="324485" indent="-220979">
              <a:lnSpc>
                <a:spcPct val="100000"/>
              </a:lnSpc>
              <a:spcBef>
                <a:spcPts val="495"/>
              </a:spcBef>
              <a:buAutoNum type="arabicParenBoth"/>
              <a:tabLst>
                <a:tab pos="325120" algn="l"/>
              </a:tabLst>
            </a:pPr>
            <a:r>
              <a:rPr dirty="0" sz="1150" spc="-5" b="1">
                <a:latin typeface="Arial"/>
                <a:cs typeface="Arial"/>
              </a:rPr>
              <a:t>Analyze </a:t>
            </a:r>
            <a:r>
              <a:rPr dirty="0" sz="1150" spc="25" b="1">
                <a:latin typeface="Arial"/>
                <a:cs typeface="Arial"/>
              </a:rPr>
              <a:t>the IUCN </a:t>
            </a:r>
            <a:r>
              <a:rPr dirty="0" sz="1150" spc="-5" b="1">
                <a:latin typeface="Arial"/>
                <a:cs typeface="Arial"/>
              </a:rPr>
              <a:t>amphibian </a:t>
            </a:r>
            <a:r>
              <a:rPr dirty="0" sz="1150" spc="25" b="1">
                <a:latin typeface="Arial"/>
                <a:cs typeface="Arial"/>
              </a:rPr>
              <a:t>data</a:t>
            </a:r>
            <a:r>
              <a:rPr dirty="0" sz="1150" spc="95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repository.</a:t>
            </a:r>
            <a:endParaRPr sz="11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5548" y="7398726"/>
            <a:ext cx="4403090" cy="10013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3679" marR="5080" indent="-220979">
              <a:lnSpc>
                <a:spcPct val="139400"/>
              </a:lnSpc>
              <a:buAutoNum type="arabicParenBoth" startAt="2"/>
              <a:tabLst>
                <a:tab pos="234315" algn="l"/>
              </a:tabLst>
            </a:pPr>
            <a:r>
              <a:rPr dirty="0" sz="1150" spc="-10" b="1">
                <a:latin typeface="Arial"/>
                <a:cs typeface="Arial"/>
              </a:rPr>
              <a:t>Uncover </a:t>
            </a:r>
            <a:r>
              <a:rPr dirty="0" sz="1150" spc="-5" b="1">
                <a:latin typeface="Arial"/>
                <a:cs typeface="Arial"/>
              </a:rPr>
              <a:t>underlying trends </a:t>
            </a:r>
            <a:r>
              <a:rPr dirty="0" sz="1150" spc="30" b="1">
                <a:latin typeface="Arial"/>
                <a:cs typeface="Arial"/>
              </a:rPr>
              <a:t>between </a:t>
            </a:r>
            <a:r>
              <a:rPr dirty="0" sz="1150" spc="20" b="1">
                <a:latin typeface="Arial"/>
                <a:cs typeface="Arial"/>
              </a:rPr>
              <a:t>threat </a:t>
            </a:r>
            <a:r>
              <a:rPr dirty="0" sz="1150" spc="-10" b="1">
                <a:latin typeface="Arial"/>
                <a:cs typeface="Arial"/>
              </a:rPr>
              <a:t>interactions </a:t>
            </a:r>
            <a:r>
              <a:rPr dirty="0" sz="1150" b="1">
                <a:latin typeface="Arial"/>
                <a:cs typeface="Arial"/>
              </a:rPr>
              <a:t>and  </a:t>
            </a:r>
            <a:r>
              <a:rPr dirty="0" sz="1150" spc="15" b="1">
                <a:latin typeface="Arial"/>
                <a:cs typeface="Arial"/>
              </a:rPr>
              <a:t>endangered</a:t>
            </a:r>
            <a:r>
              <a:rPr dirty="0" sz="1150" spc="-50" b="1">
                <a:latin typeface="Arial"/>
                <a:cs typeface="Arial"/>
              </a:rPr>
              <a:t> </a:t>
            </a:r>
            <a:r>
              <a:rPr dirty="0" sz="1150" spc="-25" b="1">
                <a:latin typeface="Arial"/>
                <a:cs typeface="Arial"/>
              </a:rPr>
              <a:t>species.</a:t>
            </a:r>
            <a:endParaRPr sz="1150">
              <a:latin typeface="Arial"/>
              <a:cs typeface="Arial"/>
            </a:endParaRPr>
          </a:p>
          <a:p>
            <a:pPr marL="236220" marR="220345" indent="-223520">
              <a:lnSpc>
                <a:spcPct val="139400"/>
              </a:lnSpc>
              <a:buAutoNum type="arabicParenBoth" startAt="2"/>
              <a:tabLst>
                <a:tab pos="234315" algn="l"/>
              </a:tabLst>
            </a:pPr>
            <a:r>
              <a:rPr dirty="0" sz="1150" spc="15" b="1">
                <a:latin typeface="Arial"/>
                <a:cs typeface="Arial"/>
              </a:rPr>
              <a:t>Create </a:t>
            </a:r>
            <a:r>
              <a:rPr dirty="0" sz="1150" spc="-10" b="1">
                <a:latin typeface="Arial"/>
                <a:cs typeface="Arial"/>
              </a:rPr>
              <a:t>a </a:t>
            </a:r>
            <a:r>
              <a:rPr dirty="0" sz="1150" spc="10" b="1">
                <a:latin typeface="Arial"/>
                <a:cs typeface="Arial"/>
              </a:rPr>
              <a:t>web-interface </a:t>
            </a:r>
            <a:r>
              <a:rPr dirty="0" sz="1150" spc="25" b="1">
                <a:latin typeface="Arial"/>
                <a:cs typeface="Arial"/>
              </a:rPr>
              <a:t>that </a:t>
            </a:r>
            <a:r>
              <a:rPr dirty="0" sz="1150" spc="-35" b="1">
                <a:latin typeface="Arial"/>
                <a:cs typeface="Arial"/>
              </a:rPr>
              <a:t>visualizes </a:t>
            </a:r>
            <a:r>
              <a:rPr dirty="0" sz="1150" spc="25" b="1">
                <a:latin typeface="Arial"/>
                <a:cs typeface="Arial"/>
              </a:rPr>
              <a:t>the </a:t>
            </a:r>
            <a:r>
              <a:rPr dirty="0" sz="1150" b="1">
                <a:latin typeface="Arial"/>
                <a:cs typeface="Arial"/>
              </a:rPr>
              <a:t>distribution </a:t>
            </a:r>
            <a:r>
              <a:rPr dirty="0" sz="1150" spc="20" b="1">
                <a:latin typeface="Arial"/>
                <a:cs typeface="Arial"/>
              </a:rPr>
              <a:t>of  </a:t>
            </a:r>
            <a:r>
              <a:rPr dirty="0" sz="1150" spc="-5" b="1">
                <a:latin typeface="Arial"/>
                <a:cs typeface="Arial"/>
              </a:rPr>
              <a:t>amphibian </a:t>
            </a:r>
            <a:r>
              <a:rPr dirty="0" sz="1150" b="1">
                <a:latin typeface="Arial"/>
                <a:cs typeface="Arial"/>
              </a:rPr>
              <a:t>threats and </a:t>
            </a:r>
            <a:r>
              <a:rPr dirty="0" sz="1150" spc="5" b="1">
                <a:latin typeface="Arial"/>
                <a:cs typeface="Arial"/>
              </a:rPr>
              <a:t>updates </a:t>
            </a:r>
            <a:r>
              <a:rPr dirty="0" sz="1150" spc="15" b="1">
                <a:latin typeface="Arial"/>
                <a:cs typeface="Arial"/>
              </a:rPr>
              <a:t>with </a:t>
            </a:r>
            <a:r>
              <a:rPr dirty="0" sz="1150" spc="25" b="1">
                <a:latin typeface="Arial"/>
                <a:cs typeface="Arial"/>
              </a:rPr>
              <a:t>the IUCN </a:t>
            </a:r>
            <a:r>
              <a:rPr dirty="0" sz="1150" spc="-5" b="1">
                <a:latin typeface="Arial"/>
                <a:cs typeface="Arial"/>
              </a:rPr>
              <a:t>Red</a:t>
            </a:r>
            <a:r>
              <a:rPr dirty="0" sz="1150" spc="150" b="1">
                <a:latin typeface="Arial"/>
                <a:cs typeface="Arial"/>
              </a:rPr>
              <a:t> </a:t>
            </a:r>
            <a:r>
              <a:rPr dirty="0" sz="1150" spc="-25" b="1">
                <a:latin typeface="Arial"/>
                <a:cs typeface="Arial"/>
              </a:rPr>
              <a:t>List.</a:t>
            </a:r>
            <a:endParaRPr sz="11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795029" y="4431691"/>
            <a:ext cx="3046095" cy="450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Figure </a:t>
            </a:r>
            <a:r>
              <a:rPr dirty="0" sz="950" spc="-10" b="1">
                <a:latin typeface="Arial"/>
                <a:cs typeface="Arial"/>
              </a:rPr>
              <a:t>3: </a:t>
            </a:r>
            <a:r>
              <a:rPr dirty="0" sz="950" spc="-5" b="1">
                <a:latin typeface="Arial"/>
                <a:cs typeface="Arial"/>
              </a:rPr>
              <a:t>Function clean_data2 (above) </a:t>
            </a:r>
            <a:r>
              <a:rPr dirty="0" sz="950" spc="-5">
                <a:latin typeface="Arial"/>
                <a:cs typeface="Arial"/>
              </a:rPr>
              <a:t>takes a list of  species, subspecies, subpopulation and rank and</a:t>
            </a:r>
            <a:r>
              <a:rPr dirty="0" sz="950" spc="-4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returns  a vector of only</a:t>
            </a:r>
            <a:r>
              <a:rPr dirty="0" sz="950" spc="-75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species.</a:t>
            </a:r>
            <a:endParaRPr sz="9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95029" y="5119778"/>
            <a:ext cx="2698750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Figure 4: Function sp_class (left) </a:t>
            </a:r>
            <a:r>
              <a:rPr dirty="0" sz="950" spc="-5">
                <a:latin typeface="Arial"/>
                <a:cs typeface="Arial"/>
              </a:rPr>
              <a:t>takes a list of  species and returns a vector of</a:t>
            </a:r>
            <a:r>
              <a:rPr dirty="0" sz="950" spc="-6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amphibians.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5287043" y="5522693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 h="0">
                <a:moveTo>
                  <a:pt x="0" y="0"/>
                </a:moveTo>
                <a:lnTo>
                  <a:pt x="2303036" y="0"/>
                </a:lnTo>
                <a:lnTo>
                  <a:pt x="2310515" y="0"/>
                </a:lnTo>
              </a:path>
            </a:pathLst>
          </a:custGeom>
          <a:ln w="149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7590090" y="5489785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40" h="66039">
                <a:moveTo>
                  <a:pt x="0" y="0"/>
                </a:moveTo>
                <a:lnTo>
                  <a:pt x="0" y="65816"/>
                </a:lnTo>
                <a:lnTo>
                  <a:pt x="65816" y="329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6830467" y="5578972"/>
            <a:ext cx="746125" cy="131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50" spc="15" b="1">
                <a:latin typeface="Arial"/>
                <a:cs typeface="Arial"/>
              </a:rPr>
              <a:t>Extinction</a:t>
            </a:r>
            <a:r>
              <a:rPr dirty="0" sz="750" spc="-65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Risk</a:t>
            </a:r>
            <a:endParaRPr sz="7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75659" y="5493738"/>
            <a:ext cx="2958465" cy="161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Figure 1: Threat Interactions and Cascading</a:t>
            </a:r>
            <a:r>
              <a:rPr dirty="0" sz="950" spc="-60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Effects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92553" y="12529177"/>
            <a:ext cx="2419350" cy="161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Figure 2: IUCN Red List Categories</a:t>
            </a:r>
            <a:r>
              <a:rPr dirty="0" sz="950" spc="-7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(IUCN)</a:t>
            </a:r>
            <a:endParaRPr sz="9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855422" y="11516991"/>
            <a:ext cx="4148454" cy="161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Figure 5: Geographical Pattern of the Dominant Causes of Rapid</a:t>
            </a:r>
            <a:r>
              <a:rPr dirty="0" sz="950" spc="-5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Decline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653041" y="7768399"/>
            <a:ext cx="1629489" cy="7566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123019" y="8545298"/>
            <a:ext cx="988694" cy="76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20" b="1" i="1">
                <a:latin typeface="Arial"/>
                <a:cs typeface="Arial"/>
              </a:rPr>
              <a:t>Ambystoma </a:t>
            </a:r>
            <a:r>
              <a:rPr dirty="0" sz="400" spc="15" b="1" i="1">
                <a:latin typeface="Arial"/>
                <a:cs typeface="Arial"/>
              </a:rPr>
              <a:t>maculatum</a:t>
            </a:r>
            <a:r>
              <a:rPr dirty="0" sz="400" spc="-65" b="1" i="1">
                <a:latin typeface="Arial"/>
                <a:cs typeface="Arial"/>
              </a:rPr>
              <a:t> </a:t>
            </a:r>
            <a:r>
              <a:rPr dirty="0" sz="400" spc="15" b="1">
                <a:latin typeface="Arial"/>
                <a:cs typeface="Arial"/>
              </a:rPr>
              <a:t>(Gratewicke)</a:t>
            </a:r>
            <a:endParaRPr sz="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445974" y="1509860"/>
            <a:ext cx="748030" cy="76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15" b="1" i="1">
                <a:latin typeface="Arial"/>
                <a:cs typeface="Arial"/>
              </a:rPr>
              <a:t>Atelopus balios</a:t>
            </a:r>
            <a:r>
              <a:rPr dirty="0" sz="400" spc="-80" b="1" i="1">
                <a:latin typeface="Arial"/>
                <a:cs typeface="Arial"/>
              </a:rPr>
              <a:t> </a:t>
            </a:r>
            <a:r>
              <a:rPr dirty="0" sz="400" spc="15" b="1">
                <a:latin typeface="Arial"/>
                <a:cs typeface="Arial"/>
              </a:rPr>
              <a:t>(Gratwicke)</a:t>
            </a:r>
            <a:endParaRPr sz="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029353" y="12118524"/>
            <a:ext cx="726440" cy="118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50" spc="10">
                <a:latin typeface="Tahoma"/>
                <a:cs typeface="Tahoma"/>
              </a:rPr>
              <a:t>13003-3008.</a:t>
            </a:r>
            <a:r>
              <a:rPr dirty="0" sz="650" spc="-95">
                <a:latin typeface="Tahoma"/>
                <a:cs typeface="Tahoma"/>
              </a:rPr>
              <a:t> </a:t>
            </a:r>
            <a:r>
              <a:rPr dirty="0" sz="650" spc="20">
                <a:latin typeface="Tahoma"/>
                <a:cs typeface="Tahoma"/>
              </a:rPr>
              <a:t>Web.</a:t>
            </a:r>
            <a:endParaRPr sz="65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644326" y="12102872"/>
            <a:ext cx="5048250" cy="478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</a:pPr>
            <a:r>
              <a:rPr dirty="0" sz="650">
                <a:latin typeface="Tahoma"/>
                <a:cs typeface="Tahoma"/>
              </a:rPr>
              <a:t>Alroy,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20">
                <a:latin typeface="Tahoma"/>
                <a:cs typeface="Tahoma"/>
              </a:rPr>
              <a:t>John.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20">
                <a:latin typeface="Tahoma"/>
                <a:cs typeface="Tahoma"/>
              </a:rPr>
              <a:t>"Current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10">
                <a:latin typeface="Tahoma"/>
                <a:cs typeface="Tahoma"/>
              </a:rPr>
              <a:t>Extinction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5">
                <a:latin typeface="Tahoma"/>
                <a:cs typeface="Tahoma"/>
              </a:rPr>
              <a:t>Rates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15">
                <a:latin typeface="Tahoma"/>
                <a:cs typeface="Tahoma"/>
              </a:rPr>
              <a:t>of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15">
                <a:latin typeface="Tahoma"/>
                <a:cs typeface="Tahoma"/>
              </a:rPr>
              <a:t>Reptiles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20">
                <a:latin typeface="Tahoma"/>
                <a:cs typeface="Tahoma"/>
              </a:rPr>
              <a:t>and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25">
                <a:latin typeface="Tahoma"/>
                <a:cs typeface="Tahoma"/>
              </a:rPr>
              <a:t>Amphibians."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20">
                <a:latin typeface="Tahoma"/>
                <a:cs typeface="Tahoma"/>
              </a:rPr>
              <a:t>Proceedings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15">
                <a:latin typeface="Tahoma"/>
                <a:cs typeface="Tahoma"/>
              </a:rPr>
              <a:t>of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10">
                <a:latin typeface="Tahoma"/>
                <a:cs typeface="Tahoma"/>
              </a:rPr>
              <a:t>the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20">
                <a:latin typeface="Tahoma"/>
                <a:cs typeface="Tahoma"/>
              </a:rPr>
              <a:t>National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25">
                <a:latin typeface="Tahoma"/>
                <a:cs typeface="Tahoma"/>
              </a:rPr>
              <a:t>Academy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15">
                <a:latin typeface="Tahoma"/>
                <a:cs typeface="Tahoma"/>
              </a:rPr>
              <a:t>of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15">
                <a:latin typeface="Tahoma"/>
                <a:cs typeface="Tahoma"/>
              </a:rPr>
              <a:t>Sciences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10">
                <a:latin typeface="Tahoma"/>
                <a:cs typeface="Tahoma"/>
              </a:rPr>
              <a:t>112.42</a:t>
            </a:r>
            <a:r>
              <a:rPr dirty="0" sz="650" spc="-20">
                <a:latin typeface="Tahoma"/>
                <a:cs typeface="Tahoma"/>
              </a:rPr>
              <a:t> (2015):  </a:t>
            </a:r>
            <a:r>
              <a:rPr dirty="0" sz="650" spc="10">
                <a:latin typeface="Tahoma"/>
                <a:cs typeface="Tahoma"/>
              </a:rPr>
              <a:t>Gratwicke, </a:t>
            </a:r>
            <a:r>
              <a:rPr dirty="0" sz="650" spc="5">
                <a:latin typeface="Tahoma"/>
                <a:cs typeface="Tahoma"/>
              </a:rPr>
              <a:t>Brian. </a:t>
            </a:r>
            <a:r>
              <a:rPr dirty="0" sz="650" spc="20">
                <a:latin typeface="Tahoma"/>
                <a:cs typeface="Tahoma"/>
              </a:rPr>
              <a:t>N.p.,</a:t>
            </a:r>
            <a:r>
              <a:rPr dirty="0" sz="650" spc="-130">
                <a:latin typeface="Tahoma"/>
                <a:cs typeface="Tahoma"/>
              </a:rPr>
              <a:t> </a:t>
            </a:r>
            <a:r>
              <a:rPr dirty="0" sz="650" spc="5">
                <a:latin typeface="Tahoma"/>
                <a:cs typeface="Tahoma"/>
              </a:rPr>
              <a:t>n.d. </a:t>
            </a:r>
            <a:r>
              <a:rPr dirty="0" sz="650" spc="20">
                <a:latin typeface="Tahoma"/>
                <a:cs typeface="Tahoma"/>
              </a:rPr>
              <a:t>Web.</a:t>
            </a:r>
            <a:endParaRPr sz="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40">
                <a:latin typeface="Tahoma"/>
                <a:cs typeface="Tahoma"/>
              </a:rPr>
              <a:t>"IUCN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20">
                <a:latin typeface="Tahoma"/>
                <a:cs typeface="Tahoma"/>
              </a:rPr>
              <a:t>Red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5">
                <a:latin typeface="Tahoma"/>
                <a:cs typeface="Tahoma"/>
              </a:rPr>
              <a:t>List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25">
                <a:latin typeface="Tahoma"/>
                <a:cs typeface="Tahoma"/>
              </a:rPr>
              <a:t>Categories."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10">
                <a:latin typeface="Tahoma"/>
                <a:cs typeface="Tahoma"/>
              </a:rPr>
              <a:t>The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30">
                <a:latin typeface="Tahoma"/>
                <a:cs typeface="Tahoma"/>
              </a:rPr>
              <a:t>IUCN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20">
                <a:latin typeface="Tahoma"/>
                <a:cs typeface="Tahoma"/>
              </a:rPr>
              <a:t>Red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5">
                <a:latin typeface="Tahoma"/>
                <a:cs typeface="Tahoma"/>
              </a:rPr>
              <a:t>List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15">
                <a:latin typeface="Tahoma"/>
                <a:cs typeface="Tahoma"/>
              </a:rPr>
              <a:t>of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10">
                <a:latin typeface="Tahoma"/>
                <a:cs typeface="Tahoma"/>
              </a:rPr>
              <a:t>Threatened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15">
                <a:latin typeface="Tahoma"/>
                <a:cs typeface="Tahoma"/>
              </a:rPr>
              <a:t>Species.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20">
                <a:latin typeface="Tahoma"/>
                <a:cs typeface="Tahoma"/>
              </a:rPr>
              <a:t>N.p.,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5">
                <a:latin typeface="Tahoma"/>
                <a:cs typeface="Tahoma"/>
              </a:rPr>
              <a:t>n.d.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20">
                <a:latin typeface="Tahoma"/>
                <a:cs typeface="Tahoma"/>
              </a:rPr>
              <a:t>Web.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15">
                <a:latin typeface="Tahoma"/>
                <a:cs typeface="Tahoma"/>
              </a:rPr>
              <a:t>14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5">
                <a:latin typeface="Tahoma"/>
                <a:cs typeface="Tahoma"/>
              </a:rPr>
              <a:t>Apr.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10">
                <a:latin typeface="Tahoma"/>
                <a:cs typeface="Tahoma"/>
              </a:rPr>
              <a:t>2017.</a:t>
            </a:r>
            <a:endParaRPr sz="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>
                <a:latin typeface="Tahoma"/>
                <a:cs typeface="Tahoma"/>
              </a:rPr>
              <a:t>Stuart,</a:t>
            </a:r>
            <a:r>
              <a:rPr dirty="0" sz="650" spc="-15">
                <a:latin typeface="Tahoma"/>
                <a:cs typeface="Tahoma"/>
              </a:rPr>
              <a:t> </a:t>
            </a:r>
            <a:r>
              <a:rPr dirty="0" sz="650" spc="-5">
                <a:latin typeface="Tahoma"/>
                <a:cs typeface="Tahoma"/>
              </a:rPr>
              <a:t>S.</a:t>
            </a:r>
            <a:r>
              <a:rPr dirty="0" sz="650" spc="-15">
                <a:latin typeface="Tahoma"/>
                <a:cs typeface="Tahoma"/>
              </a:rPr>
              <a:t> </a:t>
            </a:r>
            <a:r>
              <a:rPr dirty="0" sz="650" spc="35">
                <a:latin typeface="Tahoma"/>
                <a:cs typeface="Tahoma"/>
              </a:rPr>
              <a:t>N.</a:t>
            </a:r>
            <a:r>
              <a:rPr dirty="0" sz="650" spc="-15">
                <a:latin typeface="Tahoma"/>
                <a:cs typeface="Tahoma"/>
              </a:rPr>
              <a:t> </a:t>
            </a:r>
            <a:r>
              <a:rPr dirty="0" sz="650" spc="15">
                <a:latin typeface="Tahoma"/>
                <a:cs typeface="Tahoma"/>
              </a:rPr>
              <a:t>"Status</a:t>
            </a:r>
            <a:r>
              <a:rPr dirty="0" sz="650" spc="-15">
                <a:latin typeface="Tahoma"/>
                <a:cs typeface="Tahoma"/>
              </a:rPr>
              <a:t> </a:t>
            </a:r>
            <a:r>
              <a:rPr dirty="0" sz="650" spc="20">
                <a:latin typeface="Tahoma"/>
                <a:cs typeface="Tahoma"/>
              </a:rPr>
              <a:t>and</a:t>
            </a:r>
            <a:r>
              <a:rPr dirty="0" sz="650" spc="-15">
                <a:latin typeface="Tahoma"/>
                <a:cs typeface="Tahoma"/>
              </a:rPr>
              <a:t> </a:t>
            </a:r>
            <a:r>
              <a:rPr dirty="0" sz="650" spc="-5">
                <a:latin typeface="Tahoma"/>
                <a:cs typeface="Tahoma"/>
              </a:rPr>
              <a:t>Trends</a:t>
            </a:r>
            <a:r>
              <a:rPr dirty="0" sz="650" spc="-15">
                <a:latin typeface="Tahoma"/>
                <a:cs typeface="Tahoma"/>
              </a:rPr>
              <a:t> </a:t>
            </a:r>
            <a:r>
              <a:rPr dirty="0" sz="650" spc="15">
                <a:latin typeface="Tahoma"/>
                <a:cs typeface="Tahoma"/>
              </a:rPr>
              <a:t>of</a:t>
            </a:r>
            <a:r>
              <a:rPr dirty="0" sz="650" spc="-15">
                <a:latin typeface="Tahoma"/>
                <a:cs typeface="Tahoma"/>
              </a:rPr>
              <a:t> </a:t>
            </a:r>
            <a:r>
              <a:rPr dirty="0" sz="650" spc="25">
                <a:latin typeface="Tahoma"/>
                <a:cs typeface="Tahoma"/>
              </a:rPr>
              <a:t>Amphibian</a:t>
            </a:r>
            <a:r>
              <a:rPr dirty="0" sz="650" spc="-15">
                <a:latin typeface="Tahoma"/>
                <a:cs typeface="Tahoma"/>
              </a:rPr>
              <a:t> </a:t>
            </a:r>
            <a:r>
              <a:rPr dirty="0" sz="650" spc="20">
                <a:latin typeface="Tahoma"/>
                <a:cs typeface="Tahoma"/>
              </a:rPr>
              <a:t>Declines</a:t>
            </a:r>
            <a:r>
              <a:rPr dirty="0" sz="650" spc="-15">
                <a:latin typeface="Tahoma"/>
                <a:cs typeface="Tahoma"/>
              </a:rPr>
              <a:t> </a:t>
            </a:r>
            <a:r>
              <a:rPr dirty="0" sz="650" spc="20">
                <a:latin typeface="Tahoma"/>
                <a:cs typeface="Tahoma"/>
              </a:rPr>
              <a:t>and</a:t>
            </a:r>
            <a:r>
              <a:rPr dirty="0" sz="650" spc="-15">
                <a:latin typeface="Tahoma"/>
                <a:cs typeface="Tahoma"/>
              </a:rPr>
              <a:t> </a:t>
            </a:r>
            <a:r>
              <a:rPr dirty="0" sz="650" spc="10">
                <a:latin typeface="Tahoma"/>
                <a:cs typeface="Tahoma"/>
              </a:rPr>
              <a:t>Extinctions</a:t>
            </a:r>
            <a:r>
              <a:rPr dirty="0" sz="650" spc="-15">
                <a:latin typeface="Tahoma"/>
                <a:cs typeface="Tahoma"/>
              </a:rPr>
              <a:t> </a:t>
            </a:r>
            <a:r>
              <a:rPr dirty="0" sz="650" spc="25">
                <a:latin typeface="Tahoma"/>
                <a:cs typeface="Tahoma"/>
              </a:rPr>
              <a:t>Worldwide."</a:t>
            </a:r>
            <a:r>
              <a:rPr dirty="0" sz="650" spc="-15">
                <a:latin typeface="Tahoma"/>
                <a:cs typeface="Tahoma"/>
              </a:rPr>
              <a:t> </a:t>
            </a:r>
            <a:r>
              <a:rPr dirty="0" sz="650" spc="15">
                <a:latin typeface="Tahoma"/>
                <a:cs typeface="Tahoma"/>
              </a:rPr>
              <a:t>Science</a:t>
            </a:r>
            <a:r>
              <a:rPr dirty="0" sz="650" spc="-15">
                <a:latin typeface="Tahoma"/>
                <a:cs typeface="Tahoma"/>
              </a:rPr>
              <a:t> </a:t>
            </a:r>
            <a:r>
              <a:rPr dirty="0" sz="650" spc="10">
                <a:latin typeface="Tahoma"/>
                <a:cs typeface="Tahoma"/>
              </a:rPr>
              <a:t>306.5702</a:t>
            </a:r>
            <a:r>
              <a:rPr dirty="0" sz="650" spc="-15">
                <a:latin typeface="Tahoma"/>
                <a:cs typeface="Tahoma"/>
              </a:rPr>
              <a:t> </a:t>
            </a:r>
            <a:r>
              <a:rPr dirty="0" sz="650" spc="-20">
                <a:latin typeface="Tahoma"/>
                <a:cs typeface="Tahoma"/>
              </a:rPr>
              <a:t>(2004):</a:t>
            </a:r>
            <a:r>
              <a:rPr dirty="0" sz="650" spc="-15">
                <a:latin typeface="Tahoma"/>
                <a:cs typeface="Tahoma"/>
              </a:rPr>
              <a:t> </a:t>
            </a:r>
            <a:r>
              <a:rPr dirty="0" sz="650" spc="5">
                <a:latin typeface="Tahoma"/>
                <a:cs typeface="Tahoma"/>
              </a:rPr>
              <a:t>1783-786.</a:t>
            </a:r>
            <a:r>
              <a:rPr dirty="0" sz="650" spc="-15">
                <a:latin typeface="Tahoma"/>
                <a:cs typeface="Tahoma"/>
              </a:rPr>
              <a:t> </a:t>
            </a:r>
            <a:r>
              <a:rPr dirty="0" sz="650" spc="20">
                <a:latin typeface="Tahoma"/>
                <a:cs typeface="Tahoma"/>
              </a:rPr>
              <a:t>Web.</a:t>
            </a:r>
            <a:endParaRPr sz="6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782818" y="8290961"/>
            <a:ext cx="2059939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Figure 7: Density Distribution of</a:t>
            </a:r>
            <a:r>
              <a:rPr dirty="0" sz="950" spc="-6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the  Number of</a:t>
            </a:r>
            <a:r>
              <a:rPr dirty="0" sz="950" spc="-9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Threats</a:t>
            </a:r>
            <a:endParaRPr sz="9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782818" y="4865485"/>
            <a:ext cx="1800860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950" spc="-5" b="1">
                <a:latin typeface="Arial"/>
                <a:cs typeface="Arial"/>
              </a:rPr>
              <a:t>Figure 6: Number of Threats</a:t>
            </a:r>
            <a:r>
              <a:rPr dirty="0" sz="950" spc="-8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by  Red List</a:t>
            </a:r>
            <a:r>
              <a:rPr dirty="0" sz="950" spc="-95" b="1">
                <a:latin typeface="Arial"/>
                <a:cs typeface="Arial"/>
              </a:rPr>
              <a:t> </a:t>
            </a:r>
            <a:r>
              <a:rPr dirty="0" sz="950" spc="-5" b="1">
                <a:latin typeface="Arial"/>
                <a:cs typeface="Arial"/>
              </a:rPr>
              <a:t>Category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2017-04-17T08:44:07Z</dcterms:created>
  <dcterms:modified xsi:type="dcterms:W3CDTF">2017-04-17T08:44:07Z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2017-04-17T00:00:00Z</vt:filetime>
  </property>
</Properties>
</file>