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73" r:id="rId3"/>
    <p:sldId id="279" r:id="rId4"/>
    <p:sldId id="287" r:id="rId5"/>
    <p:sldId id="283" r:id="rId6"/>
    <p:sldId id="284" r:id="rId7"/>
    <p:sldId id="285" r:id="rId8"/>
    <p:sldId id="286" r:id="rId9"/>
    <p:sldId id="282" r:id="rId10"/>
  </p:sldIdLst>
  <p:sldSz cx="10160000" cy="7621588"/>
  <p:notesSz cx="6858000" cy="9144000"/>
  <p:defaultTextStyle>
    <a:defPPr>
      <a:defRPr lang="pt-BR"/>
    </a:defPPr>
    <a:lvl1pPr marL="0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12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424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635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4847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058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270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482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29695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9971" autoAdjust="0"/>
  </p:normalViewPr>
  <p:slideViewPr>
    <p:cSldViewPr>
      <p:cViewPr varScale="1">
        <p:scale>
          <a:sx n="65" d="100"/>
          <a:sy n="65" d="100"/>
        </p:scale>
        <p:origin x="72" y="90"/>
      </p:cViewPr>
      <p:guideLst>
        <p:guide orient="horz" pos="2401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7F098-A952-4D21-81A3-8504044340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08ACF-45DE-450F-9FE1-BA2FCED3E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07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08ACF-45DE-450F-9FE1-BA2FCED3E7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45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08ACF-45DE-450F-9FE1-BA2FCED3E7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08ACF-45DE-450F-9FE1-BA2FCED3E7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74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08ACF-45DE-450F-9FE1-BA2FCED3E7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82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7638"/>
            <a:ext cx="8636000" cy="1633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900"/>
            <a:ext cx="7112000" cy="1947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92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6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3988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3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1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5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200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41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66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7438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3275" y="3230563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8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6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36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8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4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22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5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9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08000" y="305219"/>
            <a:ext cx="9144000" cy="1270265"/>
          </a:xfrm>
          <a:prstGeom prst="rect">
            <a:avLst/>
          </a:prstGeom>
        </p:spPr>
        <p:txBody>
          <a:bodyPr vert="horz" lIns="93241" tIns="46622" rIns="93241" bIns="46622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78372"/>
            <a:ext cx="9144000" cy="5029896"/>
          </a:xfrm>
          <a:prstGeom prst="rect">
            <a:avLst/>
          </a:prstGeom>
        </p:spPr>
        <p:txBody>
          <a:bodyPr vert="horz" lIns="93241" tIns="46622" rIns="93241" bIns="46622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1" y="7064087"/>
            <a:ext cx="2370667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D786-5AF5-49DC-9045-FA446815DB2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335" y="7064087"/>
            <a:ext cx="3217333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333" y="7064087"/>
            <a:ext cx="2370667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3448-3DB6-478C-ACB8-912ADE21638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5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9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324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658" indent="-349658" algn="l" defTabSz="93242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7594" indent="-291382" algn="l" defTabSz="932424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5530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740" indent="-233106" algn="l" defTabSz="93242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7953" indent="-233106" algn="l" defTabSz="93242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4164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37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8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801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1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24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63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847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058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27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48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69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0" y="7064375"/>
            <a:ext cx="2370138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077D-3CE0-49EF-A4CA-85E367E1CA1E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863" y="7064375"/>
            <a:ext cx="3216275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863" y="7064375"/>
            <a:ext cx="2370137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B5CD-1573-4B3A-BE6D-77E15BAE05D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512" y="0"/>
            <a:ext cx="4285488" cy="1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4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26618"/>
            <a:ext cx="10160000" cy="3312368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DOMÍNIOS DO COBIT NA EMPRESA PREFEITURA MUNICIPAL DE </a:t>
            </a:r>
            <a:r>
              <a:rPr lang="pt-BR" sz="5400" dirty="0" smtClean="0">
                <a:solidFill>
                  <a:schemeClr val="bg1"/>
                </a:solidFill>
              </a:rPr>
              <a:t>SÃO</a:t>
            </a:r>
            <a:r>
              <a:rPr lang="pt-BR" sz="5400" dirty="0">
                <a:solidFill>
                  <a:schemeClr val="bg1"/>
                </a:solidFill>
              </a:rPr>
              <a:t/>
            </a:r>
            <a:br>
              <a:rPr lang="pt-BR" sz="5400" dirty="0">
                <a:solidFill>
                  <a:schemeClr val="bg1"/>
                </a:solidFill>
              </a:rPr>
            </a:br>
            <a:r>
              <a:rPr lang="pt-BR" sz="5400" dirty="0">
                <a:solidFill>
                  <a:schemeClr val="bg1"/>
                </a:solidFill>
              </a:rPr>
              <a:t>JOSÉ DOS PINHAIS </a:t>
            </a:r>
            <a:r>
              <a:rPr lang="pt-BR" sz="5400" dirty="0" smtClean="0">
                <a:solidFill>
                  <a:schemeClr val="bg1"/>
                </a:solidFill>
              </a:rPr>
              <a:t/>
            </a:r>
            <a:br>
              <a:rPr lang="pt-BR" sz="5400" dirty="0" smtClean="0">
                <a:solidFill>
                  <a:schemeClr val="bg1"/>
                </a:solidFill>
              </a:rPr>
            </a:br>
            <a:r>
              <a:rPr lang="pt-BR" sz="5400" dirty="0" smtClean="0">
                <a:solidFill>
                  <a:schemeClr val="bg1"/>
                </a:solidFill>
              </a:rPr>
              <a:t>(</a:t>
            </a:r>
            <a:r>
              <a:rPr lang="pt-BR" sz="5400" dirty="0">
                <a:solidFill>
                  <a:schemeClr val="bg1"/>
                </a:solidFill>
              </a:rPr>
              <a:t>HELP DESK)</a:t>
            </a:r>
            <a:endParaRPr lang="pt-BR" sz="5400" dirty="0" smtClean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55864" y="4026818"/>
            <a:ext cx="5599832" cy="2955851"/>
          </a:xfrm>
        </p:spPr>
        <p:txBody>
          <a:bodyPr>
            <a:normAutofit/>
          </a:bodyPr>
          <a:lstStyle/>
          <a:p>
            <a:pPr algn="r"/>
            <a:endParaRPr lang="pt-BR" dirty="0" smtClean="0">
              <a:solidFill>
                <a:schemeClr val="bg1"/>
              </a:solidFill>
            </a:endParaRPr>
          </a:p>
          <a:p>
            <a:pPr algn="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786458"/>
            <a:ext cx="9144000" cy="788342"/>
          </a:xfrm>
        </p:spPr>
        <p:txBody>
          <a:bodyPr/>
          <a:lstStyle/>
          <a:p>
            <a:r>
              <a:rPr lang="pt-BR" sz="4800" dirty="0"/>
              <a:t>PLANEJAR E ORGANIZAR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uma votação para a decisão de propostas feitas pela equipe de programadores com os cargos mais altos, para que haja uma discussão sobre o assunto e a viabilidades de ser implantado, assim como um debate da solicitação sobre gastos, automatização, entre outros.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54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714450"/>
            <a:ext cx="9144000" cy="860350"/>
          </a:xfrm>
        </p:spPr>
        <p:txBody>
          <a:bodyPr/>
          <a:lstStyle/>
          <a:p>
            <a:r>
              <a:rPr lang="pt-BR" dirty="0" smtClean="0"/>
              <a:t>ADQUIRIR E IMPLEMENTAR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218506"/>
            <a:ext cx="9144000" cy="6403082"/>
          </a:xfrm>
        </p:spPr>
        <p:txBody>
          <a:bodyPr/>
          <a:lstStyle/>
          <a:p>
            <a:r>
              <a:rPr lang="pt-BR" dirty="0" smtClean="0"/>
              <a:t>Aquisição de hardwares 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Máquinas novas, mais rápidas, com mais capacidade/potência para que o atendimento tenha mais qualidade e agilidade)</a:t>
            </a:r>
          </a:p>
          <a:p>
            <a:r>
              <a:rPr lang="pt-BR" dirty="0" smtClean="0"/>
              <a:t>Aquisição de softwares </a:t>
            </a:r>
          </a:p>
          <a:p>
            <a:pPr marL="0" indent="0">
              <a:buNone/>
            </a:pPr>
            <a:r>
              <a:rPr lang="pt-BR" dirty="0"/>
              <a:t>N</a:t>
            </a:r>
            <a:r>
              <a:rPr lang="pt-BR" dirty="0" smtClean="0"/>
              <a:t>ovas ferramentas para auxilio tanto para o usuário quanto para o atendente. Exemplo: </a:t>
            </a:r>
            <a:r>
              <a:rPr lang="pt-BR" dirty="0" err="1" smtClean="0"/>
              <a:t>chatbot</a:t>
            </a:r>
            <a:r>
              <a:rPr lang="pt-BR" dirty="0" smtClean="0"/>
              <a:t> que entendesse a necessidade do usuário e o auxiliasse com coisas básicas, como troca de senhas, instalação e desinstalação de programas entre outras dúvidas simples. Está questão auxiliaria o usuário e o atendente poderia prioriza chamados mais urgentes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ADQUIRIR E IMPLEMENTAR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de hardware: </a:t>
            </a:r>
          </a:p>
          <a:p>
            <a:pPr marL="0" indent="0">
              <a:buNone/>
            </a:pPr>
            <a:r>
              <a:rPr lang="pt-BR" dirty="0" smtClean="0"/>
              <a:t>O próprio suporte poderia realizar a instalação das máquinas, é um processo rápido, o qual pode ser concluído em apenas 1 dia.</a:t>
            </a:r>
          </a:p>
          <a:p>
            <a:r>
              <a:rPr lang="pt-BR" dirty="0" smtClean="0"/>
              <a:t>Implementação de software:</a:t>
            </a:r>
          </a:p>
          <a:p>
            <a:pPr marL="0" indent="0">
              <a:buNone/>
            </a:pPr>
            <a:r>
              <a:rPr lang="pt-BR" dirty="0" smtClean="0"/>
              <a:t>Por conta do chat ser uma plataforma web, sua implementação seria descomplicada. Haveria um treinamento para a utilização, o qual pode ser concluído em menos de 1 dia.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ENTREGAR E SUPORTAR</a:t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574800"/>
            <a:ext cx="9144000" cy="5233988"/>
          </a:xfrm>
        </p:spPr>
        <p:txBody>
          <a:bodyPr/>
          <a:lstStyle/>
          <a:p>
            <a:r>
              <a:rPr lang="pt-BR" dirty="0" smtClean="0"/>
              <a:t>Na questão de segurança, o Suporte (onde está localizado o servidor) é um local exposto, para questões de proteção de dados, poderia ser implantado mais câmeras, assim como uma porta eletrônica para acesso apenas de pessoas autorizadas.</a:t>
            </a:r>
          </a:p>
          <a:p>
            <a:r>
              <a:rPr lang="pt-BR" dirty="0" smtClean="0"/>
              <a:t>Os responsáveis pelos servidores é a equipe do </a:t>
            </a:r>
            <a:r>
              <a:rPr lang="pt-BR" dirty="0" err="1" smtClean="0"/>
              <a:t>DataCenter</a:t>
            </a:r>
            <a:r>
              <a:rPr lang="pt-BR" dirty="0" smtClean="0"/>
              <a:t>, o que poderiam fazer para a segurança de dados do usuário é a realização de backups diariamente, para que quando uma formatação fosse efetuada, o usuário não perca todos os seus dados (como acontece com frequência).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714450"/>
            <a:ext cx="9144000" cy="860350"/>
          </a:xfrm>
        </p:spPr>
        <p:txBody>
          <a:bodyPr/>
          <a:lstStyle/>
          <a:p>
            <a:r>
              <a:rPr lang="pt-BR" dirty="0" smtClean="0"/>
              <a:t>MONITORAR E AVALIAR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Haver um Gestor mais presente na área do Help-Desk, para que haja mais avaliações dos funcionários, como por exemplo feedbacks, para que os empregados possam ter consciência se seus atendimentos estão de acordo com o esperado ou não. Os feedbacks são uma ótima opção pois também pode-se desta forma selecionar apenas os funcionários mais competentes, fazendo com que assim o setor se torne mais competente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786458"/>
            <a:ext cx="9144000" cy="788342"/>
          </a:xfrm>
        </p:spPr>
        <p:txBody>
          <a:bodyPr/>
          <a:lstStyle/>
          <a:p>
            <a:r>
              <a:rPr lang="pt-BR" dirty="0"/>
              <a:t>MONITORAR E AVALIAR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proposta feita pela equipe definiu algumas políticas que podem </a:t>
            </a:r>
            <a:r>
              <a:rPr lang="pt-BR" dirty="0" smtClean="0"/>
              <a:t>ser implementadas </a:t>
            </a:r>
            <a:r>
              <a:rPr lang="pt-BR" dirty="0"/>
              <a:t>no setor para avaliação dos gestores são elas:</a:t>
            </a:r>
          </a:p>
          <a:p>
            <a:pPr marL="400050" lvl="1" indent="0">
              <a:buNone/>
            </a:pPr>
            <a:r>
              <a:rPr lang="pt-BR" dirty="0"/>
              <a:t>• Efetividade de trabalho;</a:t>
            </a:r>
          </a:p>
          <a:p>
            <a:pPr marL="400050" lvl="1" indent="0">
              <a:buNone/>
            </a:pPr>
            <a:r>
              <a:rPr lang="pt-BR" dirty="0"/>
              <a:t>• Tempo trabalhado;</a:t>
            </a:r>
          </a:p>
          <a:p>
            <a:pPr marL="400050" lvl="1" indent="0">
              <a:buNone/>
            </a:pPr>
            <a:r>
              <a:rPr lang="pt-BR" dirty="0"/>
              <a:t>• Telas acessadas;</a:t>
            </a:r>
          </a:p>
          <a:p>
            <a:pPr marL="400050" lvl="1" indent="0">
              <a:buNone/>
            </a:pPr>
            <a:r>
              <a:rPr lang="pt-BR" dirty="0"/>
              <a:t>• Fluxo de trabalho;</a:t>
            </a:r>
          </a:p>
          <a:p>
            <a:pPr marL="400050" lvl="1" indent="0">
              <a:buNone/>
            </a:pPr>
            <a:r>
              <a:rPr lang="pt-BR" dirty="0"/>
              <a:t>• Avaliação do usuário;</a:t>
            </a:r>
          </a:p>
          <a:p>
            <a:pPr marL="400050" lvl="1" indent="0">
              <a:buNone/>
            </a:pPr>
            <a:r>
              <a:rPr lang="pt-BR" dirty="0"/>
              <a:t>• Problemas inesperados.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520" y="2586658"/>
            <a:ext cx="8636000" cy="1633702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Obrigado pela atenção!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98826"/>
            <a:ext cx="7112000" cy="2167813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Amanda </a:t>
            </a:r>
            <a:r>
              <a:rPr lang="pt-BR" sz="2400" dirty="0" err="1">
                <a:solidFill>
                  <a:schemeClr val="bg1"/>
                </a:solidFill>
              </a:rPr>
              <a:t>Ivoniak</a:t>
            </a:r>
            <a:r>
              <a:rPr lang="pt-BR" sz="2400" dirty="0">
                <a:solidFill>
                  <a:schemeClr val="bg1"/>
                </a:solidFill>
              </a:rPr>
              <a:t>: 13335</a:t>
            </a:r>
          </a:p>
          <a:p>
            <a:r>
              <a:rPr lang="pt-BR" sz="2400" dirty="0">
                <a:solidFill>
                  <a:schemeClr val="bg1"/>
                </a:solidFill>
              </a:rPr>
              <a:t>Bruno Gonzaga: 14142</a:t>
            </a:r>
          </a:p>
          <a:p>
            <a:r>
              <a:rPr lang="pt-BR" sz="2400" dirty="0">
                <a:solidFill>
                  <a:schemeClr val="bg1"/>
                </a:solidFill>
              </a:rPr>
              <a:t>Brenda </a:t>
            </a:r>
            <a:r>
              <a:rPr lang="pt-BR" sz="2400" dirty="0" err="1">
                <a:solidFill>
                  <a:schemeClr val="bg1"/>
                </a:solidFill>
              </a:rPr>
              <a:t>Dolinhake</a:t>
            </a:r>
            <a:r>
              <a:rPr lang="pt-BR" sz="2400" dirty="0">
                <a:solidFill>
                  <a:schemeClr val="bg1"/>
                </a:solidFill>
              </a:rPr>
              <a:t>: 13622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Jhon</a:t>
            </a:r>
            <a:r>
              <a:rPr lang="pt-BR" sz="2400" dirty="0">
                <a:solidFill>
                  <a:schemeClr val="bg1"/>
                </a:solidFill>
              </a:rPr>
              <a:t> William: 13566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Jonnyfer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Andreola</a:t>
            </a:r>
            <a:r>
              <a:rPr lang="pt-BR" sz="2400" dirty="0">
                <a:solidFill>
                  <a:schemeClr val="bg1"/>
                </a:solidFill>
              </a:rPr>
              <a:t>: 13405</a:t>
            </a:r>
          </a:p>
          <a:p>
            <a:r>
              <a:rPr lang="pt-BR" sz="2400" dirty="0">
                <a:solidFill>
                  <a:schemeClr val="bg1"/>
                </a:solidFill>
              </a:rPr>
              <a:t>Paulo Neto: 14155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0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463</Words>
  <Application>Microsoft Office PowerPoint</Application>
  <PresentationFormat>Personalizar</PresentationFormat>
  <Paragraphs>89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Tema do Office</vt:lpstr>
      <vt:lpstr>Personalizar design</vt:lpstr>
      <vt:lpstr>DOMÍNIOS DO COBIT NA EMPRESA PREFEITURA MUNICIPAL DE SÃO JOSÉ DOS PINHAIS  (HELP DESK)</vt:lpstr>
      <vt:lpstr>PLANEJAR E ORGANIZAR</vt:lpstr>
      <vt:lpstr>ADQUIRIR E IMPLEMENTAR</vt:lpstr>
      <vt:lpstr>ADQUIRIR E IMPLEMENTAR</vt:lpstr>
      <vt:lpstr> ENTREGAR E SUPORTAR                                                          </vt:lpstr>
      <vt:lpstr>MONITORAR E AVALIAR</vt:lpstr>
      <vt:lpstr>MONITORAR E AVALIAR</vt:lpstr>
      <vt:lpstr>Obrigado pela atenção!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Malinverni Kubiak</dc:creator>
  <cp:lastModifiedBy>Aluno</cp:lastModifiedBy>
  <cp:revision>98</cp:revision>
  <dcterms:created xsi:type="dcterms:W3CDTF">2012-04-11T11:26:33Z</dcterms:created>
  <dcterms:modified xsi:type="dcterms:W3CDTF">2019-11-20T23:27:04Z</dcterms:modified>
</cp:coreProperties>
</file>