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bookmarkIdSeed="2">
  <p:sldMasterIdLst>
    <p:sldMasterId id="2147483648" r:id="rId1"/>
    <p:sldMasterId id="2147483660" r:id="rId2"/>
  </p:sldMasterIdLst>
  <p:sldIdLst>
    <p:sldId id="273" r:id="rId3"/>
    <p:sldId id="287" r:id="rId4"/>
    <p:sldId id="299" r:id="rId5"/>
    <p:sldId id="294" r:id="rId6"/>
    <p:sldId id="297" r:id="rId7"/>
    <p:sldId id="286" r:id="rId8"/>
    <p:sldId id="288" r:id="rId9"/>
    <p:sldId id="285" r:id="rId10"/>
    <p:sldId id="284" r:id="rId11"/>
    <p:sldId id="279" r:id="rId12"/>
    <p:sldId id="283" r:id="rId13"/>
    <p:sldId id="300" r:id="rId14"/>
    <p:sldId id="302" r:id="rId15"/>
    <p:sldId id="301" r:id="rId16"/>
    <p:sldId id="303" r:id="rId17"/>
    <p:sldId id="306" r:id="rId18"/>
    <p:sldId id="304" r:id="rId19"/>
    <p:sldId id="305" r:id="rId20"/>
    <p:sldId id="307" r:id="rId21"/>
    <p:sldId id="308" r:id="rId22"/>
    <p:sldId id="282" r:id="rId23"/>
  </p:sldIdLst>
  <p:sldSz cx="10160000" cy="7621588"/>
  <p:notesSz cx="6858000" cy="9144000"/>
  <p:defaultText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01">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434" autoAdjust="0"/>
  </p:normalViewPr>
  <p:slideViewPr>
    <p:cSldViewPr>
      <p:cViewPr>
        <p:scale>
          <a:sx n="76" d="100"/>
          <a:sy n="76" d="100"/>
        </p:scale>
        <p:origin x="-2430" y="-798"/>
      </p:cViewPr>
      <p:guideLst>
        <p:guide orient="horz" pos="2401"/>
        <p:guide pos="320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7638"/>
            <a:ext cx="8636000" cy="1633702"/>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8900"/>
            <a:ext cx="7112000" cy="1947739"/>
          </a:xfrm>
        </p:spPr>
        <p:txBody>
          <a:bodyPr/>
          <a:lstStyle>
            <a:lvl1pPr marL="0" indent="0" algn="ctr">
              <a:buNone/>
              <a:defRPr>
                <a:solidFill>
                  <a:schemeClr val="tx1">
                    <a:tint val="75000"/>
                  </a:schemeClr>
                </a:solidFill>
              </a:defRPr>
            </a:lvl1pPr>
            <a:lvl2pPr marL="466212" indent="0" algn="ctr">
              <a:buNone/>
              <a:defRPr>
                <a:solidFill>
                  <a:schemeClr val="tx1">
                    <a:tint val="75000"/>
                  </a:schemeClr>
                </a:solidFill>
              </a:defRPr>
            </a:lvl2pPr>
            <a:lvl3pPr marL="932424" indent="0" algn="ctr">
              <a:buNone/>
              <a:defRPr>
                <a:solidFill>
                  <a:schemeClr val="tx1">
                    <a:tint val="75000"/>
                  </a:schemeClr>
                </a:solidFill>
              </a:defRPr>
            </a:lvl3pPr>
            <a:lvl4pPr marL="1398635" indent="0" algn="ctr">
              <a:buNone/>
              <a:defRPr>
                <a:solidFill>
                  <a:schemeClr val="tx1">
                    <a:tint val="75000"/>
                  </a:schemeClr>
                </a:solidFill>
              </a:defRPr>
            </a:lvl4pPr>
            <a:lvl5pPr marL="1864847" indent="0" algn="ctr">
              <a:buNone/>
              <a:defRPr>
                <a:solidFill>
                  <a:schemeClr val="tx1">
                    <a:tint val="75000"/>
                  </a:schemeClr>
                </a:solidFill>
              </a:defRPr>
            </a:lvl5pPr>
            <a:lvl6pPr marL="2331058" indent="0" algn="ctr">
              <a:buNone/>
              <a:defRPr>
                <a:solidFill>
                  <a:schemeClr val="tx1">
                    <a:tint val="75000"/>
                  </a:schemeClr>
                </a:solidFill>
              </a:defRPr>
            </a:lvl6pPr>
            <a:lvl7pPr marL="2797270" indent="0" algn="ctr">
              <a:buNone/>
              <a:defRPr>
                <a:solidFill>
                  <a:schemeClr val="tx1">
                    <a:tint val="75000"/>
                  </a:schemeClr>
                </a:solidFill>
              </a:defRPr>
            </a:lvl7pPr>
            <a:lvl8pPr marL="3263482" indent="0" algn="ctr">
              <a:buNone/>
              <a:defRPr>
                <a:solidFill>
                  <a:schemeClr val="tx1">
                    <a:tint val="75000"/>
                  </a:schemeClr>
                </a:solidFill>
              </a:defRPr>
            </a:lvl8pPr>
            <a:lvl9pPr marL="3729695"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54BD786-5AF5-49DC-9045-FA446815DB20}"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EF3448-3DB6-478C-ACB8-912ADE21638C}" type="slidenum">
              <a:rPr lang="pt-BR" smtClean="0"/>
              <a:pPr/>
              <a:t>‹nº›</a:t>
            </a:fld>
            <a:endParaRPr lang="pt-BR"/>
          </a:p>
        </p:txBody>
      </p:sp>
    </p:spTree>
    <p:extLst>
      <p:ext uri="{BB962C8B-B14F-4D97-AF65-F5344CB8AC3E}">
        <p14:creationId xmlns:p14="http://schemas.microsoft.com/office/powerpoint/2010/main" val="41016927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990725" y="5335588"/>
            <a:ext cx="6096000" cy="628650"/>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990725" y="681038"/>
            <a:ext cx="6096000" cy="45735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990725" y="5964238"/>
            <a:ext cx="6096000" cy="895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304183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1778000"/>
            <a:ext cx="9144000" cy="50307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120896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366000" y="304800"/>
            <a:ext cx="2286000" cy="6503988"/>
          </a:xfrm>
          <a:prstGeom prst="rect">
            <a:avLst/>
          </a:prstGeo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508000" y="304800"/>
            <a:ext cx="6705600" cy="6503988"/>
          </a:xfrm>
          <a:prstGeom prst="rect">
            <a:avLst/>
          </a:prstGeo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308810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62000" y="2366963"/>
            <a:ext cx="8636000" cy="1635125"/>
          </a:xfrm>
          <a:prstGeom prst="rect">
            <a:avLst/>
          </a:prstGeom>
        </p:spPr>
        <p:txBody>
          <a:bodyPr/>
          <a:lstStyle/>
          <a:p>
            <a:r>
              <a:rPr lang="pt-BR" smtClean="0"/>
              <a:t>Clique para editar o título mestre</a:t>
            </a:r>
            <a:endParaRPr lang="pt-BR"/>
          </a:p>
        </p:txBody>
      </p:sp>
      <p:sp>
        <p:nvSpPr>
          <p:cNvPr id="3" name="Subtítulo 2"/>
          <p:cNvSpPr>
            <a:spLocks noGrp="1"/>
          </p:cNvSpPr>
          <p:nvPr>
            <p:ph type="subTitle" idx="1"/>
          </p:nvPr>
        </p:nvSpPr>
        <p:spPr>
          <a:xfrm>
            <a:off x="1524000" y="4319588"/>
            <a:ext cx="7112000" cy="194627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301441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idx="1"/>
          </p:nvPr>
        </p:nvSpPr>
        <p:spPr>
          <a:xfrm>
            <a:off x="508000" y="1778000"/>
            <a:ext cx="9144000" cy="5030788"/>
          </a:xfrm>
          <a:prstGeom prst="rect">
            <a:avLst/>
          </a:prstGeo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164966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03275" y="4897438"/>
            <a:ext cx="8636000" cy="1514475"/>
          </a:xfrm>
          <a:prstGeom prst="rect">
            <a:avLst/>
          </a:prstGeo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803275" y="3230563"/>
            <a:ext cx="8636000" cy="1666875"/>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313758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5080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5156200" y="1778000"/>
            <a:ext cx="4495800" cy="50307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2898647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06563"/>
            <a:ext cx="4489450"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508000" y="2417763"/>
            <a:ext cx="4489450"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5160963" y="1706563"/>
            <a:ext cx="4491037" cy="7112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5160963" y="2417763"/>
            <a:ext cx="4491037" cy="439102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199936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4800"/>
            <a:ext cx="9144000" cy="1270000"/>
          </a:xfrm>
          <a:prstGeom prst="rect">
            <a:avLst/>
          </a:prstGeom>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59082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150304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08000" y="303213"/>
            <a:ext cx="3343275" cy="1292225"/>
          </a:xfrm>
          <a:prstGeom prst="rect">
            <a:avLst/>
          </a:prstGeo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971925" y="303213"/>
            <a:ext cx="5680075" cy="65055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508000" y="1595438"/>
            <a:ext cx="3343275" cy="52133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6CC077D-3CE0-49EF-A4CA-85E367E1CA1E}" type="datetimeFigureOut">
              <a:rPr lang="pt-BR" smtClean="0"/>
              <a:pPr/>
              <a:t>23/11/2016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D44B5CD-1573-4B3A-BE6D-77E15BAE05D3}" type="slidenum">
              <a:rPr lang="pt-BR" smtClean="0"/>
              <a:pPr/>
              <a:t>‹nº›</a:t>
            </a:fld>
            <a:endParaRPr lang="pt-BR"/>
          </a:p>
        </p:txBody>
      </p:sp>
    </p:spTree>
    <p:extLst>
      <p:ext uri="{BB962C8B-B14F-4D97-AF65-F5344CB8AC3E}">
        <p14:creationId xmlns:p14="http://schemas.microsoft.com/office/powerpoint/2010/main" val="600995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08000" y="305219"/>
            <a:ext cx="9144000" cy="1270265"/>
          </a:xfrm>
          <a:prstGeom prst="rect">
            <a:avLst/>
          </a:prstGeom>
        </p:spPr>
        <p:txBody>
          <a:bodyPr vert="horz" lIns="93241" tIns="46622" rIns="93241" bIns="46622"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508000" y="1778372"/>
            <a:ext cx="9144000" cy="5029896"/>
          </a:xfrm>
          <a:prstGeom prst="rect">
            <a:avLst/>
          </a:prstGeom>
        </p:spPr>
        <p:txBody>
          <a:bodyPr vert="horz" lIns="93241" tIns="46622" rIns="93241" bIns="46622"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508001" y="7064087"/>
            <a:ext cx="2370667" cy="405779"/>
          </a:xfrm>
          <a:prstGeom prst="rect">
            <a:avLst/>
          </a:prstGeom>
        </p:spPr>
        <p:txBody>
          <a:bodyPr vert="horz" lIns="93241" tIns="46622" rIns="93241" bIns="46622" rtlCol="0" anchor="ctr"/>
          <a:lstStyle>
            <a:lvl1pPr algn="l">
              <a:defRPr sz="1200">
                <a:solidFill>
                  <a:schemeClr val="tx1">
                    <a:tint val="75000"/>
                  </a:schemeClr>
                </a:solidFill>
              </a:defRPr>
            </a:lvl1pPr>
          </a:lstStyle>
          <a:p>
            <a:fld id="{954BD786-5AF5-49DC-9045-FA446815DB20}" type="datetimeFigureOut">
              <a:rPr lang="pt-BR" smtClean="0"/>
              <a:pPr/>
              <a:t>23/11/2016</a:t>
            </a:fld>
            <a:endParaRPr lang="pt-BR"/>
          </a:p>
        </p:txBody>
      </p:sp>
      <p:sp>
        <p:nvSpPr>
          <p:cNvPr id="5" name="Espaço Reservado para Rodapé 4"/>
          <p:cNvSpPr>
            <a:spLocks noGrp="1"/>
          </p:cNvSpPr>
          <p:nvPr>
            <p:ph type="ftr" sz="quarter" idx="3"/>
          </p:nvPr>
        </p:nvSpPr>
        <p:spPr>
          <a:xfrm>
            <a:off x="3471335" y="7064087"/>
            <a:ext cx="3217333" cy="405779"/>
          </a:xfrm>
          <a:prstGeom prst="rect">
            <a:avLst/>
          </a:prstGeom>
        </p:spPr>
        <p:txBody>
          <a:bodyPr vert="horz" lIns="93241" tIns="46622" rIns="93241" bIns="46622"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333" y="7064087"/>
            <a:ext cx="2370667" cy="405779"/>
          </a:xfrm>
          <a:prstGeom prst="rect">
            <a:avLst/>
          </a:prstGeom>
        </p:spPr>
        <p:txBody>
          <a:bodyPr vert="horz" lIns="93241" tIns="46622" rIns="93241" bIns="46622" rtlCol="0" anchor="ctr"/>
          <a:lstStyle>
            <a:lvl1pPr algn="r">
              <a:defRPr sz="1200">
                <a:solidFill>
                  <a:schemeClr val="tx1">
                    <a:tint val="75000"/>
                  </a:schemeClr>
                </a:solidFill>
              </a:defRPr>
            </a:lvl1pPr>
          </a:lstStyle>
          <a:p>
            <a:fld id="{FEEF3448-3DB6-478C-ACB8-912ADE21638C}" type="slidenum">
              <a:rPr lang="pt-BR" smtClean="0"/>
              <a:pPr/>
              <a:t>‹nº›</a:t>
            </a:fld>
            <a:endParaRPr lang="pt-BR"/>
          </a:p>
        </p:txBody>
      </p:sp>
      <p:pic>
        <p:nvPicPr>
          <p:cNvPr id="8"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160000" cy="765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995531"/>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32424" rtl="0" eaLnBrk="1" latinLnBrk="0" hangingPunct="1">
        <a:spcBef>
          <a:spcPct val="0"/>
        </a:spcBef>
        <a:buNone/>
        <a:defRPr sz="4400" kern="1200">
          <a:solidFill>
            <a:schemeClr val="tx1"/>
          </a:solidFill>
          <a:latin typeface="+mj-lt"/>
          <a:ea typeface="+mj-ea"/>
          <a:cs typeface="+mj-cs"/>
        </a:defRPr>
      </a:lvl1pPr>
    </p:titleStyle>
    <p:bodyStyle>
      <a:lvl1pPr marL="349658" indent="-349658" algn="l" defTabSz="93242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57594" indent="-291382" algn="l" defTabSz="93242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65530" indent="-233106" algn="l" defTabSz="93242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31740"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97953"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64164"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37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588"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801" indent="-233106" algn="l" defTabSz="9324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32424" rtl="0" eaLnBrk="1" latinLnBrk="0" hangingPunct="1">
        <a:defRPr sz="1800" kern="1200">
          <a:solidFill>
            <a:schemeClr val="tx1"/>
          </a:solidFill>
          <a:latin typeface="+mn-lt"/>
          <a:ea typeface="+mn-ea"/>
          <a:cs typeface="+mn-cs"/>
        </a:defRPr>
      </a:lvl1pPr>
      <a:lvl2pPr marL="466212" algn="l" defTabSz="932424" rtl="0" eaLnBrk="1" latinLnBrk="0" hangingPunct="1">
        <a:defRPr sz="1800" kern="1200">
          <a:solidFill>
            <a:schemeClr val="tx1"/>
          </a:solidFill>
          <a:latin typeface="+mn-lt"/>
          <a:ea typeface="+mn-ea"/>
          <a:cs typeface="+mn-cs"/>
        </a:defRPr>
      </a:lvl2pPr>
      <a:lvl3pPr marL="932424" algn="l" defTabSz="932424" rtl="0" eaLnBrk="1" latinLnBrk="0" hangingPunct="1">
        <a:defRPr sz="1800" kern="1200">
          <a:solidFill>
            <a:schemeClr val="tx1"/>
          </a:solidFill>
          <a:latin typeface="+mn-lt"/>
          <a:ea typeface="+mn-ea"/>
          <a:cs typeface="+mn-cs"/>
        </a:defRPr>
      </a:lvl3pPr>
      <a:lvl4pPr marL="1398635" algn="l" defTabSz="932424" rtl="0" eaLnBrk="1" latinLnBrk="0" hangingPunct="1">
        <a:defRPr sz="1800" kern="1200">
          <a:solidFill>
            <a:schemeClr val="tx1"/>
          </a:solidFill>
          <a:latin typeface="+mn-lt"/>
          <a:ea typeface="+mn-ea"/>
          <a:cs typeface="+mn-cs"/>
        </a:defRPr>
      </a:lvl4pPr>
      <a:lvl5pPr marL="1864847" algn="l" defTabSz="932424" rtl="0" eaLnBrk="1" latinLnBrk="0" hangingPunct="1">
        <a:defRPr sz="1800" kern="1200">
          <a:solidFill>
            <a:schemeClr val="tx1"/>
          </a:solidFill>
          <a:latin typeface="+mn-lt"/>
          <a:ea typeface="+mn-ea"/>
          <a:cs typeface="+mn-cs"/>
        </a:defRPr>
      </a:lvl5pPr>
      <a:lvl6pPr marL="2331058" algn="l" defTabSz="932424" rtl="0" eaLnBrk="1" latinLnBrk="0" hangingPunct="1">
        <a:defRPr sz="1800" kern="1200">
          <a:solidFill>
            <a:schemeClr val="tx1"/>
          </a:solidFill>
          <a:latin typeface="+mn-lt"/>
          <a:ea typeface="+mn-ea"/>
          <a:cs typeface="+mn-cs"/>
        </a:defRPr>
      </a:lvl6pPr>
      <a:lvl7pPr marL="2797270" algn="l" defTabSz="932424" rtl="0" eaLnBrk="1" latinLnBrk="0" hangingPunct="1">
        <a:defRPr sz="1800" kern="1200">
          <a:solidFill>
            <a:schemeClr val="tx1"/>
          </a:solidFill>
          <a:latin typeface="+mn-lt"/>
          <a:ea typeface="+mn-ea"/>
          <a:cs typeface="+mn-cs"/>
        </a:defRPr>
      </a:lvl7pPr>
      <a:lvl8pPr marL="3263482" algn="l" defTabSz="932424" rtl="0" eaLnBrk="1" latinLnBrk="0" hangingPunct="1">
        <a:defRPr sz="1800" kern="1200">
          <a:solidFill>
            <a:schemeClr val="tx1"/>
          </a:solidFill>
          <a:latin typeface="+mn-lt"/>
          <a:ea typeface="+mn-ea"/>
          <a:cs typeface="+mn-cs"/>
        </a:defRPr>
      </a:lvl8pPr>
      <a:lvl9pPr marL="3729695" algn="l" defTabSz="93242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Espaço Reservado para Data 3"/>
          <p:cNvSpPr>
            <a:spLocks noGrp="1"/>
          </p:cNvSpPr>
          <p:nvPr>
            <p:ph type="dt" sz="half" idx="2"/>
          </p:nvPr>
        </p:nvSpPr>
        <p:spPr>
          <a:xfrm>
            <a:off x="508000" y="7064375"/>
            <a:ext cx="2370138" cy="404813"/>
          </a:xfrm>
          <a:prstGeom prst="rect">
            <a:avLst/>
          </a:prstGeom>
        </p:spPr>
        <p:txBody>
          <a:bodyPr vert="horz" lIns="91440" tIns="45720" rIns="91440" bIns="45720" rtlCol="0" anchor="ctr"/>
          <a:lstStyle>
            <a:lvl1pPr algn="l">
              <a:defRPr sz="1200">
                <a:solidFill>
                  <a:schemeClr val="tx1">
                    <a:tint val="75000"/>
                  </a:schemeClr>
                </a:solidFill>
              </a:defRPr>
            </a:lvl1pPr>
          </a:lstStyle>
          <a:p>
            <a:fld id="{D6CC077D-3CE0-49EF-A4CA-85E367E1CA1E}" type="datetimeFigureOut">
              <a:rPr lang="pt-BR" smtClean="0"/>
              <a:pPr/>
              <a:t>23/11/2016</a:t>
            </a:fld>
            <a:endParaRPr lang="pt-BR"/>
          </a:p>
        </p:txBody>
      </p:sp>
      <p:sp>
        <p:nvSpPr>
          <p:cNvPr id="5" name="Espaço Reservado para Rodapé 4"/>
          <p:cNvSpPr>
            <a:spLocks noGrp="1"/>
          </p:cNvSpPr>
          <p:nvPr>
            <p:ph type="ftr" sz="quarter" idx="3"/>
          </p:nvPr>
        </p:nvSpPr>
        <p:spPr>
          <a:xfrm>
            <a:off x="3471863" y="7064375"/>
            <a:ext cx="3216275" cy="40481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7281863" y="7064375"/>
            <a:ext cx="2370137" cy="404813"/>
          </a:xfrm>
          <a:prstGeom prst="rect">
            <a:avLst/>
          </a:prstGeom>
        </p:spPr>
        <p:txBody>
          <a:bodyPr vert="horz" lIns="91440" tIns="45720" rIns="91440" bIns="45720" rtlCol="0" anchor="ctr"/>
          <a:lstStyle>
            <a:lvl1pPr algn="r">
              <a:defRPr sz="1200">
                <a:solidFill>
                  <a:schemeClr val="tx1">
                    <a:tint val="75000"/>
                  </a:schemeClr>
                </a:solidFill>
              </a:defRPr>
            </a:lvl1pPr>
          </a:lstStyle>
          <a:p>
            <a:fld id="{CD44B5CD-1573-4B3A-BE6D-77E15BAE05D3}" type="slidenum">
              <a:rPr lang="pt-BR" smtClean="0"/>
              <a:pPr/>
              <a:t>‹nº›</a:t>
            </a:fld>
            <a:endParaRPr lang="pt-BR"/>
          </a:p>
        </p:txBody>
      </p:sp>
      <p:pic>
        <p:nvPicPr>
          <p:cNvPr id="7" name="Imagem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874512" y="0"/>
            <a:ext cx="4285488" cy="1139952"/>
          </a:xfrm>
          <a:prstGeom prst="rect">
            <a:avLst/>
          </a:prstGeom>
        </p:spPr>
      </p:pic>
    </p:spTree>
    <p:extLst>
      <p:ext uri="{BB962C8B-B14F-4D97-AF65-F5344CB8AC3E}">
        <p14:creationId xmlns:p14="http://schemas.microsoft.com/office/powerpoint/2010/main" val="2177241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9520" y="2010594"/>
            <a:ext cx="5398120" cy="1633702"/>
          </a:xfrm>
        </p:spPr>
        <p:txBody>
          <a:bodyPr>
            <a:normAutofit fontScale="90000"/>
          </a:bodyPr>
          <a:lstStyle/>
          <a:p>
            <a:r>
              <a:rPr lang="pt-BR" sz="6600" dirty="0" smtClean="0">
                <a:solidFill>
                  <a:schemeClr val="bg1"/>
                </a:solidFill>
              </a:rPr>
              <a:t>Raciocínio sequencial </a:t>
            </a:r>
          </a:p>
        </p:txBody>
      </p:sp>
      <p:sp>
        <p:nvSpPr>
          <p:cNvPr id="3" name="Subtítulo 2"/>
          <p:cNvSpPr>
            <a:spLocks noGrp="1"/>
          </p:cNvSpPr>
          <p:nvPr>
            <p:ph type="subTitle" idx="1"/>
          </p:nvPr>
        </p:nvSpPr>
        <p:spPr>
          <a:xfrm>
            <a:off x="3855864" y="4026818"/>
            <a:ext cx="5599832" cy="2955851"/>
          </a:xfrm>
        </p:spPr>
        <p:txBody>
          <a:bodyPr>
            <a:normAutofit fontScale="92500" lnSpcReduction="20000"/>
          </a:bodyPr>
          <a:lstStyle/>
          <a:p>
            <a:pPr algn="r">
              <a:tabLst>
                <a:tab pos="3503613" algn="l"/>
              </a:tabLst>
            </a:pPr>
            <a:r>
              <a:rPr lang="pt-BR" dirty="0" smtClean="0">
                <a:solidFill>
                  <a:schemeClr val="bg1"/>
                </a:solidFill>
              </a:rPr>
              <a:t>Jhon Nenevê          – AG: 13566</a:t>
            </a:r>
          </a:p>
          <a:p>
            <a:pPr algn="r">
              <a:tabLst>
                <a:tab pos="3322638" algn="l"/>
                <a:tab pos="3592513" algn="l"/>
              </a:tabLst>
            </a:pPr>
            <a:r>
              <a:rPr lang="pt-BR" dirty="0" smtClean="0">
                <a:solidFill>
                  <a:schemeClr val="bg1"/>
                </a:solidFill>
              </a:rPr>
              <a:t>Amanda Ivoniak    – AG: 13335</a:t>
            </a:r>
          </a:p>
          <a:p>
            <a:pPr algn="r"/>
            <a:r>
              <a:rPr lang="pt-BR" dirty="0" smtClean="0">
                <a:solidFill>
                  <a:schemeClr val="bg1"/>
                </a:solidFill>
              </a:rPr>
              <a:t>Bryan Christen       – AG: 13399 </a:t>
            </a:r>
          </a:p>
          <a:p>
            <a:pPr algn="r"/>
            <a:r>
              <a:rPr lang="pt-BR" dirty="0" smtClean="0">
                <a:solidFill>
                  <a:schemeClr val="bg1"/>
                </a:solidFill>
              </a:rPr>
              <a:t>Bruno Gonzaga      – AG: 14142</a:t>
            </a:r>
          </a:p>
          <a:p>
            <a:pPr algn="r"/>
            <a:r>
              <a:rPr lang="pt-BR" dirty="0" smtClean="0">
                <a:solidFill>
                  <a:schemeClr val="bg1"/>
                </a:solidFill>
              </a:rPr>
              <a:t>Jonnyfer Andreola – AG: 13405</a:t>
            </a:r>
          </a:p>
          <a:p>
            <a:pPr algn="r"/>
            <a:r>
              <a:rPr lang="pt-BR" dirty="0" smtClean="0">
                <a:solidFill>
                  <a:schemeClr val="bg1"/>
                </a:solidFill>
              </a:rPr>
              <a:t>Lucas Rosario         – AG: 14174</a:t>
            </a:r>
          </a:p>
          <a:p>
            <a:pPr algn="r"/>
            <a:endParaRPr lang="pt-BR" dirty="0">
              <a:solidFill>
                <a:schemeClr val="bg1"/>
              </a:solidFill>
            </a:endParaRPr>
          </a:p>
        </p:txBody>
      </p:sp>
    </p:spTree>
    <p:extLst>
      <p:ext uri="{BB962C8B-B14F-4D97-AF65-F5344CB8AC3E}">
        <p14:creationId xmlns:p14="http://schemas.microsoft.com/office/powerpoint/2010/main" val="24025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Formas geométricas </a:t>
            </a:r>
            <a:endParaRPr lang="pt-BR"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437" y="2099680"/>
            <a:ext cx="9411127" cy="3422228"/>
          </a:xfrm>
        </p:spPr>
      </p:pic>
    </p:spTree>
    <p:extLst>
      <p:ext uri="{BB962C8B-B14F-4D97-AF65-F5344CB8AC3E}">
        <p14:creationId xmlns:p14="http://schemas.microsoft.com/office/powerpoint/2010/main" val="322854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Formas geométricas </a:t>
            </a:r>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947" y="1198352"/>
            <a:ext cx="5378106" cy="522488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1218506"/>
            <a:ext cx="9144000" cy="1800200"/>
          </a:xfrm>
        </p:spPr>
        <p:txBody>
          <a:bodyPr/>
          <a:lstStyle/>
          <a:p>
            <a:r>
              <a:rPr lang="pt-BR" sz="3600" dirty="0"/>
              <a:t>Raciocínio Lógico (FCC/PM/BA)</a:t>
            </a:r>
            <a:br>
              <a:rPr lang="pt-BR" sz="3600" dirty="0"/>
            </a:br>
            <a:r>
              <a:rPr lang="pt-BR" sz="3600" dirty="0"/>
              <a:t>Considere que a seguinte sequencia de figuras foi construída segundo um certo critério.</a:t>
            </a:r>
            <a:endParaRPr lang="pt-BR" sz="3600" dirty="0"/>
          </a:p>
        </p:txBody>
      </p:sp>
      <p:pic>
        <p:nvPicPr>
          <p:cNvPr id="1028"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322" y="3666778"/>
            <a:ext cx="70008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2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smtClean="0"/>
              <a:t>Podemos usufruir de uma formula para que a logica seja atingida de forma ágil e precisa</a:t>
            </a:r>
            <a:endParaRPr lang="pt-BR" sz="3600" dirty="0"/>
          </a:p>
        </p:txBody>
      </p:sp>
      <p:sp>
        <p:nvSpPr>
          <p:cNvPr id="4" name="Título 1"/>
          <p:cNvSpPr txBox="1">
            <a:spLocks/>
          </p:cNvSpPr>
          <p:nvPr/>
        </p:nvSpPr>
        <p:spPr>
          <a:xfrm>
            <a:off x="399480" y="2442642"/>
            <a:ext cx="9144000" cy="345638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3600" dirty="0" smtClean="0"/>
              <a:t>F1 = 7 + 4 . 0 = 7 + 0 = 7</a:t>
            </a:r>
          </a:p>
          <a:p>
            <a:r>
              <a:rPr lang="pt-BR" sz="3600" dirty="0" smtClean="0"/>
              <a:t>  F2 = </a:t>
            </a:r>
            <a:r>
              <a:rPr lang="pt-BR" sz="3600" dirty="0"/>
              <a:t>7 + 4 . </a:t>
            </a:r>
            <a:r>
              <a:rPr lang="pt-BR" sz="3600" dirty="0" smtClean="0"/>
              <a:t>1 </a:t>
            </a:r>
            <a:r>
              <a:rPr lang="pt-BR" sz="3600" dirty="0"/>
              <a:t>= 7 + </a:t>
            </a:r>
            <a:r>
              <a:rPr lang="pt-BR" sz="3600" dirty="0" smtClean="0"/>
              <a:t>4 </a:t>
            </a:r>
            <a:r>
              <a:rPr lang="pt-BR" sz="3600" dirty="0"/>
              <a:t>= </a:t>
            </a:r>
            <a:r>
              <a:rPr lang="pt-BR" sz="3600" dirty="0" smtClean="0"/>
              <a:t>11</a:t>
            </a:r>
          </a:p>
          <a:p>
            <a:r>
              <a:rPr lang="pt-BR" sz="3600" dirty="0" smtClean="0"/>
              <a:t>  F3 </a:t>
            </a:r>
            <a:r>
              <a:rPr lang="pt-BR" sz="3600" dirty="0"/>
              <a:t>= 7 + 4 . </a:t>
            </a:r>
            <a:r>
              <a:rPr lang="pt-BR" sz="3600" dirty="0" smtClean="0"/>
              <a:t>2 </a:t>
            </a:r>
            <a:r>
              <a:rPr lang="pt-BR" sz="3600" dirty="0"/>
              <a:t>= 7 + </a:t>
            </a:r>
            <a:r>
              <a:rPr lang="pt-BR" sz="3600" dirty="0" smtClean="0"/>
              <a:t>8 </a:t>
            </a:r>
            <a:r>
              <a:rPr lang="pt-BR" sz="3600" dirty="0"/>
              <a:t>= </a:t>
            </a:r>
            <a:r>
              <a:rPr lang="pt-BR" sz="3600" dirty="0" smtClean="0"/>
              <a:t>15</a:t>
            </a:r>
            <a:endParaRPr lang="pt-BR" sz="3600" dirty="0"/>
          </a:p>
          <a:p>
            <a:r>
              <a:rPr lang="pt-BR" sz="3600" dirty="0" smtClean="0"/>
              <a:t>    F4 </a:t>
            </a:r>
            <a:r>
              <a:rPr lang="pt-BR" sz="3600" dirty="0"/>
              <a:t>= 7 + 4 . </a:t>
            </a:r>
            <a:r>
              <a:rPr lang="pt-BR" sz="3600" dirty="0" smtClean="0"/>
              <a:t>3 </a:t>
            </a:r>
            <a:r>
              <a:rPr lang="pt-BR" sz="3600" dirty="0"/>
              <a:t>= 7 + </a:t>
            </a:r>
            <a:r>
              <a:rPr lang="pt-BR" sz="3600" dirty="0" smtClean="0"/>
              <a:t>12 </a:t>
            </a:r>
            <a:r>
              <a:rPr lang="pt-BR" sz="3600" dirty="0"/>
              <a:t>= </a:t>
            </a:r>
            <a:r>
              <a:rPr lang="pt-BR" sz="3600" dirty="0" smtClean="0"/>
              <a:t>19</a:t>
            </a:r>
            <a:endParaRPr lang="pt-BR" sz="3600" dirty="0"/>
          </a:p>
          <a:p>
            <a:r>
              <a:rPr lang="pt-BR" sz="3600" dirty="0" smtClean="0"/>
              <a:t>    F5 </a:t>
            </a:r>
            <a:r>
              <a:rPr lang="pt-BR" sz="3600" dirty="0"/>
              <a:t>= 7 + 4 . </a:t>
            </a:r>
            <a:r>
              <a:rPr lang="pt-BR" sz="3600" dirty="0" smtClean="0"/>
              <a:t>4 </a:t>
            </a:r>
            <a:r>
              <a:rPr lang="pt-BR" sz="3600" dirty="0"/>
              <a:t>= 7 + </a:t>
            </a:r>
            <a:r>
              <a:rPr lang="pt-BR" sz="3600" dirty="0" smtClean="0"/>
              <a:t>16 </a:t>
            </a:r>
            <a:r>
              <a:rPr lang="pt-BR" sz="3600" dirty="0"/>
              <a:t>= </a:t>
            </a:r>
            <a:r>
              <a:rPr lang="pt-BR" sz="3600" dirty="0" smtClean="0"/>
              <a:t>23</a:t>
            </a:r>
          </a:p>
          <a:p>
            <a:r>
              <a:rPr lang="pt-BR" sz="3600" dirty="0" smtClean="0"/>
              <a:t>    F6 = 7 + 4 . 5 = 7 + 20 = 27</a:t>
            </a:r>
            <a:endParaRPr lang="pt-BR" sz="3600" dirty="0"/>
          </a:p>
          <a:p>
            <a:endParaRPr lang="pt-BR" sz="3600" dirty="0"/>
          </a:p>
          <a:p>
            <a:endParaRPr lang="pt-BR" sz="3600" dirty="0"/>
          </a:p>
        </p:txBody>
      </p:sp>
    </p:spTree>
    <p:extLst>
      <p:ext uri="{BB962C8B-B14F-4D97-AF65-F5344CB8AC3E}">
        <p14:creationId xmlns:p14="http://schemas.microsoft.com/office/powerpoint/2010/main" val="214159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a:t>Se tal critério for mantido para obter as figuras subsequentes, o total de pontos da figura de número 15 deverá ser:</a:t>
            </a:r>
          </a:p>
        </p:txBody>
      </p:sp>
      <p:pic>
        <p:nvPicPr>
          <p:cNvPr id="1028"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760" y="3090713"/>
            <a:ext cx="7000875" cy="338137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615504" y="3007231"/>
            <a:ext cx="5080000" cy="3477875"/>
          </a:xfrm>
          <a:prstGeom prst="rect">
            <a:avLst/>
          </a:prstGeom>
        </p:spPr>
        <p:txBody>
          <a:bodyPr>
            <a:spAutoFit/>
          </a:bodyPr>
          <a:lstStyle/>
          <a:p>
            <a:r>
              <a:rPr lang="pt-BR" sz="4400" dirty="0"/>
              <a:t>a) 69</a:t>
            </a:r>
          </a:p>
          <a:p>
            <a:r>
              <a:rPr lang="pt-BR" sz="4400" dirty="0"/>
              <a:t>b) 67</a:t>
            </a:r>
          </a:p>
          <a:p>
            <a:r>
              <a:rPr lang="pt-BR" sz="4400" dirty="0"/>
              <a:t>c) 65</a:t>
            </a:r>
          </a:p>
          <a:p>
            <a:r>
              <a:rPr lang="pt-BR" sz="4400" dirty="0"/>
              <a:t>d) 63</a:t>
            </a:r>
          </a:p>
          <a:p>
            <a:r>
              <a:rPr lang="pt-BR" sz="4400" dirty="0"/>
              <a:t>e) 61</a:t>
            </a:r>
          </a:p>
        </p:txBody>
      </p:sp>
      <p:sp>
        <p:nvSpPr>
          <p:cNvPr id="5" name="Retângulo 4"/>
          <p:cNvSpPr/>
          <p:nvPr/>
        </p:nvSpPr>
        <p:spPr>
          <a:xfrm>
            <a:off x="3775121" y="6749663"/>
            <a:ext cx="5290151" cy="646331"/>
          </a:xfrm>
          <a:prstGeom prst="rect">
            <a:avLst/>
          </a:prstGeom>
        </p:spPr>
        <p:txBody>
          <a:bodyPr wrap="square">
            <a:spAutoFit/>
          </a:bodyPr>
          <a:lstStyle/>
          <a:p>
            <a:r>
              <a:rPr lang="pt-BR" sz="3600" dirty="0" smtClean="0"/>
              <a:t>F15 </a:t>
            </a:r>
            <a:r>
              <a:rPr lang="pt-BR" sz="3600" dirty="0"/>
              <a:t>= </a:t>
            </a:r>
            <a:r>
              <a:rPr lang="pt-BR" sz="3600" dirty="0" smtClean="0"/>
              <a:t>7 </a:t>
            </a:r>
            <a:r>
              <a:rPr lang="pt-BR" sz="3600" dirty="0"/>
              <a:t>+ </a:t>
            </a:r>
            <a:r>
              <a:rPr lang="pt-BR" sz="3600" dirty="0" smtClean="0"/>
              <a:t>4 </a:t>
            </a:r>
            <a:r>
              <a:rPr lang="pt-BR" sz="3600" dirty="0"/>
              <a:t>. X</a:t>
            </a:r>
            <a:r>
              <a:rPr lang="pt-BR" sz="3600" dirty="0" smtClean="0"/>
              <a:t> </a:t>
            </a:r>
            <a:r>
              <a:rPr lang="pt-BR" sz="3600" dirty="0"/>
              <a:t>= 7 + </a:t>
            </a:r>
            <a:r>
              <a:rPr lang="pt-BR" sz="3600" dirty="0" smtClean="0"/>
              <a:t>Y </a:t>
            </a:r>
            <a:r>
              <a:rPr lang="pt-BR" sz="3600" dirty="0"/>
              <a:t>= 7</a:t>
            </a:r>
          </a:p>
        </p:txBody>
      </p:sp>
    </p:spTree>
    <p:extLst>
      <p:ext uri="{BB962C8B-B14F-4D97-AF65-F5344CB8AC3E}">
        <p14:creationId xmlns:p14="http://schemas.microsoft.com/office/powerpoint/2010/main" val="118213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a:t>Uma pessoa, brincando com uma calculadora, digitou o número 525. A seguir, foi subtraindo 6, sucessivamente, só parando quando obteve um número negativo. Quantas vezes ela apertou a tecla correspondente ao 6?</a:t>
            </a:r>
          </a:p>
        </p:txBody>
      </p:sp>
    </p:spTree>
    <p:extLst>
      <p:ext uri="{BB962C8B-B14F-4D97-AF65-F5344CB8AC3E}">
        <p14:creationId xmlns:p14="http://schemas.microsoft.com/office/powerpoint/2010/main" val="289229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a:t>Uma pessoa, brincando com uma calculadora, digitou o número 525. A seguir, foi subtraindo 6, sucessivamente, só parando quando obteve um número negativo. Quantas vezes ela apertou a tecla correspondente ao 6?</a:t>
            </a:r>
          </a:p>
        </p:txBody>
      </p:sp>
      <p:sp>
        <p:nvSpPr>
          <p:cNvPr id="3" name="Retângulo 2"/>
          <p:cNvSpPr/>
          <p:nvPr/>
        </p:nvSpPr>
        <p:spPr>
          <a:xfrm>
            <a:off x="485543" y="3946561"/>
            <a:ext cx="4963859" cy="3416320"/>
          </a:xfrm>
          <a:prstGeom prst="rect">
            <a:avLst/>
          </a:prstGeom>
        </p:spPr>
        <p:txBody>
          <a:bodyPr wrap="none">
            <a:spAutoFit/>
          </a:bodyPr>
          <a:lstStyle/>
          <a:p>
            <a:r>
              <a:rPr lang="pt-BR" sz="3600" dirty="0" err="1" smtClean="0"/>
              <a:t>Exe</a:t>
            </a:r>
            <a:r>
              <a:rPr lang="pt-BR" sz="3600" dirty="0" smtClean="0"/>
              <a:t> = 525 - 6 </a:t>
            </a:r>
            <a:r>
              <a:rPr lang="pt-BR" sz="3600" dirty="0"/>
              <a:t>. </a:t>
            </a:r>
            <a:r>
              <a:rPr lang="pt-BR" sz="3600" dirty="0" smtClean="0"/>
              <a:t>X &lt; 0</a:t>
            </a:r>
          </a:p>
          <a:p>
            <a:r>
              <a:rPr lang="pt-BR" sz="3600" dirty="0" err="1" smtClean="0"/>
              <a:t>Exe</a:t>
            </a:r>
            <a:r>
              <a:rPr lang="pt-BR" sz="3600" dirty="0"/>
              <a:t> </a:t>
            </a:r>
            <a:r>
              <a:rPr lang="pt-BR" sz="3600" dirty="0" smtClean="0"/>
              <a:t>= -6x &lt; -525</a:t>
            </a:r>
          </a:p>
          <a:p>
            <a:r>
              <a:rPr lang="pt-BR" sz="3600" dirty="0" err="1" smtClean="0"/>
              <a:t>Exe</a:t>
            </a:r>
            <a:r>
              <a:rPr lang="pt-BR" sz="3600" dirty="0" smtClean="0"/>
              <a:t> = -6x . (-1) &lt; -525 (-1)</a:t>
            </a:r>
          </a:p>
          <a:p>
            <a:r>
              <a:rPr lang="pt-BR" sz="3600" dirty="0" err="1" smtClean="0"/>
              <a:t>Exe</a:t>
            </a:r>
            <a:r>
              <a:rPr lang="pt-BR" sz="3600" dirty="0"/>
              <a:t> </a:t>
            </a:r>
            <a:r>
              <a:rPr lang="pt-BR" sz="3600" dirty="0" smtClean="0"/>
              <a:t>= 6x &gt; 525</a:t>
            </a:r>
          </a:p>
          <a:p>
            <a:r>
              <a:rPr lang="pt-BR" sz="3600" dirty="0" err="1" smtClean="0"/>
              <a:t>Exe</a:t>
            </a:r>
            <a:r>
              <a:rPr lang="pt-BR" sz="3600" dirty="0"/>
              <a:t> </a:t>
            </a:r>
            <a:r>
              <a:rPr lang="pt-BR" sz="3600" dirty="0" smtClean="0"/>
              <a:t>= x &gt; 525 / 6</a:t>
            </a:r>
          </a:p>
          <a:p>
            <a:r>
              <a:rPr lang="pt-BR" sz="3600" dirty="0" err="1" smtClean="0"/>
              <a:t>Exe</a:t>
            </a:r>
            <a:r>
              <a:rPr lang="pt-BR" sz="3600" dirty="0"/>
              <a:t> </a:t>
            </a:r>
            <a:r>
              <a:rPr lang="pt-BR" sz="3600" dirty="0" smtClean="0"/>
              <a:t>= x &gt; 87,5</a:t>
            </a:r>
            <a:endParaRPr lang="pt-BR" sz="3600" dirty="0"/>
          </a:p>
        </p:txBody>
      </p:sp>
    </p:spTree>
    <p:extLst>
      <p:ext uri="{BB962C8B-B14F-4D97-AF65-F5344CB8AC3E}">
        <p14:creationId xmlns:p14="http://schemas.microsoft.com/office/powerpoint/2010/main" val="37677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a:t>Uma pessoa, brincando com uma calculadora, digitou o número 525. A seguir, foi subtraindo 6, sucessivamente, só parando quando obteve um número negativo. Quantas vezes ela apertou a tecla correspondente ao 6?</a:t>
            </a:r>
          </a:p>
        </p:txBody>
      </p:sp>
      <p:sp>
        <p:nvSpPr>
          <p:cNvPr id="3" name="Retângulo 2"/>
          <p:cNvSpPr/>
          <p:nvPr/>
        </p:nvSpPr>
        <p:spPr>
          <a:xfrm>
            <a:off x="485543" y="3946561"/>
            <a:ext cx="4963859" cy="3416320"/>
          </a:xfrm>
          <a:prstGeom prst="rect">
            <a:avLst/>
          </a:prstGeom>
        </p:spPr>
        <p:txBody>
          <a:bodyPr wrap="none">
            <a:spAutoFit/>
          </a:bodyPr>
          <a:lstStyle/>
          <a:p>
            <a:r>
              <a:rPr lang="pt-BR" sz="3600" dirty="0" err="1" smtClean="0"/>
              <a:t>Exe</a:t>
            </a:r>
            <a:r>
              <a:rPr lang="pt-BR" sz="3600" dirty="0" smtClean="0"/>
              <a:t> = 525 - 6 </a:t>
            </a:r>
            <a:r>
              <a:rPr lang="pt-BR" sz="3600" dirty="0"/>
              <a:t>. </a:t>
            </a:r>
            <a:r>
              <a:rPr lang="pt-BR" sz="3600" dirty="0" smtClean="0"/>
              <a:t>X &lt; 0</a:t>
            </a:r>
          </a:p>
          <a:p>
            <a:r>
              <a:rPr lang="pt-BR" sz="3600" dirty="0" err="1" smtClean="0"/>
              <a:t>Exe</a:t>
            </a:r>
            <a:r>
              <a:rPr lang="pt-BR" sz="3600" dirty="0"/>
              <a:t> </a:t>
            </a:r>
            <a:r>
              <a:rPr lang="pt-BR" sz="3600" dirty="0" smtClean="0"/>
              <a:t>= -6x &lt; -525</a:t>
            </a:r>
          </a:p>
          <a:p>
            <a:r>
              <a:rPr lang="pt-BR" sz="3600" dirty="0" err="1" smtClean="0"/>
              <a:t>Exe</a:t>
            </a:r>
            <a:r>
              <a:rPr lang="pt-BR" sz="3600" dirty="0" smtClean="0"/>
              <a:t> = -6x . (-1) &lt; -525 (-1)</a:t>
            </a:r>
          </a:p>
          <a:p>
            <a:r>
              <a:rPr lang="pt-BR" sz="3600" dirty="0" err="1" smtClean="0"/>
              <a:t>Exe</a:t>
            </a:r>
            <a:r>
              <a:rPr lang="pt-BR" sz="3600" dirty="0"/>
              <a:t> </a:t>
            </a:r>
            <a:r>
              <a:rPr lang="pt-BR" sz="3600" dirty="0" smtClean="0"/>
              <a:t>= 6x &gt; 525</a:t>
            </a:r>
          </a:p>
          <a:p>
            <a:r>
              <a:rPr lang="pt-BR" sz="3600" dirty="0" err="1" smtClean="0"/>
              <a:t>Exe</a:t>
            </a:r>
            <a:r>
              <a:rPr lang="pt-BR" sz="3600" dirty="0"/>
              <a:t> </a:t>
            </a:r>
            <a:r>
              <a:rPr lang="pt-BR" sz="3600" dirty="0" smtClean="0"/>
              <a:t>= x &gt; 525 / 6</a:t>
            </a:r>
          </a:p>
          <a:p>
            <a:r>
              <a:rPr lang="pt-BR" sz="3600" dirty="0" err="1" smtClean="0"/>
              <a:t>Exe</a:t>
            </a:r>
            <a:r>
              <a:rPr lang="pt-BR" sz="3600" dirty="0"/>
              <a:t> </a:t>
            </a:r>
            <a:r>
              <a:rPr lang="pt-BR" sz="3600" dirty="0" smtClean="0"/>
              <a:t>= x &gt; 87,5</a:t>
            </a:r>
            <a:endParaRPr lang="pt-BR" sz="3600" dirty="0"/>
          </a:p>
        </p:txBody>
      </p:sp>
      <p:sp>
        <p:nvSpPr>
          <p:cNvPr id="6" name="Retângulo 5"/>
          <p:cNvSpPr/>
          <p:nvPr/>
        </p:nvSpPr>
        <p:spPr>
          <a:xfrm>
            <a:off x="6736185" y="3820304"/>
            <a:ext cx="1584176" cy="3477875"/>
          </a:xfrm>
          <a:prstGeom prst="rect">
            <a:avLst/>
          </a:prstGeom>
        </p:spPr>
        <p:txBody>
          <a:bodyPr wrap="square">
            <a:spAutoFit/>
          </a:bodyPr>
          <a:lstStyle/>
          <a:p>
            <a:pPr marL="342900" indent="-342900">
              <a:buAutoNum type="alphaUcParenBoth"/>
            </a:pPr>
            <a:r>
              <a:rPr lang="pt-BR" sz="4400" dirty="0" smtClean="0"/>
              <a:t>93</a:t>
            </a:r>
          </a:p>
          <a:p>
            <a:pPr marL="342900" indent="-342900">
              <a:buAutoNum type="alphaUcParenBoth"/>
            </a:pPr>
            <a:r>
              <a:rPr lang="pt-BR" sz="4400" dirty="0" smtClean="0"/>
              <a:t>92</a:t>
            </a:r>
          </a:p>
          <a:p>
            <a:pPr marL="342900" indent="-342900">
              <a:buAutoNum type="alphaUcParenBoth"/>
            </a:pPr>
            <a:r>
              <a:rPr lang="pt-BR" sz="4400" dirty="0" smtClean="0"/>
              <a:t>88</a:t>
            </a:r>
          </a:p>
          <a:p>
            <a:pPr marL="342900" indent="-342900">
              <a:buAutoNum type="alphaUcParenBoth"/>
            </a:pPr>
            <a:r>
              <a:rPr lang="pt-BR" sz="4400" dirty="0" smtClean="0"/>
              <a:t>87</a:t>
            </a:r>
          </a:p>
          <a:p>
            <a:pPr marL="342900" indent="-342900">
              <a:buAutoNum type="alphaUcParenBoth"/>
            </a:pPr>
            <a:r>
              <a:rPr lang="pt-BR" sz="4400" dirty="0" smtClean="0"/>
              <a:t>54</a:t>
            </a:r>
            <a:endParaRPr lang="pt-BR" sz="4400" dirty="0"/>
          </a:p>
        </p:txBody>
      </p:sp>
    </p:spTree>
    <p:extLst>
      <p:ext uri="{BB962C8B-B14F-4D97-AF65-F5344CB8AC3E}">
        <p14:creationId xmlns:p14="http://schemas.microsoft.com/office/powerpoint/2010/main" val="415494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1488" y="786458"/>
            <a:ext cx="9144000" cy="1270000"/>
          </a:xfrm>
        </p:spPr>
        <p:txBody>
          <a:bodyPr/>
          <a:lstStyle/>
          <a:p>
            <a:r>
              <a:rPr lang="pt-BR" sz="3600" dirty="0"/>
              <a:t>Uma pessoa, brincando com uma calculadora, digitou o número 525. A seguir, foi subtraindo 6, sucessivamente, só parando quando obteve um número negativo. Quantas vezes ela apertou a tecla correspondente ao 6?</a:t>
            </a:r>
          </a:p>
        </p:txBody>
      </p:sp>
      <p:sp>
        <p:nvSpPr>
          <p:cNvPr id="3" name="Retângulo 2"/>
          <p:cNvSpPr/>
          <p:nvPr/>
        </p:nvSpPr>
        <p:spPr>
          <a:xfrm>
            <a:off x="485543" y="3946561"/>
            <a:ext cx="4963859" cy="3416320"/>
          </a:xfrm>
          <a:prstGeom prst="rect">
            <a:avLst/>
          </a:prstGeom>
        </p:spPr>
        <p:txBody>
          <a:bodyPr wrap="none">
            <a:spAutoFit/>
          </a:bodyPr>
          <a:lstStyle/>
          <a:p>
            <a:r>
              <a:rPr lang="pt-BR" sz="3600" dirty="0" err="1" smtClean="0"/>
              <a:t>Exe</a:t>
            </a:r>
            <a:r>
              <a:rPr lang="pt-BR" sz="3600" dirty="0" smtClean="0"/>
              <a:t> = 525 - 6 </a:t>
            </a:r>
            <a:r>
              <a:rPr lang="pt-BR" sz="3600" dirty="0"/>
              <a:t>. </a:t>
            </a:r>
            <a:r>
              <a:rPr lang="pt-BR" sz="3600" dirty="0" smtClean="0"/>
              <a:t>X &lt; 0</a:t>
            </a:r>
          </a:p>
          <a:p>
            <a:r>
              <a:rPr lang="pt-BR" sz="3600" dirty="0" err="1" smtClean="0"/>
              <a:t>Exe</a:t>
            </a:r>
            <a:r>
              <a:rPr lang="pt-BR" sz="3600" dirty="0"/>
              <a:t> </a:t>
            </a:r>
            <a:r>
              <a:rPr lang="pt-BR" sz="3600" dirty="0" smtClean="0"/>
              <a:t>= -6x &lt; -525</a:t>
            </a:r>
          </a:p>
          <a:p>
            <a:r>
              <a:rPr lang="pt-BR" sz="3600" dirty="0" err="1" smtClean="0"/>
              <a:t>Exe</a:t>
            </a:r>
            <a:r>
              <a:rPr lang="pt-BR" sz="3600" dirty="0" smtClean="0"/>
              <a:t> = -6x . (-1) &lt; -525 (-1)</a:t>
            </a:r>
          </a:p>
          <a:p>
            <a:r>
              <a:rPr lang="pt-BR" sz="3600" dirty="0" err="1" smtClean="0"/>
              <a:t>Exe</a:t>
            </a:r>
            <a:r>
              <a:rPr lang="pt-BR" sz="3600" dirty="0"/>
              <a:t> </a:t>
            </a:r>
            <a:r>
              <a:rPr lang="pt-BR" sz="3600" dirty="0" smtClean="0"/>
              <a:t>= 6x &gt; 525</a:t>
            </a:r>
          </a:p>
          <a:p>
            <a:r>
              <a:rPr lang="pt-BR" sz="3600" dirty="0" err="1" smtClean="0"/>
              <a:t>Exe</a:t>
            </a:r>
            <a:r>
              <a:rPr lang="pt-BR" sz="3600" dirty="0"/>
              <a:t> </a:t>
            </a:r>
            <a:r>
              <a:rPr lang="pt-BR" sz="3600" dirty="0" smtClean="0"/>
              <a:t>= x &gt; 525 / 6</a:t>
            </a:r>
          </a:p>
          <a:p>
            <a:r>
              <a:rPr lang="pt-BR" sz="3600" dirty="0" err="1" smtClean="0"/>
              <a:t>Exe</a:t>
            </a:r>
            <a:r>
              <a:rPr lang="pt-BR" sz="3600" dirty="0"/>
              <a:t> </a:t>
            </a:r>
            <a:r>
              <a:rPr lang="pt-BR" sz="3600" dirty="0" smtClean="0"/>
              <a:t>= x &gt; 87,5</a:t>
            </a:r>
            <a:endParaRPr lang="pt-BR" sz="3600" dirty="0"/>
          </a:p>
        </p:txBody>
      </p:sp>
      <p:sp>
        <p:nvSpPr>
          <p:cNvPr id="6" name="Retângulo 5"/>
          <p:cNvSpPr/>
          <p:nvPr/>
        </p:nvSpPr>
        <p:spPr>
          <a:xfrm>
            <a:off x="6736185" y="3820304"/>
            <a:ext cx="1584176" cy="3477875"/>
          </a:xfrm>
          <a:prstGeom prst="rect">
            <a:avLst/>
          </a:prstGeom>
        </p:spPr>
        <p:txBody>
          <a:bodyPr wrap="square">
            <a:spAutoFit/>
          </a:bodyPr>
          <a:lstStyle/>
          <a:p>
            <a:pPr marL="342900" indent="-342900">
              <a:buAutoNum type="alphaUcParenBoth"/>
            </a:pPr>
            <a:r>
              <a:rPr lang="pt-BR" sz="4400" dirty="0" smtClean="0"/>
              <a:t>93</a:t>
            </a:r>
          </a:p>
          <a:p>
            <a:pPr marL="342900" indent="-342900">
              <a:buAutoNum type="alphaUcParenBoth"/>
            </a:pPr>
            <a:r>
              <a:rPr lang="pt-BR" sz="4400" dirty="0" smtClean="0"/>
              <a:t>92</a:t>
            </a:r>
          </a:p>
          <a:p>
            <a:pPr marL="342900" indent="-342900">
              <a:buAutoNum type="alphaUcParenBoth"/>
            </a:pPr>
            <a:r>
              <a:rPr lang="pt-BR" sz="4400" b="1" dirty="0" smtClean="0"/>
              <a:t>88</a:t>
            </a:r>
          </a:p>
          <a:p>
            <a:pPr marL="342900" indent="-342900">
              <a:buAutoNum type="alphaUcParenBoth"/>
            </a:pPr>
            <a:r>
              <a:rPr lang="pt-BR" sz="4400" dirty="0" smtClean="0"/>
              <a:t>87</a:t>
            </a:r>
          </a:p>
          <a:p>
            <a:pPr marL="342900" indent="-342900">
              <a:buAutoNum type="alphaUcParenBoth"/>
            </a:pPr>
            <a:r>
              <a:rPr lang="pt-BR" sz="4400" dirty="0" smtClean="0"/>
              <a:t>54</a:t>
            </a:r>
            <a:endParaRPr lang="pt-BR" sz="4400" dirty="0"/>
          </a:p>
        </p:txBody>
      </p:sp>
    </p:spTree>
    <p:extLst>
      <p:ext uri="{BB962C8B-B14F-4D97-AF65-F5344CB8AC3E}">
        <p14:creationId xmlns:p14="http://schemas.microsoft.com/office/powerpoint/2010/main" val="367694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7699" y="858466"/>
            <a:ext cx="9144000" cy="1225726"/>
          </a:xfrm>
        </p:spPr>
        <p:txBody>
          <a:bodyPr/>
          <a:lstStyle/>
          <a:p>
            <a:r>
              <a:rPr lang="pt-BR" sz="3600" dirty="0"/>
              <a:t>A pedra de dominó que substitui a que tem os pontos de interrogação </a:t>
            </a:r>
            <a:r>
              <a:rPr lang="pt-BR" sz="3600" dirty="0" smtClean="0"/>
              <a:t>é...</a:t>
            </a:r>
            <a:endParaRPr lang="pt-BR" sz="3600"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168" y="2505006"/>
            <a:ext cx="8107914"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459629" y="5683002"/>
            <a:ext cx="8928992" cy="1138773"/>
          </a:xfrm>
          <a:prstGeom prst="rect">
            <a:avLst/>
          </a:prstGeom>
        </p:spPr>
        <p:txBody>
          <a:bodyPr wrap="square">
            <a:spAutoFit/>
          </a:bodyPr>
          <a:lstStyle/>
          <a:p>
            <a:r>
              <a:rPr lang="pt-BR" sz="3200" dirty="0"/>
              <a:t>a</a:t>
            </a:r>
            <a:r>
              <a:rPr lang="pt-BR" sz="3200" dirty="0" smtClean="0"/>
              <a:t>)		b)		c)		d)		e)</a:t>
            </a:r>
            <a:endParaRPr lang="pt-BR" sz="3200" dirty="0"/>
          </a:p>
          <a:p>
            <a:endParaRPr lang="pt-BR" dirty="0"/>
          </a:p>
          <a:p>
            <a:endParaRPr lang="pt-BR" dirty="0" smtClean="0"/>
          </a:p>
        </p:txBody>
      </p:sp>
      <p:pic>
        <p:nvPicPr>
          <p:cNvPr id="207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168" y="5016961"/>
            <a:ext cx="1008112"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073" y="5016962"/>
            <a:ext cx="1034642"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5" name="Picture 27"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18" y="4997473"/>
            <a:ext cx="1039446" cy="2078892"/>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067" y="5016960"/>
            <a:ext cx="1008113" cy="2016225"/>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6601" y="5028806"/>
            <a:ext cx="1008113" cy="201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79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Definição</a:t>
            </a:r>
            <a:endParaRPr lang="pt-BR" dirty="0"/>
          </a:p>
        </p:txBody>
      </p:sp>
      <p:sp>
        <p:nvSpPr>
          <p:cNvPr id="3" name="Espaço Reservado para Conteúdo 2"/>
          <p:cNvSpPr>
            <a:spLocks noGrp="1"/>
          </p:cNvSpPr>
          <p:nvPr>
            <p:ph idx="1"/>
          </p:nvPr>
        </p:nvSpPr>
        <p:spPr/>
        <p:txBody>
          <a:bodyPr/>
          <a:lstStyle/>
          <a:p>
            <a:pPr marL="0" indent="0" algn="just">
              <a:buNone/>
            </a:pPr>
            <a:r>
              <a:rPr lang="pt-BR" dirty="0" smtClean="0"/>
              <a:t>	Consiste </a:t>
            </a:r>
            <a:r>
              <a:rPr lang="pt-BR" dirty="0"/>
              <a:t>em tentar descobrir o padrão e a continuidade de uma sequência composta por números/figuras/etc.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7699" y="858466"/>
            <a:ext cx="9144000" cy="1225726"/>
          </a:xfrm>
        </p:spPr>
        <p:txBody>
          <a:bodyPr/>
          <a:lstStyle/>
          <a:p>
            <a:r>
              <a:rPr lang="pt-BR" sz="3600" dirty="0"/>
              <a:t>A pedra de dominó que substitui a que tem os pontos de interrogação </a:t>
            </a:r>
            <a:r>
              <a:rPr lang="pt-BR" sz="3600" dirty="0" smtClean="0"/>
              <a:t>é...</a:t>
            </a:r>
            <a:endParaRPr lang="pt-BR" sz="3600"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168" y="2505006"/>
            <a:ext cx="8107914"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tângulo 9"/>
          <p:cNvSpPr/>
          <p:nvPr/>
        </p:nvSpPr>
        <p:spPr>
          <a:xfrm>
            <a:off x="459629" y="5683002"/>
            <a:ext cx="8928992" cy="1138773"/>
          </a:xfrm>
          <a:prstGeom prst="rect">
            <a:avLst/>
          </a:prstGeom>
        </p:spPr>
        <p:txBody>
          <a:bodyPr wrap="square">
            <a:spAutoFit/>
          </a:bodyPr>
          <a:lstStyle/>
          <a:p>
            <a:r>
              <a:rPr lang="pt-BR" sz="3200" dirty="0"/>
              <a:t>a</a:t>
            </a:r>
            <a:r>
              <a:rPr lang="pt-BR" sz="3200" dirty="0" smtClean="0"/>
              <a:t>)		b)		</a:t>
            </a:r>
            <a:r>
              <a:rPr lang="pt-BR" sz="3200" b="1" dirty="0" smtClean="0"/>
              <a:t>c)</a:t>
            </a:r>
            <a:r>
              <a:rPr lang="pt-BR" sz="3200" dirty="0" smtClean="0"/>
              <a:t>		d)		e)</a:t>
            </a:r>
            <a:endParaRPr lang="pt-BR" sz="3200" dirty="0"/>
          </a:p>
          <a:p>
            <a:endParaRPr lang="pt-BR" dirty="0"/>
          </a:p>
          <a:p>
            <a:endParaRPr lang="pt-BR" dirty="0" smtClean="0"/>
          </a:p>
        </p:txBody>
      </p:sp>
      <p:pic>
        <p:nvPicPr>
          <p:cNvPr id="2072"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168" y="5016961"/>
            <a:ext cx="1008112"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3"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073" y="5016962"/>
            <a:ext cx="1034642" cy="2016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75" name="Picture 27"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18" y="4997473"/>
            <a:ext cx="1039446" cy="2078892"/>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067" y="5016960"/>
            <a:ext cx="1008113" cy="2016225"/>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https://s3-sa-east-1.amazonaws.com/figuras.tecconcursos.com.br/b19cb7f1-6c82-4a28-966c-958921a325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6601" y="5028806"/>
            <a:ext cx="1008113" cy="2016226"/>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4215904" y="4822365"/>
            <a:ext cx="1656184" cy="24291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05883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59520" y="2586658"/>
            <a:ext cx="8636000" cy="1633702"/>
          </a:xfrm>
        </p:spPr>
        <p:txBody>
          <a:bodyPr>
            <a:normAutofit/>
          </a:bodyPr>
          <a:lstStyle/>
          <a:p>
            <a:r>
              <a:rPr lang="pt-BR" sz="6000" dirty="0">
                <a:solidFill>
                  <a:schemeClr val="bg1"/>
                </a:solidFill>
              </a:rPr>
              <a:t>Obrigado pela atenção!</a:t>
            </a:r>
          </a:p>
        </p:txBody>
      </p:sp>
      <p:sp>
        <p:nvSpPr>
          <p:cNvPr id="3" name="Subtítulo 2"/>
          <p:cNvSpPr>
            <a:spLocks noGrp="1"/>
          </p:cNvSpPr>
          <p:nvPr>
            <p:ph type="subTitle" idx="1"/>
          </p:nvPr>
        </p:nvSpPr>
        <p:spPr/>
        <p:txBody>
          <a:bodyPr/>
          <a:lstStyle/>
          <a:p>
            <a:endParaRPr lang="pt-BR"/>
          </a:p>
        </p:txBody>
      </p:sp>
    </p:spTree>
    <p:extLst>
      <p:ext uri="{BB962C8B-B14F-4D97-AF65-F5344CB8AC3E}">
        <p14:creationId xmlns:p14="http://schemas.microsoft.com/office/powerpoint/2010/main" val="7208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Lógica</a:t>
            </a:r>
            <a:endParaRPr lang="pt-BR" dirty="0"/>
          </a:p>
        </p:txBody>
      </p:sp>
      <p:sp>
        <p:nvSpPr>
          <p:cNvPr id="3" name="Espaço Reservado para Conteúdo 2"/>
          <p:cNvSpPr>
            <a:spLocks noGrp="1"/>
          </p:cNvSpPr>
          <p:nvPr>
            <p:ph idx="1"/>
          </p:nvPr>
        </p:nvSpPr>
        <p:spPr/>
        <p:txBody>
          <a:bodyPr/>
          <a:lstStyle/>
          <a:p>
            <a:pPr marL="0" indent="17463" algn="just">
              <a:buNone/>
            </a:pPr>
            <a:r>
              <a:rPr lang="pt-BR" dirty="0" smtClean="0"/>
              <a:t>	A lógica está presente em diversos ramos da Matemática, como a probabilidade, os problemas de contagem, as progressões aritméticas e geométricas, as sequências numéricas, equações, funções, análise de gráficos entre outros. Os fundamentos lógicos contribuirão na resolução ordenada de equações, na percepção do valor da razão de uma sequência, na elucidação de problemas aritméticos e algébricos e na fixação de conteúdos complexos. </a:t>
            </a:r>
          </a:p>
          <a:p>
            <a:pPr algn="just"/>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Contribuições</a:t>
            </a:r>
            <a:endParaRPr lang="pt-BR" dirty="0"/>
          </a:p>
        </p:txBody>
      </p:sp>
      <p:sp>
        <p:nvSpPr>
          <p:cNvPr id="3" name="Espaço Reservado para Conteúdo 2"/>
          <p:cNvSpPr>
            <a:spLocks noGrp="1"/>
          </p:cNvSpPr>
          <p:nvPr>
            <p:ph idx="1"/>
          </p:nvPr>
        </p:nvSpPr>
        <p:spPr/>
        <p:txBody>
          <a:bodyPr/>
          <a:lstStyle/>
          <a:p>
            <a:pPr algn="just"/>
            <a:r>
              <a:rPr lang="pt-BR" dirty="0" smtClean="0"/>
              <a:t>Desenvolvimento cognitivo;</a:t>
            </a:r>
          </a:p>
          <a:p>
            <a:pPr algn="just"/>
            <a:r>
              <a:rPr lang="pt-BR" dirty="0" smtClean="0"/>
              <a:t>Organização do pensamento e das ideias;</a:t>
            </a:r>
          </a:p>
          <a:p>
            <a:r>
              <a:rPr lang="pt-BR" dirty="0" smtClean="0"/>
              <a:t>formação de conceitos básicos;</a:t>
            </a:r>
          </a:p>
          <a:p>
            <a:r>
              <a:rPr lang="pt-BR" dirty="0" smtClean="0"/>
              <a:t>Assimilação de regras matemáticas;</a:t>
            </a:r>
          </a:p>
          <a:p>
            <a:r>
              <a:rPr lang="pt-BR" dirty="0" smtClean="0"/>
              <a:t>Construção de fórmulas e expressões aritméticas e algébricas.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Contribuições</a:t>
            </a:r>
            <a:endParaRPr lang="pt-BR" dirty="0"/>
          </a:p>
        </p:txBody>
      </p:sp>
      <p:sp>
        <p:nvSpPr>
          <p:cNvPr id="3" name="Espaço Reservado para Conteúdo 2"/>
          <p:cNvSpPr>
            <a:spLocks noGrp="1"/>
          </p:cNvSpPr>
          <p:nvPr>
            <p:ph idx="1"/>
          </p:nvPr>
        </p:nvSpPr>
        <p:spPr/>
        <p:txBody>
          <a:bodyPr/>
          <a:lstStyle/>
          <a:p>
            <a:pPr marL="0" indent="17463" algn="just">
              <a:buNone/>
            </a:pPr>
            <a:r>
              <a:rPr lang="pt-BR" dirty="0" smtClean="0"/>
              <a:t>	A utilização das atividades lógicas contribui na formação de indivíduos capazes de criar ferramentas e mecanismos responsáveis pela obtenção de resultados.</a:t>
            </a: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Sequencia numérica </a:t>
            </a:r>
          </a:p>
        </p:txBody>
      </p:sp>
      <p:sp>
        <p:nvSpPr>
          <p:cNvPr id="3" name="Espaço Reservado para Conteúdo 2"/>
          <p:cNvSpPr>
            <a:spLocks noGrp="1"/>
          </p:cNvSpPr>
          <p:nvPr>
            <p:ph idx="1"/>
          </p:nvPr>
        </p:nvSpPr>
        <p:spPr/>
        <p:txBody>
          <a:bodyPr/>
          <a:lstStyle/>
          <a:p>
            <a:pPr marL="0" indent="0" algn="ctr">
              <a:buNone/>
            </a:pPr>
            <a:r>
              <a:rPr lang="pt-BR" dirty="0"/>
              <a:t>Complete a sequencia:</a:t>
            </a:r>
          </a:p>
          <a:p>
            <a:pPr marL="0" indent="0" algn="ctr">
              <a:buNone/>
            </a:pPr>
            <a:r>
              <a:rPr lang="pt-BR" dirty="0" smtClean="0"/>
              <a:t>0, 1, 4, 9, 25, 36, ...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Sequencia numérica </a:t>
            </a:r>
          </a:p>
        </p:txBody>
      </p:sp>
      <p:sp>
        <p:nvSpPr>
          <p:cNvPr id="3" name="Espaço Reservado para Conteúdo 2"/>
          <p:cNvSpPr>
            <a:spLocks noGrp="1"/>
          </p:cNvSpPr>
          <p:nvPr>
            <p:ph idx="1"/>
          </p:nvPr>
        </p:nvSpPr>
        <p:spPr/>
        <p:txBody>
          <a:bodyPr/>
          <a:lstStyle/>
          <a:p>
            <a:pPr marL="0" indent="0" algn="ctr">
              <a:buNone/>
            </a:pPr>
            <a:r>
              <a:rPr lang="pt-BR" dirty="0"/>
              <a:t>Complete a sequencia:</a:t>
            </a:r>
          </a:p>
          <a:p>
            <a:pPr marL="0" indent="0" algn="ctr">
              <a:buNone/>
            </a:pPr>
            <a:r>
              <a:rPr lang="pt-BR" dirty="0"/>
              <a:t>0, 1, 4, 9, 25, 36, ...</a:t>
            </a:r>
          </a:p>
          <a:p>
            <a:pPr marL="0" indent="0">
              <a:buNone/>
            </a:pPr>
            <a:r>
              <a:rPr lang="pt-BR" dirty="0" smtClean="0"/>
              <a:t>	0 </a:t>
            </a:r>
            <a:r>
              <a:rPr lang="pt-BR" dirty="0"/>
              <a:t>x 0 = 0</a:t>
            </a:r>
            <a:br>
              <a:rPr lang="pt-BR" dirty="0"/>
            </a:br>
            <a:r>
              <a:rPr lang="pt-BR" dirty="0" smtClean="0"/>
              <a:t>	1 </a:t>
            </a:r>
            <a:r>
              <a:rPr lang="pt-BR" dirty="0"/>
              <a:t>x 1 = 1</a:t>
            </a:r>
            <a:br>
              <a:rPr lang="pt-BR" dirty="0"/>
            </a:br>
            <a:r>
              <a:rPr lang="pt-BR" dirty="0" smtClean="0"/>
              <a:t>	2 </a:t>
            </a:r>
            <a:r>
              <a:rPr lang="pt-BR" dirty="0"/>
              <a:t>x 2 = 4</a:t>
            </a:r>
            <a:br>
              <a:rPr lang="pt-BR" dirty="0"/>
            </a:br>
            <a:r>
              <a:rPr lang="pt-BR" dirty="0" smtClean="0"/>
              <a:t>	3 </a:t>
            </a:r>
            <a:r>
              <a:rPr lang="pt-BR" dirty="0"/>
              <a:t>x 3 = 9</a:t>
            </a:r>
            <a:br>
              <a:rPr lang="pt-BR" dirty="0"/>
            </a:br>
            <a:r>
              <a:rPr lang="pt-BR" dirty="0" smtClean="0"/>
              <a:t>	4 </a:t>
            </a:r>
            <a:r>
              <a:rPr lang="pt-BR" dirty="0"/>
              <a:t>x 4 = 16</a:t>
            </a:r>
            <a:br>
              <a:rPr lang="pt-BR" dirty="0"/>
            </a:br>
            <a:r>
              <a:rPr lang="pt-BR" dirty="0" smtClean="0"/>
              <a:t>	5 </a:t>
            </a:r>
            <a:r>
              <a:rPr lang="pt-BR" dirty="0"/>
              <a:t>x 5 = 25</a:t>
            </a:r>
            <a:br>
              <a:rPr lang="pt-BR" dirty="0"/>
            </a:br>
            <a:r>
              <a:rPr lang="pt-BR" dirty="0" smtClean="0"/>
              <a:t>	6 </a:t>
            </a:r>
            <a:r>
              <a:rPr lang="pt-BR" dirty="0"/>
              <a:t>x 6 = 36</a:t>
            </a:r>
            <a:br>
              <a:rPr lang="pt-BR" dirty="0"/>
            </a:br>
            <a:r>
              <a:rPr lang="pt-BR" dirty="0" smtClean="0"/>
              <a:t>	7 </a:t>
            </a:r>
            <a:r>
              <a:rPr lang="pt-BR" dirty="0"/>
              <a:t>x 7 = </a:t>
            </a:r>
            <a:r>
              <a:rPr lang="pt-BR" b="1" dirty="0"/>
              <a:t>49</a:t>
            </a:r>
          </a:p>
        </p:txBody>
      </p:sp>
    </p:spTree>
    <p:extLst>
      <p:ext uri="{BB962C8B-B14F-4D97-AF65-F5344CB8AC3E}">
        <p14:creationId xmlns:p14="http://schemas.microsoft.com/office/powerpoint/2010/main" val="50550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Sequencia numérica </a:t>
            </a:r>
            <a:endParaRPr lang="pt-BR" dirty="0"/>
          </a:p>
        </p:txBody>
      </p:sp>
      <p:sp>
        <p:nvSpPr>
          <p:cNvPr id="3" name="Espaço Reservado para Conteúdo 2"/>
          <p:cNvSpPr>
            <a:spLocks noGrp="1"/>
          </p:cNvSpPr>
          <p:nvPr>
            <p:ph idx="1"/>
          </p:nvPr>
        </p:nvSpPr>
        <p:spPr/>
        <p:txBody>
          <a:bodyPr/>
          <a:lstStyle/>
          <a:p>
            <a:pPr marL="0" indent="0" algn="ctr">
              <a:buNone/>
            </a:pPr>
            <a:r>
              <a:rPr lang="pt-BR" dirty="0" smtClean="0"/>
              <a:t>Complete a sequencia:</a:t>
            </a:r>
          </a:p>
          <a:p>
            <a:pPr marL="0" indent="0" algn="ctr">
              <a:buNone/>
            </a:pPr>
            <a:r>
              <a:rPr lang="pt-BR" dirty="0" smtClean="0"/>
              <a:t>2, 10, 12, 16, 17, 18, 19, ...</a:t>
            </a:r>
          </a:p>
          <a:p>
            <a:pPr marL="0" indent="0">
              <a:buNone/>
            </a:pPr>
            <a:r>
              <a:rPr lang="pt-BR" dirty="0" smtClean="0"/>
              <a:t>	A)22</a:t>
            </a:r>
          </a:p>
          <a:p>
            <a:pPr marL="0" indent="0">
              <a:buNone/>
            </a:pPr>
            <a:r>
              <a:rPr lang="pt-BR" dirty="0" smtClean="0"/>
              <a:t>	B)100</a:t>
            </a:r>
          </a:p>
          <a:p>
            <a:pPr marL="0" indent="0">
              <a:buNone/>
            </a:pPr>
            <a:r>
              <a:rPr lang="pt-BR" dirty="0" smtClean="0"/>
              <a:t>	C)200</a:t>
            </a:r>
          </a:p>
          <a:p>
            <a:pPr marL="0" indent="0">
              <a:buNone/>
            </a:pPr>
            <a:r>
              <a:rPr lang="pt-BR" dirty="0" smtClean="0"/>
              <a:t>	D)2001</a:t>
            </a:r>
          </a:p>
          <a:p>
            <a:pPr marL="0" indent="0">
              <a:buNone/>
            </a:pPr>
            <a:r>
              <a:rPr lang="pt-BR" dirty="0" smtClean="0"/>
              <a:t>	E) Nenhuma das alternativas</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Sequencia numérica </a:t>
            </a:r>
          </a:p>
        </p:txBody>
      </p:sp>
      <p:pic>
        <p:nvPicPr>
          <p:cNvPr id="4" name="Espaço Reservado para Conteúdo 3"/>
          <p:cNvPicPr>
            <a:picLocks noGrp="1" noChangeAspect="1"/>
          </p:cNvPicPr>
          <p:nvPr>
            <p:ph idx="1"/>
          </p:nvPr>
        </p:nvPicPr>
        <p:blipFill>
          <a:blip r:embed="rId2"/>
          <a:stretch>
            <a:fillRect/>
          </a:stretch>
        </p:blipFill>
        <p:spPr>
          <a:xfrm>
            <a:off x="1034694" y="2226618"/>
            <a:ext cx="8090613" cy="3168352"/>
          </a:xfrm>
          <a:prstGeom prst="rect">
            <a:avLst/>
          </a:prstGeom>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640</Words>
  <Application>Microsoft Office PowerPoint</Application>
  <PresentationFormat>Personalizar</PresentationFormat>
  <Paragraphs>89</Paragraphs>
  <Slides>21</Slides>
  <Notes>0</Notes>
  <HiddenSlides>0</HiddenSlides>
  <MMClips>0</MMClips>
  <ScaleCrop>false</ScaleCrop>
  <HeadingPairs>
    <vt:vector size="4" baseType="variant">
      <vt:variant>
        <vt:lpstr>Tema</vt:lpstr>
      </vt:variant>
      <vt:variant>
        <vt:i4>2</vt:i4>
      </vt:variant>
      <vt:variant>
        <vt:lpstr>Títulos de slides</vt:lpstr>
      </vt:variant>
      <vt:variant>
        <vt:i4>21</vt:i4>
      </vt:variant>
    </vt:vector>
  </HeadingPairs>
  <TitlesOfParts>
    <vt:vector size="23" baseType="lpstr">
      <vt:lpstr>Tema do Office</vt:lpstr>
      <vt:lpstr>Personalizar design</vt:lpstr>
      <vt:lpstr>Raciocínio sequencial </vt:lpstr>
      <vt:lpstr>Definição</vt:lpstr>
      <vt:lpstr>Lógica</vt:lpstr>
      <vt:lpstr>Contribuições</vt:lpstr>
      <vt:lpstr>Contribuições</vt:lpstr>
      <vt:lpstr>Sequencia numérica </vt:lpstr>
      <vt:lpstr>Sequencia numérica </vt:lpstr>
      <vt:lpstr>Sequencia numérica </vt:lpstr>
      <vt:lpstr>Sequencia numérica </vt:lpstr>
      <vt:lpstr>Formas geométricas </vt:lpstr>
      <vt:lpstr>Formas geométricas </vt:lpstr>
      <vt:lpstr>Raciocínio Lógico (FCC/PM/BA) Considere que a seguinte sequencia de figuras foi construída segundo um certo critério.</vt:lpstr>
      <vt:lpstr>Podemos usufruir de uma formula para que a logica seja atingida de forma ágil e precisa</vt:lpstr>
      <vt:lpstr>Se tal critério for mantido para obter as figuras subsequentes, o total de pontos da figura de número 15 deverá ser:</vt:lpstr>
      <vt:lpstr>Uma pessoa, brincando com uma calculadora, digitou o número 525. A seguir, foi subtraindo 6, sucessivamente, só parando quando obteve um número negativo. Quantas vezes ela apertou a tecla correspondente ao 6?</vt:lpstr>
      <vt:lpstr>Uma pessoa, brincando com uma calculadora, digitou o número 525. A seguir, foi subtraindo 6, sucessivamente, só parando quando obteve um número negativo. Quantas vezes ela apertou a tecla correspondente ao 6?</vt:lpstr>
      <vt:lpstr>Uma pessoa, brincando com uma calculadora, digitou o número 525. A seguir, foi subtraindo 6, sucessivamente, só parando quando obteve um número negativo. Quantas vezes ela apertou a tecla correspondente ao 6?</vt:lpstr>
      <vt:lpstr>Uma pessoa, brincando com uma calculadora, digitou o número 525. A seguir, foi subtraindo 6, sucessivamente, só parando quando obteve um número negativo. Quantas vezes ela apertou a tecla correspondente ao 6?</vt:lpstr>
      <vt:lpstr>A pedra de dominó que substitui a que tem os pontos de interrogação é...</vt:lpstr>
      <vt:lpstr>A pedra de dominó que substitui a que tem os pontos de interrogação é...</vt:lpstr>
      <vt:lpstr>Obrigado pela atenção!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Malinverni Kubiak</dc:creator>
  <cp:lastModifiedBy>Bryanstunbr</cp:lastModifiedBy>
  <cp:revision>108</cp:revision>
  <dcterms:created xsi:type="dcterms:W3CDTF">2012-04-11T11:26:33Z</dcterms:created>
  <dcterms:modified xsi:type="dcterms:W3CDTF">2016-11-23T19:30:06Z</dcterms:modified>
</cp:coreProperties>
</file>