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2"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621575" cx="101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762000" y="2367638"/>
            <a:ext cx="8636000" cy="163370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 name="Google Shape;14;p2"/>
          <p:cNvSpPr txBox="1"/>
          <p:nvPr>
            <p:ph idx="1" type="subTitle"/>
          </p:nvPr>
        </p:nvSpPr>
        <p:spPr>
          <a:xfrm>
            <a:off x="1524000" y="4318900"/>
            <a:ext cx="7112000" cy="1947739"/>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9011" lvl="1" marL="466212" marR="0" rtl="0" algn="ctr">
              <a:spcBef>
                <a:spcPts val="580"/>
              </a:spcBef>
              <a:spcAft>
                <a:spcPts val="0"/>
              </a:spcAft>
              <a:buClr>
                <a:srgbClr val="888888"/>
              </a:buClr>
              <a:buSzPts val="2900"/>
              <a:buFont typeface="Arial"/>
              <a:buNone/>
              <a:defRPr b="0" i="0" sz="2900" u="none" cap="none" strike="noStrike">
                <a:solidFill>
                  <a:srgbClr val="888888"/>
                </a:solidFill>
                <a:latin typeface="Calibri"/>
                <a:ea typeface="Calibri"/>
                <a:cs typeface="Calibri"/>
                <a:sym typeface="Calibri"/>
              </a:defRPr>
            </a:lvl2pPr>
            <a:lvl3pPr indent="-5323" lvl="2" marL="932424"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1634" lvl="3" marL="139863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10647" lvl="4" marL="186484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6957" lvl="5" marL="233105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3269" lvl="6" marL="279727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12281" lvl="7" marL="3263481"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8594" lvl="8" marL="372969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Google Shape;15;p2"/>
          <p:cNvSpPr txBox="1"/>
          <p:nvPr>
            <p:ph idx="10" type="dt"/>
          </p:nvPr>
        </p:nvSpPr>
        <p:spPr>
          <a:xfrm>
            <a:off x="508001" y="7064087"/>
            <a:ext cx="2370667" cy="405779"/>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1" type="ftr"/>
          </p:nvPr>
        </p:nvSpPr>
        <p:spPr>
          <a:xfrm>
            <a:off x="3471335" y="7064087"/>
            <a:ext cx="3217333" cy="40577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7281333" y="7064087"/>
            <a:ext cx="2370667" cy="405779"/>
          </a:xfrm>
          <a:prstGeom prst="rect">
            <a:avLst/>
          </a:prstGeom>
          <a:noFill/>
          <a:ln>
            <a:noFill/>
          </a:ln>
        </p:spPr>
        <p:txBody>
          <a:bodyPr anchorCtr="0" anchor="ctr" bIns="46600" lIns="93225" spcFirstLastPara="1" rIns="93225" wrap="square" tIns="466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1990725" y="5335588"/>
            <a:ext cx="6096000" cy="628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12"/>
          <p:cNvSpPr/>
          <p:nvPr>
            <p:ph idx="2" type="pic"/>
          </p:nvPr>
        </p:nvSpPr>
        <p:spPr>
          <a:xfrm>
            <a:off x="1990725" y="681038"/>
            <a:ext cx="6096000" cy="4573587"/>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1990725" y="5964238"/>
            <a:ext cx="6096000" cy="8953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508000" y="304800"/>
            <a:ext cx="9144000" cy="127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2" name="Google Shape;82;p13"/>
          <p:cNvSpPr txBox="1"/>
          <p:nvPr>
            <p:ph idx="1" type="body"/>
          </p:nvPr>
        </p:nvSpPr>
        <p:spPr>
          <a:xfrm rot="5400000">
            <a:off x="2564606" y="-278606"/>
            <a:ext cx="5030788" cy="9144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is"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5257006" y="2413794"/>
            <a:ext cx="6503988" cy="2286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Google Shape;88;p14"/>
          <p:cNvSpPr txBox="1"/>
          <p:nvPr>
            <p:ph idx="1" type="body"/>
          </p:nvPr>
        </p:nvSpPr>
        <p:spPr>
          <a:xfrm rot="5400000">
            <a:off x="608806" y="203994"/>
            <a:ext cx="6503988" cy="6705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508000" y="304800"/>
            <a:ext cx="9144000" cy="127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508000" y="1778000"/>
            <a:ext cx="9144000" cy="5030788"/>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762000" y="2366963"/>
            <a:ext cx="8636000" cy="1635125"/>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subTitle"/>
          </p:nvPr>
        </p:nvSpPr>
        <p:spPr>
          <a:xfrm>
            <a:off x="1524000" y="4319588"/>
            <a:ext cx="7112000" cy="1946275"/>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32" name="Google Shape;32;p5"/>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03275" y="4897438"/>
            <a:ext cx="8636000" cy="15144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6"/>
          <p:cNvSpPr txBox="1"/>
          <p:nvPr>
            <p:ph idx="1" type="body"/>
          </p:nvPr>
        </p:nvSpPr>
        <p:spPr>
          <a:xfrm>
            <a:off x="803275" y="3230563"/>
            <a:ext cx="8636000" cy="166687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6"/>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508000" y="304800"/>
            <a:ext cx="9144000" cy="127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3" name="Google Shape;43;p7"/>
          <p:cNvSpPr txBox="1"/>
          <p:nvPr>
            <p:ph idx="1" type="body"/>
          </p:nvPr>
        </p:nvSpPr>
        <p:spPr>
          <a:xfrm>
            <a:off x="508000" y="1778000"/>
            <a:ext cx="4495800" cy="5030788"/>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5156200" y="1778000"/>
            <a:ext cx="4495800" cy="5030788"/>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508000" y="304800"/>
            <a:ext cx="9144000" cy="127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0" name="Google Shape;50;p8"/>
          <p:cNvSpPr txBox="1"/>
          <p:nvPr>
            <p:ph idx="1" type="body"/>
          </p:nvPr>
        </p:nvSpPr>
        <p:spPr>
          <a:xfrm>
            <a:off x="508000" y="1706563"/>
            <a:ext cx="4489450" cy="7112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8"/>
          <p:cNvSpPr txBox="1"/>
          <p:nvPr>
            <p:ph idx="2" type="body"/>
          </p:nvPr>
        </p:nvSpPr>
        <p:spPr>
          <a:xfrm>
            <a:off x="508000" y="2417763"/>
            <a:ext cx="4489450" cy="4391025"/>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2" name="Google Shape;52;p8"/>
          <p:cNvSpPr txBox="1"/>
          <p:nvPr>
            <p:ph idx="3" type="body"/>
          </p:nvPr>
        </p:nvSpPr>
        <p:spPr>
          <a:xfrm>
            <a:off x="5160963" y="1706563"/>
            <a:ext cx="4491037" cy="7112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8"/>
          <p:cNvSpPr txBox="1"/>
          <p:nvPr>
            <p:ph idx="4" type="body"/>
          </p:nvPr>
        </p:nvSpPr>
        <p:spPr>
          <a:xfrm>
            <a:off x="5160963" y="2417763"/>
            <a:ext cx="4491037" cy="4391025"/>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508000" y="304800"/>
            <a:ext cx="9144000" cy="1270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9"/>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508000" y="303213"/>
            <a:ext cx="3343275" cy="12922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11"/>
          <p:cNvSpPr txBox="1"/>
          <p:nvPr>
            <p:ph idx="1" type="body"/>
          </p:nvPr>
        </p:nvSpPr>
        <p:spPr>
          <a:xfrm>
            <a:off x="3971925" y="303213"/>
            <a:ext cx="5680075" cy="650557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1"/>
          <p:cNvSpPr txBox="1"/>
          <p:nvPr>
            <p:ph idx="2" type="body"/>
          </p:nvPr>
        </p:nvSpPr>
        <p:spPr>
          <a:xfrm>
            <a:off x="508000" y="1595438"/>
            <a:ext cx="3343275" cy="52133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11"/>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8000" y="305219"/>
            <a:ext cx="9144000" cy="127026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508000" y="1778372"/>
            <a:ext cx="9144000" cy="5029896"/>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508001" y="7064087"/>
            <a:ext cx="2370667" cy="405779"/>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471335" y="7064087"/>
            <a:ext cx="3217333" cy="40577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281333" y="7064087"/>
            <a:ext cx="2370667" cy="405779"/>
          </a:xfrm>
          <a:prstGeom prst="rect">
            <a:avLst/>
          </a:prstGeom>
          <a:noFill/>
          <a:ln>
            <a:noFill/>
          </a:ln>
        </p:spPr>
        <p:txBody>
          <a:bodyPr anchorCtr="0" anchor="ctr" bIns="46600" lIns="93225" spcFirstLastPara="1" rIns="93225" wrap="square" tIns="466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11" name="Google Shape;11;p1"/>
          <p:cNvPicPr preferRelativeResize="0"/>
          <p:nvPr/>
        </p:nvPicPr>
        <p:blipFill rotWithShape="1">
          <a:blip r:embed="rId1">
            <a:alphaModFix/>
          </a:blip>
          <a:srcRect b="0" l="0" r="0" t="0"/>
          <a:stretch/>
        </p:blipFill>
        <p:spPr>
          <a:xfrm>
            <a:off x="0" y="0"/>
            <a:ext cx="10160000" cy="765829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idx="10" type="dt"/>
          </p:nvPr>
        </p:nvSpPr>
        <p:spPr>
          <a:xfrm>
            <a:off x="508000" y="7064375"/>
            <a:ext cx="2370138" cy="4048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3471863" y="7064375"/>
            <a:ext cx="3216275" cy="40481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9011" lvl="1" marL="46621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5323" lvl="2" marL="93242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1634" lvl="3" marL="139863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10647" lvl="4" marL="186484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6957" lvl="5" marL="233105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3269" lvl="6" marL="279727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12281" lvl="7" marL="326348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8594" lvl="8" marL="372969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7281863" y="7064375"/>
            <a:ext cx="2370137" cy="40481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22" name="Google Shape;22;p3"/>
          <p:cNvPicPr preferRelativeResize="0"/>
          <p:nvPr/>
        </p:nvPicPr>
        <p:blipFill rotWithShape="1">
          <a:blip r:embed="rId1">
            <a:alphaModFix/>
          </a:blip>
          <a:srcRect b="0" l="0" r="0" t="0"/>
          <a:stretch/>
        </p:blipFill>
        <p:spPr>
          <a:xfrm>
            <a:off x="5874512" y="0"/>
            <a:ext cx="4285488" cy="113995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759520" y="2010594"/>
            <a:ext cx="5398120" cy="1633702"/>
          </a:xfrm>
          <a:prstGeom prst="rect">
            <a:avLst/>
          </a:prstGeom>
          <a:noFill/>
          <a:ln>
            <a:noFill/>
          </a:ln>
        </p:spPr>
        <p:txBody>
          <a:bodyPr anchorCtr="0" anchor="ctr" bIns="46600" lIns="93225" spcFirstLastPara="1" rIns="93225" wrap="square" tIns="46600">
            <a:noAutofit/>
          </a:bodyPr>
          <a:lstStyle/>
          <a:p>
            <a:pPr indent="0" lvl="0" marL="0" marR="0" rtl="0" algn="ctr">
              <a:spcBef>
                <a:spcPts val="0"/>
              </a:spcBef>
              <a:spcAft>
                <a:spcPts val="0"/>
              </a:spcAft>
              <a:buClr>
                <a:schemeClr val="lt1"/>
              </a:buClr>
              <a:buFont typeface="Calibri"/>
              <a:buNone/>
            </a:pPr>
            <a:r>
              <a:rPr b="0" i="0" lang="pt-BR" sz="5940" u="none" cap="none" strike="noStrike">
                <a:solidFill>
                  <a:schemeClr val="lt1"/>
                </a:solidFill>
                <a:latin typeface="Calibri"/>
                <a:ea typeface="Calibri"/>
                <a:cs typeface="Calibri"/>
                <a:sym typeface="Calibri"/>
              </a:rPr>
              <a:t>Raciocínio sequencial </a:t>
            </a:r>
            <a:endParaRPr/>
          </a:p>
        </p:txBody>
      </p:sp>
      <p:sp>
        <p:nvSpPr>
          <p:cNvPr id="97" name="Google Shape;97;p15"/>
          <p:cNvSpPr txBox="1"/>
          <p:nvPr>
            <p:ph idx="1" type="subTitle"/>
          </p:nvPr>
        </p:nvSpPr>
        <p:spPr>
          <a:xfrm>
            <a:off x="3855864" y="4026818"/>
            <a:ext cx="5599832" cy="2955851"/>
          </a:xfrm>
          <a:prstGeom prst="rect">
            <a:avLst/>
          </a:prstGeom>
          <a:noFill/>
          <a:ln>
            <a:noFill/>
          </a:ln>
        </p:spPr>
        <p:txBody>
          <a:bodyPr anchorCtr="0" anchor="t" bIns="46600" lIns="93225" spcFirstLastPara="1" rIns="93225" wrap="square" tIns="46600">
            <a:noAutofit/>
          </a:bodyPr>
          <a:lstStyle/>
          <a:p>
            <a:pPr indent="0" lvl="0" marL="0" marR="0" rtl="0" algn="r">
              <a:lnSpc>
                <a:spcPct val="80000"/>
              </a:lnSpc>
              <a:spcBef>
                <a:spcPts val="0"/>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Jhon Nenevê          – AG: 13566</a:t>
            </a:r>
            <a:endParaRPr/>
          </a:p>
          <a:p>
            <a:pPr indent="0" lvl="0" marL="0" marR="0" rtl="0" algn="r">
              <a:lnSpc>
                <a:spcPct val="80000"/>
              </a:lnSpc>
              <a:spcBef>
                <a:spcPts val="592"/>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Amanda Ivoniak    – AG: 13335</a:t>
            </a:r>
            <a:endParaRPr/>
          </a:p>
          <a:p>
            <a:pPr indent="0" lvl="0" marL="0" marR="0" rtl="0" algn="r">
              <a:lnSpc>
                <a:spcPct val="80000"/>
              </a:lnSpc>
              <a:spcBef>
                <a:spcPts val="592"/>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Bryan Christen       – AG: 13399 </a:t>
            </a:r>
            <a:endParaRPr/>
          </a:p>
          <a:p>
            <a:pPr indent="0" lvl="0" marL="0" marR="0" rtl="0" algn="r">
              <a:lnSpc>
                <a:spcPct val="80000"/>
              </a:lnSpc>
              <a:spcBef>
                <a:spcPts val="592"/>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Bruno Gonzaga      – AG: 14142</a:t>
            </a:r>
            <a:endParaRPr/>
          </a:p>
          <a:p>
            <a:pPr indent="0" lvl="0" marL="0" marR="0" rtl="0" algn="r">
              <a:lnSpc>
                <a:spcPct val="80000"/>
              </a:lnSpc>
              <a:spcBef>
                <a:spcPts val="592"/>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Jonnyfer Andreola – AG: 13405</a:t>
            </a:r>
            <a:endParaRPr/>
          </a:p>
          <a:p>
            <a:pPr indent="0" lvl="0" marL="0" marR="0" rtl="0" algn="r">
              <a:lnSpc>
                <a:spcPct val="80000"/>
              </a:lnSpc>
              <a:spcBef>
                <a:spcPts val="592"/>
              </a:spcBef>
              <a:spcAft>
                <a:spcPts val="0"/>
              </a:spcAft>
              <a:buClr>
                <a:schemeClr val="lt1"/>
              </a:buClr>
              <a:buFont typeface="Arial"/>
              <a:buNone/>
            </a:pPr>
            <a:r>
              <a:rPr b="0" i="0" lang="pt-BR" sz="2960" u="none" cap="none" strike="noStrike">
                <a:solidFill>
                  <a:schemeClr val="lt1"/>
                </a:solidFill>
                <a:latin typeface="Calibri"/>
                <a:ea typeface="Calibri"/>
                <a:cs typeface="Calibri"/>
                <a:sym typeface="Calibri"/>
              </a:rPr>
              <a:t>Lucas Rosario         – AG: 14174</a:t>
            </a:r>
            <a:endParaRPr/>
          </a:p>
          <a:p>
            <a:pPr indent="0" lvl="0" marL="0" marR="0" rtl="0" algn="r">
              <a:lnSpc>
                <a:spcPct val="80000"/>
              </a:lnSpc>
              <a:spcBef>
                <a:spcPts val="592"/>
              </a:spcBef>
              <a:spcAft>
                <a:spcPts val="0"/>
              </a:spcAft>
              <a:buClr>
                <a:srgbClr val="888888"/>
              </a:buClr>
              <a:buFont typeface="Arial"/>
              <a:buNone/>
            </a:pPr>
            <a:r>
              <a:t/>
            </a:r>
            <a:endParaRPr b="0" i="0" sz="296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Formas geométricas </a:t>
            </a:r>
            <a:endParaRPr b="0" i="0" sz="4400" u="none" cap="none" strike="noStrike">
              <a:solidFill>
                <a:schemeClr val="dk1"/>
              </a:solidFill>
              <a:latin typeface="Calibri"/>
              <a:ea typeface="Calibri"/>
              <a:cs typeface="Calibri"/>
              <a:sym typeface="Calibri"/>
            </a:endParaRPr>
          </a:p>
        </p:txBody>
      </p:sp>
      <p:pic>
        <p:nvPicPr>
          <p:cNvPr id="151" name="Google Shape;151;p24"/>
          <p:cNvPicPr preferRelativeResize="0"/>
          <p:nvPr>
            <p:ph idx="1" type="body"/>
          </p:nvPr>
        </p:nvPicPr>
        <p:blipFill rotWithShape="1">
          <a:blip r:embed="rId3">
            <a:alphaModFix/>
          </a:blip>
          <a:srcRect b="0" l="0" r="0" t="0"/>
          <a:stretch/>
        </p:blipFill>
        <p:spPr>
          <a:xfrm>
            <a:off x="374437" y="2099680"/>
            <a:ext cx="9411127" cy="34222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Formas geométricas </a:t>
            </a:r>
            <a:endParaRPr/>
          </a:p>
        </p:txBody>
      </p:sp>
      <p:pic>
        <p:nvPicPr>
          <p:cNvPr id="157" name="Google Shape;157;p25"/>
          <p:cNvPicPr preferRelativeResize="0"/>
          <p:nvPr>
            <p:ph idx="1" type="body"/>
          </p:nvPr>
        </p:nvPicPr>
        <p:blipFill rotWithShape="1">
          <a:blip r:embed="rId3">
            <a:alphaModFix/>
          </a:blip>
          <a:srcRect b="0" l="0" r="0" t="0"/>
          <a:stretch/>
        </p:blipFill>
        <p:spPr>
          <a:xfrm>
            <a:off x="2390947" y="1198352"/>
            <a:ext cx="5378106" cy="52248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71488" y="1218506"/>
            <a:ext cx="9144000" cy="18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Raciocínio Lógico (FCC/PM/BA)</a:t>
            </a:r>
            <a:br>
              <a:rPr b="0" i="0" lang="pt-BR" sz="3600" u="none" cap="none" strike="noStrike">
                <a:solidFill>
                  <a:schemeClr val="dk1"/>
                </a:solidFill>
                <a:latin typeface="Calibri"/>
                <a:ea typeface="Calibri"/>
                <a:cs typeface="Calibri"/>
                <a:sym typeface="Calibri"/>
              </a:rPr>
            </a:br>
            <a:r>
              <a:rPr b="0" i="0" lang="pt-BR" sz="3600" u="none" cap="none" strike="noStrike">
                <a:solidFill>
                  <a:schemeClr val="dk1"/>
                </a:solidFill>
                <a:latin typeface="Calibri"/>
                <a:ea typeface="Calibri"/>
                <a:cs typeface="Calibri"/>
                <a:sym typeface="Calibri"/>
              </a:rPr>
              <a:t>Considere que a seguinte sequencia de figuras foi construída segundo um certo critério.</a:t>
            </a:r>
            <a:endParaRPr b="0" i="0" sz="3600" u="none" cap="none" strike="noStrike">
              <a:solidFill>
                <a:schemeClr val="dk1"/>
              </a:solidFill>
              <a:latin typeface="Calibri"/>
              <a:ea typeface="Calibri"/>
              <a:cs typeface="Calibri"/>
              <a:sym typeface="Calibri"/>
            </a:endParaRPr>
          </a:p>
        </p:txBody>
      </p:sp>
      <p:pic>
        <p:nvPicPr>
          <p:cNvPr descr="Alt text" id="163" name="Google Shape;163;p26"/>
          <p:cNvPicPr preferRelativeResize="0"/>
          <p:nvPr/>
        </p:nvPicPr>
        <p:blipFill rotWithShape="1">
          <a:blip r:embed="rId3">
            <a:alphaModFix/>
          </a:blip>
          <a:srcRect b="0" l="0" r="0" t="0"/>
          <a:stretch/>
        </p:blipFill>
        <p:spPr>
          <a:xfrm>
            <a:off x="1662322" y="3666778"/>
            <a:ext cx="7000875" cy="338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Podemos usufruir de uma formula para que a logica seja atingida de forma ágil e precisa</a:t>
            </a:r>
            <a:endParaRPr b="0" i="0" sz="3600" u="none" cap="none" strike="noStrike">
              <a:solidFill>
                <a:schemeClr val="dk1"/>
              </a:solidFill>
              <a:latin typeface="Calibri"/>
              <a:ea typeface="Calibri"/>
              <a:cs typeface="Calibri"/>
              <a:sym typeface="Calibri"/>
            </a:endParaRPr>
          </a:p>
        </p:txBody>
      </p:sp>
      <p:sp>
        <p:nvSpPr>
          <p:cNvPr id="169" name="Google Shape;169;p27"/>
          <p:cNvSpPr txBox="1"/>
          <p:nvPr/>
        </p:nvSpPr>
        <p:spPr>
          <a:xfrm>
            <a:off x="399480" y="2442642"/>
            <a:ext cx="9144000" cy="34563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F1 = 7 + 4 . 0 = 7 + 0 = 7</a:t>
            </a:r>
            <a:endParaRPr/>
          </a:p>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  F2 = 7 + 4 . 1 = 7 + 4 = 11</a:t>
            </a:r>
            <a:endParaRPr/>
          </a:p>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  F3 = 7 + 4 . 2 = 7 + 8 = 15</a:t>
            </a:r>
            <a:endParaRPr b="0" i="0" sz="36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    F4 = 7 + 4 . 3 = 7 + 12 = 19</a:t>
            </a:r>
            <a:endParaRPr b="0" i="0" sz="36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    F5 = 7 + 4 . 4 = 7 + 16 = 23</a:t>
            </a:r>
            <a:endParaRPr/>
          </a:p>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    F6 = 7 + 4 . 5 = 7 + 20 = 27</a:t>
            </a:r>
            <a:endParaRPr b="0" i="0" sz="36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t/>
            </a:r>
            <a:endParaRPr b="0" i="0" sz="36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Se tal critério for mantido para obter as figuras subsequentes, o total de pontos da figura de número 15 deverá ser:</a:t>
            </a:r>
            <a:endParaRPr/>
          </a:p>
        </p:txBody>
      </p:sp>
      <p:pic>
        <p:nvPicPr>
          <p:cNvPr descr="Alt text" id="175" name="Google Shape;175;p28"/>
          <p:cNvPicPr preferRelativeResize="0"/>
          <p:nvPr/>
        </p:nvPicPr>
        <p:blipFill rotWithShape="1">
          <a:blip r:embed="rId3">
            <a:alphaModFix/>
          </a:blip>
          <a:srcRect b="0" l="0" r="0" t="0"/>
          <a:stretch/>
        </p:blipFill>
        <p:spPr>
          <a:xfrm>
            <a:off x="2919760" y="3090713"/>
            <a:ext cx="7000875" cy="3381375"/>
          </a:xfrm>
          <a:prstGeom prst="rect">
            <a:avLst/>
          </a:prstGeom>
          <a:noFill/>
          <a:ln>
            <a:noFill/>
          </a:ln>
        </p:spPr>
      </p:pic>
      <p:sp>
        <p:nvSpPr>
          <p:cNvPr id="176" name="Google Shape;176;p28"/>
          <p:cNvSpPr/>
          <p:nvPr/>
        </p:nvSpPr>
        <p:spPr>
          <a:xfrm>
            <a:off x="615504" y="3007231"/>
            <a:ext cx="5080000"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pt-BR" sz="4400" u="none" cap="none" strike="noStrike">
                <a:solidFill>
                  <a:schemeClr val="dk1"/>
                </a:solidFill>
                <a:latin typeface="Calibri"/>
                <a:ea typeface="Calibri"/>
                <a:cs typeface="Calibri"/>
                <a:sym typeface="Calibri"/>
              </a:rPr>
              <a:t>a) 69</a:t>
            </a:r>
            <a:endParaRPr/>
          </a:p>
          <a:p>
            <a:pPr indent="0" lvl="0" marL="0" marR="0" rtl="0" algn="l">
              <a:spcBef>
                <a:spcPts val="0"/>
              </a:spcBef>
              <a:spcAft>
                <a:spcPts val="0"/>
              </a:spcAft>
              <a:buNone/>
            </a:pPr>
            <a:r>
              <a:rPr lang="pt-BR" sz="4400">
                <a:solidFill>
                  <a:schemeClr val="dk1"/>
                </a:solidFill>
                <a:latin typeface="Calibri"/>
                <a:ea typeface="Calibri"/>
                <a:cs typeface="Calibri"/>
                <a:sym typeface="Calibri"/>
              </a:rPr>
              <a:t>b) 67</a:t>
            </a:r>
            <a:endParaRPr/>
          </a:p>
          <a:p>
            <a:pPr indent="0" lvl="0" marL="0" marR="0" rtl="0" algn="l">
              <a:spcBef>
                <a:spcPts val="0"/>
              </a:spcBef>
              <a:spcAft>
                <a:spcPts val="0"/>
              </a:spcAft>
              <a:buNone/>
            </a:pPr>
            <a:r>
              <a:rPr lang="pt-BR" sz="4400">
                <a:solidFill>
                  <a:schemeClr val="dk1"/>
                </a:solidFill>
                <a:latin typeface="Calibri"/>
                <a:ea typeface="Calibri"/>
                <a:cs typeface="Calibri"/>
                <a:sym typeface="Calibri"/>
              </a:rPr>
              <a:t>c) 65</a:t>
            </a:r>
            <a:endParaRPr/>
          </a:p>
          <a:p>
            <a:pPr indent="0" lvl="0" marL="0" marR="0" rtl="0" algn="l">
              <a:spcBef>
                <a:spcPts val="0"/>
              </a:spcBef>
              <a:spcAft>
                <a:spcPts val="0"/>
              </a:spcAft>
              <a:buNone/>
            </a:pPr>
            <a:r>
              <a:rPr lang="pt-BR" sz="4400">
                <a:solidFill>
                  <a:schemeClr val="dk1"/>
                </a:solidFill>
                <a:latin typeface="Calibri"/>
                <a:ea typeface="Calibri"/>
                <a:cs typeface="Calibri"/>
                <a:sym typeface="Calibri"/>
              </a:rPr>
              <a:t>d) 63</a:t>
            </a:r>
            <a:endParaRPr/>
          </a:p>
          <a:p>
            <a:pPr indent="0" lvl="0" marL="0" marR="0" rtl="0" algn="l">
              <a:spcBef>
                <a:spcPts val="0"/>
              </a:spcBef>
              <a:spcAft>
                <a:spcPts val="0"/>
              </a:spcAft>
              <a:buNone/>
            </a:pPr>
            <a:r>
              <a:rPr lang="pt-BR" sz="4400">
                <a:solidFill>
                  <a:schemeClr val="dk1"/>
                </a:solidFill>
                <a:latin typeface="Calibri"/>
                <a:ea typeface="Calibri"/>
                <a:cs typeface="Calibri"/>
                <a:sym typeface="Calibri"/>
              </a:rPr>
              <a:t>e) 61</a:t>
            </a:r>
            <a:endParaRPr/>
          </a:p>
        </p:txBody>
      </p:sp>
      <p:sp>
        <p:nvSpPr>
          <p:cNvPr id="177" name="Google Shape;177;p28"/>
          <p:cNvSpPr/>
          <p:nvPr/>
        </p:nvSpPr>
        <p:spPr>
          <a:xfrm>
            <a:off x="3775121" y="6749663"/>
            <a:ext cx="529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F15 = 7 + 4 . X = 7 + Y = 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Uma pessoa, brincando com uma calculadora, digitou o número 525. A seguir, foi subtraindo 6, sucessivamente, só parando quando obteve um número negativo. Quantas vezes ela apertou a tecla correspondente ao 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Uma pessoa, brincando com uma calculadora, digitou o número 525. A seguir, foi subtraindo 6, sucessivamente, só parando quando obteve um número negativo. Quantas vezes ela apertou a tecla correspondente ao 6?</a:t>
            </a:r>
            <a:endParaRPr/>
          </a:p>
        </p:txBody>
      </p:sp>
      <p:sp>
        <p:nvSpPr>
          <p:cNvPr id="188" name="Google Shape;188;p30"/>
          <p:cNvSpPr/>
          <p:nvPr/>
        </p:nvSpPr>
        <p:spPr>
          <a:xfrm>
            <a:off x="485543" y="3946561"/>
            <a:ext cx="4963859"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Exe = 525 - 6 . X &lt; 0</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&lt;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 (-1) &lt; -525 (-1)</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&gt;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525 / 6</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87,5</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Uma pessoa, brincando com uma calculadora, digitou o número 525. A seguir, foi subtraindo 6, sucessivamente, só parando quando obteve um número negativo. Quantas vezes ela apertou a tecla correspondente ao 6?</a:t>
            </a:r>
            <a:endParaRPr/>
          </a:p>
        </p:txBody>
      </p:sp>
      <p:sp>
        <p:nvSpPr>
          <p:cNvPr id="194" name="Google Shape;194;p31"/>
          <p:cNvSpPr/>
          <p:nvPr/>
        </p:nvSpPr>
        <p:spPr>
          <a:xfrm>
            <a:off x="485543" y="3946561"/>
            <a:ext cx="4963859"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Exe = 525 - 6 . X &lt; 0</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&lt;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 (-1) &lt; -525 (-1)</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&gt;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525 / 6</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87,5</a:t>
            </a:r>
            <a:endParaRPr sz="3600">
              <a:solidFill>
                <a:schemeClr val="dk1"/>
              </a:solidFill>
              <a:latin typeface="Calibri"/>
              <a:ea typeface="Calibri"/>
              <a:cs typeface="Calibri"/>
              <a:sym typeface="Calibri"/>
            </a:endParaRPr>
          </a:p>
        </p:txBody>
      </p:sp>
      <p:sp>
        <p:nvSpPr>
          <p:cNvPr id="195" name="Google Shape;195;p31"/>
          <p:cNvSpPr/>
          <p:nvPr/>
        </p:nvSpPr>
        <p:spPr>
          <a:xfrm>
            <a:off x="6736185" y="3820304"/>
            <a:ext cx="1584176" cy="34778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93</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92</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88</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87</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54</a:t>
            </a:r>
            <a:endParaRPr sz="4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71488" y="786458"/>
            <a:ext cx="9144000" cy="12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Uma pessoa, brincando com uma calculadora, digitou o número 525. A seguir, foi subtraindo 6, sucessivamente, só parando quando obteve um número negativo. Quantas vezes ela apertou a tecla correspondente ao 6?</a:t>
            </a:r>
            <a:endParaRPr/>
          </a:p>
        </p:txBody>
      </p:sp>
      <p:sp>
        <p:nvSpPr>
          <p:cNvPr id="201" name="Google Shape;201;p32"/>
          <p:cNvSpPr/>
          <p:nvPr/>
        </p:nvSpPr>
        <p:spPr>
          <a:xfrm>
            <a:off x="485543" y="3946561"/>
            <a:ext cx="4963859"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Exe = 525 - 6 . X &lt; 0</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&lt;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 (-1) &lt; -525 (-1)</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6x &gt; 525</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525 / 6</a:t>
            </a:r>
            <a:endParaRPr/>
          </a:p>
          <a:p>
            <a:pPr indent="0" lvl="0" marL="0" marR="0" rtl="0" algn="l">
              <a:spcBef>
                <a:spcPts val="0"/>
              </a:spcBef>
              <a:spcAft>
                <a:spcPts val="0"/>
              </a:spcAft>
              <a:buNone/>
            </a:pPr>
            <a:r>
              <a:rPr lang="pt-BR" sz="3600">
                <a:solidFill>
                  <a:schemeClr val="dk1"/>
                </a:solidFill>
                <a:latin typeface="Calibri"/>
                <a:ea typeface="Calibri"/>
                <a:cs typeface="Calibri"/>
                <a:sym typeface="Calibri"/>
              </a:rPr>
              <a:t>Exe = x &gt; 87,5</a:t>
            </a:r>
            <a:endParaRPr sz="3600">
              <a:solidFill>
                <a:schemeClr val="dk1"/>
              </a:solidFill>
              <a:latin typeface="Calibri"/>
              <a:ea typeface="Calibri"/>
              <a:cs typeface="Calibri"/>
              <a:sym typeface="Calibri"/>
            </a:endParaRPr>
          </a:p>
        </p:txBody>
      </p:sp>
      <p:sp>
        <p:nvSpPr>
          <p:cNvPr id="202" name="Google Shape;202;p32"/>
          <p:cNvSpPr/>
          <p:nvPr/>
        </p:nvSpPr>
        <p:spPr>
          <a:xfrm>
            <a:off x="6736185" y="3820304"/>
            <a:ext cx="1584176" cy="34778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93</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92</a:t>
            </a:r>
            <a:endParaRPr/>
          </a:p>
          <a:p>
            <a:pPr indent="-342900" lvl="0" marL="342900" marR="0" rtl="0" algn="l">
              <a:spcBef>
                <a:spcPts val="0"/>
              </a:spcBef>
              <a:spcAft>
                <a:spcPts val="0"/>
              </a:spcAft>
              <a:buClr>
                <a:schemeClr val="dk1"/>
              </a:buClr>
              <a:buSzPts val="4400"/>
              <a:buFont typeface="Calibri"/>
              <a:buAutoNum type="alphaUcParenBoth"/>
            </a:pPr>
            <a:r>
              <a:rPr b="1" lang="pt-BR" sz="4400">
                <a:solidFill>
                  <a:schemeClr val="dk1"/>
                </a:solidFill>
                <a:latin typeface="Calibri"/>
                <a:ea typeface="Calibri"/>
                <a:cs typeface="Calibri"/>
                <a:sym typeface="Calibri"/>
              </a:rPr>
              <a:t>88</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87</a:t>
            </a:r>
            <a:endParaRPr/>
          </a:p>
          <a:p>
            <a:pPr indent="-342900" lvl="0" marL="342900" marR="0" rtl="0" algn="l">
              <a:spcBef>
                <a:spcPts val="0"/>
              </a:spcBef>
              <a:spcAft>
                <a:spcPts val="0"/>
              </a:spcAft>
              <a:buClr>
                <a:schemeClr val="dk1"/>
              </a:buClr>
              <a:buSzPts val="4400"/>
              <a:buFont typeface="Calibri"/>
              <a:buAutoNum type="alphaUcParenBoth"/>
            </a:pPr>
            <a:r>
              <a:rPr lang="pt-BR" sz="4400">
                <a:solidFill>
                  <a:schemeClr val="dk1"/>
                </a:solidFill>
                <a:latin typeface="Calibri"/>
                <a:ea typeface="Calibri"/>
                <a:cs typeface="Calibri"/>
                <a:sym typeface="Calibri"/>
              </a:rPr>
              <a:t>54</a:t>
            </a:r>
            <a:endParaRPr sz="4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47699" y="858466"/>
            <a:ext cx="9144000" cy="12257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A pedra de dominó que substitui a que tem os pontos de interrogação é...</a:t>
            </a:r>
            <a:endParaRPr b="0" i="0" sz="3600" u="none" cap="none" strike="noStrike">
              <a:solidFill>
                <a:schemeClr val="dk1"/>
              </a:solidFill>
              <a:latin typeface="Calibri"/>
              <a:ea typeface="Calibri"/>
              <a:cs typeface="Calibri"/>
              <a:sym typeface="Calibri"/>
            </a:endParaRPr>
          </a:p>
        </p:txBody>
      </p:sp>
      <p:pic>
        <p:nvPicPr>
          <p:cNvPr id="208" name="Google Shape;208;p33"/>
          <p:cNvPicPr preferRelativeResize="0"/>
          <p:nvPr/>
        </p:nvPicPr>
        <p:blipFill rotWithShape="1">
          <a:blip r:embed="rId3">
            <a:alphaModFix/>
          </a:blip>
          <a:srcRect b="0" l="0" r="0" t="0"/>
          <a:stretch/>
        </p:blipFill>
        <p:spPr>
          <a:xfrm>
            <a:off x="870168" y="2505006"/>
            <a:ext cx="8107914" cy="2160240"/>
          </a:xfrm>
          <a:prstGeom prst="rect">
            <a:avLst/>
          </a:prstGeom>
          <a:noFill/>
          <a:ln>
            <a:noFill/>
          </a:ln>
        </p:spPr>
      </p:pic>
      <p:sp>
        <p:nvSpPr>
          <p:cNvPr id="209" name="Google Shape;209;p33"/>
          <p:cNvSpPr/>
          <p:nvPr/>
        </p:nvSpPr>
        <p:spPr>
          <a:xfrm>
            <a:off x="459629" y="5683002"/>
            <a:ext cx="8928992" cy="1138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200">
                <a:solidFill>
                  <a:schemeClr val="dk1"/>
                </a:solidFill>
                <a:latin typeface="Calibri"/>
                <a:ea typeface="Calibri"/>
                <a:cs typeface="Calibri"/>
                <a:sym typeface="Calibri"/>
              </a:rPr>
              <a:t>a)		b)		b)		d)		c)                  d)                 e)</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 name="Google Shape;210;p33"/>
          <p:cNvPicPr preferRelativeResize="0"/>
          <p:nvPr/>
        </p:nvPicPr>
        <p:blipFill rotWithShape="1">
          <a:blip r:embed="rId4">
            <a:alphaModFix/>
          </a:blip>
          <a:srcRect b="0" l="0" r="0" t="0"/>
          <a:stretch/>
        </p:blipFill>
        <p:spPr>
          <a:xfrm>
            <a:off x="870168" y="5016961"/>
            <a:ext cx="1008112" cy="2016224"/>
          </a:xfrm>
          <a:prstGeom prst="rect">
            <a:avLst/>
          </a:prstGeom>
          <a:noFill/>
          <a:ln>
            <a:noFill/>
          </a:ln>
        </p:spPr>
      </p:pic>
      <p:pic>
        <p:nvPicPr>
          <p:cNvPr id="211" name="Google Shape;211;p33"/>
          <p:cNvPicPr preferRelativeResize="0"/>
          <p:nvPr/>
        </p:nvPicPr>
        <p:blipFill rotWithShape="1">
          <a:blip r:embed="rId5">
            <a:alphaModFix/>
          </a:blip>
          <a:srcRect b="0" l="0" r="0" t="0"/>
          <a:stretch/>
        </p:blipFill>
        <p:spPr>
          <a:xfrm>
            <a:off x="2777073" y="5016962"/>
            <a:ext cx="1034642" cy="2016224"/>
          </a:xfrm>
          <a:prstGeom prst="rect">
            <a:avLst/>
          </a:prstGeom>
          <a:noFill/>
          <a:ln>
            <a:noFill/>
          </a:ln>
        </p:spPr>
      </p:pic>
      <p:pic>
        <p:nvPicPr>
          <p:cNvPr descr="https://s3-sa-east-1.amazonaws.com/figuras.tecconcursos.com.br/b19cb7f1-6c82-4a28-966c-958921a32543" id="212" name="Google Shape;212;p33"/>
          <p:cNvPicPr preferRelativeResize="0"/>
          <p:nvPr/>
        </p:nvPicPr>
        <p:blipFill rotWithShape="1">
          <a:blip r:embed="rId6">
            <a:alphaModFix/>
          </a:blip>
          <a:srcRect b="0" l="0" r="0" t="0"/>
          <a:stretch/>
        </p:blipFill>
        <p:spPr>
          <a:xfrm>
            <a:off x="4620018" y="4997473"/>
            <a:ext cx="1039446" cy="2078892"/>
          </a:xfrm>
          <a:prstGeom prst="rect">
            <a:avLst/>
          </a:prstGeom>
          <a:noFill/>
          <a:ln>
            <a:noFill/>
          </a:ln>
        </p:spPr>
      </p:pic>
      <p:pic>
        <p:nvPicPr>
          <p:cNvPr descr="https://s3-sa-east-1.amazonaws.com/figuras.tecconcursos.com.br/b19cb7f1-6c82-4a28-966c-958921a32543" id="213" name="Google Shape;213;p33"/>
          <p:cNvPicPr preferRelativeResize="0"/>
          <p:nvPr/>
        </p:nvPicPr>
        <p:blipFill rotWithShape="1">
          <a:blip r:embed="rId6">
            <a:alphaModFix/>
          </a:blip>
          <a:srcRect b="0" l="0" r="0" t="0"/>
          <a:stretch/>
        </p:blipFill>
        <p:spPr>
          <a:xfrm>
            <a:off x="6530067" y="5016960"/>
            <a:ext cx="1008113" cy="2016225"/>
          </a:xfrm>
          <a:prstGeom prst="rect">
            <a:avLst/>
          </a:prstGeom>
          <a:noFill/>
          <a:ln>
            <a:noFill/>
          </a:ln>
        </p:spPr>
      </p:pic>
      <p:pic>
        <p:nvPicPr>
          <p:cNvPr descr="https://s3-sa-east-1.amazonaws.com/figuras.tecconcursos.com.br/b19cb7f1-6c82-4a28-966c-958921a32543" id="214" name="Google Shape;214;p33"/>
          <p:cNvPicPr preferRelativeResize="0"/>
          <p:nvPr/>
        </p:nvPicPr>
        <p:blipFill rotWithShape="1">
          <a:blip r:embed="rId6">
            <a:alphaModFix/>
          </a:blip>
          <a:srcRect b="0" l="0" r="0" t="0"/>
          <a:stretch/>
        </p:blipFill>
        <p:spPr>
          <a:xfrm>
            <a:off x="8386601" y="5028806"/>
            <a:ext cx="1008113" cy="2016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Definição</a:t>
            </a:r>
            <a:endParaRPr b="0" i="0" sz="4400"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Consiste em tentar descobrir o padrão e a continuidade de uma sequência composta por números/figuras/etc.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47699" y="858466"/>
            <a:ext cx="9144000" cy="12257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pt-BR" sz="3600" u="none" cap="none" strike="noStrike">
                <a:solidFill>
                  <a:schemeClr val="dk1"/>
                </a:solidFill>
                <a:latin typeface="Calibri"/>
                <a:ea typeface="Calibri"/>
                <a:cs typeface="Calibri"/>
                <a:sym typeface="Calibri"/>
              </a:rPr>
              <a:t>A pedra de dominó que substitui a que tem os pontos de interrogação é...</a:t>
            </a:r>
            <a:endParaRPr b="0" i="0" sz="3600" u="none" cap="none" strike="noStrike">
              <a:solidFill>
                <a:schemeClr val="dk1"/>
              </a:solidFill>
              <a:latin typeface="Calibri"/>
              <a:ea typeface="Calibri"/>
              <a:cs typeface="Calibri"/>
              <a:sym typeface="Calibri"/>
            </a:endParaRPr>
          </a:p>
        </p:txBody>
      </p:sp>
      <p:pic>
        <p:nvPicPr>
          <p:cNvPr id="220" name="Google Shape;220;p34"/>
          <p:cNvPicPr preferRelativeResize="0"/>
          <p:nvPr/>
        </p:nvPicPr>
        <p:blipFill rotWithShape="1">
          <a:blip r:embed="rId3">
            <a:alphaModFix/>
          </a:blip>
          <a:srcRect b="0" l="0" r="0" t="0"/>
          <a:stretch/>
        </p:blipFill>
        <p:spPr>
          <a:xfrm>
            <a:off x="870168" y="2505006"/>
            <a:ext cx="8107914" cy="2160240"/>
          </a:xfrm>
          <a:prstGeom prst="rect">
            <a:avLst/>
          </a:prstGeom>
          <a:noFill/>
          <a:ln>
            <a:noFill/>
          </a:ln>
        </p:spPr>
      </p:pic>
      <p:sp>
        <p:nvSpPr>
          <p:cNvPr id="221" name="Google Shape;221;p34"/>
          <p:cNvSpPr/>
          <p:nvPr/>
        </p:nvSpPr>
        <p:spPr>
          <a:xfrm>
            <a:off x="459629" y="5683002"/>
            <a:ext cx="8928992" cy="1138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3200">
                <a:solidFill>
                  <a:schemeClr val="dk1"/>
                </a:solidFill>
                <a:latin typeface="Calibri"/>
                <a:ea typeface="Calibri"/>
                <a:cs typeface="Calibri"/>
                <a:sym typeface="Calibri"/>
              </a:rPr>
              <a:t>a)		b)		b)</a:t>
            </a:r>
            <a:r>
              <a:rPr b="1" lang="pt-BR" sz="3200">
                <a:solidFill>
                  <a:schemeClr val="dk1"/>
                </a:solidFill>
                <a:latin typeface="Calibri"/>
                <a:ea typeface="Calibri"/>
                <a:cs typeface="Calibri"/>
                <a:sym typeface="Calibri"/>
              </a:rPr>
              <a:t>                 </a:t>
            </a:r>
            <a:r>
              <a:rPr lang="pt-BR" sz="3200">
                <a:solidFill>
                  <a:schemeClr val="dk1"/>
                </a:solidFill>
                <a:latin typeface="Calibri"/>
                <a:ea typeface="Calibri"/>
                <a:cs typeface="Calibri"/>
                <a:sym typeface="Calibri"/>
              </a:rPr>
              <a:t>c)</a:t>
            </a:r>
            <a:r>
              <a:rPr lang="pt-BR" sz="3200">
                <a:solidFill>
                  <a:schemeClr val="dk1"/>
                </a:solidFill>
                <a:latin typeface="Calibri"/>
                <a:ea typeface="Calibri"/>
                <a:cs typeface="Calibri"/>
                <a:sym typeface="Calibri"/>
              </a:rPr>
              <a:t>		d)		  d)                e)</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34"/>
          <p:cNvPicPr preferRelativeResize="0"/>
          <p:nvPr/>
        </p:nvPicPr>
        <p:blipFill rotWithShape="1">
          <a:blip r:embed="rId4">
            <a:alphaModFix/>
          </a:blip>
          <a:srcRect b="0" l="0" r="0" t="0"/>
          <a:stretch/>
        </p:blipFill>
        <p:spPr>
          <a:xfrm>
            <a:off x="870168" y="5016961"/>
            <a:ext cx="1008112" cy="2016224"/>
          </a:xfrm>
          <a:prstGeom prst="rect">
            <a:avLst/>
          </a:prstGeom>
          <a:noFill/>
          <a:ln>
            <a:noFill/>
          </a:ln>
        </p:spPr>
      </p:pic>
      <p:pic>
        <p:nvPicPr>
          <p:cNvPr id="223" name="Google Shape;223;p34"/>
          <p:cNvPicPr preferRelativeResize="0"/>
          <p:nvPr/>
        </p:nvPicPr>
        <p:blipFill rotWithShape="1">
          <a:blip r:embed="rId5">
            <a:alphaModFix/>
          </a:blip>
          <a:srcRect b="0" l="0" r="0" t="0"/>
          <a:stretch/>
        </p:blipFill>
        <p:spPr>
          <a:xfrm>
            <a:off x="2777073" y="5016962"/>
            <a:ext cx="1034642" cy="2016224"/>
          </a:xfrm>
          <a:prstGeom prst="rect">
            <a:avLst/>
          </a:prstGeom>
          <a:noFill/>
          <a:ln>
            <a:noFill/>
          </a:ln>
        </p:spPr>
      </p:pic>
      <p:pic>
        <p:nvPicPr>
          <p:cNvPr descr="https://s3-sa-east-1.amazonaws.com/figuras.tecconcursos.com.br/b19cb7f1-6c82-4a28-966c-958921a32543" id="224" name="Google Shape;224;p34"/>
          <p:cNvPicPr preferRelativeResize="0"/>
          <p:nvPr/>
        </p:nvPicPr>
        <p:blipFill rotWithShape="1">
          <a:blip r:embed="rId6">
            <a:alphaModFix/>
          </a:blip>
          <a:srcRect b="0" l="0" r="0" t="0"/>
          <a:stretch/>
        </p:blipFill>
        <p:spPr>
          <a:xfrm>
            <a:off x="4620018" y="4997473"/>
            <a:ext cx="1039446" cy="2078892"/>
          </a:xfrm>
          <a:prstGeom prst="rect">
            <a:avLst/>
          </a:prstGeom>
          <a:noFill/>
          <a:ln>
            <a:noFill/>
          </a:ln>
        </p:spPr>
      </p:pic>
      <p:pic>
        <p:nvPicPr>
          <p:cNvPr descr="https://s3-sa-east-1.amazonaws.com/figuras.tecconcursos.com.br/b19cb7f1-6c82-4a28-966c-958921a32543" id="225" name="Google Shape;225;p34"/>
          <p:cNvPicPr preferRelativeResize="0"/>
          <p:nvPr/>
        </p:nvPicPr>
        <p:blipFill rotWithShape="1">
          <a:blip r:embed="rId6">
            <a:alphaModFix/>
          </a:blip>
          <a:srcRect b="0" l="0" r="0" t="0"/>
          <a:stretch/>
        </p:blipFill>
        <p:spPr>
          <a:xfrm>
            <a:off x="6530067" y="5016960"/>
            <a:ext cx="1008113" cy="2016225"/>
          </a:xfrm>
          <a:prstGeom prst="rect">
            <a:avLst/>
          </a:prstGeom>
          <a:noFill/>
          <a:ln>
            <a:noFill/>
          </a:ln>
        </p:spPr>
      </p:pic>
      <p:pic>
        <p:nvPicPr>
          <p:cNvPr descr="https://s3-sa-east-1.amazonaws.com/figuras.tecconcursos.com.br/b19cb7f1-6c82-4a28-966c-958921a32543" id="226" name="Google Shape;226;p34"/>
          <p:cNvPicPr preferRelativeResize="0"/>
          <p:nvPr/>
        </p:nvPicPr>
        <p:blipFill rotWithShape="1">
          <a:blip r:embed="rId6">
            <a:alphaModFix/>
          </a:blip>
          <a:srcRect b="0" l="0" r="0" t="0"/>
          <a:stretch/>
        </p:blipFill>
        <p:spPr>
          <a:xfrm>
            <a:off x="8386601" y="5028806"/>
            <a:ext cx="1008113" cy="2016226"/>
          </a:xfrm>
          <a:prstGeom prst="rect">
            <a:avLst/>
          </a:prstGeom>
          <a:noFill/>
          <a:ln>
            <a:noFill/>
          </a:ln>
        </p:spPr>
      </p:pic>
      <p:sp>
        <p:nvSpPr>
          <p:cNvPr id="227" name="Google Shape;227;p34"/>
          <p:cNvSpPr/>
          <p:nvPr/>
        </p:nvSpPr>
        <p:spPr>
          <a:xfrm>
            <a:off x="4215904" y="4822365"/>
            <a:ext cx="1656300" cy="24291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ctrTitle"/>
          </p:nvPr>
        </p:nvSpPr>
        <p:spPr>
          <a:xfrm>
            <a:off x="759520" y="2586658"/>
            <a:ext cx="8636000" cy="1633702"/>
          </a:xfrm>
          <a:prstGeom prst="rect">
            <a:avLst/>
          </a:prstGeom>
          <a:noFill/>
          <a:ln>
            <a:noFill/>
          </a:ln>
        </p:spPr>
        <p:txBody>
          <a:bodyPr anchorCtr="0" anchor="ctr" bIns="46600" lIns="93225" spcFirstLastPara="1" rIns="93225" wrap="square" tIns="46600">
            <a:noAutofit/>
          </a:bodyPr>
          <a:lstStyle/>
          <a:p>
            <a:pPr indent="0" lvl="0" marL="0" marR="0" rtl="0" algn="ctr">
              <a:spcBef>
                <a:spcPts val="0"/>
              </a:spcBef>
              <a:spcAft>
                <a:spcPts val="0"/>
              </a:spcAft>
              <a:buClr>
                <a:schemeClr val="lt1"/>
              </a:buClr>
              <a:buFont typeface="Calibri"/>
              <a:buNone/>
            </a:pPr>
            <a:r>
              <a:rPr b="0" i="0" lang="pt-BR" sz="6000" u="none" cap="none" strike="noStrike">
                <a:solidFill>
                  <a:schemeClr val="lt1"/>
                </a:solidFill>
                <a:latin typeface="Calibri"/>
                <a:ea typeface="Calibri"/>
                <a:cs typeface="Calibri"/>
                <a:sym typeface="Calibri"/>
              </a:rPr>
              <a:t>Obrigado pela atenção!</a:t>
            </a:r>
            <a:endParaRPr/>
          </a:p>
        </p:txBody>
      </p:sp>
      <p:sp>
        <p:nvSpPr>
          <p:cNvPr id="233" name="Google Shape;233;p35"/>
          <p:cNvSpPr txBox="1"/>
          <p:nvPr>
            <p:ph idx="1" type="subTitle"/>
          </p:nvPr>
        </p:nvSpPr>
        <p:spPr>
          <a:xfrm>
            <a:off x="1524000" y="4318900"/>
            <a:ext cx="7112000" cy="1947739"/>
          </a:xfrm>
          <a:prstGeom prst="rect">
            <a:avLst/>
          </a:prstGeom>
          <a:noFill/>
          <a:ln>
            <a:noFill/>
          </a:ln>
        </p:spPr>
        <p:txBody>
          <a:bodyPr anchorCtr="0" anchor="t" bIns="46600" lIns="93225" spcFirstLastPara="1" rIns="93225" wrap="square" tIns="46600">
            <a:noAutofit/>
          </a:bodyPr>
          <a:lstStyle/>
          <a:p>
            <a:pPr indent="0" lvl="0" marL="0" marR="0" rtl="0" algn="ctr">
              <a:spcBef>
                <a:spcPts val="0"/>
              </a:spcBef>
              <a:spcAft>
                <a:spcPts val="0"/>
              </a:spcAft>
              <a:buClr>
                <a:srgbClr val="888888"/>
              </a:buClr>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Lógica</a:t>
            </a:r>
            <a:endParaRPr b="0" i="0" sz="4400"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12700" lvl="0" marL="0" marR="0" rtl="0" algn="just">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A lógica está presente em diversos ramos da Matemática, como a probabilidade, os problemas de contagem, as progressões aritméticas e geométricas, as sequências numéricas, equações, funções, análise de gráficos entre outros. Os fundamentos lógicos contribuirão na resolução ordenada de equações, na percepção do valor da razão de uma sequência, na elucidação de problemas aritméticos e algébricos e na fixação de conteúdos complexos. </a:t>
            </a:r>
            <a:endParaRPr/>
          </a:p>
          <a:p>
            <a:pPr indent="-139700" lvl="0" marL="342900" marR="0" rtl="0" algn="just">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Contribuições</a:t>
            </a:r>
            <a:endParaRPr b="0" i="0" sz="4400" u="none" cap="none" strike="noStrike">
              <a:solidFill>
                <a:schemeClr val="dk1"/>
              </a:solidFill>
              <a:latin typeface="Calibri"/>
              <a:ea typeface="Calibri"/>
              <a:cs typeface="Calibri"/>
              <a:sym typeface="Calibri"/>
            </a:endParaRPr>
          </a:p>
        </p:txBody>
      </p:sp>
      <p:sp>
        <p:nvSpPr>
          <p:cNvPr id="115" name="Google Shape;115;p18"/>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pt-BR" sz="3200" u="none" cap="none" strike="noStrike">
                <a:solidFill>
                  <a:schemeClr val="dk1"/>
                </a:solidFill>
                <a:latin typeface="Calibri"/>
                <a:ea typeface="Calibri"/>
                <a:cs typeface="Calibri"/>
                <a:sym typeface="Calibri"/>
              </a:rPr>
              <a:t>Desenvolvimento cognitivo;</a:t>
            </a:r>
            <a:endParaRPr/>
          </a:p>
          <a:p>
            <a:pPr indent="-342900" lvl="0" marL="342900" marR="0" rtl="0" algn="just">
              <a:spcBef>
                <a:spcPts val="640"/>
              </a:spcBef>
              <a:spcAft>
                <a:spcPts val="0"/>
              </a:spcAft>
              <a:buClr>
                <a:schemeClr val="dk1"/>
              </a:buClr>
              <a:buSzPts val="3200"/>
              <a:buFont typeface="Arial"/>
              <a:buChar char="•"/>
            </a:pPr>
            <a:r>
              <a:rPr b="0" i="0" lang="pt-BR" sz="3200" u="none" cap="none" strike="noStrike">
                <a:solidFill>
                  <a:schemeClr val="dk1"/>
                </a:solidFill>
                <a:latin typeface="Calibri"/>
                <a:ea typeface="Calibri"/>
                <a:cs typeface="Calibri"/>
                <a:sym typeface="Calibri"/>
              </a:rPr>
              <a:t>Organização do pensamento e das ideias;</a:t>
            </a:r>
            <a:endParaRPr/>
          </a:p>
          <a:p>
            <a:pPr indent="-342900" lvl="0" marL="342900" marR="0" rtl="0" algn="l">
              <a:spcBef>
                <a:spcPts val="640"/>
              </a:spcBef>
              <a:spcAft>
                <a:spcPts val="0"/>
              </a:spcAft>
              <a:buClr>
                <a:schemeClr val="dk1"/>
              </a:buClr>
              <a:buSzPts val="3200"/>
              <a:buFont typeface="Arial"/>
              <a:buChar char="•"/>
            </a:pPr>
            <a:r>
              <a:rPr b="0" i="0" lang="pt-BR" sz="3200" u="none" cap="none" strike="noStrike">
                <a:solidFill>
                  <a:schemeClr val="dk1"/>
                </a:solidFill>
                <a:latin typeface="Calibri"/>
                <a:ea typeface="Calibri"/>
                <a:cs typeface="Calibri"/>
                <a:sym typeface="Calibri"/>
              </a:rPr>
              <a:t>formação de conceitos básicos;</a:t>
            </a:r>
            <a:endParaRPr/>
          </a:p>
          <a:p>
            <a:pPr indent="-342900" lvl="0" marL="342900" marR="0" rtl="0" algn="l">
              <a:spcBef>
                <a:spcPts val="640"/>
              </a:spcBef>
              <a:spcAft>
                <a:spcPts val="0"/>
              </a:spcAft>
              <a:buClr>
                <a:schemeClr val="dk1"/>
              </a:buClr>
              <a:buSzPts val="3200"/>
              <a:buFont typeface="Arial"/>
              <a:buChar char="•"/>
            </a:pPr>
            <a:r>
              <a:rPr b="0" i="0" lang="pt-BR" sz="3200" u="none" cap="none" strike="noStrike">
                <a:solidFill>
                  <a:schemeClr val="dk1"/>
                </a:solidFill>
                <a:latin typeface="Calibri"/>
                <a:ea typeface="Calibri"/>
                <a:cs typeface="Calibri"/>
                <a:sym typeface="Calibri"/>
              </a:rPr>
              <a:t>Assimilação de regras matemáticas;</a:t>
            </a:r>
            <a:endParaRPr/>
          </a:p>
          <a:p>
            <a:pPr indent="-342900" lvl="0" marL="342900" marR="0" rtl="0" algn="l">
              <a:spcBef>
                <a:spcPts val="640"/>
              </a:spcBef>
              <a:spcAft>
                <a:spcPts val="0"/>
              </a:spcAft>
              <a:buClr>
                <a:schemeClr val="dk1"/>
              </a:buClr>
              <a:buSzPts val="3200"/>
              <a:buFont typeface="Arial"/>
              <a:buChar char="•"/>
            </a:pPr>
            <a:r>
              <a:rPr b="0" i="0" lang="pt-BR" sz="3200" u="none" cap="none" strike="noStrike">
                <a:solidFill>
                  <a:schemeClr val="dk1"/>
                </a:solidFill>
                <a:latin typeface="Calibri"/>
                <a:ea typeface="Calibri"/>
                <a:cs typeface="Calibri"/>
                <a:sym typeface="Calibri"/>
              </a:rPr>
              <a:t>Construção de fórmulas e expressões aritméticas e algébricas.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Contribuições</a:t>
            </a:r>
            <a:endParaRPr b="0" i="0" sz="4400" u="none" cap="none" strike="noStrike">
              <a:solidFill>
                <a:schemeClr val="dk1"/>
              </a:solidFill>
              <a:latin typeface="Calibri"/>
              <a:ea typeface="Calibri"/>
              <a:cs typeface="Calibri"/>
              <a:sym typeface="Calibri"/>
            </a:endParaRPr>
          </a:p>
        </p:txBody>
      </p:sp>
      <p:sp>
        <p:nvSpPr>
          <p:cNvPr id="121" name="Google Shape;121;p19"/>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12700" lvl="0" marL="0" marR="0" rtl="0" algn="just">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A utilização das atividades lógicas contribui na formação de indivíduos capazes de criar ferramentas e mecanismos responsáveis pela obtenção de resultados.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Sequencia numérica </a:t>
            </a:r>
            <a:endParaRPr/>
          </a:p>
        </p:txBody>
      </p:sp>
      <p:sp>
        <p:nvSpPr>
          <p:cNvPr id="127" name="Google Shape;127;p20"/>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Complete a sequencia:</a:t>
            </a:r>
            <a:endParaRPr/>
          </a:p>
          <a:p>
            <a:pPr indent="0" lvl="0" marL="0" marR="0" rtl="0" algn="ctr">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0, 1, 4, 9, 25, 36, ...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Sequencia numérica </a:t>
            </a:r>
            <a:endParaRPr/>
          </a:p>
        </p:txBody>
      </p:sp>
      <p:sp>
        <p:nvSpPr>
          <p:cNvPr id="133" name="Google Shape;133;p21"/>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Complete a sequencia:</a:t>
            </a:r>
            <a:endParaRPr/>
          </a:p>
          <a:p>
            <a:pPr indent="0" lvl="0" marL="0" marR="0" rtl="0" algn="ctr">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0, 1, 4, 9, 25, 36, ...</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0 x 0 = 0</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1 x 1 = 1</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2 x 2 = 4</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3 x 3 = 9</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4 x 4 = 16</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5 x 5 = 25</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6 x 6 = 36</a:t>
            </a:r>
            <a:br>
              <a:rPr b="0" i="0" lang="pt-BR" sz="3200" u="none" cap="none" strike="noStrike">
                <a:solidFill>
                  <a:schemeClr val="dk1"/>
                </a:solidFill>
                <a:latin typeface="Calibri"/>
                <a:ea typeface="Calibri"/>
                <a:cs typeface="Calibri"/>
                <a:sym typeface="Calibri"/>
              </a:rPr>
            </a:br>
            <a:r>
              <a:rPr b="0" i="0" lang="pt-BR" sz="3200" u="none" cap="none" strike="noStrike">
                <a:solidFill>
                  <a:schemeClr val="dk1"/>
                </a:solidFill>
                <a:latin typeface="Calibri"/>
                <a:ea typeface="Calibri"/>
                <a:cs typeface="Calibri"/>
                <a:sym typeface="Calibri"/>
              </a:rPr>
              <a:t>	7 x 7 = </a:t>
            </a:r>
            <a:r>
              <a:rPr b="1" i="0" lang="pt-BR" sz="3200" u="none" cap="none" strike="noStrike">
                <a:solidFill>
                  <a:schemeClr val="dk1"/>
                </a:solidFill>
                <a:latin typeface="Calibri"/>
                <a:ea typeface="Calibri"/>
                <a:cs typeface="Calibri"/>
                <a:sym typeface="Calibri"/>
              </a:rPr>
              <a:t>49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Sequencia numérica </a:t>
            </a:r>
            <a:endParaRPr b="0" i="0" sz="4400" u="none" cap="none" strike="noStrike">
              <a:solidFill>
                <a:schemeClr val="dk1"/>
              </a:solidFill>
              <a:latin typeface="Calibri"/>
              <a:ea typeface="Calibri"/>
              <a:cs typeface="Calibri"/>
              <a:sym typeface="Calibri"/>
            </a:endParaRPr>
          </a:p>
        </p:txBody>
      </p:sp>
      <p:sp>
        <p:nvSpPr>
          <p:cNvPr id="139" name="Google Shape;139;p22"/>
          <p:cNvSpPr txBox="1"/>
          <p:nvPr>
            <p:ph idx="1" type="body"/>
          </p:nvPr>
        </p:nvSpPr>
        <p:spPr>
          <a:xfrm>
            <a:off x="508000" y="1778000"/>
            <a:ext cx="9144000" cy="50307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Complete a sequencia:</a:t>
            </a:r>
            <a:endParaRPr/>
          </a:p>
          <a:p>
            <a:pPr indent="0" lvl="0" marL="0" marR="0" rtl="0" algn="ctr">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2, 10, 12, 16, 17, 18, 19, ...</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A)22</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B)100</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C)200</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D)2001</a:t>
            </a:r>
            <a:endParaRPr/>
          </a:p>
          <a:p>
            <a:pPr indent="0" lvl="0" marL="0" marR="0" rtl="0" algn="l">
              <a:spcBef>
                <a:spcPts val="640"/>
              </a:spcBef>
              <a:spcAft>
                <a:spcPts val="0"/>
              </a:spcAft>
              <a:buClr>
                <a:schemeClr val="dk1"/>
              </a:buClr>
              <a:buFont typeface="Arial"/>
              <a:buNone/>
            </a:pPr>
            <a:r>
              <a:rPr b="0" i="0" lang="pt-BR" sz="3200" u="none" cap="none" strike="noStrike">
                <a:solidFill>
                  <a:schemeClr val="dk1"/>
                </a:solidFill>
                <a:latin typeface="Calibri"/>
                <a:ea typeface="Calibri"/>
                <a:cs typeface="Calibri"/>
                <a:sym typeface="Calibri"/>
              </a:rPr>
              <a:t>	E) Nenhuma das alternativas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508000" y="304800"/>
            <a:ext cx="9144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pt-BR" sz="4400" u="none" cap="none" strike="noStrike">
                <a:solidFill>
                  <a:schemeClr val="dk1"/>
                </a:solidFill>
                <a:latin typeface="Calibri"/>
                <a:ea typeface="Calibri"/>
                <a:cs typeface="Calibri"/>
                <a:sym typeface="Calibri"/>
              </a:rPr>
              <a:t>Sequencia numérica </a:t>
            </a:r>
            <a:endParaRPr/>
          </a:p>
        </p:txBody>
      </p:sp>
      <p:pic>
        <p:nvPicPr>
          <p:cNvPr id="145" name="Google Shape;145;p23"/>
          <p:cNvPicPr preferRelativeResize="0"/>
          <p:nvPr>
            <p:ph idx="1" type="body"/>
          </p:nvPr>
        </p:nvPicPr>
        <p:blipFill rotWithShape="1">
          <a:blip r:embed="rId3">
            <a:alphaModFix/>
          </a:blip>
          <a:srcRect b="0" l="0" r="0" t="0"/>
          <a:stretch/>
        </p:blipFill>
        <p:spPr>
          <a:xfrm>
            <a:off x="1034694" y="2226618"/>
            <a:ext cx="8090613" cy="3168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