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24"/>
  </p:notesMasterIdLst>
  <p:sldIdLst>
    <p:sldId id="256" r:id="rId2"/>
    <p:sldId id="281" r:id="rId3"/>
    <p:sldId id="257" r:id="rId4"/>
    <p:sldId id="282" r:id="rId5"/>
    <p:sldId id="283" r:id="rId6"/>
    <p:sldId id="288" r:id="rId7"/>
    <p:sldId id="284" r:id="rId8"/>
    <p:sldId id="289" r:id="rId9"/>
    <p:sldId id="290" r:id="rId10"/>
    <p:sldId id="286" r:id="rId11"/>
    <p:sldId id="299" r:id="rId12"/>
    <p:sldId id="300" r:id="rId13"/>
    <p:sldId id="291" r:id="rId14"/>
    <p:sldId id="292" r:id="rId15"/>
    <p:sldId id="293" r:id="rId16"/>
    <p:sldId id="295" r:id="rId17"/>
    <p:sldId id="301" r:id="rId18"/>
    <p:sldId id="302" r:id="rId19"/>
    <p:sldId id="296" r:id="rId20"/>
    <p:sldId id="297" r:id="rId21"/>
    <p:sldId id="298" r:id="rId22"/>
    <p:sldId id="287" r:id="rId23"/>
  </p:sldIdLst>
  <p:sldSz cx="9144000" cy="5143500" type="screen16x9"/>
  <p:notesSz cx="6858000" cy="9144000"/>
  <p:embeddedFontLst>
    <p:embeddedFont>
      <p:font typeface="Montserrat" panose="020B0604020202020204" charset="0"/>
      <p:regular r:id="rId25"/>
      <p:bold r:id="rId26"/>
      <p:italic r:id="rId27"/>
      <p:boldItalic r:id="rId28"/>
    </p:embeddedFont>
    <p:embeddedFont>
      <p:font typeface="Saira" panose="020B0604020202020204" charset="0"/>
      <p:regular r:id="rId29"/>
      <p:bold r:id="rId30"/>
      <p:italic r:id="rId31"/>
      <p:boldItalic r:id="rId32"/>
    </p:embeddedFont>
    <p:embeddedFont>
      <p:font typeface="Saira Thin"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08" y="114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7a0743af73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7a0743af73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a0743af7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a0743af7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66588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a0743af7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a0743af7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58542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a0743af7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a0743af7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94661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a0743af7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a0743af7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36196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a0743af7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a0743af7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63421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a0743af7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a0743af7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91117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a0743af7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a0743af7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95873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a0743af7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a0743af7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01236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a0743af7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a0743af7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81643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a0743af7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a0743af7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8176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a0743af7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a0743af7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4880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a0743af7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a0743af7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0667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a0743af7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a0743af7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64303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a0743af7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a0743af7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5229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a0743af7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a0743af7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a0743af7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a0743af7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30457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a0743af7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a0743af7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189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a0743af7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a0743af7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4964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a0743af7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a0743af7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36825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a0743af7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a0743af7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63975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a0743af7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a0743af7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3207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portada_1"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1" name="Google Shape;11;p2"/>
          <p:cNvSpPr txBox="1"/>
          <p:nvPr/>
        </p:nvSpPr>
        <p:spPr>
          <a:xfrm>
            <a:off x="1009200" y="2148450"/>
            <a:ext cx="7125600" cy="846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300" b="1">
                <a:solidFill>
                  <a:srgbClr val="FFFFFF"/>
                </a:solidFill>
                <a:latin typeface="Saira"/>
                <a:ea typeface="Saira"/>
                <a:cs typeface="Saira"/>
                <a:sym typeface="Saira"/>
              </a:rPr>
              <a:t>LOREM IPSUM DOLOR SIT</a:t>
            </a:r>
            <a:endParaRPr sz="4300" b="1">
              <a:solidFill>
                <a:srgbClr val="FFFFFF"/>
              </a:solidFill>
              <a:latin typeface="Saira"/>
              <a:ea typeface="Saira"/>
              <a:cs typeface="Saira"/>
              <a:sym typeface="Sair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1"/>
        <p:cNvGrpSpPr/>
        <p:nvPr/>
      </p:nvGrpSpPr>
      <p:grpSpPr>
        <a:xfrm>
          <a:off x="0" y="0"/>
          <a:ext cx="0" cy="0"/>
          <a:chOff x="0" y="0"/>
          <a:chExt cx="0" cy="0"/>
        </a:xfrm>
      </p:grpSpPr>
      <p:sp>
        <p:nvSpPr>
          <p:cNvPr id="42" name="Google Shape;42;p11"/>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3" name="Google Shape;43;p11"/>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4" name="Google Shape;44;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5"/>
        <p:cNvGrpSpPr/>
        <p:nvPr/>
      </p:nvGrpSpPr>
      <p:grpSpPr>
        <a:xfrm>
          <a:off x="0" y="0"/>
          <a:ext cx="0" cy="0"/>
          <a:chOff x="0" y="0"/>
          <a:chExt cx="0" cy="0"/>
        </a:xfrm>
      </p:grpSpPr>
      <p:sp>
        <p:nvSpPr>
          <p:cNvPr id="46" name="Google Shape;46;p12"/>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7" name="Google Shape;4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13"/>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3"/>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51" name="Google Shape;51;p13"/>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2" name="Google Shape;52;p13"/>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4"/>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56" name="Google Shape;56;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7"/>
        <p:cNvGrpSpPr/>
        <p:nvPr/>
      </p:nvGrpSpPr>
      <p:grpSpPr>
        <a:xfrm>
          <a:off x="0" y="0"/>
          <a:ext cx="0" cy="0"/>
          <a:chOff x="0" y="0"/>
          <a:chExt cx="0" cy="0"/>
        </a:xfrm>
      </p:grpSpPr>
      <p:sp>
        <p:nvSpPr>
          <p:cNvPr id="58" name="Google Shape;58;p15"/>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9" name="Google Shape;59;p15"/>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0" name="Google Shape;6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portada_2">
  <p:cSld name="TITLE_1">
    <p:bg>
      <p:bgPr>
        <a:blipFill>
          <a:blip r:embed="rId2">
            <a:alphaModFix/>
          </a:blip>
          <a:stretch>
            <a:fillRect/>
          </a:stretch>
        </a:blipFill>
        <a:effectLst/>
      </p:bgPr>
    </p:bg>
    <p:spTree>
      <p:nvGrpSpPr>
        <p:cNvPr id="1" name="Shape 12"/>
        <p:cNvGrpSpPr/>
        <p:nvPr/>
      </p:nvGrpSpPr>
      <p:grpSpPr>
        <a:xfrm>
          <a:off x="0" y="0"/>
          <a:ext cx="0" cy="0"/>
          <a:chOff x="0" y="0"/>
          <a:chExt cx="0" cy="0"/>
        </a:xfrm>
      </p:grpSpPr>
      <p:sp>
        <p:nvSpPr>
          <p:cNvPr id="13" name="Google Shape;13;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4" name="Google Shape;14;p3"/>
          <p:cNvSpPr txBox="1"/>
          <p:nvPr/>
        </p:nvSpPr>
        <p:spPr>
          <a:xfrm>
            <a:off x="1009200" y="2148450"/>
            <a:ext cx="7125600" cy="846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300" b="1">
                <a:solidFill>
                  <a:srgbClr val="FFFFFF"/>
                </a:solidFill>
                <a:latin typeface="Saira"/>
                <a:ea typeface="Saira"/>
                <a:cs typeface="Saira"/>
                <a:sym typeface="Saira"/>
              </a:rPr>
              <a:t>LOREM IPSUM </a:t>
            </a:r>
            <a:endParaRPr sz="4300" b="1">
              <a:solidFill>
                <a:srgbClr val="FFFFFF"/>
              </a:solidFill>
              <a:latin typeface="Saira"/>
              <a:ea typeface="Saira"/>
              <a:cs typeface="Saira"/>
              <a:sym typeface="Saira"/>
            </a:endParaRPr>
          </a:p>
        </p:txBody>
      </p:sp>
      <p:sp>
        <p:nvSpPr>
          <p:cNvPr id="15" name="Google Shape;15;p3"/>
          <p:cNvSpPr txBox="1"/>
          <p:nvPr/>
        </p:nvSpPr>
        <p:spPr>
          <a:xfrm>
            <a:off x="1009200" y="2766275"/>
            <a:ext cx="7125600" cy="569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500">
                <a:solidFill>
                  <a:srgbClr val="B00055"/>
                </a:solidFill>
                <a:latin typeface="Saira Thin"/>
                <a:ea typeface="Saira Thin"/>
                <a:cs typeface="Saira Thin"/>
                <a:sym typeface="Saira Thin"/>
              </a:rPr>
              <a:t>Opción con subtítulo </a:t>
            </a:r>
            <a:endParaRPr sz="2500">
              <a:solidFill>
                <a:srgbClr val="B00055"/>
              </a:solidFill>
              <a:latin typeface="Saira Thin"/>
              <a:ea typeface="Saira Thin"/>
              <a:cs typeface="Saira Thin"/>
              <a:sym typeface="Saira Thi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ortada_3" type="secHead">
  <p:cSld name="SECTION_HEADER">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8" name="Google Shape;18;p4"/>
          <p:cNvSpPr txBox="1"/>
          <p:nvPr/>
        </p:nvSpPr>
        <p:spPr>
          <a:xfrm>
            <a:off x="433925" y="1666175"/>
            <a:ext cx="7125600" cy="1508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4300" b="1">
                <a:solidFill>
                  <a:srgbClr val="FFFFFF"/>
                </a:solidFill>
                <a:latin typeface="Saira"/>
                <a:ea typeface="Saira"/>
                <a:cs typeface="Saira"/>
                <a:sym typeface="Saira"/>
              </a:rPr>
              <a:t>LOREM IPSUM DOLOR SIT</a:t>
            </a:r>
            <a:endParaRPr sz="4300" b="1">
              <a:solidFill>
                <a:srgbClr val="FFFFFF"/>
              </a:solidFill>
              <a:latin typeface="Saira"/>
              <a:ea typeface="Saira"/>
              <a:cs typeface="Saira"/>
              <a:sym typeface="Saira"/>
            </a:endParaRPr>
          </a:p>
          <a:p>
            <a:pPr marL="0" lvl="0" indent="0" algn="l" rtl="0">
              <a:spcBef>
                <a:spcPts val="0"/>
              </a:spcBef>
              <a:spcAft>
                <a:spcPts val="0"/>
              </a:spcAft>
              <a:buNone/>
            </a:pPr>
            <a:r>
              <a:rPr lang="en" sz="4300" b="1">
                <a:solidFill>
                  <a:srgbClr val="FFFFFF"/>
                </a:solidFill>
                <a:latin typeface="Saira"/>
                <a:ea typeface="Saira"/>
                <a:cs typeface="Saira"/>
                <a:sym typeface="Saira"/>
              </a:rPr>
              <a:t>AMTET CONDESCTUD</a:t>
            </a:r>
            <a:endParaRPr sz="4300" b="1">
              <a:solidFill>
                <a:srgbClr val="FFFFFF"/>
              </a:solidFill>
              <a:latin typeface="Saira"/>
              <a:ea typeface="Saira"/>
              <a:cs typeface="Saira"/>
              <a:sym typeface="Saira"/>
            </a:endParaRPr>
          </a:p>
        </p:txBody>
      </p:sp>
      <p:sp>
        <p:nvSpPr>
          <p:cNvPr id="19" name="Google Shape;19;p4"/>
          <p:cNvSpPr txBox="1"/>
          <p:nvPr/>
        </p:nvSpPr>
        <p:spPr>
          <a:xfrm>
            <a:off x="433925" y="3008500"/>
            <a:ext cx="71256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a:solidFill>
                  <a:srgbClr val="B00055"/>
                </a:solidFill>
                <a:latin typeface="Saira Thin"/>
                <a:ea typeface="Saira Thin"/>
                <a:cs typeface="Saira Thin"/>
                <a:sym typeface="Saira Thin"/>
              </a:rPr>
              <a:t>Opción con subtítulo </a:t>
            </a:r>
            <a:endParaRPr sz="2500">
              <a:solidFill>
                <a:srgbClr val="B00055"/>
              </a:solidFill>
              <a:latin typeface="Saira Thin"/>
              <a:ea typeface="Saira Thin"/>
              <a:cs typeface="Saira Thin"/>
              <a:sym typeface="Saira Thi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ortada_4">
  <p:cSld name="SECTION_HEADER_1">
    <p:bg>
      <p:bgPr>
        <a:blipFill>
          <a:blip r:embed="rId2">
            <a:alphaModFix/>
          </a:blip>
          <a:stretch>
            <a:fillRect/>
          </a:stretch>
        </a:blipFill>
        <a:effectLst/>
      </p:bgPr>
    </p:bg>
    <p:spTree>
      <p:nvGrpSpPr>
        <p:cNvPr id="1" name="Shape 20"/>
        <p:cNvGrpSpPr/>
        <p:nvPr/>
      </p:nvGrpSpPr>
      <p:grpSpPr>
        <a:xfrm>
          <a:off x="0" y="0"/>
          <a:ext cx="0" cy="0"/>
          <a:chOff x="0" y="0"/>
          <a:chExt cx="0" cy="0"/>
        </a:xfrm>
      </p:grpSpPr>
      <p:sp>
        <p:nvSpPr>
          <p:cNvPr id="21" name="Google Shape;2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2" name="Google Shape;22;p5"/>
          <p:cNvSpPr txBox="1"/>
          <p:nvPr/>
        </p:nvSpPr>
        <p:spPr>
          <a:xfrm>
            <a:off x="1009200" y="1928575"/>
            <a:ext cx="7125600" cy="1508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300" b="1">
                <a:solidFill>
                  <a:srgbClr val="FFFFFF"/>
                </a:solidFill>
                <a:latin typeface="Saira"/>
                <a:ea typeface="Saira"/>
                <a:cs typeface="Saira"/>
                <a:sym typeface="Saira"/>
              </a:rPr>
              <a:t>LOREM IPSUM DOLOR SIT</a:t>
            </a:r>
            <a:endParaRPr sz="4300" b="1">
              <a:solidFill>
                <a:srgbClr val="FFFFFF"/>
              </a:solidFill>
              <a:latin typeface="Saira"/>
              <a:ea typeface="Saira"/>
              <a:cs typeface="Saira"/>
              <a:sym typeface="Saira"/>
            </a:endParaRPr>
          </a:p>
          <a:p>
            <a:pPr marL="0" lvl="0" indent="0" algn="ctr" rtl="0">
              <a:spcBef>
                <a:spcPts val="0"/>
              </a:spcBef>
              <a:spcAft>
                <a:spcPts val="0"/>
              </a:spcAft>
              <a:buNone/>
            </a:pPr>
            <a:r>
              <a:rPr lang="en" sz="4300" b="1">
                <a:solidFill>
                  <a:srgbClr val="FFFFFF"/>
                </a:solidFill>
                <a:latin typeface="Saira"/>
                <a:ea typeface="Saira"/>
                <a:cs typeface="Saira"/>
                <a:sym typeface="Saira"/>
              </a:rPr>
              <a:t>AMTET CONDESCTUD</a:t>
            </a:r>
            <a:endParaRPr sz="4300" b="1">
              <a:solidFill>
                <a:srgbClr val="FFFFFF"/>
              </a:solidFill>
              <a:latin typeface="Saira"/>
              <a:ea typeface="Saira"/>
              <a:cs typeface="Saira"/>
              <a:sym typeface="Sair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ortada_5">
  <p:cSld name="SECTION_HEADER_1_1">
    <p:bg>
      <p:bgPr>
        <a:blipFill>
          <a:blip r:embed="rId2">
            <a:alphaModFix/>
          </a:blip>
          <a:stretch>
            <a:fillRect/>
          </a:stretch>
        </a:blipFill>
        <a:effectLst/>
      </p:bgPr>
    </p:bg>
    <p:spTree>
      <p:nvGrpSpPr>
        <p:cNvPr id="1" name="Shape 23"/>
        <p:cNvGrpSpPr/>
        <p:nvPr/>
      </p:nvGrpSpPr>
      <p:grpSpPr>
        <a:xfrm>
          <a:off x="0" y="0"/>
          <a:ext cx="0" cy="0"/>
          <a:chOff x="0" y="0"/>
          <a:chExt cx="0" cy="0"/>
        </a:xfrm>
      </p:grpSpPr>
      <p:sp>
        <p:nvSpPr>
          <p:cNvPr id="24" name="Google Shape;24;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6"/>
          <p:cNvSpPr txBox="1"/>
          <p:nvPr/>
        </p:nvSpPr>
        <p:spPr>
          <a:xfrm>
            <a:off x="433925" y="1666175"/>
            <a:ext cx="7125600" cy="1508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4300" b="1">
                <a:solidFill>
                  <a:srgbClr val="FFFFFF"/>
                </a:solidFill>
                <a:latin typeface="Saira"/>
                <a:ea typeface="Saira"/>
                <a:cs typeface="Saira"/>
                <a:sym typeface="Saira"/>
              </a:rPr>
              <a:t>LOREM IPSUM DOLOR SIT</a:t>
            </a:r>
            <a:endParaRPr sz="4300" b="1">
              <a:solidFill>
                <a:srgbClr val="FFFFFF"/>
              </a:solidFill>
              <a:latin typeface="Saira"/>
              <a:ea typeface="Saira"/>
              <a:cs typeface="Saira"/>
              <a:sym typeface="Saira"/>
            </a:endParaRPr>
          </a:p>
          <a:p>
            <a:pPr marL="0" lvl="0" indent="0" algn="l" rtl="0">
              <a:spcBef>
                <a:spcPts val="0"/>
              </a:spcBef>
              <a:spcAft>
                <a:spcPts val="0"/>
              </a:spcAft>
              <a:buNone/>
            </a:pPr>
            <a:r>
              <a:rPr lang="en" sz="4300" b="1">
                <a:solidFill>
                  <a:srgbClr val="FFFFFF"/>
                </a:solidFill>
                <a:latin typeface="Saira"/>
                <a:ea typeface="Saira"/>
                <a:cs typeface="Saira"/>
                <a:sym typeface="Saira"/>
              </a:rPr>
              <a:t>AMTET CONDESCTUD</a:t>
            </a:r>
            <a:endParaRPr sz="4300" b="1">
              <a:solidFill>
                <a:srgbClr val="FFFFFF"/>
              </a:solidFill>
              <a:latin typeface="Saira"/>
              <a:ea typeface="Saira"/>
              <a:cs typeface="Saira"/>
              <a:sym typeface="Saira"/>
            </a:endParaRPr>
          </a:p>
        </p:txBody>
      </p:sp>
      <p:sp>
        <p:nvSpPr>
          <p:cNvPr id="26" name="Google Shape;26;p6"/>
          <p:cNvSpPr txBox="1"/>
          <p:nvPr/>
        </p:nvSpPr>
        <p:spPr>
          <a:xfrm>
            <a:off x="433925" y="3008500"/>
            <a:ext cx="71256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a:solidFill>
                  <a:srgbClr val="FFFFFF"/>
                </a:solidFill>
                <a:latin typeface="Saira Thin"/>
                <a:ea typeface="Saira Thin"/>
                <a:cs typeface="Saira Thin"/>
                <a:sym typeface="Saira Thin"/>
              </a:rPr>
              <a:t>Opción con subtítulo </a:t>
            </a:r>
            <a:endParaRPr sz="2500">
              <a:solidFill>
                <a:srgbClr val="FFFFFF"/>
              </a:solidFill>
              <a:latin typeface="Saira Thin"/>
              <a:ea typeface="Saira Thin"/>
              <a:cs typeface="Saira Thin"/>
              <a:sym typeface="Saira Thin"/>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ortada_6">
  <p:cSld name="SECTION_HEADER_1_1_1">
    <p:bg>
      <p:bgPr>
        <a:blipFill>
          <a:blip r:embed="rId2">
            <a:alphaModFix/>
          </a:blip>
          <a:stretch>
            <a:fillRect/>
          </a:stretch>
        </a:blipFill>
        <a:effectLst/>
      </p:bgPr>
    </p:bg>
    <p:spTree>
      <p:nvGrpSpPr>
        <p:cNvPr id="1" name="Shape 27"/>
        <p:cNvGrpSpPr/>
        <p:nvPr/>
      </p:nvGrpSpPr>
      <p:grpSpPr>
        <a:xfrm>
          <a:off x="0" y="0"/>
          <a:ext cx="0" cy="0"/>
          <a:chOff x="0" y="0"/>
          <a:chExt cx="0" cy="0"/>
        </a:xfrm>
      </p:grpSpPr>
      <p:sp>
        <p:nvSpPr>
          <p:cNvPr id="28" name="Google Shape;2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9" name="Google Shape;29;p7"/>
          <p:cNvSpPr txBox="1"/>
          <p:nvPr/>
        </p:nvSpPr>
        <p:spPr>
          <a:xfrm>
            <a:off x="847800" y="1666175"/>
            <a:ext cx="7387800" cy="1508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4300">
                <a:solidFill>
                  <a:srgbClr val="B00055"/>
                </a:solidFill>
                <a:latin typeface="Saira Thin"/>
                <a:ea typeface="Saira Thin"/>
                <a:cs typeface="Saira Thin"/>
                <a:sym typeface="Saira Thin"/>
              </a:rPr>
              <a:t>LOREM IPSUM DOLOR SIT</a:t>
            </a:r>
            <a:endParaRPr sz="4300">
              <a:solidFill>
                <a:srgbClr val="B00055"/>
              </a:solidFill>
              <a:latin typeface="Saira Thin"/>
              <a:ea typeface="Saira Thin"/>
              <a:cs typeface="Saira Thin"/>
              <a:sym typeface="Saira Thin"/>
            </a:endParaRPr>
          </a:p>
          <a:p>
            <a:pPr marL="0" lvl="0" indent="0" algn="l" rtl="0">
              <a:spcBef>
                <a:spcPts val="0"/>
              </a:spcBef>
              <a:spcAft>
                <a:spcPts val="0"/>
              </a:spcAft>
              <a:buNone/>
            </a:pPr>
            <a:r>
              <a:rPr lang="en" sz="4300">
                <a:solidFill>
                  <a:srgbClr val="B00055"/>
                </a:solidFill>
                <a:latin typeface="Saira Thin"/>
                <a:ea typeface="Saira Thin"/>
                <a:cs typeface="Saira Thin"/>
                <a:sym typeface="Saira Thin"/>
              </a:rPr>
              <a:t>AMTET CONDESCTUD</a:t>
            </a:r>
            <a:endParaRPr sz="4300">
              <a:solidFill>
                <a:srgbClr val="B00055"/>
              </a:solidFill>
              <a:latin typeface="Saira Thin"/>
              <a:ea typeface="Saira Thin"/>
              <a:cs typeface="Saira Thin"/>
              <a:sym typeface="Saira Thin"/>
            </a:endParaRPr>
          </a:p>
        </p:txBody>
      </p:sp>
      <p:sp>
        <p:nvSpPr>
          <p:cNvPr id="30" name="Google Shape;30;p7"/>
          <p:cNvSpPr txBox="1"/>
          <p:nvPr/>
        </p:nvSpPr>
        <p:spPr>
          <a:xfrm>
            <a:off x="847800" y="3093825"/>
            <a:ext cx="71256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a:solidFill>
                  <a:srgbClr val="BD7EF8"/>
                </a:solidFill>
                <a:latin typeface="Saira Thin"/>
                <a:ea typeface="Saira Thin"/>
                <a:cs typeface="Saira Thin"/>
                <a:sym typeface="Saira Thin"/>
              </a:rPr>
              <a:t>Opción con subtítulo </a:t>
            </a:r>
            <a:endParaRPr sz="2500">
              <a:solidFill>
                <a:srgbClr val="BD7EF8"/>
              </a:solidFill>
              <a:latin typeface="Saira Thin"/>
              <a:ea typeface="Saira Thin"/>
              <a:cs typeface="Saira Thin"/>
              <a:sym typeface="Saira Thin"/>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1"/>
        <p:cNvGrpSpPr/>
        <p:nvPr/>
      </p:nvGrpSpPr>
      <p:grpSpPr>
        <a:xfrm>
          <a:off x="0" y="0"/>
          <a:ext cx="0" cy="0"/>
          <a:chOff x="0" y="0"/>
          <a:chExt cx="0" cy="0"/>
        </a:xfrm>
      </p:grpSpPr>
      <p:sp>
        <p:nvSpPr>
          <p:cNvPr id="32" name="Google Shape;32;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3"/>
        <p:cNvGrpSpPr/>
        <p:nvPr/>
      </p:nvGrpSpPr>
      <p:grpSpPr>
        <a:xfrm>
          <a:off x="0" y="0"/>
          <a:ext cx="0" cy="0"/>
          <a:chOff x="0" y="0"/>
          <a:chExt cx="0" cy="0"/>
        </a:xfrm>
      </p:grpSpPr>
      <p:sp>
        <p:nvSpPr>
          <p:cNvPr id="34" name="Google Shape;34;p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5" name="Google Shape;35;p9"/>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6" name="Google Shape;36;p9"/>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7" name="Google Shape;3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1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rogerdudler.github.io/git-guide/index.es.html" TargetMode="External"/><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hyperlink" Target="https://learngitbranching.js.org/"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hyperlink" Target="https://www.atlassian.com/git/tutorials/install-git" TargetMode="External"/><Relationship Id="rId4" Type="http://schemas.openxmlformats.org/officeDocument/2006/relationships/hyperlink" Target="https://gitforwindows.or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6"/>
        <p:cNvGrpSpPr/>
        <p:nvPr/>
      </p:nvGrpSpPr>
      <p:grpSpPr>
        <a:xfrm>
          <a:off x="0" y="0"/>
          <a:ext cx="0" cy="0"/>
          <a:chOff x="0" y="0"/>
          <a:chExt cx="0" cy="0"/>
        </a:xfrm>
      </p:grpSpPr>
      <p:sp>
        <p:nvSpPr>
          <p:cNvPr id="67" name="Google Shape;67;p17"/>
          <p:cNvSpPr txBox="1"/>
          <p:nvPr/>
        </p:nvSpPr>
        <p:spPr>
          <a:xfrm>
            <a:off x="1009200" y="2148450"/>
            <a:ext cx="7125600" cy="846355"/>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300" b="1" dirty="0">
                <a:solidFill>
                  <a:srgbClr val="FFFFFF"/>
                </a:solidFill>
                <a:latin typeface="Saira"/>
                <a:ea typeface="Saira"/>
                <a:cs typeface="Saira"/>
                <a:sym typeface="Saira"/>
              </a:rPr>
              <a:t>Introduccion a GIT</a:t>
            </a:r>
            <a:endParaRPr sz="4300" b="1" dirty="0">
              <a:solidFill>
                <a:srgbClr val="FFFFFF"/>
              </a:solidFill>
              <a:latin typeface="Saira"/>
              <a:ea typeface="Saira"/>
              <a:cs typeface="Saira"/>
              <a:sym typeface="Sair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8"/>
          <p:cNvSpPr txBox="1"/>
          <p:nvPr/>
        </p:nvSpPr>
        <p:spPr>
          <a:xfrm>
            <a:off x="804125" y="763750"/>
            <a:ext cx="6623400" cy="5727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US" sz="2500" b="1">
                <a:solidFill>
                  <a:srgbClr val="B00055"/>
                </a:solidFill>
                <a:latin typeface="Saira"/>
                <a:ea typeface="Saira"/>
                <a:cs typeface="Saira"/>
                <a:sym typeface="Saira"/>
              </a:rPr>
              <a:t>Fases de staging y de commiting</a:t>
            </a:r>
            <a:endParaRPr sz="2800" b="1" dirty="0">
              <a:solidFill>
                <a:srgbClr val="B00055"/>
              </a:solidFill>
              <a:latin typeface="Saira"/>
              <a:ea typeface="Saira"/>
              <a:cs typeface="Saira"/>
              <a:sym typeface="Saira"/>
            </a:endParaRPr>
          </a:p>
        </p:txBody>
      </p:sp>
      <p:sp>
        <p:nvSpPr>
          <p:cNvPr id="73" name="Google Shape;73;p18"/>
          <p:cNvSpPr txBox="1"/>
          <p:nvPr/>
        </p:nvSpPr>
        <p:spPr>
          <a:xfrm>
            <a:off x="1150875" y="1336450"/>
            <a:ext cx="7189000" cy="3416400"/>
          </a:xfrm>
          <a:prstGeom prst="rect">
            <a:avLst/>
          </a:prstGeom>
          <a:noFill/>
          <a:ln>
            <a:noFill/>
          </a:ln>
        </p:spPr>
        <p:txBody>
          <a:bodyPr spcFirstLastPara="1" wrap="square" lIns="91425" tIns="91425" rIns="91425" bIns="91425" anchor="t" anchorCtr="0">
            <a:normAutofit/>
          </a:bodyPr>
          <a:lstStyle/>
          <a:p>
            <a:pPr marL="0" lvl="0" indent="0" algn="l" rtl="0">
              <a:lnSpc>
                <a:spcPct val="150000"/>
              </a:lnSpc>
              <a:spcBef>
                <a:spcPts val="1200"/>
              </a:spcBef>
              <a:spcAft>
                <a:spcPts val="1200"/>
              </a:spcAft>
              <a:buNone/>
            </a:pPr>
            <a:r>
              <a:rPr lang="es-ES" sz="1100" dirty="0">
                <a:solidFill>
                  <a:srgbClr val="595959"/>
                </a:solidFill>
                <a:highlight>
                  <a:srgbClr val="FFFFFF"/>
                </a:highlight>
                <a:latin typeface="Montserrat"/>
                <a:ea typeface="Montserrat"/>
                <a:cs typeface="Montserrat"/>
                <a:sym typeface="Montserrat"/>
              </a:rPr>
              <a:t>Te permite seguir haciendo cambios en el directorio de trabajo, y cuando decides que quieres interactuar con el control de versiones, te permite registrar los cambios en pequeñas confirmaciones.</a:t>
            </a:r>
          </a:p>
          <a:p>
            <a:pPr marL="0" lvl="0" indent="0" algn="l" rtl="0">
              <a:lnSpc>
                <a:spcPct val="150000"/>
              </a:lnSpc>
              <a:spcBef>
                <a:spcPts val="1200"/>
              </a:spcBef>
              <a:spcAft>
                <a:spcPts val="1200"/>
              </a:spcAft>
              <a:buNone/>
            </a:pPr>
            <a:r>
              <a:rPr lang="es-ES" sz="1100" dirty="0">
                <a:solidFill>
                  <a:srgbClr val="595959"/>
                </a:solidFill>
                <a:highlight>
                  <a:srgbClr val="FFFFFF"/>
                </a:highlight>
                <a:latin typeface="Montserrat"/>
                <a:ea typeface="Montserrat"/>
                <a:cs typeface="Montserrat"/>
                <a:sym typeface="Montserrat"/>
              </a:rPr>
              <a:t>Supongamos que has editado tres archivos (a.html, b.html y c.html). Después necesitas confirmar todos los cambios de manera que los cambios en a.html y b.html fueran una única confirmación, mientras que los cambios en c.html no estuvieran lógicamente asociados a los dos primeros archivos y se hicieran en una confirmación separada.</a:t>
            </a:r>
          </a:p>
        </p:txBody>
      </p:sp>
    </p:spTree>
    <p:extLst>
      <p:ext uri="{BB962C8B-B14F-4D97-AF65-F5344CB8AC3E}">
        <p14:creationId xmlns:p14="http://schemas.microsoft.com/office/powerpoint/2010/main" val="789968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8"/>
          <p:cNvSpPr txBox="1"/>
          <p:nvPr/>
        </p:nvSpPr>
        <p:spPr>
          <a:xfrm>
            <a:off x="804125" y="763750"/>
            <a:ext cx="6623400" cy="5727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US" sz="2500" b="1">
                <a:solidFill>
                  <a:srgbClr val="B00055"/>
                </a:solidFill>
                <a:latin typeface="Saira"/>
                <a:ea typeface="Saira"/>
                <a:cs typeface="Saira"/>
                <a:sym typeface="Saira"/>
              </a:rPr>
              <a:t>Fases de staging y de commiting</a:t>
            </a:r>
            <a:endParaRPr sz="2800" b="1" dirty="0">
              <a:solidFill>
                <a:srgbClr val="B00055"/>
              </a:solidFill>
              <a:latin typeface="Saira"/>
              <a:ea typeface="Saira"/>
              <a:cs typeface="Saira"/>
              <a:sym typeface="Saira"/>
            </a:endParaRPr>
          </a:p>
        </p:txBody>
      </p:sp>
      <p:sp>
        <p:nvSpPr>
          <p:cNvPr id="73" name="Google Shape;73;p18"/>
          <p:cNvSpPr txBox="1"/>
          <p:nvPr/>
        </p:nvSpPr>
        <p:spPr>
          <a:xfrm>
            <a:off x="1150875" y="1336450"/>
            <a:ext cx="7189000" cy="3416400"/>
          </a:xfrm>
          <a:prstGeom prst="rect">
            <a:avLst/>
          </a:prstGeom>
          <a:noFill/>
          <a:ln>
            <a:noFill/>
          </a:ln>
        </p:spPr>
        <p:txBody>
          <a:bodyPr spcFirstLastPara="1" wrap="square" lIns="91425" tIns="91425" rIns="91425" bIns="91425" anchor="t" anchorCtr="0">
            <a:normAutofit/>
          </a:bodyPr>
          <a:lstStyle/>
          <a:p>
            <a:pPr marL="0" lvl="0" indent="0" algn="l" rtl="0">
              <a:lnSpc>
                <a:spcPct val="150000"/>
              </a:lnSpc>
              <a:spcBef>
                <a:spcPts val="1200"/>
              </a:spcBef>
              <a:spcAft>
                <a:spcPts val="1200"/>
              </a:spcAft>
              <a:buNone/>
            </a:pPr>
            <a:endParaRPr lang="es-ES" sz="1100" dirty="0">
              <a:solidFill>
                <a:srgbClr val="595959"/>
              </a:solidFill>
              <a:highlight>
                <a:srgbClr val="FFFFFF"/>
              </a:highlight>
              <a:latin typeface="Montserrat"/>
              <a:ea typeface="Montserrat"/>
              <a:cs typeface="Montserrat"/>
              <a:sym typeface="Montserrat"/>
            </a:endParaRPr>
          </a:p>
        </p:txBody>
      </p:sp>
      <p:pic>
        <p:nvPicPr>
          <p:cNvPr id="3" name="Picture 2">
            <a:extLst>
              <a:ext uri="{FF2B5EF4-FFF2-40B4-BE49-F238E27FC236}">
                <a16:creationId xmlns:a16="http://schemas.microsoft.com/office/drawing/2014/main" id="{7300FD0F-417A-4DCD-9FEF-EE62A20810E1}"/>
              </a:ext>
            </a:extLst>
          </p:cNvPr>
          <p:cNvPicPr>
            <a:picLocks noChangeAspect="1"/>
          </p:cNvPicPr>
          <p:nvPr/>
        </p:nvPicPr>
        <p:blipFill>
          <a:blip r:embed="rId3"/>
          <a:stretch>
            <a:fillRect/>
          </a:stretch>
        </p:blipFill>
        <p:spPr>
          <a:xfrm>
            <a:off x="1114425" y="1581150"/>
            <a:ext cx="6915150" cy="1981200"/>
          </a:xfrm>
          <a:prstGeom prst="rect">
            <a:avLst/>
          </a:prstGeom>
        </p:spPr>
      </p:pic>
    </p:spTree>
    <p:extLst>
      <p:ext uri="{BB962C8B-B14F-4D97-AF65-F5344CB8AC3E}">
        <p14:creationId xmlns:p14="http://schemas.microsoft.com/office/powerpoint/2010/main" val="3741781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8"/>
          <p:cNvSpPr txBox="1"/>
          <p:nvPr/>
        </p:nvSpPr>
        <p:spPr>
          <a:xfrm>
            <a:off x="804125" y="763750"/>
            <a:ext cx="6623400" cy="5727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US" sz="2500" b="1" dirty="0">
                <a:solidFill>
                  <a:srgbClr val="B00055"/>
                </a:solidFill>
                <a:latin typeface="Saira"/>
                <a:ea typeface="Saira"/>
                <a:cs typeface="Saira"/>
                <a:sym typeface="Saira"/>
              </a:rPr>
              <a:t>Git status</a:t>
            </a:r>
            <a:endParaRPr sz="2800" b="1" dirty="0">
              <a:solidFill>
                <a:srgbClr val="B00055"/>
              </a:solidFill>
              <a:latin typeface="Saira"/>
              <a:ea typeface="Saira"/>
              <a:cs typeface="Saira"/>
              <a:sym typeface="Saira"/>
            </a:endParaRPr>
          </a:p>
        </p:txBody>
      </p:sp>
      <p:sp>
        <p:nvSpPr>
          <p:cNvPr id="73" name="Google Shape;73;p18"/>
          <p:cNvSpPr txBox="1"/>
          <p:nvPr/>
        </p:nvSpPr>
        <p:spPr>
          <a:xfrm>
            <a:off x="1150875" y="1336450"/>
            <a:ext cx="7189000" cy="3416400"/>
          </a:xfrm>
          <a:prstGeom prst="rect">
            <a:avLst/>
          </a:prstGeom>
          <a:noFill/>
          <a:ln>
            <a:noFill/>
          </a:ln>
        </p:spPr>
        <p:txBody>
          <a:bodyPr spcFirstLastPara="1" wrap="square" lIns="91425" tIns="91425" rIns="91425" bIns="91425" anchor="t" anchorCtr="0">
            <a:normAutofit/>
          </a:bodyPr>
          <a:lstStyle/>
          <a:p>
            <a:pPr marL="0" lvl="0" indent="0" algn="l" rtl="0">
              <a:lnSpc>
                <a:spcPct val="150000"/>
              </a:lnSpc>
              <a:spcBef>
                <a:spcPts val="1200"/>
              </a:spcBef>
              <a:spcAft>
                <a:spcPts val="1200"/>
              </a:spcAft>
              <a:buNone/>
            </a:pPr>
            <a:endParaRPr lang="en-US" sz="1100" dirty="0">
              <a:solidFill>
                <a:srgbClr val="595959"/>
              </a:solidFill>
              <a:highlight>
                <a:srgbClr val="FFFFFF"/>
              </a:highlight>
              <a:latin typeface="Montserrat"/>
              <a:ea typeface="Montserrat"/>
              <a:cs typeface="Montserrat"/>
              <a:sym typeface="Montserrat"/>
            </a:endParaRPr>
          </a:p>
        </p:txBody>
      </p:sp>
      <p:pic>
        <p:nvPicPr>
          <p:cNvPr id="8" name="Picture 7">
            <a:extLst>
              <a:ext uri="{FF2B5EF4-FFF2-40B4-BE49-F238E27FC236}">
                <a16:creationId xmlns:a16="http://schemas.microsoft.com/office/drawing/2014/main" id="{E960F984-5766-4703-B2C2-4FC67AABB3E0}"/>
              </a:ext>
            </a:extLst>
          </p:cNvPr>
          <p:cNvPicPr>
            <a:picLocks noChangeAspect="1"/>
          </p:cNvPicPr>
          <p:nvPr/>
        </p:nvPicPr>
        <p:blipFill>
          <a:blip r:embed="rId3"/>
          <a:stretch>
            <a:fillRect/>
          </a:stretch>
        </p:blipFill>
        <p:spPr>
          <a:xfrm>
            <a:off x="1311909" y="1455106"/>
            <a:ext cx="6681216" cy="3537114"/>
          </a:xfrm>
          <a:prstGeom prst="rect">
            <a:avLst/>
          </a:prstGeom>
        </p:spPr>
      </p:pic>
    </p:spTree>
    <p:extLst>
      <p:ext uri="{BB962C8B-B14F-4D97-AF65-F5344CB8AC3E}">
        <p14:creationId xmlns:p14="http://schemas.microsoft.com/office/powerpoint/2010/main" val="3531995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8"/>
          <p:cNvSpPr txBox="1"/>
          <p:nvPr/>
        </p:nvSpPr>
        <p:spPr>
          <a:xfrm>
            <a:off x="804125" y="763750"/>
            <a:ext cx="6623400" cy="5727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US" sz="2500" b="1">
                <a:solidFill>
                  <a:srgbClr val="B00055"/>
                </a:solidFill>
                <a:latin typeface="Saira"/>
                <a:ea typeface="Saira"/>
                <a:cs typeface="Saira"/>
                <a:sym typeface="Saira"/>
              </a:rPr>
              <a:t>Viendo las modificaciones realizadas</a:t>
            </a:r>
            <a:endParaRPr sz="2800" b="1" dirty="0">
              <a:solidFill>
                <a:srgbClr val="B00055"/>
              </a:solidFill>
              <a:latin typeface="Saira"/>
              <a:ea typeface="Saira"/>
              <a:cs typeface="Saira"/>
              <a:sym typeface="Saira"/>
            </a:endParaRPr>
          </a:p>
        </p:txBody>
      </p:sp>
      <p:sp>
        <p:nvSpPr>
          <p:cNvPr id="73" name="Google Shape;73;p18"/>
          <p:cNvSpPr txBox="1"/>
          <p:nvPr/>
        </p:nvSpPr>
        <p:spPr>
          <a:xfrm>
            <a:off x="1150875" y="1336450"/>
            <a:ext cx="7189000" cy="3416400"/>
          </a:xfrm>
          <a:prstGeom prst="rect">
            <a:avLst/>
          </a:prstGeom>
          <a:noFill/>
          <a:ln>
            <a:noFill/>
          </a:ln>
        </p:spPr>
        <p:txBody>
          <a:bodyPr spcFirstLastPara="1" wrap="square" lIns="91425" tIns="91425" rIns="91425" bIns="91425" anchor="t" anchorCtr="0">
            <a:normAutofit/>
          </a:bodyPr>
          <a:lstStyle/>
          <a:p>
            <a:pPr marL="0" lvl="0" indent="0" algn="l" rtl="0">
              <a:lnSpc>
                <a:spcPct val="150000"/>
              </a:lnSpc>
              <a:spcBef>
                <a:spcPts val="1200"/>
              </a:spcBef>
              <a:spcAft>
                <a:spcPts val="1200"/>
              </a:spcAft>
              <a:buNone/>
            </a:pPr>
            <a:r>
              <a:rPr lang="es-ES" sz="1100" dirty="0">
                <a:solidFill>
                  <a:srgbClr val="595959"/>
                </a:solidFill>
                <a:highlight>
                  <a:srgbClr val="FFFFFF"/>
                </a:highlight>
                <a:latin typeface="Montserrat"/>
                <a:ea typeface="Montserrat"/>
                <a:cs typeface="Montserrat"/>
                <a:sym typeface="Montserrat"/>
              </a:rPr>
              <a:t>La propiedad </a:t>
            </a:r>
            <a:r>
              <a:rPr lang="es-ES" sz="1100" dirty="0" err="1">
                <a:solidFill>
                  <a:srgbClr val="595959"/>
                </a:solidFill>
                <a:highlight>
                  <a:srgbClr val="FFFFFF"/>
                </a:highlight>
                <a:latin typeface="Montserrat"/>
                <a:ea typeface="Montserrat"/>
                <a:cs typeface="Montserrat"/>
                <a:sym typeface="Montserrat"/>
              </a:rPr>
              <a:t>git</a:t>
            </a:r>
            <a:r>
              <a:rPr lang="es-ES" sz="1100" dirty="0">
                <a:solidFill>
                  <a:srgbClr val="595959"/>
                </a:solidFill>
                <a:highlight>
                  <a:srgbClr val="FFFFFF"/>
                </a:highlight>
                <a:latin typeface="Montserrat"/>
                <a:ea typeface="Montserrat"/>
                <a:cs typeface="Montserrat"/>
                <a:sym typeface="Montserrat"/>
              </a:rPr>
              <a:t> status no permite conocer un estado general de los cambios.</a:t>
            </a:r>
          </a:p>
          <a:p>
            <a:pPr marL="0" lvl="0" indent="0" algn="l" rtl="0">
              <a:lnSpc>
                <a:spcPct val="150000"/>
              </a:lnSpc>
              <a:spcBef>
                <a:spcPts val="1200"/>
              </a:spcBef>
              <a:spcAft>
                <a:spcPts val="1200"/>
              </a:spcAft>
              <a:buNone/>
            </a:pPr>
            <a:endParaRPr lang="en-US" sz="1100" dirty="0">
              <a:solidFill>
                <a:srgbClr val="595959"/>
              </a:solidFill>
              <a:highlight>
                <a:srgbClr val="FFFFFF"/>
              </a:highlight>
              <a:latin typeface="Montserrat"/>
              <a:ea typeface="Montserrat"/>
              <a:cs typeface="Montserrat"/>
              <a:sym typeface="Montserrat"/>
            </a:endParaRPr>
          </a:p>
        </p:txBody>
      </p:sp>
      <p:pic>
        <p:nvPicPr>
          <p:cNvPr id="6" name="Picture 5">
            <a:extLst>
              <a:ext uri="{FF2B5EF4-FFF2-40B4-BE49-F238E27FC236}">
                <a16:creationId xmlns:a16="http://schemas.microsoft.com/office/drawing/2014/main" id="{23DA6E3E-56C3-4FA2-9748-E449619F272B}"/>
              </a:ext>
            </a:extLst>
          </p:cNvPr>
          <p:cNvPicPr>
            <a:picLocks noChangeAspect="1"/>
          </p:cNvPicPr>
          <p:nvPr/>
        </p:nvPicPr>
        <p:blipFill>
          <a:blip r:embed="rId3"/>
          <a:stretch>
            <a:fillRect/>
          </a:stretch>
        </p:blipFill>
        <p:spPr>
          <a:xfrm>
            <a:off x="1895221" y="2044657"/>
            <a:ext cx="5353557" cy="2834236"/>
          </a:xfrm>
          <a:prstGeom prst="rect">
            <a:avLst/>
          </a:prstGeom>
        </p:spPr>
      </p:pic>
    </p:spTree>
    <p:extLst>
      <p:ext uri="{BB962C8B-B14F-4D97-AF65-F5344CB8AC3E}">
        <p14:creationId xmlns:p14="http://schemas.microsoft.com/office/powerpoint/2010/main" val="1339892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8"/>
          <p:cNvSpPr txBox="1"/>
          <p:nvPr/>
        </p:nvSpPr>
        <p:spPr>
          <a:xfrm>
            <a:off x="804125" y="763750"/>
            <a:ext cx="6623400" cy="5727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US" sz="2500" b="1" dirty="0" err="1">
                <a:solidFill>
                  <a:srgbClr val="B00055"/>
                </a:solidFill>
                <a:latin typeface="Saira"/>
                <a:ea typeface="Saira"/>
                <a:cs typeface="Saira"/>
                <a:sym typeface="Saira"/>
              </a:rPr>
              <a:t>Creando</a:t>
            </a:r>
            <a:r>
              <a:rPr lang="en-US" sz="2500" b="1" dirty="0">
                <a:solidFill>
                  <a:srgbClr val="B00055"/>
                </a:solidFill>
                <a:latin typeface="Saira"/>
                <a:ea typeface="Saira"/>
                <a:cs typeface="Saira"/>
                <a:sym typeface="Saira"/>
              </a:rPr>
              <a:t> y </a:t>
            </a:r>
            <a:r>
              <a:rPr lang="en-US" sz="2500" b="1" dirty="0" err="1">
                <a:solidFill>
                  <a:srgbClr val="B00055"/>
                </a:solidFill>
                <a:latin typeface="Saira"/>
                <a:ea typeface="Saira"/>
                <a:cs typeface="Saira"/>
                <a:sym typeface="Saira"/>
              </a:rPr>
              <a:t>pusheando</a:t>
            </a:r>
            <a:r>
              <a:rPr lang="en-US" sz="2500" b="1" dirty="0">
                <a:solidFill>
                  <a:srgbClr val="B00055"/>
                </a:solidFill>
                <a:latin typeface="Saira"/>
                <a:ea typeface="Saira"/>
                <a:cs typeface="Saira"/>
                <a:sym typeface="Saira"/>
              </a:rPr>
              <a:t> un commit</a:t>
            </a:r>
            <a:endParaRPr sz="2800" b="1" dirty="0">
              <a:solidFill>
                <a:srgbClr val="B00055"/>
              </a:solidFill>
              <a:latin typeface="Saira"/>
              <a:ea typeface="Saira"/>
              <a:cs typeface="Saira"/>
              <a:sym typeface="Saira"/>
            </a:endParaRPr>
          </a:p>
        </p:txBody>
      </p:sp>
      <p:sp>
        <p:nvSpPr>
          <p:cNvPr id="73" name="Google Shape;73;p18"/>
          <p:cNvSpPr txBox="1"/>
          <p:nvPr/>
        </p:nvSpPr>
        <p:spPr>
          <a:xfrm>
            <a:off x="1150875" y="1336450"/>
            <a:ext cx="7189000" cy="3416400"/>
          </a:xfrm>
          <a:prstGeom prst="rect">
            <a:avLst/>
          </a:prstGeom>
          <a:noFill/>
          <a:ln>
            <a:noFill/>
          </a:ln>
        </p:spPr>
        <p:txBody>
          <a:bodyPr spcFirstLastPara="1" wrap="square" lIns="91425" tIns="91425" rIns="91425" bIns="91425" anchor="t" anchorCtr="0">
            <a:normAutofit/>
          </a:bodyPr>
          <a:lstStyle/>
          <a:p>
            <a:pPr marL="0" lvl="0" indent="0" algn="l" rtl="0">
              <a:lnSpc>
                <a:spcPct val="150000"/>
              </a:lnSpc>
              <a:spcBef>
                <a:spcPts val="1200"/>
              </a:spcBef>
              <a:spcAft>
                <a:spcPts val="1200"/>
              </a:spcAft>
              <a:buNone/>
            </a:pPr>
            <a:r>
              <a:rPr lang="es-ES" sz="1100" dirty="0">
                <a:solidFill>
                  <a:srgbClr val="595959"/>
                </a:solidFill>
                <a:highlight>
                  <a:srgbClr val="FFFFFF"/>
                </a:highlight>
                <a:latin typeface="Montserrat"/>
                <a:ea typeface="Montserrat"/>
                <a:cs typeface="Montserrat"/>
                <a:sym typeface="Montserrat"/>
              </a:rPr>
              <a:t>El comando </a:t>
            </a:r>
            <a:r>
              <a:rPr lang="es-ES" sz="1100" b="1" dirty="0" err="1">
                <a:solidFill>
                  <a:srgbClr val="595959"/>
                </a:solidFill>
                <a:highlight>
                  <a:srgbClr val="FFFFFF"/>
                </a:highlight>
                <a:latin typeface="Montserrat"/>
                <a:ea typeface="Montserrat"/>
                <a:cs typeface="Montserrat"/>
                <a:sym typeface="Montserrat"/>
              </a:rPr>
              <a:t>git</a:t>
            </a:r>
            <a:r>
              <a:rPr lang="es-ES" sz="1100" b="1" dirty="0">
                <a:solidFill>
                  <a:srgbClr val="595959"/>
                </a:solidFill>
                <a:highlight>
                  <a:srgbClr val="FFFFFF"/>
                </a:highlight>
                <a:latin typeface="Montserrat"/>
                <a:ea typeface="Montserrat"/>
                <a:cs typeface="Montserrat"/>
                <a:sym typeface="Montserrat"/>
              </a:rPr>
              <a:t> </a:t>
            </a:r>
            <a:r>
              <a:rPr lang="es-ES" sz="1100" b="1" dirty="0" err="1">
                <a:solidFill>
                  <a:srgbClr val="595959"/>
                </a:solidFill>
                <a:highlight>
                  <a:srgbClr val="FFFFFF"/>
                </a:highlight>
                <a:latin typeface="Montserrat"/>
                <a:ea typeface="Montserrat"/>
                <a:cs typeface="Montserrat"/>
                <a:sym typeface="Montserrat"/>
              </a:rPr>
              <a:t>commit</a:t>
            </a:r>
            <a:r>
              <a:rPr lang="es-ES" sz="1100" b="1" dirty="0">
                <a:solidFill>
                  <a:srgbClr val="595959"/>
                </a:solidFill>
                <a:highlight>
                  <a:srgbClr val="FFFFFF"/>
                </a:highlight>
                <a:latin typeface="Montserrat"/>
                <a:ea typeface="Montserrat"/>
                <a:cs typeface="Montserrat"/>
                <a:sym typeface="Montserrat"/>
              </a:rPr>
              <a:t> </a:t>
            </a:r>
            <a:r>
              <a:rPr lang="es-ES" sz="1100" dirty="0">
                <a:solidFill>
                  <a:srgbClr val="595959"/>
                </a:solidFill>
                <a:highlight>
                  <a:srgbClr val="FFFFFF"/>
                </a:highlight>
                <a:latin typeface="Montserrat"/>
                <a:ea typeface="Montserrat"/>
                <a:cs typeface="Montserrat"/>
                <a:sym typeface="Montserrat"/>
              </a:rPr>
              <a:t>captura una instantánea de los cambios preparados en ese momento del proyecto. Las instantáneas confirmadas pueden considerarse como versiones "seguras" de un proyecto: Git no las cambiará nunca a no ser que se lo pidas expresamente.</a:t>
            </a:r>
            <a:endParaRPr lang="en-US" sz="1100" dirty="0">
              <a:solidFill>
                <a:srgbClr val="595959"/>
              </a:solidFill>
              <a:highlight>
                <a:srgbClr val="FFFFFF"/>
              </a:highlight>
              <a:latin typeface="Montserrat"/>
              <a:ea typeface="Montserrat"/>
              <a:cs typeface="Montserrat"/>
              <a:sym typeface="Montserrat"/>
            </a:endParaRPr>
          </a:p>
        </p:txBody>
      </p:sp>
    </p:spTree>
    <p:extLst>
      <p:ext uri="{BB962C8B-B14F-4D97-AF65-F5344CB8AC3E}">
        <p14:creationId xmlns:p14="http://schemas.microsoft.com/office/powerpoint/2010/main" val="1744354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8"/>
          <p:cNvSpPr txBox="1"/>
          <p:nvPr/>
        </p:nvSpPr>
        <p:spPr>
          <a:xfrm>
            <a:off x="804125" y="763750"/>
            <a:ext cx="6623400" cy="5727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s-ES" sz="2800" b="1">
                <a:solidFill>
                  <a:srgbClr val="B00055"/>
                </a:solidFill>
                <a:latin typeface="Saira"/>
                <a:ea typeface="Saira"/>
                <a:cs typeface="Saira"/>
                <a:sym typeface="Saira"/>
              </a:rPr>
              <a:t>Obteniendo el log de commits</a:t>
            </a:r>
            <a:endParaRPr sz="2800" b="1" dirty="0">
              <a:solidFill>
                <a:srgbClr val="B00055"/>
              </a:solidFill>
              <a:latin typeface="Saira"/>
              <a:ea typeface="Saira"/>
              <a:cs typeface="Saira"/>
              <a:sym typeface="Saira"/>
            </a:endParaRPr>
          </a:p>
        </p:txBody>
      </p:sp>
      <p:sp>
        <p:nvSpPr>
          <p:cNvPr id="73" name="Google Shape;73;p18"/>
          <p:cNvSpPr txBox="1"/>
          <p:nvPr/>
        </p:nvSpPr>
        <p:spPr>
          <a:xfrm>
            <a:off x="1150875" y="1336450"/>
            <a:ext cx="7189000" cy="3416400"/>
          </a:xfrm>
          <a:prstGeom prst="rect">
            <a:avLst/>
          </a:prstGeom>
          <a:noFill/>
          <a:ln>
            <a:noFill/>
          </a:ln>
        </p:spPr>
        <p:txBody>
          <a:bodyPr spcFirstLastPara="1" wrap="square" lIns="91425" tIns="91425" rIns="91425" bIns="91425" anchor="t" anchorCtr="0">
            <a:normAutofit/>
          </a:bodyPr>
          <a:lstStyle/>
          <a:p>
            <a:pPr marL="0" lvl="0" indent="0" algn="l" rtl="0">
              <a:lnSpc>
                <a:spcPct val="150000"/>
              </a:lnSpc>
              <a:spcBef>
                <a:spcPts val="1200"/>
              </a:spcBef>
              <a:spcAft>
                <a:spcPts val="1200"/>
              </a:spcAft>
              <a:buNone/>
            </a:pPr>
            <a:endParaRPr lang="en-US" sz="1100" dirty="0">
              <a:solidFill>
                <a:srgbClr val="595959"/>
              </a:solidFill>
              <a:highlight>
                <a:srgbClr val="FFFFFF"/>
              </a:highlight>
              <a:latin typeface="Montserrat"/>
              <a:ea typeface="Montserrat"/>
              <a:cs typeface="Montserrat"/>
              <a:sym typeface="Montserrat"/>
            </a:endParaRPr>
          </a:p>
        </p:txBody>
      </p:sp>
      <p:pic>
        <p:nvPicPr>
          <p:cNvPr id="4" name="Picture 3">
            <a:extLst>
              <a:ext uri="{FF2B5EF4-FFF2-40B4-BE49-F238E27FC236}">
                <a16:creationId xmlns:a16="http://schemas.microsoft.com/office/drawing/2014/main" id="{9527DEC4-6B2B-40B5-A2AF-12559C17E06E}"/>
              </a:ext>
            </a:extLst>
          </p:cNvPr>
          <p:cNvPicPr>
            <a:picLocks noChangeAspect="1"/>
          </p:cNvPicPr>
          <p:nvPr/>
        </p:nvPicPr>
        <p:blipFill>
          <a:blip r:embed="rId3"/>
          <a:stretch>
            <a:fillRect/>
          </a:stretch>
        </p:blipFill>
        <p:spPr>
          <a:xfrm>
            <a:off x="1593743" y="1543585"/>
            <a:ext cx="6303264" cy="3209265"/>
          </a:xfrm>
          <a:prstGeom prst="rect">
            <a:avLst/>
          </a:prstGeom>
        </p:spPr>
      </p:pic>
    </p:spTree>
    <p:extLst>
      <p:ext uri="{BB962C8B-B14F-4D97-AF65-F5344CB8AC3E}">
        <p14:creationId xmlns:p14="http://schemas.microsoft.com/office/powerpoint/2010/main" val="4005994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8"/>
          <p:cNvSpPr txBox="1"/>
          <p:nvPr/>
        </p:nvSpPr>
        <p:spPr>
          <a:xfrm>
            <a:off x="804125" y="763750"/>
            <a:ext cx="6623400" cy="5727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s-ES" sz="2800" b="1">
                <a:solidFill>
                  <a:srgbClr val="B00055"/>
                </a:solidFill>
                <a:latin typeface="Saira"/>
                <a:ea typeface="Saira"/>
                <a:cs typeface="Saira"/>
                <a:sym typeface="Saira"/>
              </a:rPr>
              <a:t>Volviendo el código a una versión previa</a:t>
            </a:r>
            <a:endParaRPr sz="2800" b="1" dirty="0">
              <a:solidFill>
                <a:srgbClr val="B00055"/>
              </a:solidFill>
              <a:latin typeface="Saira"/>
              <a:ea typeface="Saira"/>
              <a:cs typeface="Saira"/>
              <a:sym typeface="Saira"/>
            </a:endParaRPr>
          </a:p>
        </p:txBody>
      </p:sp>
      <p:sp>
        <p:nvSpPr>
          <p:cNvPr id="73" name="Google Shape;73;p18"/>
          <p:cNvSpPr txBox="1"/>
          <p:nvPr/>
        </p:nvSpPr>
        <p:spPr>
          <a:xfrm>
            <a:off x="1150875" y="1336450"/>
            <a:ext cx="7189000" cy="3416400"/>
          </a:xfrm>
          <a:prstGeom prst="rect">
            <a:avLst/>
          </a:prstGeom>
          <a:noFill/>
          <a:ln>
            <a:noFill/>
          </a:ln>
        </p:spPr>
        <p:txBody>
          <a:bodyPr spcFirstLastPara="1" wrap="square" lIns="91425" tIns="91425" rIns="91425" bIns="91425" anchor="t" anchorCtr="0">
            <a:normAutofit/>
          </a:bodyPr>
          <a:lstStyle/>
          <a:p>
            <a:pPr marL="0" lvl="0" indent="0" algn="l" rtl="0">
              <a:lnSpc>
                <a:spcPct val="150000"/>
              </a:lnSpc>
              <a:spcBef>
                <a:spcPts val="1200"/>
              </a:spcBef>
              <a:spcAft>
                <a:spcPts val="1200"/>
              </a:spcAft>
              <a:buNone/>
            </a:pPr>
            <a:endParaRPr lang="en-US" sz="1100" dirty="0">
              <a:solidFill>
                <a:srgbClr val="595959"/>
              </a:solidFill>
              <a:highlight>
                <a:srgbClr val="FFFFFF"/>
              </a:highlight>
              <a:latin typeface="Montserrat"/>
              <a:ea typeface="Montserrat"/>
              <a:cs typeface="Montserrat"/>
              <a:sym typeface="Montserrat"/>
            </a:endParaRPr>
          </a:p>
        </p:txBody>
      </p:sp>
      <p:pic>
        <p:nvPicPr>
          <p:cNvPr id="4" name="Picture 3">
            <a:extLst>
              <a:ext uri="{FF2B5EF4-FFF2-40B4-BE49-F238E27FC236}">
                <a16:creationId xmlns:a16="http://schemas.microsoft.com/office/drawing/2014/main" id="{C70D867A-29EB-4BCC-A852-99335C0158C5}"/>
              </a:ext>
            </a:extLst>
          </p:cNvPr>
          <p:cNvPicPr>
            <a:picLocks noChangeAspect="1"/>
          </p:cNvPicPr>
          <p:nvPr/>
        </p:nvPicPr>
        <p:blipFill>
          <a:blip r:embed="rId3"/>
          <a:stretch>
            <a:fillRect/>
          </a:stretch>
        </p:blipFill>
        <p:spPr>
          <a:xfrm>
            <a:off x="1000125" y="1694497"/>
            <a:ext cx="7143750" cy="657225"/>
          </a:xfrm>
          <a:prstGeom prst="rect">
            <a:avLst/>
          </a:prstGeom>
        </p:spPr>
      </p:pic>
      <p:pic>
        <p:nvPicPr>
          <p:cNvPr id="6" name="Picture 5">
            <a:extLst>
              <a:ext uri="{FF2B5EF4-FFF2-40B4-BE49-F238E27FC236}">
                <a16:creationId xmlns:a16="http://schemas.microsoft.com/office/drawing/2014/main" id="{F115B1CC-69E5-4219-A255-46B6268FF9C9}"/>
              </a:ext>
            </a:extLst>
          </p:cNvPr>
          <p:cNvPicPr>
            <a:picLocks noChangeAspect="1"/>
          </p:cNvPicPr>
          <p:nvPr/>
        </p:nvPicPr>
        <p:blipFill>
          <a:blip r:embed="rId4"/>
          <a:stretch>
            <a:fillRect/>
          </a:stretch>
        </p:blipFill>
        <p:spPr>
          <a:xfrm>
            <a:off x="1000125" y="2611471"/>
            <a:ext cx="7105650" cy="990600"/>
          </a:xfrm>
          <a:prstGeom prst="rect">
            <a:avLst/>
          </a:prstGeom>
        </p:spPr>
      </p:pic>
    </p:spTree>
    <p:extLst>
      <p:ext uri="{BB962C8B-B14F-4D97-AF65-F5344CB8AC3E}">
        <p14:creationId xmlns:p14="http://schemas.microsoft.com/office/powerpoint/2010/main" val="4502783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8"/>
          <p:cNvSpPr txBox="1"/>
          <p:nvPr/>
        </p:nvSpPr>
        <p:spPr>
          <a:xfrm>
            <a:off x="804125" y="763750"/>
            <a:ext cx="6623400" cy="5727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s-ES" sz="2800" b="1" dirty="0">
                <a:solidFill>
                  <a:srgbClr val="B00055"/>
                </a:solidFill>
                <a:latin typeface="Saira"/>
                <a:ea typeface="Saira"/>
                <a:cs typeface="Saira"/>
                <a:sym typeface="Saira"/>
              </a:rPr>
              <a:t>Revirtiendo ultimo </a:t>
            </a:r>
            <a:r>
              <a:rPr lang="es-ES" sz="2800" b="1" dirty="0" err="1">
                <a:solidFill>
                  <a:srgbClr val="B00055"/>
                </a:solidFill>
                <a:latin typeface="Saira"/>
                <a:ea typeface="Saira"/>
                <a:cs typeface="Saira"/>
                <a:sym typeface="Saira"/>
              </a:rPr>
              <a:t>commit</a:t>
            </a:r>
            <a:endParaRPr sz="2800" b="1" dirty="0">
              <a:solidFill>
                <a:srgbClr val="B00055"/>
              </a:solidFill>
              <a:latin typeface="Saira"/>
              <a:ea typeface="Saira"/>
              <a:cs typeface="Saira"/>
              <a:sym typeface="Saira"/>
            </a:endParaRPr>
          </a:p>
        </p:txBody>
      </p:sp>
      <p:sp>
        <p:nvSpPr>
          <p:cNvPr id="73" name="Google Shape;73;p18"/>
          <p:cNvSpPr txBox="1"/>
          <p:nvPr/>
        </p:nvSpPr>
        <p:spPr>
          <a:xfrm>
            <a:off x="1150875" y="1336450"/>
            <a:ext cx="7189000" cy="3416400"/>
          </a:xfrm>
          <a:prstGeom prst="rect">
            <a:avLst/>
          </a:prstGeom>
          <a:noFill/>
          <a:ln>
            <a:noFill/>
          </a:ln>
        </p:spPr>
        <p:txBody>
          <a:bodyPr spcFirstLastPara="1" wrap="square" lIns="91425" tIns="91425" rIns="91425" bIns="91425" anchor="t" anchorCtr="0">
            <a:normAutofit/>
          </a:bodyPr>
          <a:lstStyle/>
          <a:p>
            <a:pPr marL="0" lvl="0" indent="0" algn="l" rtl="0">
              <a:lnSpc>
                <a:spcPct val="150000"/>
              </a:lnSpc>
              <a:spcBef>
                <a:spcPts val="1200"/>
              </a:spcBef>
              <a:spcAft>
                <a:spcPts val="1200"/>
              </a:spcAft>
              <a:buNone/>
            </a:pPr>
            <a:endParaRPr lang="en-US" sz="1100" dirty="0">
              <a:solidFill>
                <a:srgbClr val="595959"/>
              </a:solidFill>
              <a:highlight>
                <a:srgbClr val="FFFFFF"/>
              </a:highlight>
              <a:latin typeface="Montserrat"/>
              <a:ea typeface="Montserrat"/>
              <a:cs typeface="Montserrat"/>
              <a:sym typeface="Montserrat"/>
            </a:endParaRPr>
          </a:p>
        </p:txBody>
      </p:sp>
      <p:pic>
        <p:nvPicPr>
          <p:cNvPr id="9" name="Picture 8">
            <a:extLst>
              <a:ext uri="{FF2B5EF4-FFF2-40B4-BE49-F238E27FC236}">
                <a16:creationId xmlns:a16="http://schemas.microsoft.com/office/drawing/2014/main" id="{C597F274-1C35-4F12-9BDA-FEC9BD96AE69}"/>
              </a:ext>
            </a:extLst>
          </p:cNvPr>
          <p:cNvPicPr>
            <a:picLocks noChangeAspect="1"/>
          </p:cNvPicPr>
          <p:nvPr/>
        </p:nvPicPr>
        <p:blipFill>
          <a:blip r:embed="rId3"/>
          <a:stretch>
            <a:fillRect/>
          </a:stretch>
        </p:blipFill>
        <p:spPr>
          <a:xfrm>
            <a:off x="1173645" y="1985295"/>
            <a:ext cx="6819480" cy="1172909"/>
          </a:xfrm>
          <a:prstGeom prst="rect">
            <a:avLst/>
          </a:prstGeom>
        </p:spPr>
      </p:pic>
    </p:spTree>
    <p:extLst>
      <p:ext uri="{BB962C8B-B14F-4D97-AF65-F5344CB8AC3E}">
        <p14:creationId xmlns:p14="http://schemas.microsoft.com/office/powerpoint/2010/main" val="174729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8"/>
          <p:cNvSpPr txBox="1"/>
          <p:nvPr/>
        </p:nvSpPr>
        <p:spPr>
          <a:xfrm>
            <a:off x="804125" y="763750"/>
            <a:ext cx="6623400" cy="5727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s-ES" sz="2800" b="1" dirty="0">
                <a:solidFill>
                  <a:srgbClr val="B00055"/>
                </a:solidFill>
                <a:latin typeface="Saira"/>
                <a:ea typeface="Saira"/>
                <a:cs typeface="Saira"/>
                <a:sym typeface="Saira"/>
              </a:rPr>
              <a:t>Cambiando nombres de </a:t>
            </a:r>
            <a:r>
              <a:rPr lang="es-ES" sz="2800" b="1" dirty="0" err="1">
                <a:solidFill>
                  <a:srgbClr val="B00055"/>
                </a:solidFill>
                <a:latin typeface="Saira"/>
                <a:ea typeface="Saira"/>
                <a:cs typeface="Saira"/>
                <a:sym typeface="Saira"/>
              </a:rPr>
              <a:t>commit</a:t>
            </a:r>
            <a:endParaRPr sz="2800" b="1" dirty="0">
              <a:solidFill>
                <a:srgbClr val="B00055"/>
              </a:solidFill>
              <a:latin typeface="Saira"/>
              <a:ea typeface="Saira"/>
              <a:cs typeface="Saira"/>
              <a:sym typeface="Saira"/>
            </a:endParaRPr>
          </a:p>
        </p:txBody>
      </p:sp>
      <p:sp>
        <p:nvSpPr>
          <p:cNvPr id="73" name="Google Shape;73;p18"/>
          <p:cNvSpPr txBox="1"/>
          <p:nvPr/>
        </p:nvSpPr>
        <p:spPr>
          <a:xfrm>
            <a:off x="1150875" y="1336450"/>
            <a:ext cx="7189000" cy="3416400"/>
          </a:xfrm>
          <a:prstGeom prst="rect">
            <a:avLst/>
          </a:prstGeom>
          <a:noFill/>
          <a:ln>
            <a:noFill/>
          </a:ln>
        </p:spPr>
        <p:txBody>
          <a:bodyPr spcFirstLastPara="1" wrap="square" lIns="91425" tIns="91425" rIns="91425" bIns="91425" anchor="t" anchorCtr="0">
            <a:normAutofit/>
          </a:bodyPr>
          <a:lstStyle/>
          <a:p>
            <a:pPr marL="0" lvl="0" indent="0" algn="l" rtl="0">
              <a:lnSpc>
                <a:spcPct val="150000"/>
              </a:lnSpc>
              <a:spcBef>
                <a:spcPts val="1200"/>
              </a:spcBef>
              <a:spcAft>
                <a:spcPts val="1200"/>
              </a:spcAft>
              <a:buNone/>
            </a:pPr>
            <a:endParaRPr lang="en-US" sz="1100" dirty="0">
              <a:solidFill>
                <a:srgbClr val="595959"/>
              </a:solidFill>
              <a:highlight>
                <a:srgbClr val="FFFFFF"/>
              </a:highlight>
              <a:latin typeface="Montserrat"/>
              <a:ea typeface="Montserrat"/>
              <a:cs typeface="Montserrat"/>
              <a:sym typeface="Montserrat"/>
            </a:endParaRPr>
          </a:p>
        </p:txBody>
      </p:sp>
      <p:pic>
        <p:nvPicPr>
          <p:cNvPr id="3" name="Picture 2">
            <a:extLst>
              <a:ext uri="{FF2B5EF4-FFF2-40B4-BE49-F238E27FC236}">
                <a16:creationId xmlns:a16="http://schemas.microsoft.com/office/drawing/2014/main" id="{FE54A396-D5D0-4A9C-B2E9-8A89C6707C1C}"/>
              </a:ext>
            </a:extLst>
          </p:cNvPr>
          <p:cNvPicPr>
            <a:picLocks noChangeAspect="1"/>
          </p:cNvPicPr>
          <p:nvPr/>
        </p:nvPicPr>
        <p:blipFill>
          <a:blip r:embed="rId3"/>
          <a:stretch>
            <a:fillRect/>
          </a:stretch>
        </p:blipFill>
        <p:spPr>
          <a:xfrm>
            <a:off x="1452562" y="2194829"/>
            <a:ext cx="6238875" cy="566547"/>
          </a:xfrm>
          <a:prstGeom prst="rect">
            <a:avLst/>
          </a:prstGeom>
        </p:spPr>
      </p:pic>
    </p:spTree>
    <p:extLst>
      <p:ext uri="{BB962C8B-B14F-4D97-AF65-F5344CB8AC3E}">
        <p14:creationId xmlns:p14="http://schemas.microsoft.com/office/powerpoint/2010/main" val="27832623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8"/>
          <p:cNvSpPr txBox="1"/>
          <p:nvPr/>
        </p:nvSpPr>
        <p:spPr>
          <a:xfrm>
            <a:off x="804125" y="763750"/>
            <a:ext cx="6623400" cy="5727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s-ES" sz="2800" b="1" dirty="0">
                <a:solidFill>
                  <a:srgbClr val="B00055"/>
                </a:solidFill>
                <a:latin typeface="Saira"/>
                <a:ea typeface="Saira"/>
                <a:cs typeface="Saira"/>
                <a:sym typeface="Saira"/>
              </a:rPr>
              <a:t>Clonando un repositorio.</a:t>
            </a:r>
            <a:endParaRPr sz="2800" b="1" dirty="0">
              <a:solidFill>
                <a:srgbClr val="B00055"/>
              </a:solidFill>
              <a:latin typeface="Saira"/>
              <a:ea typeface="Saira"/>
              <a:cs typeface="Saira"/>
              <a:sym typeface="Saira"/>
            </a:endParaRPr>
          </a:p>
        </p:txBody>
      </p:sp>
      <p:sp>
        <p:nvSpPr>
          <p:cNvPr id="73" name="Google Shape;73;p18"/>
          <p:cNvSpPr txBox="1"/>
          <p:nvPr/>
        </p:nvSpPr>
        <p:spPr>
          <a:xfrm>
            <a:off x="1150875" y="1336450"/>
            <a:ext cx="7189000" cy="3416400"/>
          </a:xfrm>
          <a:prstGeom prst="rect">
            <a:avLst/>
          </a:prstGeom>
          <a:noFill/>
          <a:ln>
            <a:noFill/>
          </a:ln>
        </p:spPr>
        <p:txBody>
          <a:bodyPr spcFirstLastPara="1" wrap="square" lIns="91425" tIns="91425" rIns="91425" bIns="91425" anchor="t" anchorCtr="0">
            <a:normAutofit/>
          </a:bodyPr>
          <a:lstStyle/>
          <a:p>
            <a:pPr marL="0" lvl="0" indent="0" algn="l" rtl="0">
              <a:lnSpc>
                <a:spcPct val="150000"/>
              </a:lnSpc>
              <a:spcBef>
                <a:spcPts val="1200"/>
              </a:spcBef>
              <a:spcAft>
                <a:spcPts val="1200"/>
              </a:spcAft>
              <a:buNone/>
            </a:pPr>
            <a:endParaRPr lang="en-US" sz="1100" dirty="0">
              <a:solidFill>
                <a:srgbClr val="595959"/>
              </a:solidFill>
              <a:highlight>
                <a:srgbClr val="FFFFFF"/>
              </a:highlight>
              <a:latin typeface="Montserrat"/>
              <a:ea typeface="Montserrat"/>
              <a:cs typeface="Montserrat"/>
              <a:sym typeface="Montserrat"/>
            </a:endParaRPr>
          </a:p>
        </p:txBody>
      </p:sp>
      <p:pic>
        <p:nvPicPr>
          <p:cNvPr id="4" name="Picture 3">
            <a:extLst>
              <a:ext uri="{FF2B5EF4-FFF2-40B4-BE49-F238E27FC236}">
                <a16:creationId xmlns:a16="http://schemas.microsoft.com/office/drawing/2014/main" id="{37D4520E-A1DF-44C5-BD8E-1CC90C67A152}"/>
              </a:ext>
            </a:extLst>
          </p:cNvPr>
          <p:cNvPicPr>
            <a:picLocks noChangeAspect="1"/>
          </p:cNvPicPr>
          <p:nvPr/>
        </p:nvPicPr>
        <p:blipFill>
          <a:blip r:embed="rId3"/>
          <a:stretch>
            <a:fillRect/>
          </a:stretch>
        </p:blipFill>
        <p:spPr>
          <a:xfrm>
            <a:off x="2800445" y="1506924"/>
            <a:ext cx="3543110" cy="3075451"/>
          </a:xfrm>
          <a:prstGeom prst="rect">
            <a:avLst/>
          </a:prstGeom>
        </p:spPr>
      </p:pic>
    </p:spTree>
    <p:extLst>
      <p:ext uri="{BB962C8B-B14F-4D97-AF65-F5344CB8AC3E}">
        <p14:creationId xmlns:p14="http://schemas.microsoft.com/office/powerpoint/2010/main" val="833996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1"/>
        <p:cNvGrpSpPr/>
        <p:nvPr/>
      </p:nvGrpSpPr>
      <p:grpSpPr>
        <a:xfrm>
          <a:off x="0" y="0"/>
          <a:ext cx="0" cy="0"/>
          <a:chOff x="0" y="0"/>
          <a:chExt cx="0" cy="0"/>
        </a:xfrm>
      </p:grpSpPr>
      <p:sp>
        <p:nvSpPr>
          <p:cNvPr id="72" name="Google Shape;72;p18"/>
          <p:cNvSpPr txBox="1"/>
          <p:nvPr/>
        </p:nvSpPr>
        <p:spPr>
          <a:xfrm>
            <a:off x="804125" y="763750"/>
            <a:ext cx="6623400" cy="5727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 sz="2500" b="1" dirty="0">
                <a:solidFill>
                  <a:srgbClr val="B00055"/>
                </a:solidFill>
                <a:latin typeface="Saira"/>
                <a:ea typeface="Saira"/>
                <a:cs typeface="Saira"/>
                <a:sym typeface="Saira"/>
              </a:rPr>
              <a:t>Controlador de versiones</a:t>
            </a:r>
            <a:endParaRPr sz="2800" b="1" dirty="0">
              <a:solidFill>
                <a:srgbClr val="B00055"/>
              </a:solidFill>
              <a:latin typeface="Saira"/>
              <a:ea typeface="Saira"/>
              <a:cs typeface="Saira"/>
              <a:sym typeface="Saira"/>
            </a:endParaRPr>
          </a:p>
        </p:txBody>
      </p:sp>
      <p:sp>
        <p:nvSpPr>
          <p:cNvPr id="73" name="Google Shape;73;p18"/>
          <p:cNvSpPr txBox="1"/>
          <p:nvPr/>
        </p:nvSpPr>
        <p:spPr>
          <a:xfrm>
            <a:off x="1150875" y="1336450"/>
            <a:ext cx="7189000" cy="3416400"/>
          </a:xfrm>
          <a:prstGeom prst="rect">
            <a:avLst/>
          </a:prstGeom>
          <a:noFill/>
          <a:ln>
            <a:noFill/>
          </a:ln>
        </p:spPr>
        <p:txBody>
          <a:bodyPr spcFirstLastPara="1" wrap="square" lIns="91425" tIns="91425" rIns="91425" bIns="91425" anchor="t" anchorCtr="0">
            <a:normAutofit/>
          </a:bodyPr>
          <a:lstStyle/>
          <a:p>
            <a:pPr marL="0" lvl="0" indent="0" algn="l" rtl="0">
              <a:lnSpc>
                <a:spcPct val="150000"/>
              </a:lnSpc>
              <a:spcBef>
                <a:spcPts val="1200"/>
              </a:spcBef>
              <a:spcAft>
                <a:spcPts val="1200"/>
              </a:spcAft>
              <a:buNone/>
            </a:pPr>
            <a:r>
              <a:rPr lang="es-ES" sz="1100" dirty="0">
                <a:solidFill>
                  <a:srgbClr val="595959"/>
                </a:solidFill>
                <a:highlight>
                  <a:srgbClr val="FFFFFF"/>
                </a:highlight>
                <a:latin typeface="Montserrat"/>
                <a:ea typeface="Montserrat"/>
                <a:cs typeface="Montserrat"/>
                <a:sym typeface="Montserrat"/>
              </a:rPr>
              <a:t>Los sistemas de control de versiones son una categoría de herramientas de software que ayudan a un equipo de software a gestionar los cambios en el código fuente a lo largo del tiempo.</a:t>
            </a:r>
          </a:p>
          <a:p>
            <a:pPr marL="0" lvl="0" indent="0" algn="l" rtl="0">
              <a:lnSpc>
                <a:spcPct val="150000"/>
              </a:lnSpc>
              <a:spcBef>
                <a:spcPts val="1200"/>
              </a:spcBef>
              <a:spcAft>
                <a:spcPts val="1200"/>
              </a:spcAft>
              <a:buNone/>
            </a:pPr>
            <a:r>
              <a:rPr lang="es-ES" sz="1100" dirty="0">
                <a:solidFill>
                  <a:srgbClr val="595959"/>
                </a:solidFill>
                <a:highlight>
                  <a:srgbClr val="FFFFFF"/>
                </a:highlight>
                <a:latin typeface="Montserrat"/>
                <a:ea typeface="Montserrat"/>
                <a:cs typeface="Montserrat"/>
                <a:sym typeface="Montserrat"/>
              </a:rPr>
              <a:t>El software de control de versiones realiza un seguimiento de todas las modificaciones en el código en un tipo especial de base de datos.</a:t>
            </a:r>
          </a:p>
          <a:p>
            <a:pPr marL="0" lvl="0" indent="0" algn="l" rtl="0">
              <a:lnSpc>
                <a:spcPct val="150000"/>
              </a:lnSpc>
              <a:spcBef>
                <a:spcPts val="1200"/>
              </a:spcBef>
              <a:spcAft>
                <a:spcPts val="1200"/>
              </a:spcAft>
              <a:buNone/>
            </a:pPr>
            <a:r>
              <a:rPr lang="es-ES" sz="1100" dirty="0">
                <a:solidFill>
                  <a:srgbClr val="595959"/>
                </a:solidFill>
                <a:highlight>
                  <a:srgbClr val="FFFFFF"/>
                </a:highlight>
                <a:latin typeface="Montserrat"/>
                <a:ea typeface="Montserrat"/>
                <a:cs typeface="Montserrat"/>
                <a:sym typeface="Montserrat"/>
              </a:rPr>
              <a:t>Si se comete un error, los desarrolladores pueden ir atrás en el tiempo y comparar las versiones anteriores del código para ayudar a resolver el error al tiempo que se minimizan las interrupciones para todos los miembros del equipo.</a:t>
            </a:r>
            <a:endParaRPr lang="en-US" sz="1100" dirty="0">
              <a:solidFill>
                <a:srgbClr val="595959"/>
              </a:solidFill>
              <a:highlight>
                <a:srgbClr val="FFFFFF"/>
              </a:highlight>
              <a:latin typeface="Montserrat"/>
              <a:ea typeface="Montserrat"/>
              <a:cs typeface="Montserrat"/>
              <a:sym typeface="Montserrat"/>
            </a:endParaRPr>
          </a:p>
        </p:txBody>
      </p:sp>
    </p:spTree>
    <p:extLst>
      <p:ext uri="{BB962C8B-B14F-4D97-AF65-F5344CB8AC3E}">
        <p14:creationId xmlns:p14="http://schemas.microsoft.com/office/powerpoint/2010/main" val="1293909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8"/>
          <p:cNvSpPr txBox="1"/>
          <p:nvPr/>
        </p:nvSpPr>
        <p:spPr>
          <a:xfrm>
            <a:off x="804125" y="763750"/>
            <a:ext cx="6623400" cy="572700"/>
          </a:xfrm>
          <a:prstGeom prst="rect">
            <a:avLst/>
          </a:prstGeom>
          <a:noFill/>
          <a:ln>
            <a:noFill/>
          </a:ln>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US" sz="2800" b="1">
                <a:solidFill>
                  <a:srgbClr val="B00055"/>
                </a:solidFill>
                <a:latin typeface="Saira"/>
                <a:ea typeface="Saira"/>
                <a:cs typeface="Saira"/>
                <a:sym typeface="Saira"/>
              </a:rPr>
              <a:t>Forkeando un repositorioa una versión previa</a:t>
            </a:r>
            <a:endParaRPr sz="2800" b="1" dirty="0">
              <a:solidFill>
                <a:srgbClr val="B00055"/>
              </a:solidFill>
              <a:latin typeface="Saira"/>
              <a:ea typeface="Saira"/>
              <a:cs typeface="Saira"/>
              <a:sym typeface="Saira"/>
            </a:endParaRPr>
          </a:p>
        </p:txBody>
      </p:sp>
      <p:sp>
        <p:nvSpPr>
          <p:cNvPr id="73" name="Google Shape;73;p18"/>
          <p:cNvSpPr txBox="1"/>
          <p:nvPr/>
        </p:nvSpPr>
        <p:spPr>
          <a:xfrm>
            <a:off x="1150875" y="1336450"/>
            <a:ext cx="7189000" cy="3416400"/>
          </a:xfrm>
          <a:prstGeom prst="rect">
            <a:avLst/>
          </a:prstGeom>
          <a:noFill/>
          <a:ln>
            <a:noFill/>
          </a:ln>
        </p:spPr>
        <p:txBody>
          <a:bodyPr spcFirstLastPara="1" wrap="square" lIns="91425" tIns="91425" rIns="91425" bIns="91425" anchor="t" anchorCtr="0">
            <a:normAutofit/>
          </a:bodyPr>
          <a:lstStyle/>
          <a:p>
            <a:pPr marL="0" lvl="0" indent="0" algn="l" rtl="0">
              <a:lnSpc>
                <a:spcPct val="150000"/>
              </a:lnSpc>
              <a:spcBef>
                <a:spcPts val="1200"/>
              </a:spcBef>
              <a:spcAft>
                <a:spcPts val="1200"/>
              </a:spcAft>
              <a:buNone/>
            </a:pPr>
            <a:r>
              <a:rPr lang="es-ES" sz="1100" dirty="0">
                <a:solidFill>
                  <a:srgbClr val="595959"/>
                </a:solidFill>
                <a:highlight>
                  <a:srgbClr val="FFFFFF"/>
                </a:highlight>
                <a:latin typeface="Montserrat"/>
                <a:ea typeface="Montserrat"/>
                <a:cs typeface="Montserrat"/>
                <a:sym typeface="Montserrat"/>
              </a:rPr>
              <a:t>Cuando hacemos un </a:t>
            </a:r>
            <a:r>
              <a:rPr lang="es-ES" sz="1100" dirty="0" err="1">
                <a:solidFill>
                  <a:srgbClr val="595959"/>
                </a:solidFill>
                <a:highlight>
                  <a:srgbClr val="FFFFFF"/>
                </a:highlight>
                <a:latin typeface="Montserrat"/>
                <a:ea typeface="Montserrat"/>
                <a:cs typeface="Montserrat"/>
                <a:sym typeface="Montserrat"/>
              </a:rPr>
              <a:t>fork</a:t>
            </a:r>
            <a:r>
              <a:rPr lang="es-ES" sz="1100" dirty="0">
                <a:solidFill>
                  <a:srgbClr val="595959"/>
                </a:solidFill>
                <a:highlight>
                  <a:srgbClr val="FFFFFF"/>
                </a:highlight>
                <a:latin typeface="Montserrat"/>
                <a:ea typeface="Montserrat"/>
                <a:cs typeface="Montserrat"/>
                <a:sym typeface="Montserrat"/>
              </a:rPr>
              <a:t> de un repositorio</a:t>
            </a:r>
            <a:r>
              <a:rPr lang="es-ES" sz="1100" b="1" dirty="0">
                <a:solidFill>
                  <a:srgbClr val="595959"/>
                </a:solidFill>
                <a:highlight>
                  <a:srgbClr val="FFFFFF"/>
                </a:highlight>
                <a:latin typeface="Montserrat"/>
                <a:ea typeface="Montserrat"/>
                <a:cs typeface="Montserrat"/>
                <a:sym typeface="Montserrat"/>
              </a:rPr>
              <a:t>, se hace una copia exacta en crudo </a:t>
            </a:r>
            <a:r>
              <a:rPr lang="es-ES" sz="1100" dirty="0">
                <a:solidFill>
                  <a:srgbClr val="595959"/>
                </a:solidFill>
                <a:highlight>
                  <a:srgbClr val="FFFFFF"/>
                </a:highlight>
                <a:latin typeface="Montserrat"/>
                <a:ea typeface="Montserrat"/>
                <a:cs typeface="Montserrat"/>
                <a:sym typeface="Montserrat"/>
              </a:rPr>
              <a:t>del repositorio original que podemos utilizar como un repositorio </a:t>
            </a:r>
            <a:r>
              <a:rPr lang="es-ES" sz="1100" dirty="0" err="1">
                <a:solidFill>
                  <a:srgbClr val="595959"/>
                </a:solidFill>
                <a:highlight>
                  <a:srgbClr val="FFFFFF"/>
                </a:highlight>
                <a:latin typeface="Montserrat"/>
                <a:ea typeface="Montserrat"/>
                <a:cs typeface="Montserrat"/>
                <a:sym typeface="Montserrat"/>
              </a:rPr>
              <a:t>git</a:t>
            </a:r>
            <a:r>
              <a:rPr lang="es-ES" sz="1100" dirty="0">
                <a:solidFill>
                  <a:srgbClr val="595959"/>
                </a:solidFill>
                <a:highlight>
                  <a:srgbClr val="FFFFFF"/>
                </a:highlight>
                <a:latin typeface="Montserrat"/>
                <a:ea typeface="Montserrat"/>
                <a:cs typeface="Montserrat"/>
                <a:sym typeface="Montserrat"/>
              </a:rPr>
              <a:t> cualquiera.</a:t>
            </a:r>
            <a:endParaRPr lang="en-US" sz="1100" dirty="0">
              <a:solidFill>
                <a:srgbClr val="595959"/>
              </a:solidFill>
              <a:highlight>
                <a:srgbClr val="FFFFFF"/>
              </a:highlight>
              <a:latin typeface="Montserrat"/>
              <a:ea typeface="Montserrat"/>
              <a:cs typeface="Montserrat"/>
              <a:sym typeface="Montserrat"/>
            </a:endParaRPr>
          </a:p>
        </p:txBody>
      </p:sp>
      <p:pic>
        <p:nvPicPr>
          <p:cNvPr id="4" name="Picture 3">
            <a:extLst>
              <a:ext uri="{FF2B5EF4-FFF2-40B4-BE49-F238E27FC236}">
                <a16:creationId xmlns:a16="http://schemas.microsoft.com/office/drawing/2014/main" id="{C93BFDEC-276B-4F49-8584-7D4F2B94C8DA}"/>
              </a:ext>
            </a:extLst>
          </p:cNvPr>
          <p:cNvPicPr>
            <a:picLocks noChangeAspect="1"/>
          </p:cNvPicPr>
          <p:nvPr/>
        </p:nvPicPr>
        <p:blipFill>
          <a:blip r:embed="rId3"/>
          <a:stretch>
            <a:fillRect/>
          </a:stretch>
        </p:blipFill>
        <p:spPr>
          <a:xfrm>
            <a:off x="2219325" y="2583180"/>
            <a:ext cx="4705350" cy="1628775"/>
          </a:xfrm>
          <a:prstGeom prst="rect">
            <a:avLst/>
          </a:prstGeom>
        </p:spPr>
      </p:pic>
    </p:spTree>
    <p:extLst>
      <p:ext uri="{BB962C8B-B14F-4D97-AF65-F5344CB8AC3E}">
        <p14:creationId xmlns:p14="http://schemas.microsoft.com/office/powerpoint/2010/main" val="2768287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8"/>
          <p:cNvSpPr txBox="1"/>
          <p:nvPr/>
        </p:nvSpPr>
        <p:spPr>
          <a:xfrm>
            <a:off x="804125" y="763750"/>
            <a:ext cx="6623400" cy="5727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US" sz="2800" b="1">
                <a:solidFill>
                  <a:srgbClr val="B00055"/>
                </a:solidFill>
                <a:latin typeface="Saira"/>
                <a:ea typeface="Saira"/>
                <a:cs typeface="Saira"/>
                <a:sym typeface="Saira"/>
              </a:rPr>
              <a:t>Pull de cambios</a:t>
            </a:r>
            <a:endParaRPr sz="2800" b="1" dirty="0">
              <a:solidFill>
                <a:srgbClr val="B00055"/>
              </a:solidFill>
              <a:latin typeface="Saira"/>
              <a:ea typeface="Saira"/>
              <a:cs typeface="Saira"/>
              <a:sym typeface="Saira"/>
            </a:endParaRPr>
          </a:p>
        </p:txBody>
      </p:sp>
      <p:sp>
        <p:nvSpPr>
          <p:cNvPr id="73" name="Google Shape;73;p18"/>
          <p:cNvSpPr txBox="1"/>
          <p:nvPr/>
        </p:nvSpPr>
        <p:spPr>
          <a:xfrm>
            <a:off x="1150875" y="1336450"/>
            <a:ext cx="7189000" cy="3416400"/>
          </a:xfrm>
          <a:prstGeom prst="rect">
            <a:avLst/>
          </a:prstGeom>
          <a:noFill/>
          <a:ln>
            <a:noFill/>
          </a:ln>
        </p:spPr>
        <p:txBody>
          <a:bodyPr spcFirstLastPara="1" wrap="square" lIns="91425" tIns="91425" rIns="91425" bIns="91425" anchor="t" anchorCtr="0">
            <a:normAutofit/>
          </a:bodyPr>
          <a:lstStyle/>
          <a:p>
            <a:pPr marL="0" lvl="0" indent="0" algn="l" rtl="0">
              <a:lnSpc>
                <a:spcPct val="150000"/>
              </a:lnSpc>
              <a:spcBef>
                <a:spcPts val="1200"/>
              </a:spcBef>
              <a:spcAft>
                <a:spcPts val="1200"/>
              </a:spcAft>
              <a:buNone/>
            </a:pPr>
            <a:endParaRPr lang="en-US" sz="1100" dirty="0">
              <a:solidFill>
                <a:srgbClr val="595959"/>
              </a:solidFill>
              <a:highlight>
                <a:srgbClr val="FFFFFF"/>
              </a:highlight>
              <a:latin typeface="Montserrat"/>
              <a:ea typeface="Montserrat"/>
              <a:cs typeface="Montserrat"/>
              <a:sym typeface="Montserrat"/>
            </a:endParaRPr>
          </a:p>
        </p:txBody>
      </p:sp>
      <p:pic>
        <p:nvPicPr>
          <p:cNvPr id="4" name="Picture 3">
            <a:extLst>
              <a:ext uri="{FF2B5EF4-FFF2-40B4-BE49-F238E27FC236}">
                <a16:creationId xmlns:a16="http://schemas.microsoft.com/office/drawing/2014/main" id="{402350D6-93C3-4932-8B88-D1C52927FD78}"/>
              </a:ext>
            </a:extLst>
          </p:cNvPr>
          <p:cNvPicPr>
            <a:picLocks noChangeAspect="1"/>
          </p:cNvPicPr>
          <p:nvPr/>
        </p:nvPicPr>
        <p:blipFill>
          <a:blip r:embed="rId3"/>
          <a:stretch>
            <a:fillRect/>
          </a:stretch>
        </p:blipFill>
        <p:spPr>
          <a:xfrm>
            <a:off x="1392575" y="1446536"/>
            <a:ext cx="6705600" cy="3536383"/>
          </a:xfrm>
          <a:prstGeom prst="rect">
            <a:avLst/>
          </a:prstGeom>
        </p:spPr>
      </p:pic>
    </p:spTree>
    <p:extLst>
      <p:ext uri="{BB962C8B-B14F-4D97-AF65-F5344CB8AC3E}">
        <p14:creationId xmlns:p14="http://schemas.microsoft.com/office/powerpoint/2010/main" val="37726075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8"/>
          <p:cNvSpPr txBox="1"/>
          <p:nvPr/>
        </p:nvSpPr>
        <p:spPr>
          <a:xfrm>
            <a:off x="804125" y="763750"/>
            <a:ext cx="6623400" cy="5727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 sz="2500" b="1" dirty="0">
                <a:solidFill>
                  <a:srgbClr val="B00055"/>
                </a:solidFill>
                <a:latin typeface="Saira"/>
                <a:ea typeface="Saira"/>
                <a:cs typeface="Saira"/>
                <a:sym typeface="Saira"/>
              </a:rPr>
              <a:t>Aprender GIT Interactivo</a:t>
            </a:r>
            <a:endParaRPr sz="2800" b="1" dirty="0">
              <a:solidFill>
                <a:srgbClr val="B00055"/>
              </a:solidFill>
              <a:latin typeface="Saira"/>
              <a:ea typeface="Saira"/>
              <a:cs typeface="Saira"/>
              <a:sym typeface="Saira"/>
            </a:endParaRPr>
          </a:p>
        </p:txBody>
      </p:sp>
      <p:sp>
        <p:nvSpPr>
          <p:cNvPr id="73" name="Google Shape;73;p18"/>
          <p:cNvSpPr txBox="1"/>
          <p:nvPr/>
        </p:nvSpPr>
        <p:spPr>
          <a:xfrm>
            <a:off x="1150875" y="1336450"/>
            <a:ext cx="7189000" cy="3416400"/>
          </a:xfrm>
          <a:prstGeom prst="rect">
            <a:avLst/>
          </a:prstGeom>
          <a:noFill/>
          <a:ln>
            <a:noFill/>
          </a:ln>
        </p:spPr>
        <p:txBody>
          <a:bodyPr spcFirstLastPara="1" wrap="square" lIns="91425" tIns="91425" rIns="91425" bIns="91425" anchor="t" anchorCtr="0">
            <a:normAutofit/>
          </a:bodyPr>
          <a:lstStyle/>
          <a:p>
            <a:pPr marL="0" lvl="0" indent="0" algn="l" rtl="0">
              <a:lnSpc>
                <a:spcPct val="150000"/>
              </a:lnSpc>
              <a:spcBef>
                <a:spcPts val="1200"/>
              </a:spcBef>
              <a:spcAft>
                <a:spcPts val="1200"/>
              </a:spcAft>
              <a:buNone/>
            </a:pPr>
            <a:r>
              <a:rPr lang="en-US" sz="1100" dirty="0">
                <a:solidFill>
                  <a:srgbClr val="595959"/>
                </a:solidFill>
                <a:highlight>
                  <a:srgbClr val="FFFFFF"/>
                </a:highlight>
                <a:latin typeface="Montserrat"/>
                <a:ea typeface="Montserrat"/>
                <a:cs typeface="Montserrat"/>
                <a:sym typeface="Montserrat"/>
                <a:hlinkClick r:id="rId3"/>
              </a:rPr>
              <a:t>https://rogerdudler.github.io/git-guide/index.es.html</a:t>
            </a:r>
            <a:endParaRPr lang="en-US" sz="1100" dirty="0">
              <a:solidFill>
                <a:srgbClr val="595959"/>
              </a:solidFill>
              <a:highlight>
                <a:srgbClr val="FFFFFF"/>
              </a:highlight>
              <a:latin typeface="Montserrat"/>
              <a:ea typeface="Montserrat"/>
              <a:cs typeface="Montserrat"/>
              <a:sym typeface="Montserrat"/>
              <a:hlinkClick r:id="rId4"/>
            </a:endParaRPr>
          </a:p>
          <a:p>
            <a:pPr marL="0" lvl="0" indent="0" algn="l" rtl="0">
              <a:lnSpc>
                <a:spcPct val="150000"/>
              </a:lnSpc>
              <a:spcBef>
                <a:spcPts val="1200"/>
              </a:spcBef>
              <a:spcAft>
                <a:spcPts val="1200"/>
              </a:spcAft>
              <a:buNone/>
            </a:pPr>
            <a:r>
              <a:rPr lang="en-US" sz="1100" dirty="0">
                <a:solidFill>
                  <a:srgbClr val="595959"/>
                </a:solidFill>
                <a:highlight>
                  <a:srgbClr val="FFFFFF"/>
                </a:highlight>
                <a:latin typeface="Montserrat"/>
                <a:ea typeface="Montserrat"/>
                <a:cs typeface="Montserrat"/>
                <a:sym typeface="Montserrat"/>
                <a:hlinkClick r:id="rId4"/>
              </a:rPr>
              <a:t>https://learngitbranching.js.org/</a:t>
            </a:r>
            <a:endParaRPr lang="en-US" sz="1100" dirty="0">
              <a:solidFill>
                <a:srgbClr val="595959"/>
              </a:solidFill>
              <a:highlight>
                <a:srgbClr val="FFFFFF"/>
              </a:highlight>
              <a:latin typeface="Montserrat"/>
              <a:ea typeface="Montserrat"/>
              <a:cs typeface="Montserrat"/>
              <a:sym typeface="Montserrat"/>
            </a:endParaRPr>
          </a:p>
        </p:txBody>
      </p:sp>
    </p:spTree>
    <p:extLst>
      <p:ext uri="{BB962C8B-B14F-4D97-AF65-F5344CB8AC3E}">
        <p14:creationId xmlns:p14="http://schemas.microsoft.com/office/powerpoint/2010/main" val="2940345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1"/>
        <p:cNvGrpSpPr/>
        <p:nvPr/>
      </p:nvGrpSpPr>
      <p:grpSpPr>
        <a:xfrm>
          <a:off x="0" y="0"/>
          <a:ext cx="0" cy="0"/>
          <a:chOff x="0" y="0"/>
          <a:chExt cx="0" cy="0"/>
        </a:xfrm>
      </p:grpSpPr>
      <p:sp>
        <p:nvSpPr>
          <p:cNvPr id="72" name="Google Shape;72;p18"/>
          <p:cNvSpPr txBox="1"/>
          <p:nvPr/>
        </p:nvSpPr>
        <p:spPr>
          <a:xfrm>
            <a:off x="804125" y="763750"/>
            <a:ext cx="6623400" cy="5727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 sz="2500" b="1" dirty="0">
                <a:solidFill>
                  <a:srgbClr val="B00055"/>
                </a:solidFill>
                <a:latin typeface="Saira"/>
                <a:ea typeface="Saira"/>
                <a:cs typeface="Saira"/>
                <a:sym typeface="Saira"/>
              </a:rPr>
              <a:t>Que es Git?</a:t>
            </a:r>
            <a:endParaRPr sz="2800" b="1" dirty="0">
              <a:solidFill>
                <a:srgbClr val="B00055"/>
              </a:solidFill>
              <a:latin typeface="Saira"/>
              <a:ea typeface="Saira"/>
              <a:cs typeface="Saira"/>
              <a:sym typeface="Saira"/>
            </a:endParaRPr>
          </a:p>
        </p:txBody>
      </p:sp>
      <p:sp>
        <p:nvSpPr>
          <p:cNvPr id="73" name="Google Shape;73;p18"/>
          <p:cNvSpPr txBox="1"/>
          <p:nvPr/>
        </p:nvSpPr>
        <p:spPr>
          <a:xfrm>
            <a:off x="1150875" y="1336450"/>
            <a:ext cx="7189000" cy="3416400"/>
          </a:xfrm>
          <a:prstGeom prst="rect">
            <a:avLst/>
          </a:prstGeom>
          <a:noFill/>
          <a:ln>
            <a:noFill/>
          </a:ln>
        </p:spPr>
        <p:txBody>
          <a:bodyPr spcFirstLastPara="1" wrap="square" lIns="91425" tIns="91425" rIns="91425" bIns="91425" anchor="t" anchorCtr="0">
            <a:normAutofit/>
          </a:bodyPr>
          <a:lstStyle/>
          <a:p>
            <a:pPr marL="0" lvl="0" indent="0" algn="l" rtl="0">
              <a:lnSpc>
                <a:spcPct val="150000"/>
              </a:lnSpc>
              <a:spcBef>
                <a:spcPts val="1200"/>
              </a:spcBef>
              <a:spcAft>
                <a:spcPts val="1200"/>
              </a:spcAft>
              <a:buNone/>
            </a:pPr>
            <a:r>
              <a:rPr lang="es-ES" sz="1100" dirty="0">
                <a:solidFill>
                  <a:srgbClr val="595959"/>
                </a:solidFill>
                <a:highlight>
                  <a:srgbClr val="FFFFFF"/>
                </a:highlight>
                <a:latin typeface="Montserrat"/>
                <a:ea typeface="Montserrat"/>
                <a:cs typeface="Montserrat"/>
                <a:sym typeface="Montserrat"/>
              </a:rPr>
              <a:t>Git es una herramienta que realiza una función del control de versiones de código de forma distribuida</a:t>
            </a:r>
            <a:endParaRPr lang="en-US" sz="1100" dirty="0">
              <a:solidFill>
                <a:srgbClr val="595959"/>
              </a:solidFill>
              <a:highlight>
                <a:srgbClr val="FFFFFF"/>
              </a:highlight>
              <a:latin typeface="Montserrat"/>
              <a:ea typeface="Montserrat"/>
              <a:cs typeface="Montserrat"/>
              <a:sym typeface="Montserrat"/>
            </a:endParaRPr>
          </a:p>
        </p:txBody>
      </p:sp>
      <p:pic>
        <p:nvPicPr>
          <p:cNvPr id="4" name="Picture 3" descr="Diagram&#10;&#10;Description automatically generated">
            <a:extLst>
              <a:ext uri="{FF2B5EF4-FFF2-40B4-BE49-F238E27FC236}">
                <a16:creationId xmlns:a16="http://schemas.microsoft.com/office/drawing/2014/main" id="{F341DF44-9E12-4038-98EE-CEE68D5374E7}"/>
              </a:ext>
            </a:extLst>
          </p:cNvPr>
          <p:cNvPicPr>
            <a:picLocks noChangeAspect="1"/>
          </p:cNvPicPr>
          <p:nvPr/>
        </p:nvPicPr>
        <p:blipFill>
          <a:blip r:embed="rId4"/>
          <a:stretch>
            <a:fillRect/>
          </a:stretch>
        </p:blipFill>
        <p:spPr>
          <a:xfrm>
            <a:off x="2480500" y="2462021"/>
            <a:ext cx="4182999" cy="205329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1"/>
        <p:cNvGrpSpPr/>
        <p:nvPr/>
      </p:nvGrpSpPr>
      <p:grpSpPr>
        <a:xfrm>
          <a:off x="0" y="0"/>
          <a:ext cx="0" cy="0"/>
          <a:chOff x="0" y="0"/>
          <a:chExt cx="0" cy="0"/>
        </a:xfrm>
      </p:grpSpPr>
      <p:sp>
        <p:nvSpPr>
          <p:cNvPr id="72" name="Google Shape;72;p18"/>
          <p:cNvSpPr txBox="1"/>
          <p:nvPr/>
        </p:nvSpPr>
        <p:spPr>
          <a:xfrm>
            <a:off x="804125" y="763750"/>
            <a:ext cx="6623400" cy="5727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 sz="2500" b="1" dirty="0">
                <a:solidFill>
                  <a:srgbClr val="B00055"/>
                </a:solidFill>
                <a:latin typeface="Saira"/>
                <a:ea typeface="Saira"/>
                <a:cs typeface="Saira"/>
                <a:sym typeface="Saira"/>
              </a:rPr>
              <a:t>Descargando…</a:t>
            </a:r>
            <a:endParaRPr sz="2800" b="1" dirty="0">
              <a:solidFill>
                <a:srgbClr val="B00055"/>
              </a:solidFill>
              <a:latin typeface="Saira"/>
              <a:ea typeface="Saira"/>
              <a:cs typeface="Saira"/>
              <a:sym typeface="Saira"/>
            </a:endParaRPr>
          </a:p>
        </p:txBody>
      </p:sp>
      <p:sp>
        <p:nvSpPr>
          <p:cNvPr id="73" name="Google Shape;73;p18"/>
          <p:cNvSpPr txBox="1"/>
          <p:nvPr/>
        </p:nvSpPr>
        <p:spPr>
          <a:xfrm>
            <a:off x="1150875" y="1336450"/>
            <a:ext cx="7189000" cy="3416400"/>
          </a:xfrm>
          <a:prstGeom prst="rect">
            <a:avLst/>
          </a:prstGeom>
          <a:noFill/>
          <a:ln>
            <a:noFill/>
          </a:ln>
        </p:spPr>
        <p:txBody>
          <a:bodyPr spcFirstLastPara="1" wrap="square" lIns="91425" tIns="91425" rIns="91425" bIns="91425" anchor="t" anchorCtr="0">
            <a:normAutofit/>
          </a:bodyPr>
          <a:lstStyle/>
          <a:p>
            <a:pPr marL="171450" lvl="0" indent="-171450" algn="l" rtl="0">
              <a:lnSpc>
                <a:spcPct val="150000"/>
              </a:lnSpc>
              <a:spcBef>
                <a:spcPts val="1200"/>
              </a:spcBef>
              <a:spcAft>
                <a:spcPts val="1200"/>
              </a:spcAft>
              <a:buFont typeface="Arial" panose="020B0604020202020204" pitchFamily="34" charset="0"/>
              <a:buChar char="•"/>
            </a:pPr>
            <a:r>
              <a:rPr lang="en-US" sz="1100" dirty="0">
                <a:solidFill>
                  <a:srgbClr val="595959"/>
                </a:solidFill>
                <a:highlight>
                  <a:srgbClr val="FFFFFF"/>
                </a:highlight>
                <a:latin typeface="Montserrat"/>
                <a:ea typeface="Montserrat"/>
                <a:cs typeface="Montserrat"/>
                <a:sym typeface="Montserrat"/>
              </a:rPr>
              <a:t>Windows link </a:t>
            </a:r>
            <a:r>
              <a:rPr lang="en-US" sz="1100" dirty="0">
                <a:solidFill>
                  <a:srgbClr val="595959"/>
                </a:solidFill>
                <a:highlight>
                  <a:srgbClr val="FFFFFF"/>
                </a:highlight>
                <a:latin typeface="Montserrat"/>
                <a:ea typeface="Montserrat"/>
                <a:cs typeface="Montserrat"/>
                <a:sym typeface="Montserrat"/>
                <a:hlinkClick r:id="rId4"/>
              </a:rPr>
              <a:t>https://gitforwindows.org/</a:t>
            </a:r>
          </a:p>
          <a:p>
            <a:pPr marL="171450" lvl="0" indent="-171450" algn="l" rtl="0">
              <a:lnSpc>
                <a:spcPct val="150000"/>
              </a:lnSpc>
              <a:spcBef>
                <a:spcPts val="1200"/>
              </a:spcBef>
              <a:spcAft>
                <a:spcPts val="1200"/>
              </a:spcAft>
              <a:buFont typeface="Arial" panose="020B0604020202020204" pitchFamily="34" charset="0"/>
              <a:buChar char="•"/>
            </a:pPr>
            <a:r>
              <a:rPr lang="en-US" sz="1100" dirty="0">
                <a:solidFill>
                  <a:srgbClr val="595959"/>
                </a:solidFill>
                <a:highlight>
                  <a:srgbClr val="FFFFFF"/>
                </a:highlight>
                <a:latin typeface="Montserrat"/>
                <a:ea typeface="Montserrat"/>
                <a:cs typeface="Montserrat"/>
                <a:sym typeface="Montserrat"/>
              </a:rPr>
              <a:t>Mac </a:t>
            </a:r>
            <a:r>
              <a:rPr lang="en-US" sz="1100" dirty="0">
                <a:solidFill>
                  <a:srgbClr val="595959"/>
                </a:solidFill>
                <a:highlight>
                  <a:srgbClr val="FFFFFF"/>
                </a:highlight>
                <a:latin typeface="Montserrat"/>
                <a:ea typeface="Montserrat"/>
                <a:cs typeface="Montserrat"/>
                <a:sym typeface="Montserrat"/>
                <a:hlinkClick r:id="rId5"/>
              </a:rPr>
              <a:t>https://www.atlassian.com/git/tutorials/install-git</a:t>
            </a:r>
            <a:endParaRPr lang="en-US" sz="1100" dirty="0">
              <a:solidFill>
                <a:srgbClr val="595959"/>
              </a:solidFill>
              <a:highlight>
                <a:srgbClr val="FFFFFF"/>
              </a:highlight>
              <a:latin typeface="Montserrat"/>
              <a:ea typeface="Montserrat"/>
              <a:cs typeface="Montserrat"/>
              <a:sym typeface="Montserrat"/>
            </a:endParaRPr>
          </a:p>
        </p:txBody>
      </p:sp>
      <p:pic>
        <p:nvPicPr>
          <p:cNvPr id="4" name="Picture 3">
            <a:extLst>
              <a:ext uri="{FF2B5EF4-FFF2-40B4-BE49-F238E27FC236}">
                <a16:creationId xmlns:a16="http://schemas.microsoft.com/office/drawing/2014/main" id="{4D123B6F-756D-4BFD-BD7E-49D0ED523034}"/>
              </a:ext>
            </a:extLst>
          </p:cNvPr>
          <p:cNvPicPr>
            <a:picLocks noChangeAspect="1"/>
          </p:cNvPicPr>
          <p:nvPr/>
        </p:nvPicPr>
        <p:blipFill>
          <a:blip r:embed="rId6"/>
          <a:stretch>
            <a:fillRect/>
          </a:stretch>
        </p:blipFill>
        <p:spPr>
          <a:xfrm>
            <a:off x="2588135" y="2571750"/>
            <a:ext cx="3967730" cy="2181100"/>
          </a:xfrm>
          <a:prstGeom prst="rect">
            <a:avLst/>
          </a:prstGeom>
        </p:spPr>
      </p:pic>
    </p:spTree>
    <p:extLst>
      <p:ext uri="{BB962C8B-B14F-4D97-AF65-F5344CB8AC3E}">
        <p14:creationId xmlns:p14="http://schemas.microsoft.com/office/powerpoint/2010/main" val="1305529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1"/>
        <p:cNvGrpSpPr/>
        <p:nvPr/>
      </p:nvGrpSpPr>
      <p:grpSpPr>
        <a:xfrm>
          <a:off x="0" y="0"/>
          <a:ext cx="0" cy="0"/>
          <a:chOff x="0" y="0"/>
          <a:chExt cx="0" cy="0"/>
        </a:xfrm>
      </p:grpSpPr>
      <p:sp>
        <p:nvSpPr>
          <p:cNvPr id="72" name="Google Shape;72;p18"/>
          <p:cNvSpPr txBox="1"/>
          <p:nvPr/>
        </p:nvSpPr>
        <p:spPr>
          <a:xfrm>
            <a:off x="804125" y="763750"/>
            <a:ext cx="6623400" cy="5727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 sz="2500" b="1" dirty="0">
                <a:solidFill>
                  <a:srgbClr val="B00055"/>
                </a:solidFill>
                <a:latin typeface="Saira"/>
                <a:ea typeface="Saira"/>
                <a:cs typeface="Saira"/>
                <a:sym typeface="Saira"/>
              </a:rPr>
              <a:t>Git vs GitHub</a:t>
            </a:r>
            <a:endParaRPr sz="2800" b="1" dirty="0">
              <a:solidFill>
                <a:srgbClr val="B00055"/>
              </a:solidFill>
              <a:latin typeface="Saira"/>
              <a:ea typeface="Saira"/>
              <a:cs typeface="Saira"/>
              <a:sym typeface="Saira"/>
            </a:endParaRPr>
          </a:p>
        </p:txBody>
      </p:sp>
      <p:sp>
        <p:nvSpPr>
          <p:cNvPr id="73" name="Google Shape;73;p18"/>
          <p:cNvSpPr txBox="1"/>
          <p:nvPr/>
        </p:nvSpPr>
        <p:spPr>
          <a:xfrm>
            <a:off x="1150875" y="1336450"/>
            <a:ext cx="7189000" cy="3416400"/>
          </a:xfrm>
          <a:prstGeom prst="rect">
            <a:avLst/>
          </a:prstGeom>
          <a:noFill/>
          <a:ln>
            <a:noFill/>
          </a:ln>
        </p:spPr>
        <p:txBody>
          <a:bodyPr spcFirstLastPara="1" wrap="square" lIns="91425" tIns="91425" rIns="91425" bIns="91425" anchor="t" anchorCtr="0">
            <a:normAutofit/>
          </a:bodyPr>
          <a:lstStyle/>
          <a:p>
            <a:pPr marL="0" lvl="0" indent="0" algn="l" rtl="0">
              <a:lnSpc>
                <a:spcPct val="150000"/>
              </a:lnSpc>
              <a:spcBef>
                <a:spcPts val="1200"/>
              </a:spcBef>
              <a:spcAft>
                <a:spcPts val="1200"/>
              </a:spcAft>
              <a:buNone/>
            </a:pPr>
            <a:r>
              <a:rPr lang="es-ES" sz="1100">
                <a:solidFill>
                  <a:srgbClr val="595959"/>
                </a:solidFill>
                <a:highlight>
                  <a:srgbClr val="FFFFFF"/>
                </a:highlight>
                <a:latin typeface="Montserrat"/>
                <a:ea typeface="Montserrat"/>
                <a:cs typeface="Montserrat"/>
                <a:sym typeface="Montserrat"/>
              </a:rPr>
              <a:t>La diferencia principal entre Git y GitHub es que Git es una herramienta de código abierto que los desarrolladores instalan localmente para gestionar el código fuente, mientras que GitHub es un servicio en línea al que los desarrolladores que utilizan Git pueden conectarse y cargar o descargar recursos.</a:t>
            </a:r>
            <a:endParaRPr lang="en-US" sz="1100" dirty="0">
              <a:solidFill>
                <a:srgbClr val="595959"/>
              </a:solidFill>
              <a:highlight>
                <a:srgbClr val="FFFFFF"/>
              </a:highlight>
              <a:latin typeface="Montserrat"/>
              <a:ea typeface="Montserrat"/>
              <a:cs typeface="Montserrat"/>
              <a:sym typeface="Montserrat"/>
            </a:endParaRPr>
          </a:p>
        </p:txBody>
      </p:sp>
    </p:spTree>
    <p:extLst>
      <p:ext uri="{BB962C8B-B14F-4D97-AF65-F5344CB8AC3E}">
        <p14:creationId xmlns:p14="http://schemas.microsoft.com/office/powerpoint/2010/main" val="2730533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1"/>
        <p:cNvGrpSpPr/>
        <p:nvPr/>
      </p:nvGrpSpPr>
      <p:grpSpPr>
        <a:xfrm>
          <a:off x="0" y="0"/>
          <a:ext cx="0" cy="0"/>
          <a:chOff x="0" y="0"/>
          <a:chExt cx="0" cy="0"/>
        </a:xfrm>
      </p:grpSpPr>
      <p:sp>
        <p:nvSpPr>
          <p:cNvPr id="72" name="Google Shape;72;p18"/>
          <p:cNvSpPr txBox="1"/>
          <p:nvPr/>
        </p:nvSpPr>
        <p:spPr>
          <a:xfrm>
            <a:off x="804125" y="763750"/>
            <a:ext cx="6623400" cy="5727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 sz="2500" b="1" dirty="0">
                <a:solidFill>
                  <a:srgbClr val="B00055"/>
                </a:solidFill>
                <a:latin typeface="Saira"/>
                <a:ea typeface="Saira"/>
                <a:cs typeface="Saira"/>
                <a:sym typeface="Saira"/>
              </a:rPr>
              <a:t>Git vs GitHub</a:t>
            </a:r>
            <a:endParaRPr sz="2800" b="1" dirty="0">
              <a:solidFill>
                <a:srgbClr val="B00055"/>
              </a:solidFill>
              <a:latin typeface="Saira"/>
              <a:ea typeface="Saira"/>
              <a:cs typeface="Saira"/>
              <a:sym typeface="Saira"/>
            </a:endParaRPr>
          </a:p>
        </p:txBody>
      </p:sp>
      <p:sp>
        <p:nvSpPr>
          <p:cNvPr id="73" name="Google Shape;73;p18"/>
          <p:cNvSpPr txBox="1"/>
          <p:nvPr/>
        </p:nvSpPr>
        <p:spPr>
          <a:xfrm>
            <a:off x="1150875" y="1336450"/>
            <a:ext cx="7189000" cy="3416400"/>
          </a:xfrm>
          <a:prstGeom prst="rect">
            <a:avLst/>
          </a:prstGeom>
          <a:noFill/>
          <a:ln>
            <a:noFill/>
          </a:ln>
        </p:spPr>
        <p:txBody>
          <a:bodyPr spcFirstLastPara="1" wrap="square" lIns="91425" tIns="91425" rIns="91425" bIns="91425" anchor="t" anchorCtr="0">
            <a:normAutofit/>
          </a:bodyPr>
          <a:lstStyle/>
          <a:p>
            <a:pPr marL="0" lvl="0" indent="0" algn="l" rtl="0">
              <a:lnSpc>
                <a:spcPct val="150000"/>
              </a:lnSpc>
              <a:spcBef>
                <a:spcPts val="1200"/>
              </a:spcBef>
              <a:spcAft>
                <a:spcPts val="1200"/>
              </a:spcAft>
              <a:buNone/>
            </a:pPr>
            <a:endParaRPr lang="en-US" sz="1100" dirty="0">
              <a:solidFill>
                <a:srgbClr val="595959"/>
              </a:solidFill>
              <a:highlight>
                <a:srgbClr val="FFFFFF"/>
              </a:highlight>
              <a:latin typeface="Montserrat"/>
              <a:ea typeface="Montserrat"/>
              <a:cs typeface="Montserrat"/>
              <a:sym typeface="Montserrat"/>
            </a:endParaRPr>
          </a:p>
        </p:txBody>
      </p:sp>
      <p:pic>
        <p:nvPicPr>
          <p:cNvPr id="5" name="Picture 4" descr="Timeline&#10;&#10;Description automatically generated">
            <a:extLst>
              <a:ext uri="{FF2B5EF4-FFF2-40B4-BE49-F238E27FC236}">
                <a16:creationId xmlns:a16="http://schemas.microsoft.com/office/drawing/2014/main" id="{76510CC9-9F81-4E16-AA66-2380BB6219C1}"/>
              </a:ext>
            </a:extLst>
          </p:cNvPr>
          <p:cNvPicPr>
            <a:picLocks noChangeAspect="1"/>
          </p:cNvPicPr>
          <p:nvPr/>
        </p:nvPicPr>
        <p:blipFill>
          <a:blip r:embed="rId4"/>
          <a:stretch>
            <a:fillRect/>
          </a:stretch>
        </p:blipFill>
        <p:spPr>
          <a:xfrm>
            <a:off x="2572832" y="1296396"/>
            <a:ext cx="4148812" cy="3496508"/>
          </a:xfrm>
          <a:prstGeom prst="rect">
            <a:avLst/>
          </a:prstGeom>
        </p:spPr>
      </p:pic>
    </p:spTree>
    <p:extLst>
      <p:ext uri="{BB962C8B-B14F-4D97-AF65-F5344CB8AC3E}">
        <p14:creationId xmlns:p14="http://schemas.microsoft.com/office/powerpoint/2010/main" val="1637274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8"/>
          <p:cNvSpPr txBox="1"/>
          <p:nvPr/>
        </p:nvSpPr>
        <p:spPr>
          <a:xfrm>
            <a:off x="804125" y="763750"/>
            <a:ext cx="6623400" cy="5727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US" sz="2500" b="1" dirty="0">
                <a:solidFill>
                  <a:srgbClr val="B00055"/>
                </a:solidFill>
                <a:latin typeface="Saira"/>
                <a:ea typeface="Saira"/>
                <a:cs typeface="Saira"/>
                <a:sym typeface="Saira"/>
              </a:rPr>
              <a:t>Que es un </a:t>
            </a:r>
            <a:r>
              <a:rPr lang="en-US" sz="2500" b="1" dirty="0" err="1">
                <a:solidFill>
                  <a:srgbClr val="B00055"/>
                </a:solidFill>
                <a:latin typeface="Saira"/>
                <a:ea typeface="Saira"/>
                <a:cs typeface="Saira"/>
                <a:sym typeface="Saira"/>
              </a:rPr>
              <a:t>repositorio</a:t>
            </a:r>
            <a:r>
              <a:rPr lang="en-US" sz="2500" b="1" dirty="0">
                <a:solidFill>
                  <a:srgbClr val="B00055"/>
                </a:solidFill>
                <a:latin typeface="Saira"/>
                <a:ea typeface="Saira"/>
                <a:cs typeface="Saira"/>
                <a:sym typeface="Saira"/>
              </a:rPr>
              <a:t>?</a:t>
            </a:r>
            <a:endParaRPr lang="en-US" sz="2800" b="1" dirty="0">
              <a:solidFill>
                <a:srgbClr val="B00055"/>
              </a:solidFill>
              <a:latin typeface="Saira"/>
              <a:ea typeface="Saira"/>
              <a:cs typeface="Saira"/>
              <a:sym typeface="Saira"/>
            </a:endParaRPr>
          </a:p>
        </p:txBody>
      </p:sp>
      <p:sp>
        <p:nvSpPr>
          <p:cNvPr id="73" name="Google Shape;73;p18"/>
          <p:cNvSpPr txBox="1"/>
          <p:nvPr/>
        </p:nvSpPr>
        <p:spPr>
          <a:xfrm>
            <a:off x="1150875" y="1336450"/>
            <a:ext cx="7189000" cy="3416400"/>
          </a:xfrm>
          <a:prstGeom prst="rect">
            <a:avLst/>
          </a:prstGeom>
          <a:noFill/>
          <a:ln>
            <a:noFill/>
          </a:ln>
        </p:spPr>
        <p:txBody>
          <a:bodyPr spcFirstLastPara="1" wrap="square" lIns="91425" tIns="91425" rIns="91425" bIns="91425" anchor="t" anchorCtr="0">
            <a:normAutofit/>
          </a:bodyPr>
          <a:lstStyle/>
          <a:p>
            <a:pPr marL="0" lvl="0" indent="0" algn="l" rtl="0">
              <a:lnSpc>
                <a:spcPct val="150000"/>
              </a:lnSpc>
              <a:spcBef>
                <a:spcPts val="1200"/>
              </a:spcBef>
              <a:spcAft>
                <a:spcPts val="1200"/>
              </a:spcAft>
              <a:buNone/>
            </a:pPr>
            <a:r>
              <a:rPr lang="es-ES" sz="1100" dirty="0">
                <a:solidFill>
                  <a:srgbClr val="595959"/>
                </a:solidFill>
                <a:highlight>
                  <a:srgbClr val="FFFFFF"/>
                </a:highlight>
                <a:latin typeface="Montserrat"/>
                <a:ea typeface="Montserrat"/>
                <a:cs typeface="Montserrat"/>
                <a:sym typeface="Montserrat"/>
              </a:rPr>
              <a:t>Un repositorio es como una carpeta para tu proyecto. El repositorio de tu proyecto contiene todos los archivos de tu repositorio y almacena el historial de revisión de cada archivo. También puedes debatir y administrar el trabajo de tu proyecto dentro del repositorio.</a:t>
            </a:r>
            <a:endParaRPr lang="en-US" sz="1100" dirty="0">
              <a:solidFill>
                <a:srgbClr val="595959"/>
              </a:solidFill>
              <a:highlight>
                <a:srgbClr val="FFFFFF"/>
              </a:highlight>
              <a:latin typeface="Montserrat"/>
              <a:ea typeface="Montserrat"/>
              <a:cs typeface="Montserrat"/>
              <a:sym typeface="Montserrat"/>
            </a:endParaRPr>
          </a:p>
        </p:txBody>
      </p:sp>
      <p:pic>
        <p:nvPicPr>
          <p:cNvPr id="3" name="Picture 2">
            <a:extLst>
              <a:ext uri="{FF2B5EF4-FFF2-40B4-BE49-F238E27FC236}">
                <a16:creationId xmlns:a16="http://schemas.microsoft.com/office/drawing/2014/main" id="{C1969CC8-6AA5-4EA4-926D-48F915F40A50}"/>
              </a:ext>
            </a:extLst>
          </p:cNvPr>
          <p:cNvPicPr>
            <a:picLocks noChangeAspect="1"/>
          </p:cNvPicPr>
          <p:nvPr/>
        </p:nvPicPr>
        <p:blipFill>
          <a:blip r:embed="rId3"/>
          <a:stretch>
            <a:fillRect/>
          </a:stretch>
        </p:blipFill>
        <p:spPr>
          <a:xfrm>
            <a:off x="3094224" y="3044650"/>
            <a:ext cx="2955551" cy="1566001"/>
          </a:xfrm>
          <a:prstGeom prst="rect">
            <a:avLst/>
          </a:prstGeom>
        </p:spPr>
      </p:pic>
    </p:spTree>
    <p:extLst>
      <p:ext uri="{BB962C8B-B14F-4D97-AF65-F5344CB8AC3E}">
        <p14:creationId xmlns:p14="http://schemas.microsoft.com/office/powerpoint/2010/main" val="1695099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8"/>
          <p:cNvSpPr txBox="1"/>
          <p:nvPr/>
        </p:nvSpPr>
        <p:spPr>
          <a:xfrm>
            <a:off x="804125" y="763750"/>
            <a:ext cx="6623400" cy="572700"/>
          </a:xfrm>
          <a:prstGeom prst="rect">
            <a:avLst/>
          </a:prstGeom>
          <a:noFill/>
          <a:ln>
            <a:noFill/>
          </a:ln>
        </p:spPr>
        <p:txBody>
          <a:bodyPr spcFirstLastPara="1" wrap="square" lIns="91425" tIns="91425" rIns="91425" bIns="91425" anchor="t" anchorCtr="0">
            <a:normAutofit fontScale="92500"/>
          </a:bodyPr>
          <a:lstStyle/>
          <a:p>
            <a:pPr marL="0" lvl="0" indent="0" algn="l" rtl="0">
              <a:spcBef>
                <a:spcPts val="0"/>
              </a:spcBef>
              <a:spcAft>
                <a:spcPts val="0"/>
              </a:spcAft>
              <a:buNone/>
            </a:pPr>
            <a:r>
              <a:rPr lang="es-ES" sz="2500" b="1" dirty="0">
                <a:solidFill>
                  <a:srgbClr val="B00055"/>
                </a:solidFill>
                <a:latin typeface="Saira"/>
                <a:ea typeface="Saira"/>
                <a:cs typeface="Saira"/>
                <a:sym typeface="Saira"/>
              </a:rPr>
              <a:t>Diferencias entre repositorio local y remoto</a:t>
            </a:r>
            <a:endParaRPr lang="en-US" sz="2800" b="1" dirty="0">
              <a:solidFill>
                <a:srgbClr val="B00055"/>
              </a:solidFill>
              <a:latin typeface="Saira"/>
              <a:ea typeface="Saira"/>
              <a:cs typeface="Saira"/>
              <a:sym typeface="Saira"/>
            </a:endParaRPr>
          </a:p>
        </p:txBody>
      </p:sp>
      <p:sp>
        <p:nvSpPr>
          <p:cNvPr id="73" name="Google Shape;73;p18"/>
          <p:cNvSpPr txBox="1"/>
          <p:nvPr/>
        </p:nvSpPr>
        <p:spPr>
          <a:xfrm>
            <a:off x="1150875" y="1336450"/>
            <a:ext cx="7189000" cy="3416400"/>
          </a:xfrm>
          <a:prstGeom prst="rect">
            <a:avLst/>
          </a:prstGeom>
          <a:noFill/>
          <a:ln>
            <a:noFill/>
          </a:ln>
        </p:spPr>
        <p:txBody>
          <a:bodyPr spcFirstLastPara="1" wrap="square" lIns="91425" tIns="91425" rIns="91425" bIns="91425" anchor="t" anchorCtr="0">
            <a:normAutofit/>
          </a:bodyPr>
          <a:lstStyle/>
          <a:p>
            <a:pPr marL="0" lvl="0" indent="0" algn="l" rtl="0">
              <a:lnSpc>
                <a:spcPct val="150000"/>
              </a:lnSpc>
              <a:spcBef>
                <a:spcPts val="1200"/>
              </a:spcBef>
              <a:spcAft>
                <a:spcPts val="1200"/>
              </a:spcAft>
              <a:buNone/>
            </a:pPr>
            <a:r>
              <a:rPr lang="es-ES" sz="1100" b="1" dirty="0">
                <a:solidFill>
                  <a:srgbClr val="595959"/>
                </a:solidFill>
                <a:highlight>
                  <a:srgbClr val="FFFFFF"/>
                </a:highlight>
                <a:latin typeface="Montserrat"/>
                <a:ea typeface="Montserrat"/>
                <a:cs typeface="Montserrat"/>
                <a:sym typeface="Montserrat"/>
              </a:rPr>
              <a:t>Repositorio remoto</a:t>
            </a:r>
            <a:r>
              <a:rPr lang="es-ES" sz="1100" dirty="0">
                <a:solidFill>
                  <a:srgbClr val="595959"/>
                </a:solidFill>
                <a:highlight>
                  <a:srgbClr val="FFFFFF"/>
                </a:highlight>
                <a:latin typeface="Montserrat"/>
                <a:ea typeface="Montserrat"/>
                <a:cs typeface="Montserrat"/>
                <a:sym typeface="Montserrat"/>
              </a:rPr>
              <a:t>. Es el repositorio central donde todos los desarrolladores subirán las modificaciones y ampliaciones desarrolladas. En él se guarda la copia válida y última, con todas las modificaciones realizadas hasta la fecha por cada miembro del equipo de desarrollo.</a:t>
            </a:r>
          </a:p>
          <a:p>
            <a:pPr marL="0" lvl="0" indent="0" algn="l" rtl="0">
              <a:lnSpc>
                <a:spcPct val="150000"/>
              </a:lnSpc>
              <a:spcBef>
                <a:spcPts val="1200"/>
              </a:spcBef>
              <a:spcAft>
                <a:spcPts val="1200"/>
              </a:spcAft>
              <a:buNone/>
            </a:pPr>
            <a:r>
              <a:rPr lang="es-ES" sz="1100" b="1" dirty="0">
                <a:solidFill>
                  <a:srgbClr val="595959"/>
                </a:solidFill>
                <a:highlight>
                  <a:srgbClr val="FFFFFF"/>
                </a:highlight>
                <a:latin typeface="Montserrat"/>
                <a:ea typeface="Montserrat"/>
                <a:cs typeface="Montserrat"/>
                <a:sym typeface="Montserrat"/>
              </a:rPr>
              <a:t>Repositorios local</a:t>
            </a:r>
            <a:r>
              <a:rPr lang="es-ES" sz="1100" dirty="0">
                <a:solidFill>
                  <a:srgbClr val="595959"/>
                </a:solidFill>
                <a:highlight>
                  <a:srgbClr val="FFFFFF"/>
                </a:highlight>
                <a:latin typeface="Montserrat"/>
                <a:ea typeface="Montserrat"/>
                <a:cs typeface="Montserrat"/>
                <a:sym typeface="Montserrat"/>
              </a:rPr>
              <a:t>. Cada desarrollador tendrá una copia local actualizada del repositorio remoto en su ordenador de trabajo. Sobre esta copia local será sobre la que se trabaje. Cada vez que realice modificaciones válidas, deberá subir los cambios al repositorio remoto y así compartir su trabajo con el resto del equipo</a:t>
            </a:r>
            <a:r>
              <a:rPr lang="es-ES" sz="1100" b="1" dirty="0">
                <a:solidFill>
                  <a:srgbClr val="595959"/>
                </a:solidFill>
                <a:highlight>
                  <a:srgbClr val="FFFFFF"/>
                </a:highlight>
                <a:latin typeface="Montserrat"/>
                <a:ea typeface="Montserrat"/>
                <a:cs typeface="Montserrat"/>
                <a:sym typeface="Montserrat"/>
              </a:rPr>
              <a:t>. Cada desarrollador deberá actualizar su repositorio local periódicamente para tener lo más actualizada posible su copia local</a:t>
            </a:r>
            <a:r>
              <a:rPr lang="es-ES" sz="1100" dirty="0">
                <a:solidFill>
                  <a:srgbClr val="595959"/>
                </a:solidFill>
                <a:highlight>
                  <a:srgbClr val="FFFFFF"/>
                </a:highlight>
                <a:latin typeface="Montserrat"/>
                <a:ea typeface="Montserrat"/>
                <a:cs typeface="Montserrat"/>
                <a:sym typeface="Montserrat"/>
              </a:rPr>
              <a:t>, ya que el resto de sus compañeros habrán subido nuevas modificaciones al repositorio remoto.</a:t>
            </a:r>
            <a:endParaRPr lang="en-US" sz="1100" dirty="0">
              <a:solidFill>
                <a:srgbClr val="595959"/>
              </a:solidFill>
              <a:highlight>
                <a:srgbClr val="FFFFFF"/>
              </a:highlight>
              <a:latin typeface="Montserrat"/>
              <a:ea typeface="Montserrat"/>
              <a:cs typeface="Montserrat"/>
              <a:sym typeface="Montserrat"/>
            </a:endParaRPr>
          </a:p>
        </p:txBody>
      </p:sp>
    </p:spTree>
    <p:extLst>
      <p:ext uri="{BB962C8B-B14F-4D97-AF65-F5344CB8AC3E}">
        <p14:creationId xmlns:p14="http://schemas.microsoft.com/office/powerpoint/2010/main" val="1112477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8"/>
          <p:cNvSpPr txBox="1"/>
          <p:nvPr/>
        </p:nvSpPr>
        <p:spPr>
          <a:xfrm>
            <a:off x="804125" y="763750"/>
            <a:ext cx="6623400" cy="572700"/>
          </a:xfrm>
          <a:prstGeom prst="rect">
            <a:avLst/>
          </a:prstGeom>
          <a:noFill/>
          <a:ln>
            <a:noFill/>
          </a:ln>
        </p:spPr>
        <p:txBody>
          <a:bodyPr spcFirstLastPara="1" wrap="square" lIns="91425" tIns="91425" rIns="91425" bIns="91425" anchor="t" anchorCtr="0">
            <a:normAutofit fontScale="92500"/>
          </a:bodyPr>
          <a:lstStyle/>
          <a:p>
            <a:pPr marL="0" lvl="0" indent="0" algn="l" rtl="0">
              <a:spcBef>
                <a:spcPts val="0"/>
              </a:spcBef>
              <a:spcAft>
                <a:spcPts val="0"/>
              </a:spcAft>
              <a:buNone/>
            </a:pPr>
            <a:r>
              <a:rPr lang="es-ES" sz="2500" b="1" dirty="0">
                <a:solidFill>
                  <a:srgbClr val="B00055"/>
                </a:solidFill>
                <a:latin typeface="Saira"/>
                <a:ea typeface="Saira"/>
                <a:cs typeface="Saira"/>
                <a:sym typeface="Saira"/>
              </a:rPr>
              <a:t>Diferencias entre repositorio local y remoto</a:t>
            </a:r>
            <a:endParaRPr lang="en-US" sz="2800" b="1" dirty="0">
              <a:solidFill>
                <a:srgbClr val="B00055"/>
              </a:solidFill>
              <a:latin typeface="Saira"/>
              <a:ea typeface="Saira"/>
              <a:cs typeface="Saira"/>
              <a:sym typeface="Saira"/>
            </a:endParaRPr>
          </a:p>
        </p:txBody>
      </p:sp>
      <p:sp>
        <p:nvSpPr>
          <p:cNvPr id="73" name="Google Shape;73;p18"/>
          <p:cNvSpPr txBox="1"/>
          <p:nvPr/>
        </p:nvSpPr>
        <p:spPr>
          <a:xfrm>
            <a:off x="1150875" y="1336450"/>
            <a:ext cx="7189000" cy="3807050"/>
          </a:xfrm>
          <a:prstGeom prst="rect">
            <a:avLst/>
          </a:prstGeom>
          <a:noFill/>
          <a:ln>
            <a:noFill/>
          </a:ln>
        </p:spPr>
        <p:txBody>
          <a:bodyPr spcFirstLastPara="1" wrap="square" lIns="91425" tIns="91425" rIns="91425" bIns="91425" anchor="t" anchorCtr="0">
            <a:normAutofit/>
          </a:bodyPr>
          <a:lstStyle/>
          <a:p>
            <a:pPr marL="0" lvl="0" indent="0" algn="l" rtl="0">
              <a:lnSpc>
                <a:spcPct val="150000"/>
              </a:lnSpc>
              <a:spcBef>
                <a:spcPts val="1200"/>
              </a:spcBef>
              <a:spcAft>
                <a:spcPts val="1200"/>
              </a:spcAft>
              <a:buNone/>
            </a:pPr>
            <a:r>
              <a:rPr lang="es-ES" sz="1100" b="1" dirty="0">
                <a:solidFill>
                  <a:srgbClr val="595959"/>
                </a:solidFill>
                <a:highlight>
                  <a:srgbClr val="FFFFFF"/>
                </a:highlight>
                <a:latin typeface="Montserrat"/>
                <a:ea typeface="Montserrat"/>
                <a:cs typeface="Montserrat"/>
                <a:sym typeface="Montserrat"/>
              </a:rPr>
              <a:t>Un repositorio remoto </a:t>
            </a:r>
            <a:r>
              <a:rPr lang="es-ES" sz="1100" dirty="0">
                <a:solidFill>
                  <a:srgbClr val="595959"/>
                </a:solidFill>
                <a:highlight>
                  <a:srgbClr val="FFFFFF"/>
                </a:highlight>
                <a:latin typeface="Montserrat"/>
                <a:ea typeface="Montserrat"/>
                <a:cs typeface="Montserrat"/>
                <a:sym typeface="Montserrat"/>
              </a:rPr>
              <a:t>es una carpeta cuyo nombre suele terminar en </a:t>
            </a:r>
            <a:r>
              <a:rPr lang="es-ES" sz="1100" b="1" dirty="0">
                <a:solidFill>
                  <a:srgbClr val="595959"/>
                </a:solidFill>
                <a:highlight>
                  <a:srgbClr val="FFFFFF"/>
                </a:highlight>
                <a:latin typeface="Montserrat"/>
                <a:ea typeface="Montserrat"/>
                <a:cs typeface="Montserrat"/>
                <a:sym typeface="Montserrat"/>
              </a:rPr>
              <a:t>.</a:t>
            </a:r>
            <a:r>
              <a:rPr lang="es-ES" sz="1100" b="1" dirty="0" err="1">
                <a:solidFill>
                  <a:srgbClr val="595959"/>
                </a:solidFill>
                <a:highlight>
                  <a:srgbClr val="FFFFFF"/>
                </a:highlight>
                <a:latin typeface="Montserrat"/>
                <a:ea typeface="Montserrat"/>
                <a:cs typeface="Montserrat"/>
                <a:sym typeface="Montserrat"/>
              </a:rPr>
              <a:t>git</a:t>
            </a:r>
            <a:r>
              <a:rPr lang="es-ES" sz="1100" dirty="0">
                <a:solidFill>
                  <a:srgbClr val="595959"/>
                </a:solidFill>
                <a:highlight>
                  <a:srgbClr val="FFFFFF"/>
                </a:highlight>
                <a:latin typeface="Montserrat"/>
                <a:ea typeface="Montserrat"/>
                <a:cs typeface="Montserrat"/>
                <a:sym typeface="Montserrat"/>
              </a:rPr>
              <a:t>. En esta carpeta se guardarán todos los archivos junto con todas las versiones que se han ido creado de los mismos a lo largo del tiempo.</a:t>
            </a:r>
          </a:p>
          <a:p>
            <a:pPr marL="0" lvl="0" indent="0" algn="l" rtl="0">
              <a:lnSpc>
                <a:spcPct val="150000"/>
              </a:lnSpc>
              <a:spcBef>
                <a:spcPts val="1200"/>
              </a:spcBef>
              <a:spcAft>
                <a:spcPts val="1200"/>
              </a:spcAft>
              <a:buNone/>
            </a:pPr>
            <a:endParaRPr lang="en-US" sz="1100" dirty="0">
              <a:solidFill>
                <a:srgbClr val="595959"/>
              </a:solidFill>
              <a:highlight>
                <a:srgbClr val="FFFFFF"/>
              </a:highlight>
              <a:latin typeface="Montserrat"/>
              <a:ea typeface="Montserrat"/>
              <a:cs typeface="Montserrat"/>
              <a:sym typeface="Montserrat"/>
            </a:endParaRPr>
          </a:p>
        </p:txBody>
      </p:sp>
      <p:pic>
        <p:nvPicPr>
          <p:cNvPr id="3" name="Picture 2">
            <a:extLst>
              <a:ext uri="{FF2B5EF4-FFF2-40B4-BE49-F238E27FC236}">
                <a16:creationId xmlns:a16="http://schemas.microsoft.com/office/drawing/2014/main" id="{D7060D13-7F40-4934-83E0-8DB91217DAAB}"/>
              </a:ext>
            </a:extLst>
          </p:cNvPr>
          <p:cNvPicPr>
            <a:picLocks noChangeAspect="1"/>
          </p:cNvPicPr>
          <p:nvPr/>
        </p:nvPicPr>
        <p:blipFill>
          <a:blip r:embed="rId3"/>
          <a:stretch>
            <a:fillRect/>
          </a:stretch>
        </p:blipFill>
        <p:spPr>
          <a:xfrm>
            <a:off x="2295018" y="2571750"/>
            <a:ext cx="4553963" cy="2571750"/>
          </a:xfrm>
          <a:prstGeom prst="rect">
            <a:avLst/>
          </a:prstGeom>
        </p:spPr>
      </p:pic>
    </p:spTree>
    <p:extLst>
      <p:ext uri="{BB962C8B-B14F-4D97-AF65-F5344CB8AC3E}">
        <p14:creationId xmlns:p14="http://schemas.microsoft.com/office/powerpoint/2010/main" val="308279268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TotalTime>
  <Words>710</Words>
  <Application>Microsoft Office PowerPoint</Application>
  <PresentationFormat>On-screen Show (16:9)</PresentationFormat>
  <Paragraphs>40</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Saira</vt:lpstr>
      <vt:lpstr>Arial</vt:lpstr>
      <vt:lpstr>Montserrat</vt:lpstr>
      <vt:lpstr>Saira Thin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Gonzalo Rodriguez</dc:creator>
  <cp:lastModifiedBy>Gonzalo Rodriguez</cp:lastModifiedBy>
  <cp:revision>15</cp:revision>
  <dcterms:modified xsi:type="dcterms:W3CDTF">2021-05-15T15:35:33Z</dcterms:modified>
</cp:coreProperties>
</file>