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6"/>
  </p:notesMasterIdLst>
  <p:sldIdLst>
    <p:sldId id="256" r:id="rId2"/>
    <p:sldId id="281" r:id="rId3"/>
    <p:sldId id="294" r:id="rId4"/>
    <p:sldId id="297" r:id="rId5"/>
    <p:sldId id="298" r:id="rId6"/>
    <p:sldId id="299" r:id="rId7"/>
    <p:sldId id="300" r:id="rId8"/>
    <p:sldId id="301" r:id="rId9"/>
    <p:sldId id="302" r:id="rId10"/>
    <p:sldId id="289" r:id="rId11"/>
    <p:sldId id="290" r:id="rId12"/>
    <p:sldId id="295" r:id="rId13"/>
    <p:sldId id="296" r:id="rId14"/>
    <p:sldId id="293" r:id="rId15"/>
  </p:sldIdLst>
  <p:sldSz cx="9144000" cy="5143500" type="screen16x9"/>
  <p:notesSz cx="6858000" cy="9144000"/>
  <p:embeddedFontLst>
    <p:embeddedFont>
      <p:font typeface="Montserrat" panose="020B0604020202020204" charset="0"/>
      <p:regular r:id="rId17"/>
      <p:bold r:id="rId18"/>
      <p:italic r:id="rId19"/>
      <p:boldItalic r:id="rId20"/>
    </p:embeddedFont>
    <p:embeddedFont>
      <p:font typeface="Saira" panose="020B0604020202020204" charset="0"/>
      <p:regular r:id="rId21"/>
      <p:bold r:id="rId22"/>
      <p:italic r:id="rId23"/>
      <p:boldItalic r:id="rId24"/>
    </p:embeddedFont>
    <p:embeddedFont>
      <p:font typeface="Saira Thin"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798"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a0743af7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a0743af7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8905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992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699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9098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5768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880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053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2442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256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250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912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980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7081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_1"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txBox="1"/>
          <p:nvPr/>
        </p:nvSpPr>
        <p:spPr>
          <a:xfrm>
            <a:off x="1009200" y="2148450"/>
            <a:ext cx="7125600" cy="846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300" b="1">
                <a:solidFill>
                  <a:srgbClr val="FFFFFF"/>
                </a:solidFill>
                <a:latin typeface="Saira"/>
                <a:ea typeface="Saira"/>
                <a:cs typeface="Saira"/>
                <a:sym typeface="Saira"/>
              </a:rPr>
              <a:t>LOREM IPSUM DOLOR SIT</a:t>
            </a:r>
            <a:endParaRPr sz="4300" b="1">
              <a:solidFill>
                <a:srgbClr val="FFFFFF"/>
              </a:solidFill>
              <a:latin typeface="Saira"/>
              <a:ea typeface="Saira"/>
              <a:cs typeface="Saira"/>
              <a:sym typeface="Sair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3" name="Google Shape;43;p1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7" name="Google Shape;4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1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1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2" name="Google Shape;52;p1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4"/>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6" name="Google Shape;5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ortada_2">
  <p:cSld name="TITLE_1">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 name="Google Shape;14;p3"/>
          <p:cNvSpPr txBox="1"/>
          <p:nvPr/>
        </p:nvSpPr>
        <p:spPr>
          <a:xfrm>
            <a:off x="1009200" y="2148450"/>
            <a:ext cx="7125600" cy="846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300" b="1">
                <a:solidFill>
                  <a:srgbClr val="FFFFFF"/>
                </a:solidFill>
                <a:latin typeface="Saira"/>
                <a:ea typeface="Saira"/>
                <a:cs typeface="Saira"/>
                <a:sym typeface="Saira"/>
              </a:rPr>
              <a:t>LOREM IPSUM </a:t>
            </a:r>
            <a:endParaRPr sz="4300" b="1">
              <a:solidFill>
                <a:srgbClr val="FFFFFF"/>
              </a:solidFill>
              <a:latin typeface="Saira"/>
              <a:ea typeface="Saira"/>
              <a:cs typeface="Saira"/>
              <a:sym typeface="Saira"/>
            </a:endParaRPr>
          </a:p>
        </p:txBody>
      </p:sp>
      <p:sp>
        <p:nvSpPr>
          <p:cNvPr id="15" name="Google Shape;15;p3"/>
          <p:cNvSpPr txBox="1"/>
          <p:nvPr/>
        </p:nvSpPr>
        <p:spPr>
          <a:xfrm>
            <a:off x="1009200" y="2766275"/>
            <a:ext cx="71256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a:solidFill>
                  <a:srgbClr val="B00055"/>
                </a:solidFill>
                <a:latin typeface="Saira Thin"/>
                <a:ea typeface="Saira Thin"/>
                <a:cs typeface="Saira Thin"/>
                <a:sym typeface="Saira Thin"/>
              </a:rPr>
              <a:t>Opción con subtítulo </a:t>
            </a:r>
            <a:endParaRPr sz="2500">
              <a:solidFill>
                <a:srgbClr val="B00055"/>
              </a:solidFill>
              <a:latin typeface="Saira Thin"/>
              <a:ea typeface="Saira Thin"/>
              <a:cs typeface="Saira Thin"/>
              <a:sym typeface="Saira Th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ortada_3" type="secHead">
  <p:cSld name="SECTION_HEADER">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8" name="Google Shape;18;p4"/>
          <p:cNvSpPr txBox="1"/>
          <p:nvPr/>
        </p:nvSpPr>
        <p:spPr>
          <a:xfrm>
            <a:off x="433925" y="1666175"/>
            <a:ext cx="7125600" cy="1508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300" b="1">
                <a:solidFill>
                  <a:srgbClr val="FFFFFF"/>
                </a:solidFill>
                <a:latin typeface="Saira"/>
                <a:ea typeface="Saira"/>
                <a:cs typeface="Saira"/>
                <a:sym typeface="Saira"/>
              </a:rPr>
              <a:t>LOREM IPSUM DOLOR SIT</a:t>
            </a:r>
            <a:endParaRPr sz="4300" b="1">
              <a:solidFill>
                <a:srgbClr val="FFFFFF"/>
              </a:solidFill>
              <a:latin typeface="Saira"/>
              <a:ea typeface="Saira"/>
              <a:cs typeface="Saira"/>
              <a:sym typeface="Saira"/>
            </a:endParaRPr>
          </a:p>
          <a:p>
            <a:pPr marL="0" lvl="0" indent="0" algn="l" rtl="0">
              <a:spcBef>
                <a:spcPts val="0"/>
              </a:spcBef>
              <a:spcAft>
                <a:spcPts val="0"/>
              </a:spcAft>
              <a:buNone/>
            </a:pPr>
            <a:r>
              <a:rPr lang="en" sz="4300" b="1">
                <a:solidFill>
                  <a:srgbClr val="FFFFFF"/>
                </a:solidFill>
                <a:latin typeface="Saira"/>
                <a:ea typeface="Saira"/>
                <a:cs typeface="Saira"/>
                <a:sym typeface="Saira"/>
              </a:rPr>
              <a:t>AMTET CONDESCTUD</a:t>
            </a:r>
            <a:endParaRPr sz="4300" b="1">
              <a:solidFill>
                <a:srgbClr val="FFFFFF"/>
              </a:solidFill>
              <a:latin typeface="Saira"/>
              <a:ea typeface="Saira"/>
              <a:cs typeface="Saira"/>
              <a:sym typeface="Saira"/>
            </a:endParaRPr>
          </a:p>
        </p:txBody>
      </p:sp>
      <p:sp>
        <p:nvSpPr>
          <p:cNvPr id="19" name="Google Shape;19;p4"/>
          <p:cNvSpPr txBox="1"/>
          <p:nvPr/>
        </p:nvSpPr>
        <p:spPr>
          <a:xfrm>
            <a:off x="433925" y="3008500"/>
            <a:ext cx="7125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rgbClr val="B00055"/>
                </a:solidFill>
                <a:latin typeface="Saira Thin"/>
                <a:ea typeface="Saira Thin"/>
                <a:cs typeface="Saira Thin"/>
                <a:sym typeface="Saira Thin"/>
              </a:rPr>
              <a:t>Opción con subtítulo </a:t>
            </a:r>
            <a:endParaRPr sz="2500">
              <a:solidFill>
                <a:srgbClr val="B00055"/>
              </a:solidFill>
              <a:latin typeface="Saira Thin"/>
              <a:ea typeface="Saira Thin"/>
              <a:cs typeface="Saira Thin"/>
              <a:sym typeface="Saira Thi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ortada_4">
  <p:cSld name="SECTION_HEADER_1">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5"/>
          <p:cNvSpPr txBox="1"/>
          <p:nvPr/>
        </p:nvSpPr>
        <p:spPr>
          <a:xfrm>
            <a:off x="1009200" y="1928575"/>
            <a:ext cx="7125600" cy="1508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300" b="1">
                <a:solidFill>
                  <a:srgbClr val="FFFFFF"/>
                </a:solidFill>
                <a:latin typeface="Saira"/>
                <a:ea typeface="Saira"/>
                <a:cs typeface="Saira"/>
                <a:sym typeface="Saira"/>
              </a:rPr>
              <a:t>LOREM IPSUM DOLOR SIT</a:t>
            </a:r>
            <a:endParaRPr sz="4300" b="1">
              <a:solidFill>
                <a:srgbClr val="FFFFFF"/>
              </a:solidFill>
              <a:latin typeface="Saira"/>
              <a:ea typeface="Saira"/>
              <a:cs typeface="Saira"/>
              <a:sym typeface="Saira"/>
            </a:endParaRPr>
          </a:p>
          <a:p>
            <a:pPr marL="0" lvl="0" indent="0" algn="ctr" rtl="0">
              <a:spcBef>
                <a:spcPts val="0"/>
              </a:spcBef>
              <a:spcAft>
                <a:spcPts val="0"/>
              </a:spcAft>
              <a:buNone/>
            </a:pPr>
            <a:r>
              <a:rPr lang="en" sz="4300" b="1">
                <a:solidFill>
                  <a:srgbClr val="FFFFFF"/>
                </a:solidFill>
                <a:latin typeface="Saira"/>
                <a:ea typeface="Saira"/>
                <a:cs typeface="Saira"/>
                <a:sym typeface="Saira"/>
              </a:rPr>
              <a:t>AMTET CONDESCTUD</a:t>
            </a:r>
            <a:endParaRPr sz="4300" b="1">
              <a:solidFill>
                <a:srgbClr val="FFFFFF"/>
              </a:solidFill>
              <a:latin typeface="Saira"/>
              <a:ea typeface="Saira"/>
              <a:cs typeface="Saira"/>
              <a:sym typeface="Sair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ortada_5">
  <p:cSld name="SECTION_HEADER_1_1">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6"/>
          <p:cNvSpPr txBox="1"/>
          <p:nvPr/>
        </p:nvSpPr>
        <p:spPr>
          <a:xfrm>
            <a:off x="433925" y="1666175"/>
            <a:ext cx="7125600" cy="1508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300" b="1">
                <a:solidFill>
                  <a:srgbClr val="FFFFFF"/>
                </a:solidFill>
                <a:latin typeface="Saira"/>
                <a:ea typeface="Saira"/>
                <a:cs typeface="Saira"/>
                <a:sym typeface="Saira"/>
              </a:rPr>
              <a:t>LOREM IPSUM DOLOR SIT</a:t>
            </a:r>
            <a:endParaRPr sz="4300" b="1">
              <a:solidFill>
                <a:srgbClr val="FFFFFF"/>
              </a:solidFill>
              <a:latin typeface="Saira"/>
              <a:ea typeface="Saira"/>
              <a:cs typeface="Saira"/>
              <a:sym typeface="Saira"/>
            </a:endParaRPr>
          </a:p>
          <a:p>
            <a:pPr marL="0" lvl="0" indent="0" algn="l" rtl="0">
              <a:spcBef>
                <a:spcPts val="0"/>
              </a:spcBef>
              <a:spcAft>
                <a:spcPts val="0"/>
              </a:spcAft>
              <a:buNone/>
            </a:pPr>
            <a:r>
              <a:rPr lang="en" sz="4300" b="1">
                <a:solidFill>
                  <a:srgbClr val="FFFFFF"/>
                </a:solidFill>
                <a:latin typeface="Saira"/>
                <a:ea typeface="Saira"/>
                <a:cs typeface="Saira"/>
                <a:sym typeface="Saira"/>
              </a:rPr>
              <a:t>AMTET CONDESCTUD</a:t>
            </a:r>
            <a:endParaRPr sz="4300" b="1">
              <a:solidFill>
                <a:srgbClr val="FFFFFF"/>
              </a:solidFill>
              <a:latin typeface="Saira"/>
              <a:ea typeface="Saira"/>
              <a:cs typeface="Saira"/>
              <a:sym typeface="Saira"/>
            </a:endParaRPr>
          </a:p>
        </p:txBody>
      </p:sp>
      <p:sp>
        <p:nvSpPr>
          <p:cNvPr id="26" name="Google Shape;26;p6"/>
          <p:cNvSpPr txBox="1"/>
          <p:nvPr/>
        </p:nvSpPr>
        <p:spPr>
          <a:xfrm>
            <a:off x="433925" y="3008500"/>
            <a:ext cx="7125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rgbClr val="FFFFFF"/>
                </a:solidFill>
                <a:latin typeface="Saira Thin"/>
                <a:ea typeface="Saira Thin"/>
                <a:cs typeface="Saira Thin"/>
                <a:sym typeface="Saira Thin"/>
              </a:rPr>
              <a:t>Opción con subtítulo </a:t>
            </a:r>
            <a:endParaRPr sz="2500">
              <a:solidFill>
                <a:srgbClr val="FFFFFF"/>
              </a:solidFill>
              <a:latin typeface="Saira Thin"/>
              <a:ea typeface="Saira Thin"/>
              <a:cs typeface="Saira Thin"/>
              <a:sym typeface="Saira Thi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ortada_6">
  <p:cSld name="SECTION_HEADER_1_1_1">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9" name="Google Shape;29;p7"/>
          <p:cNvSpPr txBox="1"/>
          <p:nvPr/>
        </p:nvSpPr>
        <p:spPr>
          <a:xfrm>
            <a:off x="847800" y="1666175"/>
            <a:ext cx="7387800" cy="1508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300">
                <a:solidFill>
                  <a:srgbClr val="B00055"/>
                </a:solidFill>
                <a:latin typeface="Saira Thin"/>
                <a:ea typeface="Saira Thin"/>
                <a:cs typeface="Saira Thin"/>
                <a:sym typeface="Saira Thin"/>
              </a:rPr>
              <a:t>LOREM IPSUM DOLOR SIT</a:t>
            </a:r>
            <a:endParaRPr sz="4300">
              <a:solidFill>
                <a:srgbClr val="B00055"/>
              </a:solidFill>
              <a:latin typeface="Saira Thin"/>
              <a:ea typeface="Saira Thin"/>
              <a:cs typeface="Saira Thin"/>
              <a:sym typeface="Saira Thin"/>
            </a:endParaRPr>
          </a:p>
          <a:p>
            <a:pPr marL="0" lvl="0" indent="0" algn="l" rtl="0">
              <a:spcBef>
                <a:spcPts val="0"/>
              </a:spcBef>
              <a:spcAft>
                <a:spcPts val="0"/>
              </a:spcAft>
              <a:buNone/>
            </a:pPr>
            <a:r>
              <a:rPr lang="en" sz="4300">
                <a:solidFill>
                  <a:srgbClr val="B00055"/>
                </a:solidFill>
                <a:latin typeface="Saira Thin"/>
                <a:ea typeface="Saira Thin"/>
                <a:cs typeface="Saira Thin"/>
                <a:sym typeface="Saira Thin"/>
              </a:rPr>
              <a:t>AMTET CONDESCTUD</a:t>
            </a:r>
            <a:endParaRPr sz="4300">
              <a:solidFill>
                <a:srgbClr val="B00055"/>
              </a:solidFill>
              <a:latin typeface="Saira Thin"/>
              <a:ea typeface="Saira Thin"/>
              <a:cs typeface="Saira Thin"/>
              <a:sym typeface="Saira Thin"/>
            </a:endParaRPr>
          </a:p>
        </p:txBody>
      </p:sp>
      <p:sp>
        <p:nvSpPr>
          <p:cNvPr id="30" name="Google Shape;30;p7"/>
          <p:cNvSpPr txBox="1"/>
          <p:nvPr/>
        </p:nvSpPr>
        <p:spPr>
          <a:xfrm>
            <a:off x="847800" y="3093825"/>
            <a:ext cx="7125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rgbClr val="BD7EF8"/>
                </a:solidFill>
                <a:latin typeface="Saira Thin"/>
                <a:ea typeface="Saira Thin"/>
                <a:cs typeface="Saira Thin"/>
                <a:sym typeface="Saira Thin"/>
              </a:rPr>
              <a:t>Opción con subtítulo </a:t>
            </a:r>
            <a:endParaRPr sz="2500">
              <a:solidFill>
                <a:srgbClr val="BD7EF8"/>
              </a:solidFill>
              <a:latin typeface="Saira Thin"/>
              <a:ea typeface="Saira Thin"/>
              <a:cs typeface="Saira Thin"/>
              <a:sym typeface="Saira Thi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 name="Google Shape;35;p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sp>
        <p:nvSpPr>
          <p:cNvPr id="67" name="Google Shape;67;p17"/>
          <p:cNvSpPr txBox="1"/>
          <p:nvPr/>
        </p:nvSpPr>
        <p:spPr>
          <a:xfrm>
            <a:off x="1009200" y="2148450"/>
            <a:ext cx="7125600" cy="84635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300" b="1" dirty="0" err="1">
                <a:solidFill>
                  <a:srgbClr val="FFFFFF"/>
                </a:solidFill>
                <a:latin typeface="Saira"/>
                <a:ea typeface="Saira"/>
                <a:cs typeface="Saira"/>
                <a:sym typeface="Saira"/>
              </a:rPr>
              <a:t>Diseño</a:t>
            </a:r>
            <a:r>
              <a:rPr lang="en-US" sz="4300" b="1" dirty="0">
                <a:solidFill>
                  <a:srgbClr val="FFFFFF"/>
                </a:solidFill>
                <a:latin typeface="Saira"/>
                <a:ea typeface="Saira"/>
                <a:cs typeface="Saira"/>
                <a:sym typeface="Saira"/>
              </a:rPr>
              <a:t> </a:t>
            </a:r>
            <a:r>
              <a:rPr lang="en-US" sz="4300" b="1" dirty="0" err="1">
                <a:solidFill>
                  <a:srgbClr val="FFFFFF"/>
                </a:solidFill>
                <a:latin typeface="Saira"/>
                <a:ea typeface="Saira"/>
                <a:cs typeface="Saira"/>
                <a:sym typeface="Saira"/>
              </a:rPr>
              <a:t>Responsivo</a:t>
            </a:r>
            <a:r>
              <a:rPr lang="en-US" sz="4300" b="1" dirty="0">
                <a:solidFill>
                  <a:srgbClr val="FFFFFF"/>
                </a:solidFill>
                <a:latin typeface="Saira"/>
                <a:ea typeface="Saira"/>
                <a:cs typeface="Saira"/>
                <a:sym typeface="Saira"/>
              </a:rPr>
              <a:t> II</a:t>
            </a:r>
            <a:endParaRPr sz="4300" b="1" dirty="0">
              <a:solidFill>
                <a:srgbClr val="FFFFFF"/>
              </a:solidFill>
              <a:latin typeface="Saira"/>
              <a:ea typeface="Saira"/>
              <a:cs typeface="Saira"/>
              <a:sym typeface="Sai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ES" sz="2800" b="1">
                <a:solidFill>
                  <a:srgbClr val="B00055"/>
                </a:solidFill>
                <a:latin typeface="Saira"/>
                <a:ea typeface="Saira"/>
                <a:cs typeface="Saira"/>
                <a:sym typeface="Saira"/>
              </a:rPr>
              <a:t>Unidades de viewport: vw y vh</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marL="171450" lvl="0" indent="-171450" algn="l" rtl="0">
              <a:lnSpc>
                <a:spcPct val="150000"/>
              </a:lnSpc>
              <a:spcBef>
                <a:spcPts val="1200"/>
              </a:spcBef>
              <a:spcAft>
                <a:spcPts val="1200"/>
              </a:spcAft>
              <a:buFont typeface="Arial" panose="020B0604020202020204" pitchFamily="34" charset="0"/>
              <a:buChar char="•"/>
            </a:pPr>
            <a:r>
              <a:rPr lang="es-ES" sz="1100" b="1" dirty="0">
                <a:solidFill>
                  <a:srgbClr val="595959"/>
                </a:solidFill>
                <a:highlight>
                  <a:srgbClr val="FFFFFF"/>
                </a:highlight>
                <a:latin typeface="Montserrat"/>
                <a:ea typeface="Montserrat"/>
                <a:cs typeface="Montserrat"/>
                <a:sym typeface="Montserrat"/>
              </a:rPr>
              <a:t>Las medidas </a:t>
            </a:r>
            <a:r>
              <a:rPr lang="es-ES" sz="1100" b="1" dirty="0" err="1">
                <a:solidFill>
                  <a:srgbClr val="595959"/>
                </a:solidFill>
                <a:highlight>
                  <a:srgbClr val="FFFFFF"/>
                </a:highlight>
                <a:latin typeface="Montserrat"/>
                <a:ea typeface="Montserrat"/>
                <a:cs typeface="Montserrat"/>
                <a:sym typeface="Montserrat"/>
              </a:rPr>
              <a:t>vh</a:t>
            </a:r>
            <a:r>
              <a:rPr lang="es-ES" sz="1100" b="1" dirty="0">
                <a:solidFill>
                  <a:srgbClr val="595959"/>
                </a:solidFill>
                <a:highlight>
                  <a:srgbClr val="FFFFFF"/>
                </a:highlight>
                <a:latin typeface="Montserrat"/>
                <a:ea typeface="Montserrat"/>
                <a:cs typeface="Montserrat"/>
                <a:sym typeface="Montserrat"/>
              </a:rPr>
              <a:t> y </a:t>
            </a:r>
            <a:r>
              <a:rPr lang="es-ES" sz="1100" b="1" dirty="0" err="1">
                <a:solidFill>
                  <a:srgbClr val="595959"/>
                </a:solidFill>
                <a:highlight>
                  <a:srgbClr val="FFFFFF"/>
                </a:highlight>
                <a:latin typeface="Montserrat"/>
                <a:ea typeface="Montserrat"/>
                <a:cs typeface="Montserrat"/>
                <a:sym typeface="Montserrat"/>
              </a:rPr>
              <a:t>vw</a:t>
            </a:r>
            <a:r>
              <a:rPr lang="es-ES" sz="1100" b="1" dirty="0">
                <a:solidFill>
                  <a:srgbClr val="595959"/>
                </a:solidFill>
                <a:highlight>
                  <a:srgbClr val="FFFFFF"/>
                </a:highlight>
                <a:latin typeface="Montserrat"/>
                <a:ea typeface="Montserrat"/>
                <a:cs typeface="Montserrat"/>
                <a:sym typeface="Montserrat"/>
              </a:rPr>
              <a:t> son medidas relativas de acuerdo al </a:t>
            </a:r>
            <a:r>
              <a:rPr lang="es-ES" sz="1100" b="1" dirty="0" err="1">
                <a:solidFill>
                  <a:srgbClr val="595959"/>
                </a:solidFill>
                <a:highlight>
                  <a:srgbClr val="FFFFFF"/>
                </a:highlight>
                <a:latin typeface="Montserrat"/>
                <a:ea typeface="Montserrat"/>
                <a:cs typeface="Montserrat"/>
                <a:sym typeface="Montserrat"/>
              </a:rPr>
              <a:t>viewport</a:t>
            </a:r>
            <a:r>
              <a:rPr lang="es-ES" sz="1100" b="1" dirty="0">
                <a:solidFill>
                  <a:srgbClr val="595959"/>
                </a:solidFill>
                <a:highlight>
                  <a:srgbClr val="FFFFFF"/>
                </a:highlight>
                <a:latin typeface="Montserrat"/>
                <a:ea typeface="Montserrat"/>
                <a:cs typeface="Montserrat"/>
                <a:sym typeface="Montserrat"/>
              </a:rPr>
              <a:t>. </a:t>
            </a:r>
            <a:r>
              <a:rPr lang="es-ES" sz="1100" b="1" dirty="0" err="1">
                <a:solidFill>
                  <a:srgbClr val="595959"/>
                </a:solidFill>
                <a:highlight>
                  <a:srgbClr val="FFFFFF"/>
                </a:highlight>
                <a:latin typeface="Montserrat"/>
                <a:ea typeface="Montserrat"/>
                <a:cs typeface="Montserrat"/>
                <a:sym typeface="Montserrat"/>
              </a:rPr>
              <a:t>Vh</a:t>
            </a:r>
            <a:r>
              <a:rPr lang="es-ES" sz="1100" b="1" dirty="0">
                <a:solidFill>
                  <a:srgbClr val="595959"/>
                </a:solidFill>
                <a:highlight>
                  <a:srgbClr val="FFFFFF"/>
                </a:highlight>
                <a:latin typeface="Montserrat"/>
                <a:ea typeface="Montserrat"/>
                <a:cs typeface="Montserrat"/>
                <a:sym typeface="Montserrat"/>
              </a:rPr>
              <a:t> hace referencia a la centésima parte de la altura del </a:t>
            </a:r>
            <a:r>
              <a:rPr lang="es-ES" sz="1100" b="1" dirty="0" err="1">
                <a:solidFill>
                  <a:srgbClr val="595959"/>
                </a:solidFill>
                <a:highlight>
                  <a:srgbClr val="FFFFFF"/>
                </a:highlight>
                <a:latin typeface="Montserrat"/>
                <a:ea typeface="Montserrat"/>
                <a:cs typeface="Montserrat"/>
                <a:sym typeface="Montserrat"/>
              </a:rPr>
              <a:t>viewport</a:t>
            </a:r>
            <a:r>
              <a:rPr lang="es-ES" sz="1100" b="1" dirty="0">
                <a:solidFill>
                  <a:srgbClr val="595959"/>
                </a:solidFill>
                <a:highlight>
                  <a:srgbClr val="FFFFFF"/>
                </a:highlight>
                <a:latin typeface="Montserrat"/>
                <a:ea typeface="Montserrat"/>
                <a:cs typeface="Montserrat"/>
                <a:sym typeface="Montserrat"/>
              </a:rPr>
              <a:t> y </a:t>
            </a:r>
            <a:r>
              <a:rPr lang="es-ES" sz="1100" b="1" dirty="0" err="1">
                <a:solidFill>
                  <a:srgbClr val="595959"/>
                </a:solidFill>
                <a:highlight>
                  <a:srgbClr val="FFFFFF"/>
                </a:highlight>
                <a:latin typeface="Montserrat"/>
                <a:ea typeface="Montserrat"/>
                <a:cs typeface="Montserrat"/>
                <a:sym typeface="Montserrat"/>
              </a:rPr>
              <a:t>vw</a:t>
            </a:r>
            <a:r>
              <a:rPr lang="es-ES" sz="1100" b="1" dirty="0">
                <a:solidFill>
                  <a:srgbClr val="595959"/>
                </a:solidFill>
                <a:highlight>
                  <a:srgbClr val="FFFFFF"/>
                </a:highlight>
                <a:latin typeface="Montserrat"/>
                <a:ea typeface="Montserrat"/>
                <a:cs typeface="Montserrat"/>
                <a:sym typeface="Montserrat"/>
              </a:rPr>
              <a:t> a la centésima parte del ancho del </a:t>
            </a:r>
            <a:r>
              <a:rPr lang="es-ES" sz="1100" b="1" dirty="0" err="1">
                <a:solidFill>
                  <a:srgbClr val="595959"/>
                </a:solidFill>
                <a:highlight>
                  <a:srgbClr val="FFFFFF"/>
                </a:highlight>
                <a:latin typeface="Montserrat"/>
                <a:ea typeface="Montserrat"/>
                <a:cs typeface="Montserrat"/>
                <a:sym typeface="Montserrat"/>
              </a:rPr>
              <a:t>viewport</a:t>
            </a:r>
            <a:r>
              <a:rPr lang="es-ES" sz="1100" b="1" dirty="0">
                <a:solidFill>
                  <a:srgbClr val="595959"/>
                </a:solidFill>
                <a:highlight>
                  <a:srgbClr val="FFFFFF"/>
                </a:highlight>
                <a:latin typeface="Montserrat"/>
                <a:ea typeface="Montserrat"/>
                <a:cs typeface="Montserrat"/>
                <a:sym typeface="Montserrat"/>
              </a:rPr>
              <a:t>.</a:t>
            </a:r>
          </a:p>
          <a:p>
            <a:pPr marL="171450" lvl="0" indent="-171450" algn="l" rtl="0">
              <a:lnSpc>
                <a:spcPct val="150000"/>
              </a:lnSpc>
              <a:spcBef>
                <a:spcPts val="1200"/>
              </a:spcBef>
              <a:spcAft>
                <a:spcPts val="1200"/>
              </a:spcAft>
              <a:buFont typeface="Arial" panose="020B0604020202020204" pitchFamily="34" charset="0"/>
              <a:buChar char="•"/>
            </a:pPr>
            <a:r>
              <a:rPr lang="es-ES" sz="1100" b="1" dirty="0" err="1">
                <a:solidFill>
                  <a:srgbClr val="595959"/>
                </a:solidFill>
                <a:highlight>
                  <a:srgbClr val="FFFFFF"/>
                </a:highlight>
                <a:latin typeface="Montserrat"/>
                <a:ea typeface="Montserrat"/>
                <a:cs typeface="Montserrat"/>
                <a:sym typeface="Montserrat"/>
              </a:rPr>
              <a:t>vw</a:t>
            </a:r>
            <a:r>
              <a:rPr lang="es-ES" sz="1100" b="1" dirty="0">
                <a:solidFill>
                  <a:srgbClr val="595959"/>
                </a:solidFill>
                <a:highlight>
                  <a:srgbClr val="FFFFFF"/>
                </a:highlight>
                <a:latin typeface="Montserrat"/>
                <a:ea typeface="Montserrat"/>
                <a:cs typeface="Montserrat"/>
                <a:sym typeface="Montserrat"/>
              </a:rPr>
              <a:t>: </a:t>
            </a:r>
            <a:r>
              <a:rPr lang="es-ES" sz="1100" dirty="0">
                <a:solidFill>
                  <a:srgbClr val="595959"/>
                </a:solidFill>
                <a:highlight>
                  <a:srgbClr val="FFFFFF"/>
                </a:highlight>
                <a:latin typeface="Montserrat"/>
                <a:ea typeface="Montserrat"/>
                <a:cs typeface="Montserrat"/>
                <a:sym typeface="Montserrat"/>
              </a:rPr>
              <a:t>Relativo al 1% del ancho del </a:t>
            </a:r>
            <a:r>
              <a:rPr lang="es-ES" sz="1100" dirty="0" err="1">
                <a:solidFill>
                  <a:srgbClr val="595959"/>
                </a:solidFill>
                <a:highlight>
                  <a:srgbClr val="FFFFFF"/>
                </a:highlight>
                <a:latin typeface="Montserrat"/>
                <a:ea typeface="Montserrat"/>
                <a:cs typeface="Montserrat"/>
                <a:sym typeface="Montserrat"/>
              </a:rPr>
              <a:t>viewport</a:t>
            </a:r>
            <a:r>
              <a:rPr lang="es-ES" sz="1100" dirty="0">
                <a:solidFill>
                  <a:srgbClr val="595959"/>
                </a:solidFill>
                <a:highlight>
                  <a:srgbClr val="FFFFFF"/>
                </a:highlight>
                <a:latin typeface="Montserrat"/>
                <a:ea typeface="Montserrat"/>
                <a:cs typeface="Montserrat"/>
                <a:sym typeface="Montserrat"/>
              </a:rPr>
              <a:t>*.</a:t>
            </a:r>
          </a:p>
          <a:p>
            <a:pPr marL="171450" lvl="0" indent="-171450" algn="l" rtl="0">
              <a:lnSpc>
                <a:spcPct val="150000"/>
              </a:lnSpc>
              <a:spcBef>
                <a:spcPts val="1200"/>
              </a:spcBef>
              <a:spcAft>
                <a:spcPts val="1200"/>
              </a:spcAft>
              <a:buFont typeface="Arial" panose="020B0604020202020204" pitchFamily="34" charset="0"/>
              <a:buChar char="•"/>
            </a:pPr>
            <a:r>
              <a:rPr lang="es-ES" sz="1100" b="1" dirty="0" err="1">
                <a:solidFill>
                  <a:srgbClr val="595959"/>
                </a:solidFill>
                <a:highlight>
                  <a:srgbClr val="FFFFFF"/>
                </a:highlight>
                <a:latin typeface="Montserrat"/>
                <a:ea typeface="Montserrat"/>
                <a:cs typeface="Montserrat"/>
                <a:sym typeface="Montserrat"/>
              </a:rPr>
              <a:t>vh</a:t>
            </a:r>
            <a:r>
              <a:rPr lang="es-ES" sz="1100" b="1" dirty="0">
                <a:solidFill>
                  <a:srgbClr val="595959"/>
                </a:solidFill>
                <a:highlight>
                  <a:srgbClr val="FFFFFF"/>
                </a:highlight>
                <a:latin typeface="Montserrat"/>
                <a:ea typeface="Montserrat"/>
                <a:cs typeface="Montserrat"/>
                <a:sym typeface="Montserrat"/>
              </a:rPr>
              <a:t>:</a:t>
            </a:r>
            <a:r>
              <a:rPr lang="es-ES" sz="1100" dirty="0">
                <a:solidFill>
                  <a:srgbClr val="595959"/>
                </a:solidFill>
                <a:highlight>
                  <a:srgbClr val="FFFFFF"/>
                </a:highlight>
                <a:latin typeface="Montserrat"/>
                <a:ea typeface="Montserrat"/>
                <a:cs typeface="Montserrat"/>
                <a:sym typeface="Montserrat"/>
              </a:rPr>
              <a:t> Relativo al 1% del alto del </a:t>
            </a:r>
            <a:r>
              <a:rPr lang="es-ES" sz="1100" dirty="0" err="1">
                <a:solidFill>
                  <a:srgbClr val="595959"/>
                </a:solidFill>
                <a:highlight>
                  <a:srgbClr val="FFFFFF"/>
                </a:highlight>
                <a:latin typeface="Montserrat"/>
                <a:ea typeface="Montserrat"/>
                <a:cs typeface="Montserrat"/>
                <a:sym typeface="Montserrat"/>
              </a:rPr>
              <a:t>viewport</a:t>
            </a:r>
            <a:r>
              <a:rPr lang="es-ES" sz="1100" dirty="0">
                <a:solidFill>
                  <a:srgbClr val="595959"/>
                </a:solidFill>
                <a:highlight>
                  <a:srgbClr val="FFFFFF"/>
                </a:highlight>
                <a:latin typeface="Montserrat"/>
                <a:ea typeface="Montserrat"/>
                <a:cs typeface="Montserrat"/>
                <a:sym typeface="Montserrat"/>
              </a:rPr>
              <a:t>*.</a:t>
            </a:r>
            <a:endParaRPr lang="es-ES" sz="1100" b="1" dirty="0">
              <a:solidFill>
                <a:srgbClr val="595959"/>
              </a:solidFill>
              <a:highlight>
                <a:srgbClr val="FFFFFF"/>
              </a:highlight>
              <a:latin typeface="Montserrat"/>
              <a:ea typeface="Montserrat"/>
              <a:cs typeface="Montserrat"/>
              <a:sym typeface="Montserrat"/>
            </a:endParaRPr>
          </a:p>
          <a:p>
            <a:pPr lvl="0" algn="l" rtl="0">
              <a:lnSpc>
                <a:spcPct val="150000"/>
              </a:lnSpc>
              <a:spcBef>
                <a:spcPts val="1200"/>
              </a:spcBef>
              <a:spcAft>
                <a:spcPts val="1200"/>
              </a:spcAft>
            </a:pPr>
            <a:r>
              <a:rPr lang="es-ES" sz="1100" b="1" dirty="0">
                <a:solidFill>
                  <a:srgbClr val="595959"/>
                </a:solidFill>
                <a:highlight>
                  <a:srgbClr val="FFFFFF"/>
                </a:highlight>
                <a:latin typeface="Montserrat"/>
                <a:ea typeface="Montserrat"/>
                <a:cs typeface="Montserrat"/>
                <a:sym typeface="Montserrat"/>
              </a:rPr>
              <a:t>* </a:t>
            </a:r>
            <a:r>
              <a:rPr lang="es-ES" sz="1100" b="1" dirty="0" err="1">
                <a:solidFill>
                  <a:srgbClr val="595959"/>
                </a:solidFill>
                <a:highlight>
                  <a:srgbClr val="FFFFFF"/>
                </a:highlight>
                <a:latin typeface="Montserrat"/>
                <a:ea typeface="Montserrat"/>
                <a:cs typeface="Montserrat"/>
                <a:sym typeface="Montserrat"/>
              </a:rPr>
              <a:t>Viewport</a:t>
            </a:r>
            <a:r>
              <a:rPr lang="es-ES" sz="1100" b="1" dirty="0">
                <a:solidFill>
                  <a:srgbClr val="595959"/>
                </a:solidFill>
                <a:highlight>
                  <a:srgbClr val="FFFFFF"/>
                </a:highlight>
                <a:latin typeface="Montserrat"/>
                <a:ea typeface="Montserrat"/>
                <a:cs typeface="Montserrat"/>
                <a:sym typeface="Montserrat"/>
              </a:rPr>
              <a:t> </a:t>
            </a:r>
            <a:r>
              <a:rPr lang="es-ES" sz="1100" dirty="0">
                <a:solidFill>
                  <a:srgbClr val="595959"/>
                </a:solidFill>
                <a:highlight>
                  <a:srgbClr val="FFFFFF"/>
                </a:highlight>
                <a:latin typeface="Montserrat"/>
                <a:ea typeface="Montserrat"/>
                <a:cs typeface="Montserrat"/>
                <a:sym typeface="Montserrat"/>
              </a:rPr>
              <a:t>= el tamaño de la ventana del navegador. Si la ventana gráfica tiene 50 cm de ancho, 1vw = 0,5 cm.</a:t>
            </a:r>
          </a:p>
        </p:txBody>
      </p:sp>
    </p:spTree>
    <p:extLst>
      <p:ext uri="{BB962C8B-B14F-4D97-AF65-F5344CB8AC3E}">
        <p14:creationId xmlns:p14="http://schemas.microsoft.com/office/powerpoint/2010/main" val="1451669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s-ES" sz="2800" b="1">
                <a:solidFill>
                  <a:srgbClr val="B00055"/>
                </a:solidFill>
                <a:latin typeface="Saira"/>
                <a:ea typeface="Saira"/>
                <a:cs typeface="Saira"/>
                <a:sym typeface="Saira"/>
              </a:rPr>
              <a:t>Estrategias y soluciones comunes para encarar el diseño responsivo</a:t>
            </a:r>
            <a:endParaRPr lang="en-US"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r>
              <a:rPr lang="es-ES" sz="1200" dirty="0">
                <a:solidFill>
                  <a:srgbClr val="595959"/>
                </a:solidFill>
                <a:highlight>
                  <a:srgbClr val="FFFFFF"/>
                </a:highlight>
                <a:latin typeface="Montserrat"/>
                <a:ea typeface="Montserrat"/>
                <a:cs typeface="Montserrat"/>
                <a:sym typeface="Montserrat"/>
              </a:rPr>
              <a:t>Se recomienda diseñar con el patrón </a:t>
            </a:r>
            <a:r>
              <a:rPr lang="es-ES" sz="1200" dirty="0" err="1">
                <a:solidFill>
                  <a:srgbClr val="595959"/>
                </a:solidFill>
                <a:highlight>
                  <a:srgbClr val="FFFFFF"/>
                </a:highlight>
                <a:latin typeface="Montserrat"/>
                <a:ea typeface="Montserrat"/>
                <a:cs typeface="Montserrat"/>
                <a:sym typeface="Montserrat"/>
              </a:rPr>
              <a:t>mobile-first</a:t>
            </a:r>
            <a:r>
              <a:rPr lang="es-ES" sz="1200" dirty="0">
                <a:solidFill>
                  <a:srgbClr val="595959"/>
                </a:solidFill>
                <a:highlight>
                  <a:srgbClr val="FFFFFF"/>
                </a:highlight>
                <a:latin typeface="Montserrat"/>
                <a:ea typeface="Montserrat"/>
                <a:cs typeface="Montserrat"/>
                <a:sym typeface="Montserrat"/>
              </a:rPr>
              <a:t> para evitar tener problemas de adaptación con las pantallas y evitar sobrecargar la página de elementos inútiles.</a:t>
            </a:r>
          </a:p>
          <a:p>
            <a:pPr marL="0" lvl="0" indent="0" algn="l" rtl="0">
              <a:lnSpc>
                <a:spcPct val="150000"/>
              </a:lnSpc>
              <a:spcBef>
                <a:spcPts val="1200"/>
              </a:spcBef>
              <a:spcAft>
                <a:spcPts val="1200"/>
              </a:spcAft>
              <a:buNone/>
            </a:pPr>
            <a:r>
              <a:rPr lang="es-ES" sz="1200" dirty="0">
                <a:solidFill>
                  <a:srgbClr val="595959"/>
                </a:solidFill>
                <a:highlight>
                  <a:srgbClr val="FFFFFF"/>
                </a:highlight>
                <a:latin typeface="Montserrat"/>
                <a:ea typeface="Montserrat"/>
                <a:cs typeface="Montserrat"/>
                <a:sym typeface="Montserrat"/>
              </a:rPr>
              <a:t>Algunos de los efectos que usas en la web de escritorio no funcionarán en la web </a:t>
            </a:r>
            <a:r>
              <a:rPr lang="es-ES" sz="1200" dirty="0" err="1">
                <a:solidFill>
                  <a:srgbClr val="595959"/>
                </a:solidFill>
                <a:highlight>
                  <a:srgbClr val="FFFFFF"/>
                </a:highlight>
                <a:latin typeface="Montserrat"/>
                <a:ea typeface="Montserrat"/>
                <a:cs typeface="Montserrat"/>
                <a:sym typeface="Montserrat"/>
              </a:rPr>
              <a:t>responsive</a:t>
            </a:r>
            <a:r>
              <a:rPr lang="es-ES" sz="1200" dirty="0">
                <a:solidFill>
                  <a:srgbClr val="595959"/>
                </a:solidFill>
                <a:highlight>
                  <a:srgbClr val="FFFFFF"/>
                </a:highlight>
                <a:latin typeface="Montserrat"/>
                <a:ea typeface="Montserrat"/>
                <a:cs typeface="Montserrat"/>
                <a:sym typeface="Montserrat"/>
              </a:rPr>
              <a:t>. Esto es vital, ya que si no haces una comprobación multi dispositivo puede que te encuentres que sorprendentemente el tiempo por visita desde móvil es extrañamente bajo. </a:t>
            </a:r>
          </a:p>
          <a:p>
            <a:pPr marL="0" lvl="0" indent="0" algn="l" rtl="0">
              <a:lnSpc>
                <a:spcPct val="150000"/>
              </a:lnSpc>
              <a:spcBef>
                <a:spcPts val="1200"/>
              </a:spcBef>
              <a:spcAft>
                <a:spcPts val="1200"/>
              </a:spcAft>
              <a:buNone/>
            </a:pPr>
            <a:r>
              <a:rPr lang="es-ES" sz="1200" dirty="0">
                <a:solidFill>
                  <a:srgbClr val="595959"/>
                </a:solidFill>
                <a:highlight>
                  <a:srgbClr val="FFFFFF"/>
                </a:highlight>
                <a:latin typeface="Montserrat"/>
                <a:ea typeface="Montserrat"/>
                <a:cs typeface="Montserrat"/>
                <a:sym typeface="Montserrat"/>
              </a:rPr>
              <a:t>No olvides medir, medir y medir continuamente para detectar posibles fugas y fallos de rendimiento en la navegación móvil.</a:t>
            </a:r>
            <a:endParaRPr lang="en-US" sz="1200" dirty="0">
              <a:solidFill>
                <a:srgbClr val="595959"/>
              </a:solidFill>
              <a:highlight>
                <a:srgbClr val="FFFFFF"/>
              </a:highlight>
              <a:latin typeface="Montserrat"/>
              <a:ea typeface="Montserrat"/>
              <a:cs typeface="Montserrat"/>
              <a:sym typeface="Montserrat"/>
            </a:endParaRPr>
          </a:p>
        </p:txBody>
      </p:sp>
    </p:spTree>
    <p:extLst>
      <p:ext uri="{BB962C8B-B14F-4D97-AF65-F5344CB8AC3E}">
        <p14:creationId xmlns:p14="http://schemas.microsoft.com/office/powerpoint/2010/main" val="212386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s-ES" sz="2800" b="1">
                <a:solidFill>
                  <a:srgbClr val="B00055"/>
                </a:solidFill>
                <a:latin typeface="Saira"/>
                <a:ea typeface="Saira"/>
                <a:cs typeface="Saira"/>
                <a:sym typeface="Saira"/>
              </a:rPr>
              <a:t>Estrategias y soluciones comunes para encarar el diseño responsivo</a:t>
            </a:r>
            <a:endParaRPr lang="en-US"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r>
              <a:rPr lang="en-US" sz="1200" dirty="0" err="1">
                <a:solidFill>
                  <a:srgbClr val="595959"/>
                </a:solidFill>
                <a:highlight>
                  <a:srgbClr val="FFFFFF"/>
                </a:highlight>
                <a:latin typeface="Montserrat"/>
                <a:ea typeface="Montserrat"/>
                <a:cs typeface="Montserrat"/>
                <a:sym typeface="Montserrat"/>
              </a:rPr>
              <a:t>Algunas</a:t>
            </a:r>
            <a:r>
              <a:rPr lang="en-US" sz="1200" dirty="0">
                <a:solidFill>
                  <a:srgbClr val="595959"/>
                </a:solidFill>
                <a:highlight>
                  <a:srgbClr val="FFFFFF"/>
                </a:highlight>
                <a:latin typeface="Montserrat"/>
                <a:ea typeface="Montserrat"/>
                <a:cs typeface="Montserrat"/>
                <a:sym typeface="Montserrat"/>
              </a:rPr>
              <a:t>  </a:t>
            </a:r>
            <a:r>
              <a:rPr lang="en-US" sz="1200" dirty="0" err="1">
                <a:solidFill>
                  <a:srgbClr val="595959"/>
                </a:solidFill>
                <a:highlight>
                  <a:srgbClr val="FFFFFF"/>
                </a:highlight>
                <a:latin typeface="Montserrat"/>
                <a:ea typeface="Montserrat"/>
                <a:cs typeface="Montserrat"/>
                <a:sym typeface="Montserrat"/>
              </a:rPr>
              <a:t>tecnicas</a:t>
            </a:r>
            <a:r>
              <a:rPr lang="en-US" sz="1200" dirty="0">
                <a:solidFill>
                  <a:srgbClr val="595959"/>
                </a:solidFill>
                <a:highlight>
                  <a:srgbClr val="FFFFFF"/>
                </a:highlight>
                <a:latin typeface="Montserrat"/>
                <a:ea typeface="Montserrat"/>
                <a:cs typeface="Montserrat"/>
                <a:sym typeface="Montserrat"/>
              </a:rPr>
              <a:t>:</a:t>
            </a:r>
          </a:p>
          <a:p>
            <a:pPr marL="171450" lvl="0" indent="-171450" algn="l" rtl="0">
              <a:lnSpc>
                <a:spcPct val="150000"/>
              </a:lnSpc>
              <a:buFont typeface="Arial" panose="020B0604020202020204" pitchFamily="34" charset="0"/>
              <a:buChar char="•"/>
            </a:pPr>
            <a:r>
              <a:rPr lang="es-ES" sz="1200" dirty="0">
                <a:solidFill>
                  <a:srgbClr val="595959"/>
                </a:solidFill>
                <a:highlight>
                  <a:srgbClr val="FFFFFF"/>
                </a:highlight>
                <a:latin typeface="Montserrat"/>
                <a:ea typeface="Montserrat"/>
                <a:cs typeface="Montserrat"/>
                <a:sym typeface="Montserrat"/>
              </a:rPr>
              <a:t>Uso de </a:t>
            </a:r>
            <a:r>
              <a:rPr lang="es-ES" sz="1200" dirty="0" err="1">
                <a:solidFill>
                  <a:srgbClr val="595959"/>
                </a:solidFill>
                <a:highlight>
                  <a:srgbClr val="FFFFFF"/>
                </a:highlight>
                <a:latin typeface="Montserrat"/>
                <a:ea typeface="Montserrat"/>
                <a:cs typeface="Montserrat"/>
                <a:sym typeface="Montserrat"/>
              </a:rPr>
              <a:t>viewport</a:t>
            </a:r>
            <a:r>
              <a:rPr lang="es-ES" sz="1200" dirty="0">
                <a:solidFill>
                  <a:srgbClr val="595959"/>
                </a:solidFill>
                <a:highlight>
                  <a:srgbClr val="FFFFFF"/>
                </a:highlight>
                <a:latin typeface="Montserrat"/>
                <a:ea typeface="Montserrat"/>
                <a:cs typeface="Montserrat"/>
                <a:sym typeface="Montserrat"/>
              </a:rPr>
              <a:t> en la etiqueta </a:t>
            </a:r>
            <a:r>
              <a:rPr lang="es-ES" sz="1200" dirty="0" err="1">
                <a:solidFill>
                  <a:srgbClr val="595959"/>
                </a:solidFill>
                <a:highlight>
                  <a:srgbClr val="FFFFFF"/>
                </a:highlight>
                <a:latin typeface="Montserrat"/>
                <a:ea typeface="Montserrat"/>
                <a:cs typeface="Montserrat"/>
                <a:sym typeface="Montserrat"/>
              </a:rPr>
              <a:t>metatag</a:t>
            </a:r>
            <a:endParaRPr lang="es-ES" sz="1200" dirty="0">
              <a:solidFill>
                <a:srgbClr val="595959"/>
              </a:solidFill>
              <a:highlight>
                <a:srgbClr val="FFFFFF"/>
              </a:highlight>
              <a:latin typeface="Montserrat"/>
              <a:ea typeface="Montserrat"/>
              <a:cs typeface="Montserrat"/>
              <a:sym typeface="Montserrat"/>
            </a:endParaRPr>
          </a:p>
          <a:p>
            <a:pPr marL="171450" lvl="0" indent="-171450" algn="l" rtl="0">
              <a:lnSpc>
                <a:spcPct val="150000"/>
              </a:lnSpc>
              <a:buFont typeface="Arial" panose="020B0604020202020204" pitchFamily="34" charset="0"/>
              <a:buChar char="•"/>
            </a:pPr>
            <a:r>
              <a:rPr lang="en-US" sz="1200" dirty="0" err="1">
                <a:solidFill>
                  <a:srgbClr val="595959"/>
                </a:solidFill>
                <a:highlight>
                  <a:srgbClr val="FFFFFF"/>
                </a:highlight>
                <a:latin typeface="Montserrat"/>
                <a:ea typeface="Montserrat"/>
                <a:cs typeface="Montserrat"/>
                <a:sym typeface="Montserrat"/>
              </a:rPr>
              <a:t>Uso</a:t>
            </a:r>
            <a:r>
              <a:rPr lang="en-US" sz="1200" dirty="0">
                <a:solidFill>
                  <a:srgbClr val="595959"/>
                </a:solidFill>
                <a:highlight>
                  <a:srgbClr val="FFFFFF"/>
                </a:highlight>
                <a:latin typeface="Montserrat"/>
                <a:ea typeface="Montserrat"/>
                <a:cs typeface="Montserrat"/>
                <a:sym typeface="Montserrat"/>
              </a:rPr>
              <a:t> de Media Queries</a:t>
            </a:r>
          </a:p>
          <a:p>
            <a:pPr marL="171450" lvl="0" indent="-171450" algn="l" rtl="0">
              <a:lnSpc>
                <a:spcPct val="150000"/>
              </a:lnSpc>
              <a:buFont typeface="Arial" panose="020B0604020202020204" pitchFamily="34" charset="0"/>
              <a:buChar char="•"/>
            </a:pPr>
            <a:r>
              <a:rPr lang="es-ES" sz="1200" dirty="0">
                <a:solidFill>
                  <a:srgbClr val="595959"/>
                </a:solidFill>
                <a:highlight>
                  <a:srgbClr val="FFFFFF"/>
                </a:highlight>
                <a:latin typeface="Montserrat"/>
                <a:ea typeface="Montserrat"/>
                <a:cs typeface="Montserrat"/>
                <a:sym typeface="Montserrat"/>
              </a:rPr>
              <a:t>Uso de Max-</a:t>
            </a:r>
            <a:r>
              <a:rPr lang="es-ES" sz="1200" dirty="0" err="1">
                <a:solidFill>
                  <a:srgbClr val="595959"/>
                </a:solidFill>
                <a:highlight>
                  <a:srgbClr val="FFFFFF"/>
                </a:highlight>
                <a:latin typeface="Montserrat"/>
                <a:ea typeface="Montserrat"/>
                <a:cs typeface="Montserrat"/>
                <a:sym typeface="Montserrat"/>
              </a:rPr>
              <a:t>Width</a:t>
            </a:r>
            <a:r>
              <a:rPr lang="es-ES" sz="1200" dirty="0">
                <a:solidFill>
                  <a:srgbClr val="595959"/>
                </a:solidFill>
                <a:highlight>
                  <a:srgbClr val="FFFFFF"/>
                </a:highlight>
                <a:latin typeface="Montserrat"/>
                <a:ea typeface="Montserrat"/>
                <a:cs typeface="Montserrat"/>
                <a:sym typeface="Montserrat"/>
              </a:rPr>
              <a:t> y Min-</a:t>
            </a:r>
            <a:r>
              <a:rPr lang="es-ES" sz="1200" dirty="0" err="1">
                <a:solidFill>
                  <a:srgbClr val="595959"/>
                </a:solidFill>
                <a:highlight>
                  <a:srgbClr val="FFFFFF"/>
                </a:highlight>
                <a:latin typeface="Montserrat"/>
                <a:ea typeface="Montserrat"/>
                <a:cs typeface="Montserrat"/>
                <a:sym typeface="Montserrat"/>
              </a:rPr>
              <a:t>Width</a:t>
            </a:r>
            <a:endParaRPr lang="es-ES" sz="1200" dirty="0">
              <a:solidFill>
                <a:srgbClr val="595959"/>
              </a:solidFill>
              <a:highlight>
                <a:srgbClr val="FFFFFF"/>
              </a:highlight>
              <a:latin typeface="Montserrat"/>
              <a:ea typeface="Montserrat"/>
              <a:cs typeface="Montserrat"/>
              <a:sym typeface="Montserrat"/>
            </a:endParaRPr>
          </a:p>
          <a:p>
            <a:pPr marL="171450" lvl="0" indent="-171450" algn="l" rtl="0">
              <a:lnSpc>
                <a:spcPct val="150000"/>
              </a:lnSpc>
              <a:buFont typeface="Arial" panose="020B0604020202020204" pitchFamily="34" charset="0"/>
              <a:buChar char="•"/>
            </a:pPr>
            <a:r>
              <a:rPr lang="en-US" sz="1200" dirty="0" err="1">
                <a:solidFill>
                  <a:srgbClr val="595959"/>
                </a:solidFill>
                <a:highlight>
                  <a:srgbClr val="FFFFFF"/>
                </a:highlight>
                <a:latin typeface="Montserrat"/>
                <a:ea typeface="Montserrat"/>
                <a:cs typeface="Montserrat"/>
                <a:sym typeface="Montserrat"/>
              </a:rPr>
              <a:t>Uso</a:t>
            </a:r>
            <a:r>
              <a:rPr lang="en-US" sz="1200" dirty="0">
                <a:solidFill>
                  <a:srgbClr val="595959"/>
                </a:solidFill>
                <a:highlight>
                  <a:srgbClr val="FFFFFF"/>
                </a:highlight>
                <a:latin typeface="Montserrat"/>
                <a:ea typeface="Montserrat"/>
                <a:cs typeface="Montserrat"/>
                <a:sym typeface="Montserrat"/>
              </a:rPr>
              <a:t> de </a:t>
            </a:r>
            <a:r>
              <a:rPr lang="en-US" sz="1200" dirty="0" err="1">
                <a:solidFill>
                  <a:srgbClr val="595959"/>
                </a:solidFill>
                <a:highlight>
                  <a:srgbClr val="FFFFFF"/>
                </a:highlight>
                <a:latin typeface="Montserrat"/>
                <a:ea typeface="Montserrat"/>
                <a:cs typeface="Montserrat"/>
                <a:sym typeface="Montserrat"/>
              </a:rPr>
              <a:t>medidas</a:t>
            </a:r>
            <a:r>
              <a:rPr lang="en-US" sz="1200" dirty="0">
                <a:solidFill>
                  <a:srgbClr val="595959"/>
                </a:solidFill>
                <a:highlight>
                  <a:srgbClr val="FFFFFF"/>
                </a:highlight>
                <a:latin typeface="Montserrat"/>
                <a:ea typeface="Montserrat"/>
                <a:cs typeface="Montserrat"/>
                <a:sym typeface="Montserrat"/>
              </a:rPr>
              <a:t> </a:t>
            </a:r>
            <a:r>
              <a:rPr lang="en-US" sz="1200" dirty="0" err="1">
                <a:solidFill>
                  <a:srgbClr val="595959"/>
                </a:solidFill>
                <a:highlight>
                  <a:srgbClr val="FFFFFF"/>
                </a:highlight>
                <a:latin typeface="Montserrat"/>
                <a:ea typeface="Montserrat"/>
                <a:cs typeface="Montserrat"/>
                <a:sym typeface="Montserrat"/>
              </a:rPr>
              <a:t>relativas</a:t>
            </a:r>
            <a:endParaRPr lang="en-US" sz="1200" dirty="0">
              <a:solidFill>
                <a:srgbClr val="595959"/>
              </a:solidFill>
              <a:highlight>
                <a:srgbClr val="FFFFFF"/>
              </a:highlight>
              <a:latin typeface="Montserrat"/>
              <a:ea typeface="Montserrat"/>
              <a:cs typeface="Montserrat"/>
              <a:sym typeface="Montserrat"/>
            </a:endParaRPr>
          </a:p>
          <a:p>
            <a:pPr marL="171450" lvl="0" indent="-171450" algn="l" rtl="0">
              <a:lnSpc>
                <a:spcPct val="150000"/>
              </a:lnSpc>
              <a:buFont typeface="Arial" panose="020B0604020202020204" pitchFamily="34" charset="0"/>
              <a:buChar char="•"/>
            </a:pPr>
            <a:r>
              <a:rPr lang="es-ES" sz="1200" dirty="0">
                <a:solidFill>
                  <a:srgbClr val="595959"/>
                </a:solidFill>
                <a:highlight>
                  <a:srgbClr val="FFFFFF"/>
                </a:highlight>
                <a:latin typeface="Montserrat"/>
                <a:ea typeface="Montserrat"/>
                <a:cs typeface="Montserrat"/>
                <a:sym typeface="Montserrat"/>
              </a:rPr>
              <a:t>Tamaño de fuente en un diseño </a:t>
            </a:r>
            <a:r>
              <a:rPr lang="es-ES" sz="1200" dirty="0" err="1">
                <a:solidFill>
                  <a:srgbClr val="595959"/>
                </a:solidFill>
                <a:highlight>
                  <a:srgbClr val="FFFFFF"/>
                </a:highlight>
                <a:latin typeface="Montserrat"/>
                <a:ea typeface="Montserrat"/>
                <a:cs typeface="Montserrat"/>
                <a:sym typeface="Montserrat"/>
              </a:rPr>
              <a:t>responsive</a:t>
            </a:r>
            <a:endParaRPr lang="en-US" sz="1200" dirty="0">
              <a:solidFill>
                <a:srgbClr val="595959"/>
              </a:solidFill>
              <a:highlight>
                <a:srgbClr val="FFFFFF"/>
              </a:highlight>
              <a:latin typeface="Montserrat"/>
              <a:ea typeface="Montserrat"/>
              <a:cs typeface="Montserrat"/>
              <a:sym typeface="Montserrat"/>
            </a:endParaRPr>
          </a:p>
        </p:txBody>
      </p:sp>
    </p:spTree>
    <p:extLst>
      <p:ext uri="{BB962C8B-B14F-4D97-AF65-F5344CB8AC3E}">
        <p14:creationId xmlns:p14="http://schemas.microsoft.com/office/powerpoint/2010/main" val="1729233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p:nvPr/>
        </p:nvSpPr>
        <p:spPr>
          <a:xfrm>
            <a:off x="815627" y="683237"/>
            <a:ext cx="66234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sz="2800" b="1" dirty="0" err="1">
                <a:solidFill>
                  <a:srgbClr val="B00055"/>
                </a:solidFill>
                <a:latin typeface="Saira"/>
                <a:ea typeface="Saira"/>
                <a:cs typeface="Saira"/>
                <a:sym typeface="Saira"/>
              </a:rPr>
              <a:t>Cambios</a:t>
            </a:r>
            <a:r>
              <a:rPr lang="en-US" sz="2800" b="1" dirty="0">
                <a:solidFill>
                  <a:srgbClr val="B00055"/>
                </a:solidFill>
                <a:latin typeface="Saira"/>
                <a:ea typeface="Saira"/>
                <a:cs typeface="Saira"/>
                <a:sym typeface="Saira"/>
              </a:rPr>
              <a:t> de layout</a:t>
            </a: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endParaRPr lang="es-ES" sz="1100" dirty="0">
              <a:solidFill>
                <a:srgbClr val="595959"/>
              </a:solidFill>
              <a:highlight>
                <a:srgbClr val="FFFFFF"/>
              </a:highlight>
              <a:latin typeface="Montserrat"/>
              <a:ea typeface="Montserrat"/>
              <a:cs typeface="Montserrat"/>
              <a:sym typeface="Montserrat"/>
            </a:endParaRPr>
          </a:p>
        </p:txBody>
      </p:sp>
      <p:pic>
        <p:nvPicPr>
          <p:cNvPr id="3" name="Picture 2" descr="Graphical user interface, diagram, application&#10;&#10;Description automatically generated">
            <a:extLst>
              <a:ext uri="{FF2B5EF4-FFF2-40B4-BE49-F238E27FC236}">
                <a16:creationId xmlns:a16="http://schemas.microsoft.com/office/drawing/2014/main" id="{2A78F4BA-89DA-42F0-B956-31348ECDC24D}"/>
              </a:ext>
            </a:extLst>
          </p:cNvPr>
          <p:cNvPicPr>
            <a:picLocks noChangeAspect="1"/>
          </p:cNvPicPr>
          <p:nvPr/>
        </p:nvPicPr>
        <p:blipFill>
          <a:blip r:embed="rId3"/>
          <a:stretch>
            <a:fillRect/>
          </a:stretch>
        </p:blipFill>
        <p:spPr>
          <a:xfrm>
            <a:off x="1716475" y="1336450"/>
            <a:ext cx="5324984" cy="3582924"/>
          </a:xfrm>
          <a:prstGeom prst="rect">
            <a:avLst/>
          </a:prstGeom>
        </p:spPr>
      </p:pic>
    </p:spTree>
    <p:extLst>
      <p:ext uri="{BB962C8B-B14F-4D97-AF65-F5344CB8AC3E}">
        <p14:creationId xmlns:p14="http://schemas.microsoft.com/office/powerpoint/2010/main" val="295588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sz="2800" b="1">
                <a:solidFill>
                  <a:srgbClr val="B00055"/>
                </a:solidFill>
                <a:latin typeface="Saira"/>
                <a:ea typeface="Saira"/>
                <a:cs typeface="Saira"/>
                <a:sym typeface="Saira"/>
              </a:rPr>
              <a:t>Imágenes responsivas</a:t>
            </a:r>
            <a:endParaRPr lang="en-US"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r>
              <a:rPr lang="es-ES" sz="1100" dirty="0">
                <a:solidFill>
                  <a:srgbClr val="595959"/>
                </a:solidFill>
                <a:highlight>
                  <a:srgbClr val="FFFFFF"/>
                </a:highlight>
                <a:latin typeface="Montserrat"/>
                <a:ea typeface="Montserrat"/>
                <a:cs typeface="Montserrat"/>
                <a:sym typeface="Montserrat"/>
              </a:rPr>
              <a:t>Las imágenes responsivas se ajustarán automáticamente al tamaño de la pantalla.</a:t>
            </a:r>
          </a:p>
          <a:p>
            <a:pPr marL="0" lvl="0" indent="0" algn="l" rtl="0">
              <a:lnSpc>
                <a:spcPct val="150000"/>
              </a:lnSpc>
              <a:spcBef>
                <a:spcPts val="1200"/>
              </a:spcBef>
              <a:spcAft>
                <a:spcPts val="1200"/>
              </a:spcAft>
              <a:buNone/>
            </a:pPr>
            <a:r>
              <a:rPr lang="es-ES" sz="1100" dirty="0">
                <a:solidFill>
                  <a:srgbClr val="595959"/>
                </a:solidFill>
                <a:highlight>
                  <a:srgbClr val="FFFFFF"/>
                </a:highlight>
                <a:latin typeface="Montserrat"/>
                <a:ea typeface="Montserrat"/>
                <a:cs typeface="Montserrat"/>
                <a:sym typeface="Montserrat"/>
              </a:rPr>
              <a:t>Si la propiedad de ancho se establece en un porcentaje y la propiedad de altura se establece en "auto", la imagen será sensible y se escalará hacia arriba y hacia abajo</a:t>
            </a:r>
          </a:p>
          <a:p>
            <a:pPr marL="0" lvl="0" indent="0" algn="l" rtl="0">
              <a:lnSpc>
                <a:spcPct val="150000"/>
              </a:lnSpc>
              <a:spcBef>
                <a:spcPts val="1200"/>
              </a:spcBef>
              <a:spcAft>
                <a:spcPts val="1200"/>
              </a:spcAft>
              <a:buNone/>
            </a:pPr>
            <a:r>
              <a:rPr lang="es-ES" sz="1100" dirty="0">
                <a:solidFill>
                  <a:srgbClr val="595959"/>
                </a:solidFill>
                <a:highlight>
                  <a:srgbClr val="FFFFFF"/>
                </a:highlight>
                <a:latin typeface="Montserrat"/>
                <a:ea typeface="Montserrat"/>
                <a:cs typeface="Montserrat"/>
                <a:sym typeface="Montserrat"/>
              </a:rPr>
              <a:t>Si la propiedad </a:t>
            </a:r>
            <a:r>
              <a:rPr lang="es-ES" sz="1100" dirty="0" err="1">
                <a:solidFill>
                  <a:srgbClr val="595959"/>
                </a:solidFill>
                <a:highlight>
                  <a:srgbClr val="FFFFFF"/>
                </a:highlight>
                <a:latin typeface="Montserrat"/>
                <a:ea typeface="Montserrat"/>
                <a:cs typeface="Montserrat"/>
                <a:sym typeface="Montserrat"/>
              </a:rPr>
              <a:t>max-width</a:t>
            </a:r>
            <a:r>
              <a:rPr lang="es-ES" sz="1100" dirty="0">
                <a:solidFill>
                  <a:srgbClr val="595959"/>
                </a:solidFill>
                <a:highlight>
                  <a:srgbClr val="FFFFFF"/>
                </a:highlight>
                <a:latin typeface="Montserrat"/>
                <a:ea typeface="Montserrat"/>
                <a:cs typeface="Montserrat"/>
                <a:sym typeface="Montserrat"/>
              </a:rPr>
              <a:t> se establece en 100%, la imagen se reducirá si es necesario, pero nunca se ampliará para ser más grande que su tamaño original:</a:t>
            </a:r>
          </a:p>
          <a:p>
            <a:pPr marL="0" lvl="0" indent="0" algn="l" rtl="0">
              <a:lnSpc>
                <a:spcPct val="150000"/>
              </a:lnSpc>
              <a:spcBef>
                <a:spcPts val="1200"/>
              </a:spcBef>
              <a:spcAft>
                <a:spcPts val="1200"/>
              </a:spcAft>
              <a:buNone/>
            </a:pPr>
            <a:endParaRPr lang="es-ES" sz="1100" dirty="0">
              <a:solidFill>
                <a:srgbClr val="595959"/>
              </a:solidFill>
              <a:highlight>
                <a:srgbClr val="FFFFFF"/>
              </a:highlight>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86E9C948-F8BB-471F-ADE7-C9BB7B050241}"/>
              </a:ext>
            </a:extLst>
          </p:cNvPr>
          <p:cNvPicPr>
            <a:picLocks noChangeAspect="1"/>
          </p:cNvPicPr>
          <p:nvPr/>
        </p:nvPicPr>
        <p:blipFill>
          <a:blip r:embed="rId3"/>
          <a:stretch>
            <a:fillRect/>
          </a:stretch>
        </p:blipFill>
        <p:spPr>
          <a:xfrm>
            <a:off x="3757612" y="3724150"/>
            <a:ext cx="1628775" cy="1028700"/>
          </a:xfrm>
          <a:prstGeom prst="rect">
            <a:avLst/>
          </a:prstGeom>
        </p:spPr>
      </p:pic>
    </p:spTree>
    <p:extLst>
      <p:ext uri="{BB962C8B-B14F-4D97-AF65-F5344CB8AC3E}">
        <p14:creationId xmlns:p14="http://schemas.microsoft.com/office/powerpoint/2010/main" val="1872233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pt-BR" sz="2800" b="1" dirty="0">
                <a:solidFill>
                  <a:srgbClr val="B00055"/>
                </a:solidFill>
                <a:latin typeface="Saira"/>
                <a:ea typeface="Saira"/>
                <a:cs typeface="Saira"/>
                <a:sym typeface="Saira"/>
              </a:rPr>
              <a:t>Unidades</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r>
              <a:rPr lang="es-ES" sz="1200" dirty="0">
                <a:solidFill>
                  <a:srgbClr val="595959"/>
                </a:solidFill>
                <a:highlight>
                  <a:srgbClr val="FFFFFF"/>
                </a:highlight>
                <a:latin typeface="Montserrat"/>
                <a:ea typeface="Montserrat"/>
                <a:cs typeface="Montserrat"/>
                <a:sym typeface="Montserrat"/>
              </a:rPr>
              <a:t>En </a:t>
            </a:r>
            <a:r>
              <a:rPr lang="es-ES" sz="1200" dirty="0" err="1">
                <a:solidFill>
                  <a:srgbClr val="595959"/>
                </a:solidFill>
                <a:highlight>
                  <a:srgbClr val="FFFFFF"/>
                </a:highlight>
                <a:latin typeface="Montserrat"/>
                <a:ea typeface="Montserrat"/>
                <a:cs typeface="Montserrat"/>
                <a:sym typeface="Montserrat"/>
              </a:rPr>
              <a:t>css</a:t>
            </a:r>
            <a:r>
              <a:rPr lang="es-ES" sz="1200" dirty="0">
                <a:solidFill>
                  <a:srgbClr val="595959"/>
                </a:solidFill>
                <a:highlight>
                  <a:srgbClr val="FFFFFF"/>
                </a:highlight>
                <a:latin typeface="Montserrat"/>
                <a:ea typeface="Montserrat"/>
                <a:cs typeface="Montserrat"/>
                <a:sym typeface="Montserrat"/>
              </a:rPr>
              <a:t> utilizamos medidas para establecer alturas, anchos, márgenes, tamaño de la letra,… de los diferentes elementos </a:t>
            </a:r>
            <a:r>
              <a:rPr lang="es-ES" sz="1200" dirty="0" err="1">
                <a:solidFill>
                  <a:srgbClr val="595959"/>
                </a:solidFill>
                <a:highlight>
                  <a:srgbClr val="FFFFFF"/>
                </a:highlight>
                <a:latin typeface="Montserrat"/>
                <a:ea typeface="Montserrat"/>
                <a:cs typeface="Montserrat"/>
                <a:sym typeface="Montserrat"/>
              </a:rPr>
              <a:t>html</a:t>
            </a:r>
            <a:r>
              <a:rPr lang="es-ES" sz="1200" dirty="0">
                <a:solidFill>
                  <a:srgbClr val="595959"/>
                </a:solidFill>
                <a:highlight>
                  <a:srgbClr val="FFFFFF"/>
                </a:highlight>
                <a:latin typeface="Montserrat"/>
                <a:ea typeface="Montserrat"/>
                <a:cs typeface="Montserrat"/>
                <a:sym typeface="Montserrat"/>
              </a:rPr>
              <a:t>.</a:t>
            </a:r>
          </a:p>
          <a:p>
            <a:pPr marL="171450" lvl="0" indent="-171450" algn="l" rtl="0">
              <a:lnSpc>
                <a:spcPct val="150000"/>
              </a:lnSpc>
              <a:spcBef>
                <a:spcPts val="1200"/>
              </a:spcBef>
              <a:spcAft>
                <a:spcPts val="1200"/>
              </a:spcAft>
              <a:buFont typeface="Arial" panose="020B0604020202020204" pitchFamily="34" charset="0"/>
              <a:buChar char="•"/>
            </a:pPr>
            <a:r>
              <a:rPr lang="es-ES" sz="1200" dirty="0">
                <a:solidFill>
                  <a:srgbClr val="595959"/>
                </a:solidFill>
                <a:highlight>
                  <a:srgbClr val="FFFFFF"/>
                </a:highlight>
                <a:latin typeface="Montserrat"/>
                <a:ea typeface="Montserrat"/>
                <a:cs typeface="Montserrat"/>
                <a:sym typeface="Montserrat"/>
              </a:rPr>
              <a:t>Se indica con un valor numérico decimal y la medida.</a:t>
            </a:r>
          </a:p>
          <a:p>
            <a:pPr marL="171450" lvl="0" indent="-171450" algn="l" rtl="0">
              <a:lnSpc>
                <a:spcPct val="150000"/>
              </a:lnSpc>
              <a:spcBef>
                <a:spcPts val="1200"/>
              </a:spcBef>
              <a:spcAft>
                <a:spcPts val="1200"/>
              </a:spcAft>
              <a:buFont typeface="Arial" panose="020B0604020202020204" pitchFamily="34" charset="0"/>
              <a:buChar char="•"/>
            </a:pPr>
            <a:r>
              <a:rPr lang="es-ES" sz="1200" dirty="0">
                <a:solidFill>
                  <a:srgbClr val="595959"/>
                </a:solidFill>
                <a:highlight>
                  <a:srgbClr val="FFFFFF"/>
                </a:highlight>
                <a:latin typeface="Montserrat"/>
                <a:ea typeface="Montserrat"/>
                <a:cs typeface="Montserrat"/>
                <a:sym typeface="Montserrat"/>
              </a:rPr>
              <a:t>Entre el valor y la medida no debe haber ningún espacio.</a:t>
            </a:r>
          </a:p>
          <a:p>
            <a:pPr marL="171450" lvl="0" indent="-171450" algn="l" rtl="0">
              <a:lnSpc>
                <a:spcPct val="150000"/>
              </a:lnSpc>
              <a:spcBef>
                <a:spcPts val="1200"/>
              </a:spcBef>
              <a:spcAft>
                <a:spcPts val="1200"/>
              </a:spcAft>
              <a:buFont typeface="Arial" panose="020B0604020202020204" pitchFamily="34" charset="0"/>
              <a:buChar char="•"/>
            </a:pPr>
            <a:r>
              <a:rPr lang="es-ES" sz="1200" dirty="0">
                <a:solidFill>
                  <a:srgbClr val="595959"/>
                </a:solidFill>
                <a:highlight>
                  <a:srgbClr val="FFFFFF"/>
                </a:highlight>
                <a:latin typeface="Montserrat"/>
                <a:ea typeface="Montserrat"/>
                <a:cs typeface="Montserrat"/>
                <a:sym typeface="Montserrat"/>
              </a:rPr>
              <a:t>Cuando el valor es 0 no hace falta indicar la unidad de medida</a:t>
            </a:r>
          </a:p>
        </p:txBody>
      </p:sp>
    </p:spTree>
    <p:extLst>
      <p:ext uri="{BB962C8B-B14F-4D97-AF65-F5344CB8AC3E}">
        <p14:creationId xmlns:p14="http://schemas.microsoft.com/office/powerpoint/2010/main" val="1293909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pt-BR" sz="2800" b="1" dirty="0">
                <a:solidFill>
                  <a:srgbClr val="B00055"/>
                </a:solidFill>
                <a:latin typeface="Saira"/>
                <a:ea typeface="Saira"/>
                <a:cs typeface="Saira"/>
                <a:sym typeface="Saira"/>
              </a:rPr>
              <a:t>Unidades Absolutas</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lvl="0" algn="l" rtl="0">
              <a:lnSpc>
                <a:spcPct val="150000"/>
              </a:lnSpc>
              <a:spcBef>
                <a:spcPts val="1200"/>
              </a:spcBef>
              <a:spcAft>
                <a:spcPts val="1200"/>
              </a:spcAft>
            </a:pPr>
            <a:r>
              <a:rPr lang="es-ES" sz="1200" dirty="0">
                <a:solidFill>
                  <a:srgbClr val="595959"/>
                </a:solidFill>
                <a:highlight>
                  <a:srgbClr val="FFFFFF"/>
                </a:highlight>
                <a:latin typeface="Montserrat"/>
                <a:ea typeface="Montserrat"/>
                <a:cs typeface="Montserrat"/>
                <a:sym typeface="Montserrat"/>
              </a:rPr>
              <a:t>Establecen de forma exacta el valor de un elemento, no dependen de otro valor de referencia.</a:t>
            </a:r>
          </a:p>
          <a:p>
            <a:pPr lvl="0" algn="l" rtl="0">
              <a:lnSpc>
                <a:spcPct val="150000"/>
              </a:lnSpc>
              <a:spcBef>
                <a:spcPts val="1200"/>
              </a:spcBef>
              <a:spcAft>
                <a:spcPts val="1200"/>
              </a:spcAft>
            </a:pPr>
            <a:r>
              <a:rPr lang="es-ES" sz="1200" dirty="0">
                <a:solidFill>
                  <a:srgbClr val="595959"/>
                </a:solidFill>
                <a:highlight>
                  <a:srgbClr val="FFFFFF"/>
                </a:highlight>
                <a:latin typeface="Montserrat"/>
                <a:ea typeface="Montserrat"/>
                <a:cs typeface="Montserrat"/>
                <a:sym typeface="Montserrat"/>
              </a:rPr>
              <a:t>Un ejemplo de esto puede ser las medidas en </a:t>
            </a:r>
            <a:r>
              <a:rPr lang="es-ES" sz="1200" b="1" dirty="0">
                <a:solidFill>
                  <a:srgbClr val="595959"/>
                </a:solidFill>
                <a:highlight>
                  <a:srgbClr val="FFFFFF"/>
                </a:highlight>
                <a:latin typeface="Montserrat"/>
                <a:ea typeface="Montserrat"/>
                <a:cs typeface="Montserrat"/>
                <a:sym typeface="Montserrat"/>
              </a:rPr>
              <a:t>pixeles</a:t>
            </a:r>
            <a:r>
              <a:rPr lang="es-ES" sz="1200" dirty="0">
                <a:solidFill>
                  <a:srgbClr val="595959"/>
                </a:solidFill>
                <a:highlight>
                  <a:srgbClr val="FFFFFF"/>
                </a:highlight>
                <a:latin typeface="Montserrat"/>
                <a:ea typeface="Montserrat"/>
                <a:cs typeface="Montserrat"/>
                <a:sym typeface="Montserrat"/>
              </a:rPr>
              <a:t>.</a:t>
            </a:r>
          </a:p>
        </p:txBody>
      </p:sp>
    </p:spTree>
    <p:extLst>
      <p:ext uri="{BB962C8B-B14F-4D97-AF65-F5344CB8AC3E}">
        <p14:creationId xmlns:p14="http://schemas.microsoft.com/office/powerpoint/2010/main" val="2625649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pt-BR" sz="2800" b="1" dirty="0">
                <a:solidFill>
                  <a:srgbClr val="B00055"/>
                </a:solidFill>
                <a:latin typeface="Saira"/>
                <a:ea typeface="Saira"/>
                <a:cs typeface="Saira"/>
                <a:sym typeface="Saira"/>
              </a:rPr>
              <a:t>Unidades relativas: em</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lvl="0" algn="l" rtl="0">
              <a:lnSpc>
                <a:spcPct val="150000"/>
              </a:lnSpc>
              <a:spcBef>
                <a:spcPts val="1200"/>
              </a:spcBef>
              <a:spcAft>
                <a:spcPts val="1200"/>
              </a:spcAft>
            </a:pPr>
            <a:r>
              <a:rPr lang="es-ES" sz="1200" dirty="0">
                <a:solidFill>
                  <a:srgbClr val="595959"/>
                </a:solidFill>
                <a:highlight>
                  <a:srgbClr val="FFFFFF"/>
                </a:highlight>
                <a:latin typeface="Montserrat"/>
                <a:ea typeface="Montserrat"/>
                <a:cs typeface="Montserrat"/>
                <a:sym typeface="Montserrat"/>
              </a:rPr>
              <a:t>En resumen, </a:t>
            </a:r>
            <a:r>
              <a:rPr lang="es-ES" sz="1200" b="1" dirty="0">
                <a:solidFill>
                  <a:srgbClr val="595959"/>
                </a:solidFill>
                <a:highlight>
                  <a:srgbClr val="FFFFFF"/>
                </a:highlight>
                <a:latin typeface="Montserrat"/>
                <a:ea typeface="Montserrat"/>
                <a:cs typeface="Montserrat"/>
                <a:sym typeface="Montserrat"/>
              </a:rPr>
              <a:t>las unidades relativas definen su valor en función de otro valor de referencia.</a:t>
            </a:r>
          </a:p>
          <a:p>
            <a:pPr lvl="0" algn="l" rtl="0">
              <a:lnSpc>
                <a:spcPct val="150000"/>
              </a:lnSpc>
              <a:spcBef>
                <a:spcPts val="1200"/>
              </a:spcBef>
              <a:spcAft>
                <a:spcPts val="1200"/>
              </a:spcAft>
            </a:pPr>
            <a:r>
              <a:rPr lang="es-ES" sz="1200" b="1" dirty="0">
                <a:solidFill>
                  <a:srgbClr val="595959"/>
                </a:solidFill>
                <a:highlight>
                  <a:srgbClr val="FFFFFF"/>
                </a:highlight>
                <a:latin typeface="Montserrat"/>
                <a:ea typeface="Montserrat"/>
                <a:cs typeface="Montserrat"/>
                <a:sym typeface="Montserrat"/>
              </a:rPr>
              <a:t>EM: Es una unidad que permite establecer el tamaño de la fuente de un elemento en relación con el tamaño de la fuente de su padre.</a:t>
            </a:r>
          </a:p>
        </p:txBody>
      </p:sp>
    </p:spTree>
    <p:extLst>
      <p:ext uri="{BB962C8B-B14F-4D97-AF65-F5344CB8AC3E}">
        <p14:creationId xmlns:p14="http://schemas.microsoft.com/office/powerpoint/2010/main" val="204043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pt-BR" sz="2800" b="1" dirty="0">
                <a:solidFill>
                  <a:srgbClr val="B00055"/>
                </a:solidFill>
                <a:latin typeface="Saira"/>
                <a:ea typeface="Saira"/>
                <a:cs typeface="Saira"/>
                <a:sym typeface="Saira"/>
              </a:rPr>
              <a:t>Unidades relativas: em</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lvl="0" algn="l" rtl="0">
              <a:lnSpc>
                <a:spcPct val="150000"/>
              </a:lnSpc>
              <a:spcBef>
                <a:spcPts val="1200"/>
              </a:spcBef>
              <a:spcAft>
                <a:spcPts val="1200"/>
              </a:spcAft>
            </a:pPr>
            <a:endParaRPr lang="es-ES" sz="1200" b="1" dirty="0">
              <a:solidFill>
                <a:srgbClr val="595959"/>
              </a:solidFill>
              <a:highlight>
                <a:srgbClr val="FFFFFF"/>
              </a:highlight>
              <a:latin typeface="Montserrat"/>
              <a:ea typeface="Montserrat"/>
              <a:cs typeface="Montserrat"/>
              <a:sym typeface="Montserrat"/>
            </a:endParaRPr>
          </a:p>
          <a:p>
            <a:pPr lvl="0" algn="l" rtl="0">
              <a:lnSpc>
                <a:spcPct val="150000"/>
              </a:lnSpc>
              <a:spcBef>
                <a:spcPts val="1200"/>
              </a:spcBef>
              <a:spcAft>
                <a:spcPts val="1200"/>
              </a:spcAft>
            </a:pPr>
            <a:endParaRPr lang="es-ES" sz="1200" b="1" dirty="0">
              <a:solidFill>
                <a:srgbClr val="595959"/>
              </a:solidFill>
              <a:highlight>
                <a:srgbClr val="FFFFFF"/>
              </a:highlight>
              <a:latin typeface="Montserrat"/>
              <a:ea typeface="Montserrat"/>
              <a:cs typeface="Montserrat"/>
              <a:sym typeface="Montserrat"/>
            </a:endParaRPr>
          </a:p>
          <a:p>
            <a:pPr lvl="0" algn="l" rtl="0">
              <a:lnSpc>
                <a:spcPct val="150000"/>
              </a:lnSpc>
              <a:spcBef>
                <a:spcPts val="1200"/>
              </a:spcBef>
              <a:spcAft>
                <a:spcPts val="1200"/>
              </a:spcAft>
            </a:pPr>
            <a:r>
              <a:rPr lang="es-ES" sz="1200" b="1" dirty="0">
                <a:solidFill>
                  <a:srgbClr val="595959"/>
                </a:solidFill>
                <a:highlight>
                  <a:srgbClr val="FFFFFF"/>
                </a:highlight>
                <a:latin typeface="Montserrat"/>
                <a:ea typeface="Montserrat"/>
                <a:cs typeface="Montserrat"/>
                <a:sym typeface="Montserrat"/>
              </a:rPr>
              <a:t>En este ejemplo, la clase “</a:t>
            </a:r>
            <a:r>
              <a:rPr lang="es-ES" sz="1200" b="1" dirty="0" err="1">
                <a:solidFill>
                  <a:srgbClr val="595959"/>
                </a:solidFill>
                <a:highlight>
                  <a:srgbClr val="FFFFFF"/>
                </a:highlight>
                <a:latin typeface="Montserrat"/>
                <a:ea typeface="Montserrat"/>
                <a:cs typeface="Montserrat"/>
                <a:sym typeface="Montserrat"/>
              </a:rPr>
              <a:t>child</a:t>
            </a:r>
            <a:r>
              <a:rPr lang="es-ES" sz="1200" b="1" dirty="0">
                <a:solidFill>
                  <a:srgbClr val="595959"/>
                </a:solidFill>
                <a:highlight>
                  <a:srgbClr val="FFFFFF"/>
                </a:highlight>
                <a:latin typeface="Montserrat"/>
                <a:ea typeface="Montserrat"/>
                <a:cs typeface="Montserrat"/>
                <a:sym typeface="Montserrat"/>
              </a:rPr>
              <a:t>” tendrá un valor de Font-</a:t>
            </a:r>
            <a:r>
              <a:rPr lang="es-ES" sz="1200" b="1" dirty="0" err="1">
                <a:solidFill>
                  <a:srgbClr val="595959"/>
                </a:solidFill>
                <a:highlight>
                  <a:srgbClr val="FFFFFF"/>
                </a:highlight>
                <a:latin typeface="Montserrat"/>
                <a:ea typeface="Montserrat"/>
                <a:cs typeface="Montserrat"/>
                <a:sym typeface="Montserrat"/>
              </a:rPr>
              <a:t>size</a:t>
            </a:r>
            <a:r>
              <a:rPr lang="es-ES" sz="1200" b="1" dirty="0">
                <a:solidFill>
                  <a:srgbClr val="595959"/>
                </a:solidFill>
                <a:highlight>
                  <a:srgbClr val="FFFFFF"/>
                </a:highlight>
                <a:latin typeface="Montserrat"/>
                <a:ea typeface="Montserrat"/>
                <a:cs typeface="Montserrat"/>
                <a:sym typeface="Montserrat"/>
              </a:rPr>
              <a:t> de 27px (1.5 * 18px)</a:t>
            </a:r>
          </a:p>
          <a:p>
            <a:pPr lvl="0" algn="l" rtl="0">
              <a:lnSpc>
                <a:spcPct val="150000"/>
              </a:lnSpc>
              <a:spcBef>
                <a:spcPts val="1200"/>
              </a:spcBef>
              <a:spcAft>
                <a:spcPts val="1200"/>
              </a:spcAft>
            </a:pPr>
            <a:r>
              <a:rPr lang="es-ES" sz="1200" b="1" dirty="0">
                <a:solidFill>
                  <a:srgbClr val="595959"/>
                </a:solidFill>
                <a:highlight>
                  <a:srgbClr val="FFFFFF"/>
                </a:highlight>
                <a:latin typeface="Montserrat"/>
                <a:ea typeface="Montserrat"/>
                <a:cs typeface="Montserrat"/>
                <a:sym typeface="Montserrat"/>
              </a:rPr>
              <a:t>Si el elemento padre no especifica un valor para el tamaño de la fuente, se buscará un valor más arriba en el árbol del DOM. Si no se especifica el tamaño de la fuente hasta el elemento raíz (&lt;</a:t>
            </a:r>
            <a:r>
              <a:rPr lang="es-ES" sz="1200" b="1" dirty="0" err="1">
                <a:solidFill>
                  <a:srgbClr val="595959"/>
                </a:solidFill>
                <a:highlight>
                  <a:srgbClr val="FFFFFF"/>
                </a:highlight>
                <a:latin typeface="Montserrat"/>
                <a:ea typeface="Montserrat"/>
                <a:cs typeface="Montserrat"/>
                <a:sym typeface="Montserrat"/>
              </a:rPr>
              <a:t>html</a:t>
            </a:r>
            <a:r>
              <a:rPr lang="es-ES" sz="1200" b="1" dirty="0">
                <a:solidFill>
                  <a:srgbClr val="595959"/>
                </a:solidFill>
                <a:highlight>
                  <a:srgbClr val="FFFFFF"/>
                </a:highlight>
                <a:latin typeface="Montserrat"/>
                <a:ea typeface="Montserrat"/>
                <a:cs typeface="Montserrat"/>
                <a:sym typeface="Montserrat"/>
              </a:rPr>
              <a:t>&gt;), se utilizará el valor predeterminado del navegador de 16px.</a:t>
            </a:r>
          </a:p>
        </p:txBody>
      </p:sp>
      <p:pic>
        <p:nvPicPr>
          <p:cNvPr id="3" name="Picture 2">
            <a:extLst>
              <a:ext uri="{FF2B5EF4-FFF2-40B4-BE49-F238E27FC236}">
                <a16:creationId xmlns:a16="http://schemas.microsoft.com/office/drawing/2014/main" id="{D0E11E7C-57A5-48D1-95FD-90EA1AF144E6}"/>
              </a:ext>
            </a:extLst>
          </p:cNvPr>
          <p:cNvPicPr>
            <a:picLocks noChangeAspect="1"/>
          </p:cNvPicPr>
          <p:nvPr/>
        </p:nvPicPr>
        <p:blipFill>
          <a:blip r:embed="rId4"/>
          <a:stretch>
            <a:fillRect/>
          </a:stretch>
        </p:blipFill>
        <p:spPr>
          <a:xfrm>
            <a:off x="1814423" y="1530666"/>
            <a:ext cx="5515154" cy="1100058"/>
          </a:xfrm>
          <a:prstGeom prst="rect">
            <a:avLst/>
          </a:prstGeom>
        </p:spPr>
      </p:pic>
    </p:spTree>
    <p:extLst>
      <p:ext uri="{BB962C8B-B14F-4D97-AF65-F5344CB8AC3E}">
        <p14:creationId xmlns:p14="http://schemas.microsoft.com/office/powerpoint/2010/main" val="1995350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pt-BR" sz="2800" b="1" dirty="0">
                <a:solidFill>
                  <a:srgbClr val="B00055"/>
                </a:solidFill>
                <a:latin typeface="Saira"/>
                <a:ea typeface="Saira"/>
                <a:cs typeface="Saira"/>
                <a:sym typeface="Saira"/>
              </a:rPr>
              <a:t>Unidades relativas: em</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lvl="0" algn="l" rtl="0">
              <a:lnSpc>
                <a:spcPct val="150000"/>
              </a:lnSpc>
              <a:spcBef>
                <a:spcPts val="1200"/>
              </a:spcBef>
              <a:spcAft>
                <a:spcPts val="1200"/>
              </a:spcAft>
            </a:pPr>
            <a:r>
              <a:rPr lang="es-ES" sz="1200" dirty="0">
                <a:solidFill>
                  <a:srgbClr val="595959"/>
                </a:solidFill>
                <a:highlight>
                  <a:srgbClr val="FFFFFF"/>
                </a:highlight>
                <a:latin typeface="Montserrat"/>
                <a:ea typeface="Montserrat"/>
                <a:cs typeface="Montserrat"/>
                <a:sym typeface="Montserrat"/>
              </a:rPr>
              <a:t>Sin embargo</a:t>
            </a:r>
            <a:r>
              <a:rPr lang="es-ES" sz="1200" b="1" dirty="0">
                <a:solidFill>
                  <a:srgbClr val="595959"/>
                </a:solidFill>
                <a:highlight>
                  <a:srgbClr val="FFFFFF"/>
                </a:highlight>
                <a:latin typeface="Montserrat"/>
                <a:ea typeface="Montserrat"/>
                <a:cs typeface="Montserrat"/>
                <a:sym typeface="Montserrat"/>
              </a:rPr>
              <a:t>, las unidades em pueden usarse para mucho más que para establecer el tamaño de la fuente.</a:t>
            </a:r>
          </a:p>
          <a:p>
            <a:pPr lvl="0" algn="l" rtl="0">
              <a:lnSpc>
                <a:spcPct val="150000"/>
              </a:lnSpc>
              <a:spcBef>
                <a:spcPts val="1200"/>
              </a:spcBef>
              <a:spcAft>
                <a:spcPts val="1200"/>
              </a:spcAft>
            </a:pPr>
            <a:r>
              <a:rPr lang="es-ES" sz="1200" dirty="0">
                <a:solidFill>
                  <a:srgbClr val="595959"/>
                </a:solidFill>
                <a:highlight>
                  <a:srgbClr val="FFFFFF"/>
                </a:highlight>
                <a:latin typeface="Montserrat"/>
                <a:ea typeface="Montserrat"/>
                <a:cs typeface="Montserrat"/>
                <a:sym typeface="Montserrat"/>
              </a:rPr>
              <a:t>Pueden</a:t>
            </a:r>
            <a:r>
              <a:rPr lang="es-ES" sz="1200" b="1" dirty="0">
                <a:solidFill>
                  <a:srgbClr val="595959"/>
                </a:solidFill>
                <a:highlight>
                  <a:srgbClr val="FFFFFF"/>
                </a:highlight>
                <a:latin typeface="Montserrat"/>
                <a:ea typeface="Montserrat"/>
                <a:cs typeface="Montserrat"/>
                <a:sym typeface="Montserrat"/>
              </a:rPr>
              <a:t> </a:t>
            </a:r>
            <a:r>
              <a:rPr lang="es-ES" sz="1200" dirty="0">
                <a:solidFill>
                  <a:srgbClr val="595959"/>
                </a:solidFill>
                <a:highlight>
                  <a:srgbClr val="FFFFFF"/>
                </a:highlight>
                <a:latin typeface="Montserrat"/>
                <a:ea typeface="Montserrat"/>
                <a:cs typeface="Montserrat"/>
                <a:sym typeface="Montserrat"/>
              </a:rPr>
              <a:t>usarse prácticamente en todos los lugares en los que se esperan unidades (</a:t>
            </a:r>
            <a:r>
              <a:rPr lang="es-ES" sz="1200" dirty="0" err="1">
                <a:solidFill>
                  <a:srgbClr val="595959"/>
                </a:solidFill>
                <a:highlight>
                  <a:srgbClr val="FFFFFF"/>
                </a:highlight>
                <a:latin typeface="Montserrat"/>
                <a:ea typeface="Montserrat"/>
                <a:cs typeface="Montserrat"/>
                <a:sym typeface="Montserrat"/>
              </a:rPr>
              <a:t>padding</a:t>
            </a:r>
            <a:r>
              <a:rPr lang="es-ES" sz="1200" dirty="0">
                <a:solidFill>
                  <a:srgbClr val="595959"/>
                </a:solidFill>
                <a:highlight>
                  <a:srgbClr val="FFFFFF"/>
                </a:highlight>
                <a:latin typeface="Montserrat"/>
                <a:ea typeface="Montserrat"/>
                <a:cs typeface="Montserrat"/>
                <a:sym typeface="Montserrat"/>
              </a:rPr>
              <a:t>, </a:t>
            </a:r>
            <a:r>
              <a:rPr lang="es-ES" sz="1200" dirty="0" err="1">
                <a:solidFill>
                  <a:srgbClr val="595959"/>
                </a:solidFill>
                <a:highlight>
                  <a:srgbClr val="FFFFFF"/>
                </a:highlight>
                <a:latin typeface="Montserrat"/>
                <a:ea typeface="Montserrat"/>
                <a:cs typeface="Montserrat"/>
                <a:sym typeface="Montserrat"/>
              </a:rPr>
              <a:t>margin</a:t>
            </a:r>
            <a:r>
              <a:rPr lang="es-ES" sz="1200" dirty="0">
                <a:solidFill>
                  <a:srgbClr val="595959"/>
                </a:solidFill>
                <a:highlight>
                  <a:srgbClr val="FFFFFF"/>
                </a:highlight>
                <a:latin typeface="Montserrat"/>
                <a:ea typeface="Montserrat"/>
                <a:cs typeface="Montserrat"/>
                <a:sym typeface="Montserrat"/>
              </a:rPr>
              <a:t>, </a:t>
            </a:r>
            <a:r>
              <a:rPr lang="es-ES" sz="1200" dirty="0" err="1">
                <a:solidFill>
                  <a:srgbClr val="595959"/>
                </a:solidFill>
                <a:highlight>
                  <a:srgbClr val="FFFFFF"/>
                </a:highlight>
                <a:latin typeface="Montserrat"/>
                <a:ea typeface="Montserrat"/>
                <a:cs typeface="Montserrat"/>
                <a:sym typeface="Montserrat"/>
              </a:rPr>
              <a:t>height</a:t>
            </a:r>
            <a:r>
              <a:rPr lang="es-ES" sz="1200" dirty="0">
                <a:solidFill>
                  <a:srgbClr val="595959"/>
                </a:solidFill>
                <a:highlight>
                  <a:srgbClr val="FFFFFF"/>
                </a:highlight>
                <a:latin typeface="Montserrat"/>
                <a:ea typeface="Montserrat"/>
                <a:cs typeface="Montserrat"/>
                <a:sym typeface="Montserrat"/>
              </a:rPr>
              <a:t>, </a:t>
            </a:r>
            <a:r>
              <a:rPr lang="es-ES" sz="1200" dirty="0" err="1">
                <a:solidFill>
                  <a:srgbClr val="595959"/>
                </a:solidFill>
                <a:highlight>
                  <a:srgbClr val="FFFFFF"/>
                </a:highlight>
                <a:latin typeface="Montserrat"/>
                <a:ea typeface="Montserrat"/>
                <a:cs typeface="Montserrat"/>
                <a:sym typeface="Montserrat"/>
              </a:rPr>
              <a:t>width</a:t>
            </a:r>
            <a:r>
              <a:rPr lang="es-ES" sz="1200" dirty="0">
                <a:solidFill>
                  <a:srgbClr val="595959"/>
                </a:solidFill>
                <a:highlight>
                  <a:srgbClr val="FFFFFF"/>
                </a:highlight>
                <a:latin typeface="Montserrat"/>
                <a:ea typeface="Montserrat"/>
                <a:cs typeface="Montserrat"/>
                <a:sym typeface="Montserrat"/>
              </a:rPr>
              <a:t>, </a:t>
            </a:r>
            <a:r>
              <a:rPr lang="es-ES" sz="1200" dirty="0" err="1">
                <a:solidFill>
                  <a:srgbClr val="595959"/>
                </a:solidFill>
                <a:highlight>
                  <a:srgbClr val="FFFFFF"/>
                </a:highlight>
                <a:latin typeface="Montserrat"/>
                <a:ea typeface="Montserrat"/>
                <a:cs typeface="Montserrat"/>
                <a:sym typeface="Montserrat"/>
              </a:rPr>
              <a:t>max-width</a:t>
            </a:r>
            <a:r>
              <a:rPr lang="es-ES" sz="1200" dirty="0">
                <a:solidFill>
                  <a:srgbClr val="595959"/>
                </a:solidFill>
                <a:highlight>
                  <a:srgbClr val="FFFFFF"/>
                </a:highlight>
                <a:latin typeface="Montserrat"/>
                <a:ea typeface="Montserrat"/>
                <a:cs typeface="Montserrat"/>
                <a:sym typeface="Montserrat"/>
              </a:rPr>
              <a:t>, </a:t>
            </a:r>
            <a:r>
              <a:rPr lang="es-ES" sz="1200" dirty="0" err="1">
                <a:solidFill>
                  <a:srgbClr val="595959"/>
                </a:solidFill>
                <a:highlight>
                  <a:srgbClr val="FFFFFF"/>
                </a:highlight>
                <a:latin typeface="Montserrat"/>
                <a:ea typeface="Montserrat"/>
                <a:cs typeface="Montserrat"/>
                <a:sym typeface="Montserrat"/>
              </a:rPr>
              <a:t>etc</a:t>
            </a:r>
            <a:r>
              <a:rPr lang="es-ES" sz="1200" dirty="0">
                <a:solidFill>
                  <a:srgbClr val="595959"/>
                </a:solidFill>
                <a:highlight>
                  <a:srgbClr val="FFFFFF"/>
                </a:highlight>
                <a:latin typeface="Montserrat"/>
                <a:ea typeface="Montserrat"/>
                <a:cs typeface="Montserrat"/>
                <a:sym typeface="Montserrat"/>
              </a:rPr>
              <a:t>)</a:t>
            </a:r>
          </a:p>
          <a:p>
            <a:pPr lvl="0" algn="l" rtl="0">
              <a:lnSpc>
                <a:spcPct val="150000"/>
              </a:lnSpc>
              <a:spcBef>
                <a:spcPts val="1200"/>
              </a:spcBef>
              <a:spcAft>
                <a:spcPts val="1200"/>
              </a:spcAft>
            </a:pPr>
            <a:r>
              <a:rPr lang="es-ES" sz="1200" b="1" dirty="0">
                <a:solidFill>
                  <a:srgbClr val="595959"/>
                </a:solidFill>
                <a:highlight>
                  <a:srgbClr val="FFFFFF"/>
                </a:highlight>
                <a:latin typeface="Montserrat"/>
                <a:ea typeface="Montserrat"/>
                <a:cs typeface="Montserrat"/>
                <a:sym typeface="Montserrat"/>
              </a:rPr>
              <a:t>Cuando las unidades em se usan en otras propiedades que no sean el tamaño de la fuente, el valor es relativo al propio tamaño de la fuente del elemento.</a:t>
            </a:r>
          </a:p>
          <a:p>
            <a:pPr lvl="0" algn="l" rtl="0">
              <a:lnSpc>
                <a:spcPct val="150000"/>
              </a:lnSpc>
              <a:spcBef>
                <a:spcPts val="1200"/>
              </a:spcBef>
              <a:spcAft>
                <a:spcPts val="1200"/>
              </a:spcAft>
            </a:pPr>
            <a:endParaRPr lang="es-ES" sz="1200" b="1" dirty="0">
              <a:solidFill>
                <a:srgbClr val="595959"/>
              </a:solidFill>
              <a:highlight>
                <a:srgbClr val="FFFFFF"/>
              </a:highlight>
              <a:latin typeface="Montserrat"/>
              <a:ea typeface="Montserrat"/>
              <a:cs typeface="Montserrat"/>
              <a:sym typeface="Montserrat"/>
            </a:endParaRPr>
          </a:p>
        </p:txBody>
      </p:sp>
    </p:spTree>
    <p:extLst>
      <p:ext uri="{BB962C8B-B14F-4D97-AF65-F5344CB8AC3E}">
        <p14:creationId xmlns:p14="http://schemas.microsoft.com/office/powerpoint/2010/main" val="1121396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pt-BR" sz="2800" b="1" dirty="0">
                <a:solidFill>
                  <a:srgbClr val="B00055"/>
                </a:solidFill>
                <a:latin typeface="Saira"/>
                <a:ea typeface="Saira"/>
                <a:cs typeface="Saira"/>
                <a:sym typeface="Saira"/>
              </a:rPr>
              <a:t>Unidades relativas: em</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lvl="0" algn="l" rtl="0">
              <a:lnSpc>
                <a:spcPct val="150000"/>
              </a:lnSpc>
              <a:spcBef>
                <a:spcPts val="1200"/>
              </a:spcBef>
              <a:spcAft>
                <a:spcPts val="1200"/>
              </a:spcAft>
            </a:pPr>
            <a:endParaRPr lang="es-ES" sz="1200" b="1" dirty="0">
              <a:solidFill>
                <a:srgbClr val="595959"/>
              </a:solidFill>
              <a:highlight>
                <a:srgbClr val="FFFFFF"/>
              </a:highlight>
              <a:latin typeface="Montserrat"/>
              <a:ea typeface="Montserrat"/>
              <a:cs typeface="Montserrat"/>
              <a:sym typeface="Montserrat"/>
            </a:endParaRPr>
          </a:p>
          <a:p>
            <a:pPr lvl="0" algn="l" rtl="0">
              <a:lnSpc>
                <a:spcPct val="150000"/>
              </a:lnSpc>
              <a:spcBef>
                <a:spcPts val="1200"/>
              </a:spcBef>
              <a:spcAft>
                <a:spcPts val="1200"/>
              </a:spcAft>
            </a:pPr>
            <a:endParaRPr lang="es-ES" sz="1200" b="1" dirty="0">
              <a:solidFill>
                <a:srgbClr val="595959"/>
              </a:solidFill>
              <a:highlight>
                <a:srgbClr val="FFFFFF"/>
              </a:highlight>
              <a:latin typeface="Montserrat"/>
              <a:ea typeface="Montserrat"/>
              <a:cs typeface="Montserrat"/>
              <a:sym typeface="Montserrat"/>
            </a:endParaRPr>
          </a:p>
          <a:p>
            <a:pPr lvl="0" algn="l" rtl="0">
              <a:lnSpc>
                <a:spcPct val="150000"/>
              </a:lnSpc>
              <a:spcBef>
                <a:spcPts val="600"/>
              </a:spcBef>
              <a:spcAft>
                <a:spcPts val="1200"/>
              </a:spcAft>
            </a:pPr>
            <a:endParaRPr lang="es-ES" sz="1200" b="1" dirty="0">
              <a:solidFill>
                <a:srgbClr val="595959"/>
              </a:solidFill>
              <a:highlight>
                <a:srgbClr val="FFFFFF"/>
              </a:highlight>
              <a:latin typeface="Montserrat"/>
              <a:ea typeface="Montserrat"/>
              <a:cs typeface="Montserrat"/>
              <a:sym typeface="Montserrat"/>
            </a:endParaRPr>
          </a:p>
          <a:p>
            <a:pPr lvl="0" algn="l" rtl="0">
              <a:lnSpc>
                <a:spcPct val="150000"/>
              </a:lnSpc>
            </a:pPr>
            <a:r>
              <a:rPr lang="es-ES" sz="1200" b="1" dirty="0">
                <a:solidFill>
                  <a:srgbClr val="595959"/>
                </a:solidFill>
                <a:highlight>
                  <a:srgbClr val="FFFFFF"/>
                </a:highlight>
                <a:latin typeface="Montserrat"/>
                <a:ea typeface="Montserrat"/>
                <a:cs typeface="Montserrat"/>
                <a:sym typeface="Montserrat"/>
              </a:rPr>
              <a:t>En este ejemplo, la clase </a:t>
            </a:r>
            <a:r>
              <a:rPr lang="es-ES" sz="1200" b="1" dirty="0" err="1">
                <a:solidFill>
                  <a:srgbClr val="595959"/>
                </a:solidFill>
                <a:highlight>
                  <a:srgbClr val="FFFFFF"/>
                </a:highlight>
                <a:latin typeface="Montserrat"/>
                <a:ea typeface="Montserrat"/>
                <a:cs typeface="Montserrat"/>
                <a:sym typeface="Montserrat"/>
              </a:rPr>
              <a:t>child</a:t>
            </a:r>
            <a:r>
              <a:rPr lang="es-ES" sz="1200" b="1" dirty="0">
                <a:solidFill>
                  <a:srgbClr val="595959"/>
                </a:solidFill>
                <a:highlight>
                  <a:srgbClr val="FFFFFF"/>
                </a:highlight>
                <a:latin typeface="Montserrat"/>
                <a:ea typeface="Montserrat"/>
                <a:cs typeface="Montserrat"/>
                <a:sym typeface="Montserrat"/>
              </a:rPr>
              <a:t> tendrá un Font-</a:t>
            </a:r>
            <a:r>
              <a:rPr lang="es-ES" sz="1200" b="1" dirty="0" err="1">
                <a:solidFill>
                  <a:srgbClr val="595959"/>
                </a:solidFill>
                <a:highlight>
                  <a:srgbClr val="FFFFFF"/>
                </a:highlight>
                <a:latin typeface="Montserrat"/>
                <a:ea typeface="Montserrat"/>
                <a:cs typeface="Montserrat"/>
                <a:sym typeface="Montserrat"/>
              </a:rPr>
              <a:t>size</a:t>
            </a:r>
            <a:r>
              <a:rPr lang="es-ES" sz="1200" b="1" dirty="0">
                <a:solidFill>
                  <a:srgbClr val="595959"/>
                </a:solidFill>
                <a:highlight>
                  <a:srgbClr val="FFFFFF"/>
                </a:highlight>
                <a:latin typeface="Montserrat"/>
                <a:ea typeface="Montserrat"/>
                <a:cs typeface="Montserrat"/>
                <a:sym typeface="Montserrat"/>
              </a:rPr>
              <a:t> de 27px (1.5 &amp; 18px) mientras que de </a:t>
            </a:r>
            <a:r>
              <a:rPr lang="es-ES" sz="1200" b="1" dirty="0" err="1">
                <a:solidFill>
                  <a:srgbClr val="595959"/>
                </a:solidFill>
                <a:highlight>
                  <a:srgbClr val="FFFFFF"/>
                </a:highlight>
                <a:latin typeface="Montserrat"/>
                <a:ea typeface="Montserrat"/>
                <a:cs typeface="Montserrat"/>
                <a:sym typeface="Montserrat"/>
              </a:rPr>
              <a:t>padding</a:t>
            </a:r>
            <a:r>
              <a:rPr lang="es-ES" sz="1200" b="1" dirty="0">
                <a:solidFill>
                  <a:srgbClr val="595959"/>
                </a:solidFill>
                <a:highlight>
                  <a:srgbClr val="FFFFFF"/>
                </a:highlight>
                <a:latin typeface="Montserrat"/>
                <a:ea typeface="Montserrat"/>
                <a:cs typeface="Montserrat"/>
                <a:sym typeface="Montserrat"/>
              </a:rPr>
              <a:t> como vimos anteriormente, se saca la cuenta utilizando el propio elemento. Es decir: </a:t>
            </a:r>
          </a:p>
          <a:p>
            <a:pPr marL="171450" lvl="0" indent="-171450" algn="l" rtl="0">
              <a:lnSpc>
                <a:spcPct val="150000"/>
              </a:lnSpc>
              <a:buFont typeface="Arial" panose="020B0604020202020204" pitchFamily="34" charset="0"/>
              <a:buChar char="•"/>
            </a:pPr>
            <a:r>
              <a:rPr lang="es-ES" sz="1200" b="1" dirty="0" err="1">
                <a:solidFill>
                  <a:srgbClr val="595959"/>
                </a:solidFill>
                <a:highlight>
                  <a:srgbClr val="FFFFFF"/>
                </a:highlight>
                <a:latin typeface="Montserrat"/>
                <a:ea typeface="Montserrat"/>
                <a:cs typeface="Montserrat"/>
                <a:sym typeface="Montserrat"/>
              </a:rPr>
              <a:t>Padding</a:t>
            </a:r>
            <a:r>
              <a:rPr lang="es-ES" sz="1200" b="1" dirty="0">
                <a:solidFill>
                  <a:srgbClr val="595959"/>
                </a:solidFill>
                <a:highlight>
                  <a:srgbClr val="FFFFFF"/>
                </a:highlight>
                <a:latin typeface="Montserrat"/>
                <a:ea typeface="Montserrat"/>
                <a:cs typeface="Montserrat"/>
                <a:sym typeface="Montserrat"/>
              </a:rPr>
              <a:t> top &amp; </a:t>
            </a:r>
            <a:r>
              <a:rPr lang="es-ES" sz="1200" b="1" dirty="0" err="1">
                <a:solidFill>
                  <a:srgbClr val="595959"/>
                </a:solidFill>
                <a:highlight>
                  <a:srgbClr val="FFFFFF"/>
                </a:highlight>
                <a:latin typeface="Montserrat"/>
                <a:ea typeface="Montserrat"/>
                <a:cs typeface="Montserrat"/>
                <a:sym typeface="Montserrat"/>
              </a:rPr>
              <a:t>bottom</a:t>
            </a:r>
            <a:r>
              <a:rPr lang="es-ES" sz="1200" b="1" dirty="0">
                <a:solidFill>
                  <a:srgbClr val="595959"/>
                </a:solidFill>
                <a:highlight>
                  <a:srgbClr val="FFFFFF"/>
                </a:highlight>
                <a:latin typeface="Montserrat"/>
                <a:ea typeface="Montserrat"/>
                <a:cs typeface="Montserrat"/>
                <a:sym typeface="Montserrat"/>
              </a:rPr>
              <a:t> = 54px (2 * 27px), </a:t>
            </a:r>
          </a:p>
          <a:p>
            <a:pPr marL="171450" lvl="0" indent="-171450" algn="l" rtl="0">
              <a:lnSpc>
                <a:spcPct val="150000"/>
              </a:lnSpc>
              <a:buFont typeface="Arial" panose="020B0604020202020204" pitchFamily="34" charset="0"/>
              <a:buChar char="•"/>
            </a:pPr>
            <a:r>
              <a:rPr lang="es-ES" sz="1200" b="1" dirty="0" err="1">
                <a:solidFill>
                  <a:srgbClr val="595959"/>
                </a:solidFill>
                <a:highlight>
                  <a:srgbClr val="FFFFFF"/>
                </a:highlight>
                <a:latin typeface="Montserrat"/>
                <a:ea typeface="Montserrat"/>
                <a:cs typeface="Montserrat"/>
                <a:sym typeface="Montserrat"/>
              </a:rPr>
              <a:t>Padding</a:t>
            </a:r>
            <a:r>
              <a:rPr lang="es-ES" sz="1200" b="1" dirty="0">
                <a:solidFill>
                  <a:srgbClr val="595959"/>
                </a:solidFill>
                <a:highlight>
                  <a:srgbClr val="FFFFFF"/>
                </a:highlight>
                <a:latin typeface="Montserrat"/>
                <a:ea typeface="Montserrat"/>
                <a:cs typeface="Montserrat"/>
                <a:sym typeface="Montserrat"/>
              </a:rPr>
              <a:t> Left &amp; </a:t>
            </a:r>
            <a:r>
              <a:rPr lang="es-ES" sz="1200" b="1" dirty="0" err="1">
                <a:solidFill>
                  <a:srgbClr val="595959"/>
                </a:solidFill>
                <a:highlight>
                  <a:srgbClr val="FFFFFF"/>
                </a:highlight>
                <a:latin typeface="Montserrat"/>
                <a:ea typeface="Montserrat"/>
                <a:cs typeface="Montserrat"/>
                <a:sym typeface="Montserrat"/>
              </a:rPr>
              <a:t>Right</a:t>
            </a:r>
            <a:r>
              <a:rPr lang="es-ES" sz="1200" b="1" dirty="0">
                <a:solidFill>
                  <a:srgbClr val="595959"/>
                </a:solidFill>
                <a:highlight>
                  <a:srgbClr val="FFFFFF"/>
                </a:highlight>
                <a:latin typeface="Montserrat"/>
                <a:ea typeface="Montserrat"/>
                <a:cs typeface="Montserrat"/>
                <a:sym typeface="Montserrat"/>
              </a:rPr>
              <a:t> = 27px (1 * 27px)</a:t>
            </a:r>
          </a:p>
        </p:txBody>
      </p:sp>
      <p:pic>
        <p:nvPicPr>
          <p:cNvPr id="3" name="Picture 2">
            <a:extLst>
              <a:ext uri="{FF2B5EF4-FFF2-40B4-BE49-F238E27FC236}">
                <a16:creationId xmlns:a16="http://schemas.microsoft.com/office/drawing/2014/main" id="{F9C40774-C80C-457C-A955-B2979B62225C}"/>
              </a:ext>
            </a:extLst>
          </p:cNvPr>
          <p:cNvPicPr>
            <a:picLocks noChangeAspect="1"/>
          </p:cNvPicPr>
          <p:nvPr/>
        </p:nvPicPr>
        <p:blipFill>
          <a:blip r:embed="rId4"/>
          <a:stretch>
            <a:fillRect/>
          </a:stretch>
        </p:blipFill>
        <p:spPr>
          <a:xfrm>
            <a:off x="1721871" y="1479161"/>
            <a:ext cx="5935692" cy="1300427"/>
          </a:xfrm>
          <a:prstGeom prst="rect">
            <a:avLst/>
          </a:prstGeom>
        </p:spPr>
      </p:pic>
    </p:spTree>
    <p:extLst>
      <p:ext uri="{BB962C8B-B14F-4D97-AF65-F5344CB8AC3E}">
        <p14:creationId xmlns:p14="http://schemas.microsoft.com/office/powerpoint/2010/main" val="3970422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pt-BR" sz="2800" b="1" dirty="0">
                <a:solidFill>
                  <a:srgbClr val="B00055"/>
                </a:solidFill>
                <a:latin typeface="Saira"/>
                <a:ea typeface="Saira"/>
                <a:cs typeface="Saira"/>
                <a:sym typeface="Saira"/>
              </a:rPr>
              <a:t>Unidades relativas: rem</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lvl="0" algn="l" rtl="0">
              <a:lnSpc>
                <a:spcPct val="150000"/>
              </a:lnSpc>
              <a:spcBef>
                <a:spcPts val="1200"/>
              </a:spcBef>
              <a:spcAft>
                <a:spcPts val="1200"/>
              </a:spcAft>
            </a:pPr>
            <a:r>
              <a:rPr lang="es-ES" sz="1200" dirty="0">
                <a:solidFill>
                  <a:srgbClr val="595959"/>
                </a:solidFill>
                <a:highlight>
                  <a:srgbClr val="FFFFFF"/>
                </a:highlight>
                <a:latin typeface="Montserrat"/>
                <a:ea typeface="Montserrat"/>
                <a:cs typeface="Montserrat"/>
                <a:sym typeface="Montserrat"/>
              </a:rPr>
              <a:t>La unidad rem, abreviatura de </a:t>
            </a:r>
            <a:r>
              <a:rPr lang="es-ES" sz="1200" dirty="0" err="1">
                <a:solidFill>
                  <a:srgbClr val="595959"/>
                </a:solidFill>
                <a:highlight>
                  <a:srgbClr val="FFFFFF"/>
                </a:highlight>
                <a:latin typeface="Montserrat"/>
                <a:ea typeface="Montserrat"/>
                <a:cs typeface="Montserrat"/>
                <a:sym typeface="Montserrat"/>
              </a:rPr>
              <a:t>root</a:t>
            </a:r>
            <a:r>
              <a:rPr lang="es-ES" sz="1200" dirty="0">
                <a:solidFill>
                  <a:srgbClr val="595959"/>
                </a:solidFill>
                <a:highlight>
                  <a:srgbClr val="FFFFFF"/>
                </a:highlight>
                <a:latin typeface="Montserrat"/>
                <a:ea typeface="Montserrat"/>
                <a:cs typeface="Montserrat"/>
                <a:sym typeface="Montserrat"/>
              </a:rPr>
              <a:t> em, </a:t>
            </a:r>
            <a:r>
              <a:rPr lang="es-ES" sz="1200" b="1" dirty="0">
                <a:solidFill>
                  <a:srgbClr val="595959"/>
                </a:solidFill>
                <a:highlight>
                  <a:srgbClr val="FFFFFF"/>
                </a:highlight>
                <a:latin typeface="Montserrat"/>
                <a:ea typeface="Montserrat"/>
                <a:cs typeface="Montserrat"/>
                <a:sym typeface="Montserrat"/>
              </a:rPr>
              <a:t>es una unidad relativa que siempre se basa en el valor del tamaño de la fuente del elemento raíz</a:t>
            </a:r>
            <a:r>
              <a:rPr lang="es-ES" sz="1200" dirty="0">
                <a:solidFill>
                  <a:srgbClr val="595959"/>
                </a:solidFill>
                <a:highlight>
                  <a:srgbClr val="FFFFFF"/>
                </a:highlight>
                <a:latin typeface="Montserrat"/>
                <a:ea typeface="Montserrat"/>
                <a:cs typeface="Montserrat"/>
                <a:sym typeface="Montserrat"/>
              </a:rPr>
              <a:t>, </a:t>
            </a:r>
            <a:r>
              <a:rPr lang="es-ES" sz="1200" b="1" dirty="0">
                <a:solidFill>
                  <a:srgbClr val="595959"/>
                </a:solidFill>
                <a:highlight>
                  <a:srgbClr val="FFFFFF"/>
                </a:highlight>
                <a:latin typeface="Montserrat"/>
                <a:ea typeface="Montserrat"/>
                <a:cs typeface="Montserrat"/>
                <a:sym typeface="Montserrat"/>
              </a:rPr>
              <a:t>que es el elemento &lt;</a:t>
            </a:r>
            <a:r>
              <a:rPr lang="es-ES" sz="1200" b="1" dirty="0" err="1">
                <a:solidFill>
                  <a:srgbClr val="595959"/>
                </a:solidFill>
                <a:highlight>
                  <a:srgbClr val="FFFFFF"/>
                </a:highlight>
                <a:latin typeface="Montserrat"/>
                <a:ea typeface="Montserrat"/>
                <a:cs typeface="Montserrat"/>
                <a:sym typeface="Montserrat"/>
              </a:rPr>
              <a:t>html</a:t>
            </a:r>
            <a:r>
              <a:rPr lang="es-ES" sz="1200" b="1" dirty="0">
                <a:solidFill>
                  <a:srgbClr val="595959"/>
                </a:solidFill>
                <a:highlight>
                  <a:srgbClr val="FFFFFF"/>
                </a:highlight>
                <a:latin typeface="Montserrat"/>
                <a:ea typeface="Montserrat"/>
                <a:cs typeface="Montserrat"/>
                <a:sym typeface="Montserrat"/>
              </a:rPr>
              <a:t>&gt;. </a:t>
            </a:r>
            <a:r>
              <a:rPr lang="es-ES" sz="1200" dirty="0">
                <a:solidFill>
                  <a:srgbClr val="595959"/>
                </a:solidFill>
                <a:highlight>
                  <a:srgbClr val="FFFFFF"/>
                </a:highlight>
                <a:latin typeface="Montserrat"/>
                <a:ea typeface="Montserrat"/>
                <a:cs typeface="Montserrat"/>
                <a:sym typeface="Montserrat"/>
              </a:rPr>
              <a:t>Y si el elemento &lt;</a:t>
            </a:r>
            <a:r>
              <a:rPr lang="es-ES" sz="1200" dirty="0" err="1">
                <a:solidFill>
                  <a:srgbClr val="595959"/>
                </a:solidFill>
                <a:highlight>
                  <a:srgbClr val="FFFFFF"/>
                </a:highlight>
                <a:latin typeface="Montserrat"/>
                <a:ea typeface="Montserrat"/>
                <a:cs typeface="Montserrat"/>
                <a:sym typeface="Montserrat"/>
              </a:rPr>
              <a:t>html</a:t>
            </a:r>
            <a:r>
              <a:rPr lang="es-ES" sz="1200" dirty="0">
                <a:solidFill>
                  <a:srgbClr val="595959"/>
                </a:solidFill>
                <a:highlight>
                  <a:srgbClr val="FFFFFF"/>
                </a:highlight>
                <a:latin typeface="Montserrat"/>
                <a:ea typeface="Montserrat"/>
                <a:cs typeface="Montserrat"/>
                <a:sym typeface="Montserrat"/>
              </a:rPr>
              <a:t>&gt; no tiene un tamaño de fuente especificado, se utiliza el valor por defecto del navegador, </a:t>
            </a:r>
            <a:r>
              <a:rPr lang="es-ES" sz="1200" b="1" dirty="0">
                <a:solidFill>
                  <a:srgbClr val="595959"/>
                </a:solidFill>
                <a:highlight>
                  <a:srgbClr val="FFFFFF"/>
                </a:highlight>
                <a:latin typeface="Montserrat"/>
                <a:ea typeface="Montserrat"/>
                <a:cs typeface="Montserrat"/>
                <a:sym typeface="Montserrat"/>
              </a:rPr>
              <a:t>16px.</a:t>
            </a:r>
          </a:p>
          <a:p>
            <a:pPr lvl="0" algn="l" rtl="0">
              <a:lnSpc>
                <a:spcPct val="150000"/>
              </a:lnSpc>
              <a:spcBef>
                <a:spcPts val="1200"/>
              </a:spcBef>
              <a:spcAft>
                <a:spcPts val="1200"/>
              </a:spcAft>
            </a:pPr>
            <a:r>
              <a:rPr lang="es-ES" sz="1200" b="1" dirty="0">
                <a:solidFill>
                  <a:srgbClr val="595959"/>
                </a:solidFill>
                <a:highlight>
                  <a:srgbClr val="FFFFFF"/>
                </a:highlight>
                <a:latin typeface="Montserrat"/>
                <a:ea typeface="Montserrat"/>
                <a:cs typeface="Montserrat"/>
                <a:sym typeface="Montserrat"/>
              </a:rPr>
              <a:t>Así que eso significa que, al utilizar la unidad rem, se ignoran los valores de los elementos padre, y sólo se tiene en cuenta el valor de la raíz.</a:t>
            </a:r>
          </a:p>
        </p:txBody>
      </p:sp>
    </p:spTree>
    <p:extLst>
      <p:ext uri="{BB962C8B-B14F-4D97-AF65-F5344CB8AC3E}">
        <p14:creationId xmlns:p14="http://schemas.microsoft.com/office/powerpoint/2010/main" val="4261806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pt-BR" sz="2800" b="1" dirty="0">
                <a:solidFill>
                  <a:srgbClr val="B00055"/>
                </a:solidFill>
                <a:latin typeface="Saira"/>
                <a:ea typeface="Saira"/>
                <a:cs typeface="Saira"/>
                <a:sym typeface="Saira"/>
              </a:rPr>
              <a:t>Unidades relativas: rem</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lvl="0" algn="l" rtl="0">
              <a:lnSpc>
                <a:spcPct val="150000"/>
              </a:lnSpc>
              <a:spcBef>
                <a:spcPts val="1200"/>
              </a:spcBef>
              <a:spcAft>
                <a:spcPts val="1200"/>
              </a:spcAft>
            </a:pPr>
            <a:endParaRPr lang="es-ES" sz="1200" b="1" dirty="0">
              <a:solidFill>
                <a:srgbClr val="595959"/>
              </a:solidFill>
              <a:highlight>
                <a:srgbClr val="FFFFFF"/>
              </a:highlight>
              <a:latin typeface="Montserrat"/>
              <a:ea typeface="Montserrat"/>
              <a:cs typeface="Montserrat"/>
              <a:sym typeface="Montserrat"/>
            </a:endParaRPr>
          </a:p>
          <a:p>
            <a:pPr lvl="0" algn="l" rtl="0">
              <a:lnSpc>
                <a:spcPct val="150000"/>
              </a:lnSpc>
              <a:spcBef>
                <a:spcPts val="1200"/>
              </a:spcBef>
              <a:spcAft>
                <a:spcPts val="1200"/>
              </a:spcAft>
            </a:pPr>
            <a:endParaRPr lang="es-ES" sz="1200" b="1" dirty="0">
              <a:solidFill>
                <a:srgbClr val="595959"/>
              </a:solidFill>
              <a:highlight>
                <a:srgbClr val="FFFFFF"/>
              </a:highlight>
              <a:latin typeface="Montserrat"/>
              <a:ea typeface="Montserrat"/>
              <a:cs typeface="Montserrat"/>
              <a:sym typeface="Montserrat"/>
            </a:endParaRPr>
          </a:p>
          <a:p>
            <a:pPr lvl="0" algn="l" rtl="0">
              <a:lnSpc>
                <a:spcPct val="150000"/>
              </a:lnSpc>
              <a:spcBef>
                <a:spcPts val="1200"/>
              </a:spcBef>
              <a:spcAft>
                <a:spcPts val="1200"/>
              </a:spcAft>
            </a:pPr>
            <a:endParaRPr lang="es-ES" sz="1200" b="1" dirty="0">
              <a:solidFill>
                <a:srgbClr val="595959"/>
              </a:solidFill>
              <a:highlight>
                <a:srgbClr val="FFFFFF"/>
              </a:highlight>
              <a:latin typeface="Montserrat"/>
              <a:ea typeface="Montserrat"/>
              <a:cs typeface="Montserrat"/>
              <a:sym typeface="Montserrat"/>
            </a:endParaRPr>
          </a:p>
          <a:p>
            <a:pPr lvl="0" algn="l" rtl="0">
              <a:lnSpc>
                <a:spcPct val="150000"/>
              </a:lnSpc>
              <a:spcBef>
                <a:spcPts val="1200"/>
              </a:spcBef>
              <a:spcAft>
                <a:spcPts val="1200"/>
              </a:spcAft>
            </a:pPr>
            <a:r>
              <a:rPr lang="es-ES" sz="1200" b="1" dirty="0">
                <a:solidFill>
                  <a:srgbClr val="595959"/>
                </a:solidFill>
                <a:highlight>
                  <a:srgbClr val="FFFFFF"/>
                </a:highlight>
                <a:latin typeface="Montserrat"/>
                <a:ea typeface="Montserrat"/>
                <a:cs typeface="Montserrat"/>
                <a:sym typeface="Montserrat"/>
              </a:rPr>
              <a:t>En este ejemplo, se tomará siempre el valor raíz, es decir lo que se encuentra especificado en el selector de etiqueta </a:t>
            </a:r>
            <a:r>
              <a:rPr lang="es-ES" sz="1200" b="1" dirty="0" err="1">
                <a:solidFill>
                  <a:srgbClr val="595959"/>
                </a:solidFill>
                <a:highlight>
                  <a:srgbClr val="FFFFFF"/>
                </a:highlight>
                <a:latin typeface="Montserrat"/>
                <a:ea typeface="Montserrat"/>
                <a:cs typeface="Montserrat"/>
                <a:sym typeface="Montserrat"/>
              </a:rPr>
              <a:t>html</a:t>
            </a:r>
            <a:endParaRPr lang="es-ES" sz="1200" b="1" dirty="0">
              <a:solidFill>
                <a:srgbClr val="595959"/>
              </a:solidFill>
              <a:highlight>
                <a:srgbClr val="FFFFFF"/>
              </a:highlight>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CE671F87-6439-4550-B36E-1C71BF0FF39F}"/>
              </a:ext>
            </a:extLst>
          </p:cNvPr>
          <p:cNvPicPr>
            <a:picLocks noChangeAspect="1"/>
          </p:cNvPicPr>
          <p:nvPr/>
        </p:nvPicPr>
        <p:blipFill>
          <a:blip r:embed="rId4"/>
          <a:stretch>
            <a:fillRect/>
          </a:stretch>
        </p:blipFill>
        <p:spPr>
          <a:xfrm>
            <a:off x="1392267" y="1489165"/>
            <a:ext cx="6359465" cy="1692993"/>
          </a:xfrm>
          <a:prstGeom prst="rect">
            <a:avLst/>
          </a:prstGeom>
        </p:spPr>
      </p:pic>
    </p:spTree>
    <p:extLst>
      <p:ext uri="{BB962C8B-B14F-4D97-AF65-F5344CB8AC3E}">
        <p14:creationId xmlns:p14="http://schemas.microsoft.com/office/powerpoint/2010/main" val="111329092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804</Words>
  <Application>Microsoft Office PowerPoint</Application>
  <PresentationFormat>On-screen Show (16:9)</PresentationFormat>
  <Paragraphs>57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Saira</vt:lpstr>
      <vt:lpstr>Montserrat</vt:lpstr>
      <vt:lpstr>Saira Thin</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Gonzalo Rodriguez</dc:creator>
  <cp:lastModifiedBy>Gonzalo Rodriguez</cp:lastModifiedBy>
  <cp:revision>35</cp:revision>
  <dcterms:modified xsi:type="dcterms:W3CDTF">2021-05-28T19:19:55Z</dcterms:modified>
</cp:coreProperties>
</file>