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58" r:id="rId4"/>
    <p:sldId id="261" r:id="rId5"/>
    <p:sldId id="263" r:id="rId6"/>
    <p:sldId id="264" r:id="rId7"/>
    <p:sldId id="265" r:id="rId8"/>
    <p:sldId id="259" r:id="rId9"/>
    <p:sldId id="260" r:id="rId10"/>
    <p:sldId id="262" r:id="rId11"/>
    <p:sldId id="266" r:id="rId12"/>
    <p:sldId id="276" r:id="rId13"/>
    <p:sldId id="279" r:id="rId14"/>
    <p:sldId id="267" r:id="rId15"/>
    <p:sldId id="277" r:id="rId16"/>
    <p:sldId id="268" r:id="rId17"/>
    <p:sldId id="269" r:id="rId18"/>
    <p:sldId id="270" r:id="rId19"/>
    <p:sldId id="271" r:id="rId20"/>
    <p:sldId id="272" r:id="rId21"/>
    <p:sldId id="280" r:id="rId22"/>
    <p:sldId id="281" r:id="rId23"/>
    <p:sldId id="282" r:id="rId24"/>
    <p:sldId id="283" r:id="rId25"/>
    <p:sldId id="273" r:id="rId26"/>
    <p:sldId id="284" r:id="rId27"/>
    <p:sldId id="285" r:id="rId28"/>
    <p:sldId id="286" r:id="rId29"/>
    <p:sldId id="287" r:id="rId30"/>
    <p:sldId id="27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6" d="100"/>
          <a:sy n="76" d="100"/>
        </p:scale>
        <p:origin x="727"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E22CAD-BE6D-4846-B250-5BFB13486846}" type="datetimeFigureOut">
              <a:rPr lang="en-US" smtClean="0"/>
              <a:t>5/2/2021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4A5FF1-5FD7-4B0C-AF2D-88D1F98AECE3}" type="slidenum">
              <a:rPr lang="en-US" smtClean="0"/>
              <a:t>‹#›</a:t>
            </a:fld>
            <a:endParaRPr lang="en-US"/>
          </a:p>
        </p:txBody>
      </p:sp>
    </p:spTree>
    <p:extLst>
      <p:ext uri="{BB962C8B-B14F-4D97-AF65-F5344CB8AC3E}">
        <p14:creationId xmlns:p14="http://schemas.microsoft.com/office/powerpoint/2010/main" val="759136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t>
            </a:r>
            <a:r>
              <a:rPr lang="es-ES" dirty="0" err="1"/>
              <a:t>rel</a:t>
            </a:r>
            <a:r>
              <a:rPr lang="es-ES" dirty="0"/>
              <a:t>”: Este atributo indica la relación del documento enlazado con el actual. El atributo debe ser una lista de tipos de enlaces separados por espacio. El uso más común para este atributo es especificar el enlace a una hoja de estilos externa: el atributo </a:t>
            </a:r>
            <a:r>
              <a:rPr lang="es-ES" dirty="0" err="1"/>
              <a:t>rel</a:t>
            </a:r>
            <a:r>
              <a:rPr lang="es-ES" dirty="0"/>
              <a:t> se establece con valor </a:t>
            </a:r>
            <a:r>
              <a:rPr lang="es-ES" dirty="0" err="1"/>
              <a:t>stylesheet</a:t>
            </a:r>
            <a:r>
              <a:rPr lang="es-ES" dirty="0"/>
              <a:t>, y el atributo </a:t>
            </a:r>
            <a:r>
              <a:rPr lang="es-ES" dirty="0" err="1"/>
              <a:t>href</a:t>
            </a:r>
            <a:r>
              <a:rPr lang="es-ES" dirty="0"/>
              <a:t> se establece con la URL de la hoja de estilos externa para dar formato a la página.</a:t>
            </a:r>
            <a:endParaRPr lang="en-US" dirty="0"/>
          </a:p>
        </p:txBody>
      </p:sp>
      <p:sp>
        <p:nvSpPr>
          <p:cNvPr id="4" name="Slide Number Placeholder 3"/>
          <p:cNvSpPr>
            <a:spLocks noGrp="1"/>
          </p:cNvSpPr>
          <p:nvPr>
            <p:ph type="sldNum" sz="quarter" idx="5"/>
          </p:nvPr>
        </p:nvSpPr>
        <p:spPr/>
        <p:txBody>
          <a:bodyPr/>
          <a:lstStyle/>
          <a:p>
            <a:fld id="{0F4A5FF1-5FD7-4B0C-AF2D-88D1F98AECE3}" type="slidenum">
              <a:rPr lang="en-US" smtClean="0"/>
              <a:t>6</a:t>
            </a:fld>
            <a:endParaRPr lang="en-US"/>
          </a:p>
        </p:txBody>
      </p:sp>
    </p:spTree>
    <p:extLst>
      <p:ext uri="{BB962C8B-B14F-4D97-AF65-F5344CB8AC3E}">
        <p14:creationId xmlns:p14="http://schemas.microsoft.com/office/powerpoint/2010/main" val="4255421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9EE35A-EF57-4015-A541-7B058E8B3E86}" type="datetimeFigureOut">
              <a:rPr lang="en-US" smtClean="0"/>
              <a:t>5/2/2021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1024A5C-16EF-4A20-8E61-9826A4958D1A}" type="slidenum">
              <a:rPr lang="en-US" smtClean="0"/>
              <a:t>‹#›</a:t>
            </a:fld>
            <a:endParaRPr lang="en-US"/>
          </a:p>
        </p:txBody>
      </p:sp>
    </p:spTree>
    <p:extLst>
      <p:ext uri="{BB962C8B-B14F-4D97-AF65-F5344CB8AC3E}">
        <p14:creationId xmlns:p14="http://schemas.microsoft.com/office/powerpoint/2010/main" val="295004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9EE35A-EF57-4015-A541-7B058E8B3E86}" type="datetimeFigureOut">
              <a:rPr lang="en-US" smtClean="0"/>
              <a:t>5/2/2021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024A5C-16EF-4A20-8E61-9826A4958D1A}" type="slidenum">
              <a:rPr lang="en-US" smtClean="0"/>
              <a:t>‹#›</a:t>
            </a:fld>
            <a:endParaRPr lang="en-US"/>
          </a:p>
        </p:txBody>
      </p:sp>
    </p:spTree>
    <p:extLst>
      <p:ext uri="{BB962C8B-B14F-4D97-AF65-F5344CB8AC3E}">
        <p14:creationId xmlns:p14="http://schemas.microsoft.com/office/powerpoint/2010/main" val="1497583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9EE35A-EF57-4015-A541-7B058E8B3E86}" type="datetimeFigureOut">
              <a:rPr lang="en-US" smtClean="0"/>
              <a:t>5/2/2021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024A5C-16EF-4A20-8E61-9826A4958D1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12415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79EE35A-EF57-4015-A541-7B058E8B3E86}" type="datetimeFigureOut">
              <a:rPr lang="en-US" smtClean="0"/>
              <a:t>5/2/2021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024A5C-16EF-4A20-8E61-9826A4958D1A}" type="slidenum">
              <a:rPr lang="en-US" smtClean="0"/>
              <a:t>‹#›</a:t>
            </a:fld>
            <a:endParaRPr lang="en-US"/>
          </a:p>
        </p:txBody>
      </p:sp>
    </p:spTree>
    <p:extLst>
      <p:ext uri="{BB962C8B-B14F-4D97-AF65-F5344CB8AC3E}">
        <p14:creationId xmlns:p14="http://schemas.microsoft.com/office/powerpoint/2010/main" val="1857111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79EE35A-EF57-4015-A541-7B058E8B3E86}" type="datetimeFigureOut">
              <a:rPr lang="en-US" smtClean="0"/>
              <a:t>5/2/2021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024A5C-16EF-4A20-8E61-9826A4958D1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2288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79EE35A-EF57-4015-A541-7B058E8B3E86}" type="datetimeFigureOut">
              <a:rPr lang="en-US" smtClean="0"/>
              <a:t>5/2/2021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024A5C-16EF-4A20-8E61-9826A4958D1A}" type="slidenum">
              <a:rPr lang="en-US" smtClean="0"/>
              <a:t>‹#›</a:t>
            </a:fld>
            <a:endParaRPr lang="en-US"/>
          </a:p>
        </p:txBody>
      </p:sp>
    </p:spTree>
    <p:extLst>
      <p:ext uri="{BB962C8B-B14F-4D97-AF65-F5344CB8AC3E}">
        <p14:creationId xmlns:p14="http://schemas.microsoft.com/office/powerpoint/2010/main" val="1765524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9EE35A-EF57-4015-A541-7B058E8B3E86}" type="datetimeFigureOut">
              <a:rPr lang="en-US" smtClean="0"/>
              <a:t>5/2/2021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024A5C-16EF-4A20-8E61-9826A4958D1A}" type="slidenum">
              <a:rPr lang="en-US" smtClean="0"/>
              <a:t>‹#›</a:t>
            </a:fld>
            <a:endParaRPr lang="en-US"/>
          </a:p>
        </p:txBody>
      </p:sp>
    </p:spTree>
    <p:extLst>
      <p:ext uri="{BB962C8B-B14F-4D97-AF65-F5344CB8AC3E}">
        <p14:creationId xmlns:p14="http://schemas.microsoft.com/office/powerpoint/2010/main" val="39458500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9EE35A-EF57-4015-A541-7B058E8B3E86}" type="datetimeFigureOut">
              <a:rPr lang="en-US" smtClean="0"/>
              <a:t>5/2/2021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024A5C-16EF-4A20-8E61-9826A4958D1A}" type="slidenum">
              <a:rPr lang="en-US" smtClean="0"/>
              <a:t>‹#›</a:t>
            </a:fld>
            <a:endParaRPr lang="en-US"/>
          </a:p>
        </p:txBody>
      </p:sp>
    </p:spTree>
    <p:extLst>
      <p:ext uri="{BB962C8B-B14F-4D97-AF65-F5344CB8AC3E}">
        <p14:creationId xmlns:p14="http://schemas.microsoft.com/office/powerpoint/2010/main" val="1737603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9EE35A-EF57-4015-A541-7B058E8B3E86}" type="datetimeFigureOut">
              <a:rPr lang="en-US" smtClean="0"/>
              <a:t>5/2/2021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024A5C-16EF-4A20-8E61-9826A4958D1A}" type="slidenum">
              <a:rPr lang="en-US" smtClean="0"/>
              <a:t>‹#›</a:t>
            </a:fld>
            <a:endParaRPr lang="en-US"/>
          </a:p>
        </p:txBody>
      </p:sp>
    </p:spTree>
    <p:extLst>
      <p:ext uri="{BB962C8B-B14F-4D97-AF65-F5344CB8AC3E}">
        <p14:creationId xmlns:p14="http://schemas.microsoft.com/office/powerpoint/2010/main" val="2680421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9EE35A-EF57-4015-A541-7B058E8B3E86}" type="datetimeFigureOut">
              <a:rPr lang="en-US" smtClean="0"/>
              <a:t>5/2/2021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024A5C-16EF-4A20-8E61-9826A4958D1A}" type="slidenum">
              <a:rPr lang="en-US" smtClean="0"/>
              <a:t>‹#›</a:t>
            </a:fld>
            <a:endParaRPr lang="en-US"/>
          </a:p>
        </p:txBody>
      </p:sp>
    </p:spTree>
    <p:extLst>
      <p:ext uri="{BB962C8B-B14F-4D97-AF65-F5344CB8AC3E}">
        <p14:creationId xmlns:p14="http://schemas.microsoft.com/office/powerpoint/2010/main" val="147042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9EE35A-EF57-4015-A541-7B058E8B3E86}" type="datetimeFigureOut">
              <a:rPr lang="en-US" smtClean="0"/>
              <a:t>5/2/2021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1024A5C-16EF-4A20-8E61-9826A4958D1A}" type="slidenum">
              <a:rPr lang="en-US" smtClean="0"/>
              <a:t>‹#›</a:t>
            </a:fld>
            <a:endParaRPr lang="en-US"/>
          </a:p>
        </p:txBody>
      </p:sp>
    </p:spTree>
    <p:extLst>
      <p:ext uri="{BB962C8B-B14F-4D97-AF65-F5344CB8AC3E}">
        <p14:creationId xmlns:p14="http://schemas.microsoft.com/office/powerpoint/2010/main" val="3557450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9EE35A-EF57-4015-A541-7B058E8B3E86}" type="datetimeFigureOut">
              <a:rPr lang="en-US" smtClean="0"/>
              <a:t>5/2/2021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1024A5C-16EF-4A20-8E61-9826A4958D1A}" type="slidenum">
              <a:rPr lang="en-US" smtClean="0"/>
              <a:t>‹#›</a:t>
            </a:fld>
            <a:endParaRPr lang="en-US"/>
          </a:p>
        </p:txBody>
      </p:sp>
    </p:spTree>
    <p:extLst>
      <p:ext uri="{BB962C8B-B14F-4D97-AF65-F5344CB8AC3E}">
        <p14:creationId xmlns:p14="http://schemas.microsoft.com/office/powerpoint/2010/main" val="3888189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9EE35A-EF57-4015-A541-7B058E8B3E86}" type="datetimeFigureOut">
              <a:rPr lang="en-US" smtClean="0"/>
              <a:t>5/2/2021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1024A5C-16EF-4A20-8E61-9826A4958D1A}" type="slidenum">
              <a:rPr lang="en-US" smtClean="0"/>
              <a:t>‹#›</a:t>
            </a:fld>
            <a:endParaRPr lang="en-US"/>
          </a:p>
        </p:txBody>
      </p:sp>
    </p:spTree>
    <p:extLst>
      <p:ext uri="{BB962C8B-B14F-4D97-AF65-F5344CB8AC3E}">
        <p14:creationId xmlns:p14="http://schemas.microsoft.com/office/powerpoint/2010/main" val="1578164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EE35A-EF57-4015-A541-7B058E8B3E86}" type="datetimeFigureOut">
              <a:rPr lang="en-US" smtClean="0"/>
              <a:t>5/2/2021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1024A5C-16EF-4A20-8E61-9826A4958D1A}" type="slidenum">
              <a:rPr lang="en-US" smtClean="0"/>
              <a:t>‹#›</a:t>
            </a:fld>
            <a:endParaRPr lang="en-US"/>
          </a:p>
        </p:txBody>
      </p:sp>
    </p:spTree>
    <p:extLst>
      <p:ext uri="{BB962C8B-B14F-4D97-AF65-F5344CB8AC3E}">
        <p14:creationId xmlns:p14="http://schemas.microsoft.com/office/powerpoint/2010/main" val="1942083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9EE35A-EF57-4015-A541-7B058E8B3E86}" type="datetimeFigureOut">
              <a:rPr lang="en-US" smtClean="0"/>
              <a:t>5/2/2021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1024A5C-16EF-4A20-8E61-9826A4958D1A}" type="slidenum">
              <a:rPr lang="en-US" smtClean="0"/>
              <a:t>‹#›</a:t>
            </a:fld>
            <a:endParaRPr lang="en-US"/>
          </a:p>
        </p:txBody>
      </p:sp>
    </p:spTree>
    <p:extLst>
      <p:ext uri="{BB962C8B-B14F-4D97-AF65-F5344CB8AC3E}">
        <p14:creationId xmlns:p14="http://schemas.microsoft.com/office/powerpoint/2010/main" val="1335489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9EE35A-EF57-4015-A541-7B058E8B3E86}" type="datetimeFigureOut">
              <a:rPr lang="en-US" smtClean="0"/>
              <a:t>5/2/2021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024A5C-16EF-4A20-8E61-9826A4958D1A}" type="slidenum">
              <a:rPr lang="en-US" smtClean="0"/>
              <a:t>‹#›</a:t>
            </a:fld>
            <a:endParaRPr lang="en-US"/>
          </a:p>
        </p:txBody>
      </p:sp>
    </p:spTree>
    <p:extLst>
      <p:ext uri="{BB962C8B-B14F-4D97-AF65-F5344CB8AC3E}">
        <p14:creationId xmlns:p14="http://schemas.microsoft.com/office/powerpoint/2010/main" val="2015798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79EE35A-EF57-4015-A541-7B058E8B3E86}" type="datetimeFigureOut">
              <a:rPr lang="en-US" smtClean="0"/>
              <a:t>5/2/2021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1024A5C-16EF-4A20-8E61-9826A4958D1A}" type="slidenum">
              <a:rPr lang="en-US" smtClean="0"/>
              <a:t>‹#›</a:t>
            </a:fld>
            <a:endParaRPr lang="en-US"/>
          </a:p>
        </p:txBody>
      </p:sp>
    </p:spTree>
    <p:extLst>
      <p:ext uri="{BB962C8B-B14F-4D97-AF65-F5344CB8AC3E}">
        <p14:creationId xmlns:p14="http://schemas.microsoft.com/office/powerpoint/2010/main" val="16281841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w3.org/wiki/CSS/Properties/color/keywords#Color_keyword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w3schools.com/html/html_colors_hsl.as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developer.mozilla.org/en-US/docs/Web/CSS/font-style" TargetMode="External"/><Relationship Id="rId2" Type="http://schemas.openxmlformats.org/officeDocument/2006/relationships/hyperlink" Target="https://developer.mozilla.org/en-US/docs/Web/CSS/font-family"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eveloper.mozilla.org/en-US/docs/Web/CSS/text-align" TargetMode="External"/><Relationship Id="rId2" Type="http://schemas.openxmlformats.org/officeDocument/2006/relationships/hyperlink" Target="https://developer.mozilla.org/en-US/docs/Web/CSS/line-heigh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fonts.googl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s/docs/Web/CSS" TargetMode="External"/><Relationship Id="rId2" Type="http://schemas.openxmlformats.org/officeDocument/2006/relationships/hyperlink" Target="https://www.eniun.com/resumen-tabla-propiedades-css-valor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ACE36-5F2E-40AC-BBF1-B5D4CD7253ED}"/>
              </a:ext>
            </a:extLst>
          </p:cNvPr>
          <p:cNvSpPr>
            <a:spLocks noGrp="1"/>
          </p:cNvSpPr>
          <p:nvPr>
            <p:ph type="ctrTitle"/>
          </p:nvPr>
        </p:nvSpPr>
        <p:spPr/>
        <p:txBody>
          <a:bodyPr/>
          <a:lstStyle/>
          <a:p>
            <a:r>
              <a:rPr lang="en-US" dirty="0" err="1"/>
              <a:t>Clase</a:t>
            </a:r>
            <a:r>
              <a:rPr lang="en-US"/>
              <a:t> 4</a:t>
            </a:r>
            <a:endParaRPr lang="en-US" dirty="0"/>
          </a:p>
        </p:txBody>
      </p:sp>
      <p:sp>
        <p:nvSpPr>
          <p:cNvPr id="3" name="Subtitle 2">
            <a:extLst>
              <a:ext uri="{FF2B5EF4-FFF2-40B4-BE49-F238E27FC236}">
                <a16:creationId xmlns:a16="http://schemas.microsoft.com/office/drawing/2014/main" id="{6FFCFBCF-0ABF-4905-8FA6-2A9C4F100CBC}"/>
              </a:ext>
            </a:extLst>
          </p:cNvPr>
          <p:cNvSpPr>
            <a:spLocks noGrp="1"/>
          </p:cNvSpPr>
          <p:nvPr>
            <p:ph type="subTitle" idx="1"/>
          </p:nvPr>
        </p:nvSpPr>
        <p:spPr/>
        <p:txBody>
          <a:bodyPr/>
          <a:lstStyle/>
          <a:p>
            <a:r>
              <a:rPr lang="en-US" dirty="0" err="1"/>
              <a:t>Introduccion</a:t>
            </a:r>
            <a:r>
              <a:rPr lang="en-US" dirty="0"/>
              <a:t> a CSS</a:t>
            </a:r>
          </a:p>
        </p:txBody>
      </p:sp>
    </p:spTree>
    <p:extLst>
      <p:ext uri="{BB962C8B-B14F-4D97-AF65-F5344CB8AC3E}">
        <p14:creationId xmlns:p14="http://schemas.microsoft.com/office/powerpoint/2010/main" val="466649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D787-F963-4C36-B15F-E392BBD32542}"/>
              </a:ext>
            </a:extLst>
          </p:cNvPr>
          <p:cNvSpPr>
            <a:spLocks noGrp="1"/>
          </p:cNvSpPr>
          <p:nvPr>
            <p:ph type="title"/>
          </p:nvPr>
        </p:nvSpPr>
        <p:spPr/>
        <p:txBody>
          <a:bodyPr/>
          <a:lstStyle/>
          <a:p>
            <a:r>
              <a:rPr lang="en-US" dirty="0" err="1"/>
              <a:t>Selectores</a:t>
            </a:r>
            <a:r>
              <a:rPr lang="en-US" dirty="0"/>
              <a:t> de </a:t>
            </a:r>
            <a:r>
              <a:rPr lang="en-US" dirty="0" err="1"/>
              <a:t>etiquetas</a:t>
            </a:r>
            <a:endParaRPr lang="en-US" dirty="0"/>
          </a:p>
        </p:txBody>
      </p:sp>
      <p:sp>
        <p:nvSpPr>
          <p:cNvPr id="3" name="Content Placeholder 2">
            <a:extLst>
              <a:ext uri="{FF2B5EF4-FFF2-40B4-BE49-F238E27FC236}">
                <a16:creationId xmlns:a16="http://schemas.microsoft.com/office/drawing/2014/main" id="{3CE033DB-A644-4C9A-9B0D-EC03D41A87C5}"/>
              </a:ext>
            </a:extLst>
          </p:cNvPr>
          <p:cNvSpPr>
            <a:spLocks noGrp="1"/>
          </p:cNvSpPr>
          <p:nvPr>
            <p:ph idx="1"/>
          </p:nvPr>
        </p:nvSpPr>
        <p:spPr/>
        <p:txBody>
          <a:bodyPr/>
          <a:lstStyle/>
          <a:p>
            <a:r>
              <a:rPr lang="es-ES" dirty="0"/>
              <a:t>Selecciona todos los elementos que coinciden con el nombre del elemento especificado.</a:t>
            </a:r>
          </a:p>
          <a:p>
            <a:r>
              <a:rPr lang="es-ES" dirty="0"/>
              <a:t>Sintaxis: etiqueta </a:t>
            </a:r>
            <a:r>
              <a:rPr lang="es-ES" i="1" dirty="0"/>
              <a:t>{ </a:t>
            </a:r>
            <a:r>
              <a:rPr lang="es-ES" i="1" dirty="0" err="1"/>
              <a:t>atributo:valor</a:t>
            </a:r>
            <a:r>
              <a:rPr lang="es-ES" i="1" dirty="0"/>
              <a:t> }</a:t>
            </a:r>
          </a:p>
          <a:p>
            <a:endParaRPr lang="es-ES" dirty="0"/>
          </a:p>
          <a:p>
            <a:pPr marL="0" indent="0">
              <a:buNone/>
            </a:pPr>
            <a:r>
              <a:rPr lang="es-ES" dirty="0"/>
              <a:t>Ejemplo: p {color: </a:t>
            </a:r>
            <a:r>
              <a:rPr lang="es-ES" dirty="0" err="1"/>
              <a:t>green</a:t>
            </a:r>
            <a:r>
              <a:rPr lang="es-ES" dirty="0"/>
              <a:t>;}  /* El estilo se aplicará a todos los elementos &lt;p&gt;.*/</a:t>
            </a:r>
            <a:endParaRPr lang="en-US" dirty="0"/>
          </a:p>
        </p:txBody>
      </p:sp>
    </p:spTree>
    <p:extLst>
      <p:ext uri="{BB962C8B-B14F-4D97-AF65-F5344CB8AC3E}">
        <p14:creationId xmlns:p14="http://schemas.microsoft.com/office/powerpoint/2010/main" val="3255574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CEE3C-4542-4844-AA69-4024A9381B1F}"/>
              </a:ext>
            </a:extLst>
          </p:cNvPr>
          <p:cNvSpPr>
            <a:spLocks noGrp="1"/>
          </p:cNvSpPr>
          <p:nvPr>
            <p:ph type="title"/>
          </p:nvPr>
        </p:nvSpPr>
        <p:spPr/>
        <p:txBody>
          <a:bodyPr/>
          <a:lstStyle/>
          <a:p>
            <a:r>
              <a:rPr lang="en-US" dirty="0" err="1"/>
              <a:t>Selectores</a:t>
            </a:r>
            <a:r>
              <a:rPr lang="en-US" dirty="0"/>
              <a:t> de </a:t>
            </a:r>
            <a:r>
              <a:rPr lang="en-US" dirty="0" err="1"/>
              <a:t>clases</a:t>
            </a:r>
            <a:endParaRPr lang="en-US" dirty="0"/>
          </a:p>
        </p:txBody>
      </p:sp>
      <p:sp>
        <p:nvSpPr>
          <p:cNvPr id="3" name="Content Placeholder 2">
            <a:extLst>
              <a:ext uri="{FF2B5EF4-FFF2-40B4-BE49-F238E27FC236}">
                <a16:creationId xmlns:a16="http://schemas.microsoft.com/office/drawing/2014/main" id="{DD264BF3-8BC5-45E8-B5CD-5FF7F50D4A22}"/>
              </a:ext>
            </a:extLst>
          </p:cNvPr>
          <p:cNvSpPr>
            <a:spLocks noGrp="1"/>
          </p:cNvSpPr>
          <p:nvPr>
            <p:ph idx="1"/>
          </p:nvPr>
        </p:nvSpPr>
        <p:spPr/>
        <p:txBody>
          <a:bodyPr/>
          <a:lstStyle/>
          <a:p>
            <a:r>
              <a:rPr lang="es-ES" dirty="0"/>
              <a:t>Selecciona todos los elementos que tienen el atributo de </a:t>
            </a:r>
            <a:r>
              <a:rPr lang="es-ES" dirty="0" err="1"/>
              <a:t>class</a:t>
            </a:r>
            <a:r>
              <a:rPr lang="es-ES" dirty="0"/>
              <a:t> especificado</a:t>
            </a:r>
          </a:p>
          <a:p>
            <a:r>
              <a:rPr lang="es-ES" dirty="0"/>
              <a:t>Sintaxis: </a:t>
            </a:r>
            <a:r>
              <a:rPr lang="es-ES" i="1" dirty="0"/>
              <a:t>.clase { </a:t>
            </a:r>
            <a:r>
              <a:rPr lang="es-ES" i="1" dirty="0" err="1"/>
              <a:t>atributo:valor</a:t>
            </a:r>
            <a:r>
              <a:rPr lang="es-ES" i="1" dirty="0"/>
              <a:t> }</a:t>
            </a:r>
          </a:p>
          <a:p>
            <a:endParaRPr lang="es-ES" dirty="0"/>
          </a:p>
          <a:p>
            <a:pPr marL="0" indent="0">
              <a:buNone/>
            </a:pPr>
            <a:r>
              <a:rPr lang="es-ES" dirty="0"/>
              <a:t>Ejemplo: .</a:t>
            </a:r>
            <a:r>
              <a:rPr lang="es-ES" dirty="0" err="1"/>
              <a:t>blend</a:t>
            </a:r>
            <a:r>
              <a:rPr lang="es-ES" dirty="0"/>
              <a:t> {color: red;} /* El estilo se aplicará a cualquier elemento que tenga la clase .</a:t>
            </a:r>
            <a:r>
              <a:rPr lang="es-ES" dirty="0" err="1"/>
              <a:t>blend</a:t>
            </a:r>
            <a:r>
              <a:rPr lang="es-ES" dirty="0"/>
              <a:t> */</a:t>
            </a:r>
            <a:endParaRPr lang="en-US" dirty="0"/>
          </a:p>
        </p:txBody>
      </p:sp>
    </p:spTree>
    <p:extLst>
      <p:ext uri="{BB962C8B-B14F-4D97-AF65-F5344CB8AC3E}">
        <p14:creationId xmlns:p14="http://schemas.microsoft.com/office/powerpoint/2010/main" val="659893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98000-4383-4DEC-82A2-42B4B20E16E7}"/>
              </a:ext>
            </a:extLst>
          </p:cNvPr>
          <p:cNvSpPr>
            <a:spLocks noGrp="1"/>
          </p:cNvSpPr>
          <p:nvPr>
            <p:ph type="title"/>
          </p:nvPr>
        </p:nvSpPr>
        <p:spPr/>
        <p:txBody>
          <a:bodyPr/>
          <a:lstStyle/>
          <a:p>
            <a:r>
              <a:rPr lang="en-US" dirty="0" err="1"/>
              <a:t>Selectores</a:t>
            </a:r>
            <a:r>
              <a:rPr lang="en-US" dirty="0"/>
              <a:t> por </a:t>
            </a:r>
            <a:r>
              <a:rPr lang="en-US" dirty="0" err="1"/>
              <a:t>identificador</a:t>
            </a:r>
            <a:r>
              <a:rPr lang="en-US" dirty="0"/>
              <a:t> (id)</a:t>
            </a:r>
          </a:p>
        </p:txBody>
      </p:sp>
      <p:sp>
        <p:nvSpPr>
          <p:cNvPr id="3" name="Content Placeholder 2">
            <a:extLst>
              <a:ext uri="{FF2B5EF4-FFF2-40B4-BE49-F238E27FC236}">
                <a16:creationId xmlns:a16="http://schemas.microsoft.com/office/drawing/2014/main" id="{9004EAC4-1F9C-434D-A1CF-446A185C5C6A}"/>
              </a:ext>
            </a:extLst>
          </p:cNvPr>
          <p:cNvSpPr>
            <a:spLocks noGrp="1"/>
          </p:cNvSpPr>
          <p:nvPr>
            <p:ph idx="1"/>
          </p:nvPr>
        </p:nvSpPr>
        <p:spPr/>
        <p:txBody>
          <a:bodyPr/>
          <a:lstStyle/>
          <a:p>
            <a:r>
              <a:rPr lang="es-ES" dirty="0"/>
              <a:t>El selector identificador utiliza el atributo id para seleccionar un elemento. </a:t>
            </a:r>
            <a:r>
              <a:rPr lang="es-ES" b="1" dirty="0"/>
              <a:t>Solo puede haber un elemento con un id dado en un documento</a:t>
            </a:r>
            <a:r>
              <a:rPr lang="es-ES" dirty="0"/>
              <a:t>.</a:t>
            </a:r>
          </a:p>
          <a:p>
            <a:r>
              <a:rPr lang="es-ES" dirty="0"/>
              <a:t>Sintaxis: </a:t>
            </a:r>
            <a:r>
              <a:rPr lang="es-ES" i="1" dirty="0"/>
              <a:t>#id { </a:t>
            </a:r>
            <a:r>
              <a:rPr lang="es-ES" i="1" dirty="0" err="1"/>
              <a:t>atributo:valor</a:t>
            </a:r>
            <a:r>
              <a:rPr lang="es-ES" i="1" dirty="0"/>
              <a:t> }</a:t>
            </a:r>
          </a:p>
          <a:p>
            <a:endParaRPr lang="es-ES" dirty="0"/>
          </a:p>
          <a:p>
            <a:pPr marL="0" indent="0">
              <a:buNone/>
            </a:pPr>
            <a:r>
              <a:rPr lang="es-ES" dirty="0"/>
              <a:t>Ejemplo: #cent {color: blue;} /* El estilo se aplicará al elemento que tenga el id #cent */</a:t>
            </a:r>
            <a:endParaRPr lang="en-US" dirty="0"/>
          </a:p>
        </p:txBody>
      </p:sp>
    </p:spTree>
    <p:extLst>
      <p:ext uri="{BB962C8B-B14F-4D97-AF65-F5344CB8AC3E}">
        <p14:creationId xmlns:p14="http://schemas.microsoft.com/office/powerpoint/2010/main" val="1977651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D5952-4A2D-4719-8A36-45216E2A7717}"/>
              </a:ext>
            </a:extLst>
          </p:cNvPr>
          <p:cNvSpPr>
            <a:spLocks noGrp="1"/>
          </p:cNvSpPr>
          <p:nvPr>
            <p:ph type="title"/>
          </p:nvPr>
        </p:nvSpPr>
        <p:spPr/>
        <p:txBody>
          <a:bodyPr/>
          <a:lstStyle/>
          <a:p>
            <a:r>
              <a:rPr lang="en-US" dirty="0" err="1"/>
              <a:t>Combinacion</a:t>
            </a:r>
            <a:endParaRPr lang="en-US" dirty="0"/>
          </a:p>
        </p:txBody>
      </p:sp>
      <p:sp>
        <p:nvSpPr>
          <p:cNvPr id="3" name="Content Placeholder 2">
            <a:extLst>
              <a:ext uri="{FF2B5EF4-FFF2-40B4-BE49-F238E27FC236}">
                <a16:creationId xmlns:a16="http://schemas.microsoft.com/office/drawing/2014/main" id="{05967446-DB1A-4B5D-8B1A-D71CE680D289}"/>
              </a:ext>
            </a:extLst>
          </p:cNvPr>
          <p:cNvSpPr>
            <a:spLocks noGrp="1"/>
          </p:cNvSpPr>
          <p:nvPr>
            <p:ph idx="1"/>
          </p:nvPr>
        </p:nvSpPr>
        <p:spPr/>
        <p:txBody>
          <a:bodyPr/>
          <a:lstStyle/>
          <a:p>
            <a:r>
              <a:rPr lang="en-US" dirty="0"/>
              <a:t>Selector de la </a:t>
            </a:r>
            <a:r>
              <a:rPr lang="en-US" dirty="0" err="1"/>
              <a:t>descendencia</a:t>
            </a:r>
            <a:endParaRPr lang="en-US" dirty="0"/>
          </a:p>
          <a:p>
            <a:pPr lvl="1"/>
            <a:r>
              <a:rPr lang="es-ES" dirty="0"/>
              <a:t>Coincide con todos los elementos de los elementos descendientes dignos.</a:t>
            </a:r>
          </a:p>
          <a:p>
            <a:pPr lvl="2"/>
            <a:r>
              <a:rPr lang="en-US" dirty="0">
                <a:highlight>
                  <a:srgbClr val="FFFF00"/>
                </a:highlight>
              </a:rPr>
              <a:t>div p</a:t>
            </a:r>
            <a:r>
              <a:rPr lang="en-US" dirty="0"/>
              <a:t> </a:t>
            </a:r>
            <a:r>
              <a:rPr lang="en-US" dirty="0" err="1"/>
              <a:t>seleccionora</a:t>
            </a:r>
            <a:r>
              <a:rPr lang="en-US" dirty="0"/>
              <a:t> </a:t>
            </a:r>
            <a:r>
              <a:rPr lang="en-US" dirty="0" err="1"/>
              <a:t>todos</a:t>
            </a:r>
            <a:r>
              <a:rPr lang="en-US" dirty="0"/>
              <a:t> los </a:t>
            </a:r>
            <a:r>
              <a:rPr lang="en-US" dirty="0" err="1"/>
              <a:t>elementos</a:t>
            </a:r>
            <a:r>
              <a:rPr lang="en-US" dirty="0"/>
              <a:t> &lt;p&gt; </a:t>
            </a:r>
            <a:r>
              <a:rPr lang="en-US" dirty="0" err="1"/>
              <a:t>en</a:t>
            </a:r>
            <a:r>
              <a:rPr lang="en-US" dirty="0"/>
              <a:t> el </a:t>
            </a:r>
            <a:r>
              <a:rPr lang="en-US" dirty="0" err="1"/>
              <a:t>elemento</a:t>
            </a:r>
            <a:r>
              <a:rPr lang="en-US" dirty="0"/>
              <a:t> &lt;div&gt;</a:t>
            </a:r>
          </a:p>
          <a:p>
            <a:r>
              <a:rPr lang="en-US" dirty="0" err="1"/>
              <a:t>Selectores</a:t>
            </a:r>
            <a:r>
              <a:rPr lang="en-US" dirty="0"/>
              <a:t> de </a:t>
            </a:r>
            <a:r>
              <a:rPr lang="en-US" dirty="0" err="1"/>
              <a:t>hijos</a:t>
            </a:r>
            <a:endParaRPr lang="en-US" dirty="0"/>
          </a:p>
          <a:p>
            <a:pPr lvl="1"/>
            <a:r>
              <a:rPr lang="es-ES" dirty="0"/>
              <a:t>En comparación con los selectores de descendientes, </a:t>
            </a:r>
            <a:r>
              <a:rPr lang="es-ES" dirty="0" err="1"/>
              <a:t>sub-selectores</a:t>
            </a:r>
            <a:r>
              <a:rPr lang="es-ES" dirty="0"/>
              <a:t> (selectores niño) puede seleccionar un elemento como un elemento hijo del elemento.</a:t>
            </a:r>
          </a:p>
          <a:p>
            <a:pPr lvl="2"/>
            <a:r>
              <a:rPr lang="en-US" dirty="0"/>
              <a:t>div&gt;p </a:t>
            </a:r>
            <a:r>
              <a:rPr lang="en-US" dirty="0" err="1"/>
              <a:t>seleccionara</a:t>
            </a:r>
            <a:r>
              <a:rPr lang="en-US" dirty="0"/>
              <a:t> </a:t>
            </a:r>
            <a:r>
              <a:rPr lang="en-US" dirty="0" err="1"/>
              <a:t>todos</a:t>
            </a:r>
            <a:r>
              <a:rPr lang="en-US" dirty="0"/>
              <a:t> los </a:t>
            </a:r>
            <a:r>
              <a:rPr lang="en-US" dirty="0" err="1"/>
              <a:t>elementos</a:t>
            </a:r>
            <a:r>
              <a:rPr lang="en-US" dirty="0"/>
              <a:t> &lt;p&gt; </a:t>
            </a:r>
            <a:r>
              <a:rPr lang="en-US" dirty="0" err="1"/>
              <a:t>donde</a:t>
            </a:r>
            <a:r>
              <a:rPr lang="en-US" dirty="0"/>
              <a:t> sea </a:t>
            </a:r>
            <a:r>
              <a:rPr lang="en-US" dirty="0" err="1"/>
              <a:t>hijo</a:t>
            </a:r>
            <a:r>
              <a:rPr lang="en-US" dirty="0"/>
              <a:t> </a:t>
            </a:r>
            <a:r>
              <a:rPr lang="en-US" dirty="0" err="1"/>
              <a:t>directo</a:t>
            </a:r>
            <a:r>
              <a:rPr lang="en-US" dirty="0"/>
              <a:t> del &lt;div&gt;</a:t>
            </a:r>
          </a:p>
          <a:p>
            <a:pPr lvl="1"/>
            <a:endParaRPr lang="en-US" dirty="0"/>
          </a:p>
          <a:p>
            <a:pPr marL="914400" lvl="2" indent="0">
              <a:buNone/>
            </a:pPr>
            <a:endParaRPr lang="en-US" dirty="0"/>
          </a:p>
        </p:txBody>
      </p:sp>
    </p:spTree>
    <p:extLst>
      <p:ext uri="{BB962C8B-B14F-4D97-AF65-F5344CB8AC3E}">
        <p14:creationId xmlns:p14="http://schemas.microsoft.com/office/powerpoint/2010/main" val="3738888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17664-06C8-45F4-9FDD-65F3EEE65D02}"/>
              </a:ext>
            </a:extLst>
          </p:cNvPr>
          <p:cNvSpPr>
            <a:spLocks noGrp="1"/>
          </p:cNvSpPr>
          <p:nvPr>
            <p:ph type="title"/>
          </p:nvPr>
        </p:nvSpPr>
        <p:spPr/>
        <p:txBody>
          <a:bodyPr/>
          <a:lstStyle/>
          <a:p>
            <a:r>
              <a:rPr lang="en-US" dirty="0" err="1"/>
              <a:t>Especificidad</a:t>
            </a:r>
            <a:endParaRPr lang="en-US" dirty="0"/>
          </a:p>
        </p:txBody>
      </p:sp>
      <p:sp>
        <p:nvSpPr>
          <p:cNvPr id="3" name="Content Placeholder 2">
            <a:extLst>
              <a:ext uri="{FF2B5EF4-FFF2-40B4-BE49-F238E27FC236}">
                <a16:creationId xmlns:a16="http://schemas.microsoft.com/office/drawing/2014/main" id="{1B47988A-E731-4927-84FD-C90D9F0106ED}"/>
              </a:ext>
            </a:extLst>
          </p:cNvPr>
          <p:cNvSpPr>
            <a:spLocks noGrp="1"/>
          </p:cNvSpPr>
          <p:nvPr>
            <p:ph idx="1"/>
          </p:nvPr>
        </p:nvSpPr>
        <p:spPr/>
        <p:txBody>
          <a:bodyPr/>
          <a:lstStyle/>
          <a:p>
            <a:r>
              <a:rPr lang="es-ES" dirty="0"/>
              <a:t>La especificidad es la manera mediante la cual los navegadores deciden qué valores de una propiedad CSS son más relevantes para un elemento y, por lo tanto, serán aplicados. </a:t>
            </a:r>
          </a:p>
          <a:p>
            <a:r>
              <a:rPr lang="es-ES" dirty="0"/>
              <a:t>La especificidad está basada en las reglas de coincidencia que están compuestas por diferentes tipos de selectores CSS.</a:t>
            </a:r>
          </a:p>
          <a:p>
            <a:r>
              <a:rPr lang="es-ES" dirty="0"/>
              <a:t>La especificidad es un peso (importancia o valor) que se le asigna a una declaración CSS dada, determinada por el número correspondiente de cada tipo de selector. </a:t>
            </a:r>
          </a:p>
          <a:p>
            <a:r>
              <a:rPr lang="es-ES" dirty="0"/>
              <a:t>Cuando varias declaraciones tienen igual especificidad, </a:t>
            </a:r>
            <a:r>
              <a:rPr lang="es-ES" b="1" dirty="0"/>
              <a:t>se aplicará al elemento la última declaración encontrada en el CSS</a:t>
            </a:r>
            <a:r>
              <a:rPr lang="es-ES" dirty="0"/>
              <a:t>.</a:t>
            </a:r>
            <a:endParaRPr lang="en-US" dirty="0"/>
          </a:p>
        </p:txBody>
      </p:sp>
    </p:spTree>
    <p:extLst>
      <p:ext uri="{BB962C8B-B14F-4D97-AF65-F5344CB8AC3E}">
        <p14:creationId xmlns:p14="http://schemas.microsoft.com/office/powerpoint/2010/main" val="830746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082FF-A851-4164-9E6F-F7AB11305AD8}"/>
              </a:ext>
            </a:extLst>
          </p:cNvPr>
          <p:cNvSpPr>
            <a:spLocks noGrp="1"/>
          </p:cNvSpPr>
          <p:nvPr>
            <p:ph type="title"/>
          </p:nvPr>
        </p:nvSpPr>
        <p:spPr/>
        <p:txBody>
          <a:bodyPr/>
          <a:lstStyle/>
          <a:p>
            <a:r>
              <a:rPr lang="en-US" dirty="0" err="1"/>
              <a:t>Resumen</a:t>
            </a:r>
            <a:r>
              <a:rPr lang="en-US" dirty="0"/>
              <a:t> </a:t>
            </a:r>
            <a:r>
              <a:rPr lang="en-US" dirty="0" err="1"/>
              <a:t>selectores</a:t>
            </a:r>
            <a:r>
              <a:rPr lang="en-US" dirty="0"/>
              <a:t> </a:t>
            </a:r>
            <a:r>
              <a:rPr lang="en-US" dirty="0" err="1"/>
              <a:t>basicos</a:t>
            </a:r>
            <a:endParaRPr lang="en-US" dirty="0"/>
          </a:p>
        </p:txBody>
      </p:sp>
      <p:pic>
        <p:nvPicPr>
          <p:cNvPr id="5" name="Content Placeholder 4">
            <a:extLst>
              <a:ext uri="{FF2B5EF4-FFF2-40B4-BE49-F238E27FC236}">
                <a16:creationId xmlns:a16="http://schemas.microsoft.com/office/drawing/2014/main" id="{3ABC68EC-B1FA-49B8-B04E-E4DB9E810BB3}"/>
              </a:ext>
            </a:extLst>
          </p:cNvPr>
          <p:cNvPicPr>
            <a:picLocks noGrp="1" noChangeAspect="1"/>
          </p:cNvPicPr>
          <p:nvPr>
            <p:ph idx="1"/>
          </p:nvPr>
        </p:nvPicPr>
        <p:blipFill>
          <a:blip r:embed="rId2"/>
          <a:stretch>
            <a:fillRect/>
          </a:stretch>
        </p:blipFill>
        <p:spPr>
          <a:xfrm>
            <a:off x="4412995" y="2133600"/>
            <a:ext cx="5267835" cy="3778250"/>
          </a:xfrm>
        </p:spPr>
      </p:pic>
    </p:spTree>
    <p:extLst>
      <p:ext uri="{BB962C8B-B14F-4D97-AF65-F5344CB8AC3E}">
        <p14:creationId xmlns:p14="http://schemas.microsoft.com/office/powerpoint/2010/main" val="2771859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A8175-7EAF-4164-8F12-6C1D1572C034}"/>
              </a:ext>
            </a:extLst>
          </p:cNvPr>
          <p:cNvSpPr>
            <a:spLocks noGrp="1"/>
          </p:cNvSpPr>
          <p:nvPr>
            <p:ph type="title"/>
          </p:nvPr>
        </p:nvSpPr>
        <p:spPr/>
        <p:txBody>
          <a:bodyPr/>
          <a:lstStyle/>
          <a:p>
            <a:r>
              <a:rPr lang="en-US" dirty="0" err="1"/>
              <a:t>Cascada</a:t>
            </a:r>
            <a:endParaRPr lang="en-US" dirty="0"/>
          </a:p>
        </p:txBody>
      </p:sp>
      <p:sp>
        <p:nvSpPr>
          <p:cNvPr id="3" name="Content Placeholder 2">
            <a:extLst>
              <a:ext uri="{FF2B5EF4-FFF2-40B4-BE49-F238E27FC236}">
                <a16:creationId xmlns:a16="http://schemas.microsoft.com/office/drawing/2014/main" id="{DBDDC1DD-0B20-4E59-9471-25FD6AE1F776}"/>
              </a:ext>
            </a:extLst>
          </p:cNvPr>
          <p:cNvSpPr>
            <a:spLocks noGrp="1"/>
          </p:cNvSpPr>
          <p:nvPr>
            <p:ph idx="1"/>
          </p:nvPr>
        </p:nvSpPr>
        <p:spPr/>
        <p:txBody>
          <a:bodyPr/>
          <a:lstStyle/>
          <a:p>
            <a:r>
              <a:rPr lang="es-ES" dirty="0"/>
              <a:t>Las propiedades de estilo pueden estar escritas en varios sitios (en varios lugares de la página web o de la hoja de estilo) y dependiendo del sitio, afectan a más o menos elementos.</a:t>
            </a:r>
          </a:p>
          <a:p>
            <a:r>
              <a:rPr lang="es-ES" dirty="0"/>
              <a:t>Dos reglas distintas pueden ser de aplicación a un mismo elemento (por ejemplo, a un párrafo &lt;p&gt; con clase nombre, le es de aplicación tanto el selector .nombre como el selector p).</a:t>
            </a:r>
            <a:endParaRPr lang="en-US" dirty="0"/>
          </a:p>
        </p:txBody>
      </p:sp>
    </p:spTree>
    <p:extLst>
      <p:ext uri="{BB962C8B-B14F-4D97-AF65-F5344CB8AC3E}">
        <p14:creationId xmlns:p14="http://schemas.microsoft.com/office/powerpoint/2010/main" val="708639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209286-AC32-419A-96ED-0B025CC9FE47}"/>
              </a:ext>
            </a:extLst>
          </p:cNvPr>
          <p:cNvSpPr>
            <a:spLocks noGrp="1"/>
          </p:cNvSpPr>
          <p:nvPr>
            <p:ph type="title"/>
          </p:nvPr>
        </p:nvSpPr>
        <p:spPr/>
        <p:txBody>
          <a:bodyPr/>
          <a:lstStyle/>
          <a:p>
            <a:r>
              <a:rPr lang="en-US" dirty="0" err="1"/>
              <a:t>Colores</a:t>
            </a:r>
            <a:endParaRPr lang="en-US" dirty="0"/>
          </a:p>
        </p:txBody>
      </p:sp>
      <p:sp>
        <p:nvSpPr>
          <p:cNvPr id="5" name="Text Placeholder 4">
            <a:extLst>
              <a:ext uri="{FF2B5EF4-FFF2-40B4-BE49-F238E27FC236}">
                <a16:creationId xmlns:a16="http://schemas.microsoft.com/office/drawing/2014/main" id="{E285FDE4-FFC2-41C6-AA34-F740A4C5766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85630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DC112-7D99-40FF-82AA-DAB10BA33EE1}"/>
              </a:ext>
            </a:extLst>
          </p:cNvPr>
          <p:cNvSpPr>
            <a:spLocks noGrp="1"/>
          </p:cNvSpPr>
          <p:nvPr>
            <p:ph type="title"/>
          </p:nvPr>
        </p:nvSpPr>
        <p:spPr/>
        <p:txBody>
          <a:bodyPr/>
          <a:lstStyle/>
          <a:p>
            <a:r>
              <a:rPr lang="en-US" dirty="0"/>
              <a:t>Background, color text</a:t>
            </a:r>
          </a:p>
        </p:txBody>
      </p:sp>
      <p:sp>
        <p:nvSpPr>
          <p:cNvPr id="3" name="Content Placeholder 2">
            <a:extLst>
              <a:ext uri="{FF2B5EF4-FFF2-40B4-BE49-F238E27FC236}">
                <a16:creationId xmlns:a16="http://schemas.microsoft.com/office/drawing/2014/main" id="{24025C7A-72D1-45A1-A7AD-5FAF7B1BB2E1}"/>
              </a:ext>
            </a:extLst>
          </p:cNvPr>
          <p:cNvSpPr>
            <a:spLocks noGrp="1"/>
          </p:cNvSpPr>
          <p:nvPr>
            <p:ph idx="1"/>
          </p:nvPr>
        </p:nvSpPr>
        <p:spPr/>
        <p:txBody>
          <a:bodyPr/>
          <a:lstStyle/>
          <a:p>
            <a:r>
              <a:rPr lang="es-ES" b="1" dirty="0" err="1"/>
              <a:t>background</a:t>
            </a:r>
            <a:r>
              <a:rPr lang="es-ES" b="1" dirty="0"/>
              <a:t>-color</a:t>
            </a:r>
            <a:r>
              <a:rPr lang="es-ES" dirty="0"/>
              <a:t> es un propiedad de CSS que define el color de fondo de un elemento, puede ser el valor de un color o la palabra “</a:t>
            </a:r>
            <a:r>
              <a:rPr lang="es-ES" dirty="0" err="1"/>
              <a:t>transparent</a:t>
            </a:r>
            <a:r>
              <a:rPr lang="es-ES" dirty="0"/>
              <a:t>".</a:t>
            </a:r>
          </a:p>
          <a:p>
            <a:r>
              <a:rPr lang="es-ES" dirty="0"/>
              <a:t>La propiedad de CSS </a:t>
            </a:r>
            <a:r>
              <a:rPr lang="es-ES" b="1" dirty="0"/>
              <a:t>color</a:t>
            </a:r>
            <a:r>
              <a:rPr lang="es-ES" dirty="0"/>
              <a:t> selecciona el valor de color de primer plano del contenido de elemento de texto y decoraciones de texto.</a:t>
            </a:r>
            <a:endParaRPr lang="en-US" dirty="0"/>
          </a:p>
        </p:txBody>
      </p:sp>
    </p:spTree>
    <p:extLst>
      <p:ext uri="{BB962C8B-B14F-4D97-AF65-F5344CB8AC3E}">
        <p14:creationId xmlns:p14="http://schemas.microsoft.com/office/powerpoint/2010/main" val="508026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8CBC9-AF54-4B78-B907-21BAF62C2E4E}"/>
              </a:ext>
            </a:extLst>
          </p:cNvPr>
          <p:cNvSpPr>
            <a:spLocks noGrp="1"/>
          </p:cNvSpPr>
          <p:nvPr>
            <p:ph type="title"/>
          </p:nvPr>
        </p:nvSpPr>
        <p:spPr/>
        <p:txBody>
          <a:bodyPr/>
          <a:lstStyle/>
          <a:p>
            <a:r>
              <a:rPr lang="en-US" dirty="0" err="1"/>
              <a:t>Colores</a:t>
            </a:r>
            <a:r>
              <a:rPr lang="en-US" dirty="0"/>
              <a:t> </a:t>
            </a:r>
            <a:r>
              <a:rPr lang="en-US" dirty="0" err="1"/>
              <a:t>hexadecimales</a:t>
            </a:r>
            <a:r>
              <a:rPr lang="en-US" dirty="0"/>
              <a:t> y </a:t>
            </a:r>
            <a:r>
              <a:rPr lang="en-US" dirty="0" err="1"/>
              <a:t>nombrados</a:t>
            </a:r>
            <a:endParaRPr lang="en-US" dirty="0"/>
          </a:p>
        </p:txBody>
      </p:sp>
      <p:sp>
        <p:nvSpPr>
          <p:cNvPr id="3" name="Content Placeholder 2">
            <a:extLst>
              <a:ext uri="{FF2B5EF4-FFF2-40B4-BE49-F238E27FC236}">
                <a16:creationId xmlns:a16="http://schemas.microsoft.com/office/drawing/2014/main" id="{FF9E9745-2B77-4006-8AF6-D224417CBC74}"/>
              </a:ext>
            </a:extLst>
          </p:cNvPr>
          <p:cNvSpPr>
            <a:spLocks noGrp="1"/>
          </p:cNvSpPr>
          <p:nvPr>
            <p:ph idx="1"/>
          </p:nvPr>
        </p:nvSpPr>
        <p:spPr/>
        <p:txBody>
          <a:bodyPr/>
          <a:lstStyle/>
          <a:p>
            <a:r>
              <a:rPr lang="en-US" dirty="0"/>
              <a:t>CSS </a:t>
            </a:r>
            <a:r>
              <a:rPr lang="en-US" dirty="0" err="1"/>
              <a:t>nos</a:t>
            </a:r>
            <a:r>
              <a:rPr lang="en-US" dirty="0"/>
              <a:t> Brinda la </a:t>
            </a:r>
            <a:r>
              <a:rPr lang="en-US" dirty="0" err="1"/>
              <a:t>posibilidad</a:t>
            </a:r>
            <a:r>
              <a:rPr lang="en-US" dirty="0"/>
              <a:t> de </a:t>
            </a:r>
            <a:r>
              <a:rPr lang="en-US" dirty="0" err="1"/>
              <a:t>ingresar</a:t>
            </a:r>
            <a:r>
              <a:rPr lang="en-US" dirty="0"/>
              <a:t> el color </a:t>
            </a:r>
            <a:r>
              <a:rPr lang="en-US" dirty="0" err="1"/>
              <a:t>en</a:t>
            </a:r>
            <a:r>
              <a:rPr lang="en-US" dirty="0"/>
              <a:t> </a:t>
            </a:r>
            <a:r>
              <a:rPr lang="en-US" dirty="0" err="1"/>
              <a:t>diferentes</a:t>
            </a:r>
            <a:r>
              <a:rPr lang="en-US" dirty="0"/>
              <a:t> </a:t>
            </a:r>
            <a:r>
              <a:rPr lang="en-US" dirty="0" err="1"/>
              <a:t>formatos</a:t>
            </a:r>
            <a:r>
              <a:rPr lang="en-US" dirty="0"/>
              <a:t>.</a:t>
            </a:r>
          </a:p>
          <a:p>
            <a:r>
              <a:rPr lang="es-ES" dirty="0"/>
              <a:t>Es una cuestión de gusto personal si se debe utilizar RGB o HEX o cualquier otro. Siempre debemos utilizar aquel que sea de fácil integración para nosotros y para la persona que vera posteriormente el código.</a:t>
            </a:r>
          </a:p>
          <a:p>
            <a:r>
              <a:rPr lang="es-ES" dirty="0"/>
              <a:t>Algunas referencias:</a:t>
            </a:r>
          </a:p>
          <a:p>
            <a:pPr lvl="1"/>
            <a:r>
              <a:rPr lang="en-US" dirty="0">
                <a:hlinkClick r:id="rId2"/>
              </a:rPr>
              <a:t>https://www.w3.org/wiki/CSS/Properties/color/keywords#Color_keywords</a:t>
            </a:r>
            <a:endParaRPr lang="en-US" dirty="0"/>
          </a:p>
        </p:txBody>
      </p:sp>
    </p:spTree>
    <p:extLst>
      <p:ext uri="{BB962C8B-B14F-4D97-AF65-F5344CB8AC3E}">
        <p14:creationId xmlns:p14="http://schemas.microsoft.com/office/powerpoint/2010/main" val="2210122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D748C-09C5-40CC-B1BF-CFE8CC40254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DE1A896-888D-48A1-B713-9EC46DD2F2F8}"/>
              </a:ext>
            </a:extLst>
          </p:cNvPr>
          <p:cNvSpPr>
            <a:spLocks noGrp="1"/>
          </p:cNvSpPr>
          <p:nvPr>
            <p:ph idx="1"/>
          </p:nvPr>
        </p:nvSpPr>
        <p:spPr/>
        <p:txBody>
          <a:bodyPr/>
          <a:lstStyle/>
          <a:p>
            <a:r>
              <a:rPr lang="en-US" dirty="0" err="1"/>
              <a:t>Agregando</a:t>
            </a:r>
            <a:r>
              <a:rPr lang="en-US" dirty="0"/>
              <a:t> </a:t>
            </a:r>
            <a:r>
              <a:rPr lang="en-US" dirty="0" err="1"/>
              <a:t>estilos</a:t>
            </a:r>
            <a:endParaRPr lang="en-US" dirty="0"/>
          </a:p>
          <a:p>
            <a:r>
              <a:rPr lang="en-US" dirty="0" err="1"/>
              <a:t>Sintaxis</a:t>
            </a:r>
            <a:endParaRPr lang="en-US" dirty="0"/>
          </a:p>
          <a:p>
            <a:pPr lvl="1"/>
            <a:r>
              <a:rPr lang="en-US" dirty="0" err="1"/>
              <a:t>Selectores</a:t>
            </a:r>
            <a:r>
              <a:rPr lang="en-US" dirty="0"/>
              <a:t>, </a:t>
            </a:r>
            <a:r>
              <a:rPr lang="en-US" dirty="0" err="1"/>
              <a:t>cascada</a:t>
            </a:r>
            <a:r>
              <a:rPr lang="en-US" dirty="0"/>
              <a:t>, </a:t>
            </a:r>
            <a:r>
              <a:rPr lang="en-US" dirty="0" err="1"/>
              <a:t>etc</a:t>
            </a:r>
            <a:endParaRPr lang="en-US" dirty="0"/>
          </a:p>
          <a:p>
            <a:r>
              <a:rPr lang="en-US" dirty="0" err="1"/>
              <a:t>Colores</a:t>
            </a:r>
            <a:endParaRPr lang="en-US" dirty="0"/>
          </a:p>
          <a:p>
            <a:pPr lvl="1"/>
            <a:r>
              <a:rPr lang="en-US" dirty="0" err="1"/>
              <a:t>Tipos</a:t>
            </a:r>
            <a:r>
              <a:rPr lang="en-US" dirty="0"/>
              <a:t>, </a:t>
            </a:r>
            <a:r>
              <a:rPr lang="en-US" dirty="0" err="1"/>
              <a:t>funciones</a:t>
            </a:r>
            <a:endParaRPr lang="en-US" dirty="0"/>
          </a:p>
          <a:p>
            <a:r>
              <a:rPr lang="en-US" dirty="0" err="1"/>
              <a:t>Tipografias</a:t>
            </a:r>
            <a:endParaRPr lang="en-US" dirty="0"/>
          </a:p>
          <a:p>
            <a:pPr lvl="1"/>
            <a:r>
              <a:rPr lang="en-US" dirty="0" err="1"/>
              <a:t>Tipos</a:t>
            </a:r>
            <a:r>
              <a:rPr lang="en-US" dirty="0"/>
              <a:t>, </a:t>
            </a:r>
            <a:r>
              <a:rPr lang="en-US" dirty="0" err="1"/>
              <a:t>fuentes</a:t>
            </a:r>
            <a:r>
              <a:rPr lang="en-US" dirty="0"/>
              <a:t>, Google Fonts</a:t>
            </a:r>
          </a:p>
        </p:txBody>
      </p:sp>
    </p:spTree>
    <p:extLst>
      <p:ext uri="{BB962C8B-B14F-4D97-AF65-F5344CB8AC3E}">
        <p14:creationId xmlns:p14="http://schemas.microsoft.com/office/powerpoint/2010/main" val="566775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E937-9575-4CEB-984E-A76F1409EB4B}"/>
              </a:ext>
            </a:extLst>
          </p:cNvPr>
          <p:cNvSpPr>
            <a:spLocks noGrp="1"/>
          </p:cNvSpPr>
          <p:nvPr>
            <p:ph type="title"/>
          </p:nvPr>
        </p:nvSpPr>
        <p:spPr/>
        <p:txBody>
          <a:bodyPr/>
          <a:lstStyle/>
          <a:p>
            <a:r>
              <a:rPr lang="en-US" dirty="0" err="1"/>
              <a:t>Funciones</a:t>
            </a:r>
            <a:r>
              <a:rPr lang="en-US" dirty="0"/>
              <a:t> de </a:t>
            </a:r>
            <a:r>
              <a:rPr lang="en-US" dirty="0" err="1"/>
              <a:t>colores</a:t>
            </a:r>
            <a:endParaRPr lang="en-US" dirty="0"/>
          </a:p>
        </p:txBody>
      </p:sp>
      <p:sp>
        <p:nvSpPr>
          <p:cNvPr id="3" name="Content Placeholder 2">
            <a:extLst>
              <a:ext uri="{FF2B5EF4-FFF2-40B4-BE49-F238E27FC236}">
                <a16:creationId xmlns:a16="http://schemas.microsoft.com/office/drawing/2014/main" id="{5C5DDA63-7CBC-4356-B40C-3571705866CB}"/>
              </a:ext>
            </a:extLst>
          </p:cNvPr>
          <p:cNvSpPr>
            <a:spLocks noGrp="1"/>
          </p:cNvSpPr>
          <p:nvPr>
            <p:ph idx="1"/>
          </p:nvPr>
        </p:nvSpPr>
        <p:spPr/>
        <p:txBody>
          <a:bodyPr/>
          <a:lstStyle/>
          <a:p>
            <a:r>
              <a:rPr lang="es-ES" dirty="0"/>
              <a:t>La función color() toma un color y puede aplicar varios "modificadores de color" o "ajustadores de color" para modificar el color dado.</a:t>
            </a:r>
          </a:p>
        </p:txBody>
      </p:sp>
    </p:spTree>
    <p:extLst>
      <p:ext uri="{BB962C8B-B14F-4D97-AF65-F5344CB8AC3E}">
        <p14:creationId xmlns:p14="http://schemas.microsoft.com/office/powerpoint/2010/main" val="1054337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E937-9575-4CEB-984E-A76F1409EB4B}"/>
              </a:ext>
            </a:extLst>
          </p:cNvPr>
          <p:cNvSpPr>
            <a:spLocks noGrp="1"/>
          </p:cNvSpPr>
          <p:nvPr>
            <p:ph type="title"/>
          </p:nvPr>
        </p:nvSpPr>
        <p:spPr/>
        <p:txBody>
          <a:bodyPr/>
          <a:lstStyle/>
          <a:p>
            <a:r>
              <a:rPr lang="en-US" dirty="0" err="1"/>
              <a:t>Funciones</a:t>
            </a:r>
            <a:r>
              <a:rPr lang="en-US" dirty="0"/>
              <a:t> de </a:t>
            </a:r>
            <a:r>
              <a:rPr lang="en-US" dirty="0" err="1"/>
              <a:t>colores</a:t>
            </a:r>
            <a:r>
              <a:rPr lang="en-US" dirty="0"/>
              <a:t>: </a:t>
            </a:r>
            <a:r>
              <a:rPr lang="en-US" dirty="0" err="1"/>
              <a:t>rgb</a:t>
            </a:r>
            <a:endParaRPr lang="en-US" dirty="0"/>
          </a:p>
        </p:txBody>
      </p:sp>
      <p:sp>
        <p:nvSpPr>
          <p:cNvPr id="3" name="Content Placeholder 2">
            <a:extLst>
              <a:ext uri="{FF2B5EF4-FFF2-40B4-BE49-F238E27FC236}">
                <a16:creationId xmlns:a16="http://schemas.microsoft.com/office/drawing/2014/main" id="{5C5DDA63-7CBC-4356-B40C-3571705866CB}"/>
              </a:ext>
            </a:extLst>
          </p:cNvPr>
          <p:cNvSpPr>
            <a:spLocks noGrp="1"/>
          </p:cNvSpPr>
          <p:nvPr>
            <p:ph idx="1"/>
          </p:nvPr>
        </p:nvSpPr>
        <p:spPr/>
        <p:txBody>
          <a:bodyPr>
            <a:normAutofit/>
          </a:bodyPr>
          <a:lstStyle/>
          <a:p>
            <a:r>
              <a:rPr lang="es-ES" dirty="0"/>
              <a:t>La función </a:t>
            </a:r>
            <a:r>
              <a:rPr lang="es-ES" dirty="0" err="1"/>
              <a:t>rgb</a:t>
            </a:r>
            <a:r>
              <a:rPr lang="es-ES" dirty="0"/>
              <a:t>() define los colores utilizando el modelo rojo-verde-azul (RGB).</a:t>
            </a:r>
          </a:p>
          <a:p>
            <a:r>
              <a:rPr lang="es-ES" dirty="0"/>
              <a:t>Un valor de color RGB se especifica con: </a:t>
            </a:r>
            <a:r>
              <a:rPr lang="es-ES" dirty="0" err="1"/>
              <a:t>rgb</a:t>
            </a:r>
            <a:r>
              <a:rPr lang="es-ES" dirty="0"/>
              <a:t>(rojo, verde, azul). </a:t>
            </a:r>
            <a:r>
              <a:rPr lang="es-ES" b="1" dirty="0"/>
              <a:t>Cada parámetro define la intensidad de ese color y puede ser un número entero entre 0 y 255 o un valor porcentual (del 0% al 100%).</a:t>
            </a:r>
            <a:endParaRPr lang="es-ES" dirty="0"/>
          </a:p>
          <a:p>
            <a:r>
              <a:rPr lang="es-ES" dirty="0"/>
              <a:t>Por ejemplo, el valor </a:t>
            </a:r>
            <a:r>
              <a:rPr lang="es-ES" b="1" dirty="0" err="1"/>
              <a:t>rgb</a:t>
            </a:r>
            <a:r>
              <a:rPr lang="es-ES" b="1" dirty="0"/>
              <a:t>(0,0,255) </a:t>
            </a:r>
            <a:r>
              <a:rPr lang="es-ES" dirty="0"/>
              <a:t>se renderiza como </a:t>
            </a:r>
            <a:r>
              <a:rPr lang="es-ES" b="1" dirty="0"/>
              <a:t>azul</a:t>
            </a:r>
            <a:r>
              <a:rPr lang="es-ES" dirty="0"/>
              <a:t>, porque el parámetro azul se establece en su valor más alto (255) y los otros se establecen en 0.</a:t>
            </a:r>
          </a:p>
          <a:p>
            <a:endParaRPr lang="es-ES" dirty="0"/>
          </a:p>
        </p:txBody>
      </p:sp>
    </p:spTree>
    <p:extLst>
      <p:ext uri="{BB962C8B-B14F-4D97-AF65-F5344CB8AC3E}">
        <p14:creationId xmlns:p14="http://schemas.microsoft.com/office/powerpoint/2010/main" val="1569449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E937-9575-4CEB-984E-A76F1409EB4B}"/>
              </a:ext>
            </a:extLst>
          </p:cNvPr>
          <p:cNvSpPr>
            <a:spLocks noGrp="1"/>
          </p:cNvSpPr>
          <p:nvPr>
            <p:ph type="title"/>
          </p:nvPr>
        </p:nvSpPr>
        <p:spPr/>
        <p:txBody>
          <a:bodyPr/>
          <a:lstStyle/>
          <a:p>
            <a:r>
              <a:rPr lang="en-US" dirty="0" err="1"/>
              <a:t>Funciones</a:t>
            </a:r>
            <a:r>
              <a:rPr lang="en-US" dirty="0"/>
              <a:t> de </a:t>
            </a:r>
            <a:r>
              <a:rPr lang="en-US" dirty="0" err="1"/>
              <a:t>colores</a:t>
            </a:r>
            <a:r>
              <a:rPr lang="en-US" dirty="0"/>
              <a:t>: </a:t>
            </a:r>
            <a:r>
              <a:rPr lang="en-US" dirty="0" err="1"/>
              <a:t>rgba</a:t>
            </a:r>
            <a:endParaRPr lang="en-US" dirty="0"/>
          </a:p>
        </p:txBody>
      </p:sp>
      <p:sp>
        <p:nvSpPr>
          <p:cNvPr id="3" name="Content Placeholder 2">
            <a:extLst>
              <a:ext uri="{FF2B5EF4-FFF2-40B4-BE49-F238E27FC236}">
                <a16:creationId xmlns:a16="http://schemas.microsoft.com/office/drawing/2014/main" id="{5C5DDA63-7CBC-4356-B40C-3571705866CB}"/>
              </a:ext>
            </a:extLst>
          </p:cNvPr>
          <p:cNvSpPr>
            <a:spLocks noGrp="1"/>
          </p:cNvSpPr>
          <p:nvPr>
            <p:ph idx="1"/>
          </p:nvPr>
        </p:nvSpPr>
        <p:spPr/>
        <p:txBody>
          <a:bodyPr>
            <a:normAutofit/>
          </a:bodyPr>
          <a:lstStyle/>
          <a:p>
            <a:r>
              <a:rPr lang="es-ES" dirty="0"/>
              <a:t>La función </a:t>
            </a:r>
            <a:r>
              <a:rPr lang="es-ES" dirty="0" err="1"/>
              <a:t>rgba</a:t>
            </a:r>
            <a:r>
              <a:rPr lang="es-ES" dirty="0"/>
              <a:t>() define los colores utilizando el modelo rojo-verde-azul-alfa (RGBA).</a:t>
            </a:r>
          </a:p>
          <a:p>
            <a:r>
              <a:rPr lang="es-ES" dirty="0"/>
              <a:t>Los valores de color RGBA son una extensión de los valores de color RGB con un canal alfa, que especifica la </a:t>
            </a:r>
            <a:r>
              <a:rPr lang="es-ES" b="1" dirty="0"/>
              <a:t>opacidad del color</a:t>
            </a:r>
            <a:r>
              <a:rPr lang="es-ES" dirty="0"/>
              <a:t>.</a:t>
            </a:r>
          </a:p>
          <a:p>
            <a:pPr lvl="1"/>
            <a:r>
              <a:rPr lang="en-US" dirty="0" err="1">
                <a:highlight>
                  <a:srgbClr val="FFFF00"/>
                </a:highlight>
              </a:rPr>
              <a:t>rgba</a:t>
            </a:r>
            <a:r>
              <a:rPr lang="en-US" dirty="0">
                <a:highlight>
                  <a:srgbClr val="FFFF00"/>
                </a:highlight>
              </a:rPr>
              <a:t>(red, green, blue, alpha)</a:t>
            </a:r>
            <a:endParaRPr lang="es-ES" dirty="0">
              <a:highlight>
                <a:srgbClr val="FFFF00"/>
              </a:highlight>
            </a:endParaRPr>
          </a:p>
        </p:txBody>
      </p:sp>
    </p:spTree>
    <p:extLst>
      <p:ext uri="{BB962C8B-B14F-4D97-AF65-F5344CB8AC3E}">
        <p14:creationId xmlns:p14="http://schemas.microsoft.com/office/powerpoint/2010/main" val="3344700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E937-9575-4CEB-984E-A76F1409EB4B}"/>
              </a:ext>
            </a:extLst>
          </p:cNvPr>
          <p:cNvSpPr>
            <a:spLocks noGrp="1"/>
          </p:cNvSpPr>
          <p:nvPr>
            <p:ph type="title"/>
          </p:nvPr>
        </p:nvSpPr>
        <p:spPr/>
        <p:txBody>
          <a:bodyPr/>
          <a:lstStyle/>
          <a:p>
            <a:r>
              <a:rPr lang="en-US" dirty="0" err="1"/>
              <a:t>Funciones</a:t>
            </a:r>
            <a:r>
              <a:rPr lang="en-US" dirty="0"/>
              <a:t> de </a:t>
            </a:r>
            <a:r>
              <a:rPr lang="en-US" dirty="0" err="1"/>
              <a:t>colores</a:t>
            </a:r>
            <a:r>
              <a:rPr lang="en-US" dirty="0"/>
              <a:t>: </a:t>
            </a:r>
            <a:r>
              <a:rPr lang="en-US" dirty="0" err="1"/>
              <a:t>hls</a:t>
            </a:r>
            <a:endParaRPr lang="en-US" dirty="0"/>
          </a:p>
        </p:txBody>
      </p:sp>
      <p:sp>
        <p:nvSpPr>
          <p:cNvPr id="3" name="Content Placeholder 2">
            <a:extLst>
              <a:ext uri="{FF2B5EF4-FFF2-40B4-BE49-F238E27FC236}">
                <a16:creationId xmlns:a16="http://schemas.microsoft.com/office/drawing/2014/main" id="{5C5DDA63-7CBC-4356-B40C-3571705866CB}"/>
              </a:ext>
            </a:extLst>
          </p:cNvPr>
          <p:cNvSpPr>
            <a:spLocks noGrp="1"/>
          </p:cNvSpPr>
          <p:nvPr>
            <p:ph idx="1"/>
          </p:nvPr>
        </p:nvSpPr>
        <p:spPr/>
        <p:txBody>
          <a:bodyPr>
            <a:normAutofit lnSpcReduction="10000"/>
          </a:bodyPr>
          <a:lstStyle/>
          <a:p>
            <a:r>
              <a:rPr lang="es-ES" dirty="0"/>
              <a:t>La función </a:t>
            </a:r>
            <a:r>
              <a:rPr lang="es-ES" dirty="0" err="1"/>
              <a:t>hsl</a:t>
            </a:r>
            <a:r>
              <a:rPr lang="es-ES" dirty="0"/>
              <a:t>() define los colores utilizando el modelo Tono-Saturación-Luminosidad (</a:t>
            </a:r>
            <a:r>
              <a:rPr lang="es-ES" dirty="0" err="1"/>
              <a:t>Hue-saturation-lightness</a:t>
            </a:r>
            <a:r>
              <a:rPr lang="es-ES" dirty="0"/>
              <a:t>)(HSL).</a:t>
            </a:r>
          </a:p>
          <a:p>
            <a:r>
              <a:rPr lang="es-ES" dirty="0"/>
              <a:t>Representa una representación de los colores en coordenadas cilíndricas.</a:t>
            </a:r>
          </a:p>
          <a:p>
            <a:r>
              <a:rPr lang="es-ES" dirty="0" err="1"/>
              <a:t>hsl</a:t>
            </a:r>
            <a:r>
              <a:rPr lang="es-ES" dirty="0"/>
              <a:t>(</a:t>
            </a:r>
            <a:r>
              <a:rPr lang="es-ES" dirty="0" err="1"/>
              <a:t>hue</a:t>
            </a:r>
            <a:r>
              <a:rPr lang="es-ES" dirty="0"/>
              <a:t>, </a:t>
            </a:r>
            <a:r>
              <a:rPr lang="es-ES" dirty="0" err="1"/>
              <a:t>saturation</a:t>
            </a:r>
            <a:r>
              <a:rPr lang="es-ES" dirty="0"/>
              <a:t>, </a:t>
            </a:r>
            <a:r>
              <a:rPr lang="es-ES" dirty="0" err="1"/>
              <a:t>lightness</a:t>
            </a:r>
            <a:r>
              <a:rPr lang="es-ES" dirty="0"/>
              <a:t>)</a:t>
            </a:r>
          </a:p>
          <a:p>
            <a:pPr lvl="1"/>
            <a:r>
              <a:rPr lang="es-ES" dirty="0" err="1"/>
              <a:t>Hue</a:t>
            </a:r>
            <a:r>
              <a:rPr lang="es-ES" dirty="0"/>
              <a:t> = Define un grado en la rueda de color (de 0 a 360) - 0 (o 360) es rojo, 120 es verde, 240 es azul</a:t>
            </a:r>
          </a:p>
          <a:p>
            <a:pPr lvl="1"/>
            <a:r>
              <a:rPr lang="es-ES" dirty="0" err="1"/>
              <a:t>Saturation</a:t>
            </a:r>
            <a:r>
              <a:rPr lang="es-ES" dirty="0"/>
              <a:t> = Define la saturación; 0% es un tono de gris y 100% es el color completo (saturación total)</a:t>
            </a:r>
          </a:p>
          <a:p>
            <a:pPr lvl="1"/>
            <a:r>
              <a:rPr lang="es-ES" dirty="0" err="1"/>
              <a:t>Lightness</a:t>
            </a:r>
            <a:r>
              <a:rPr lang="es-ES" dirty="0"/>
              <a:t> = Define la luminosidad; 0% es negro, 50% es normal y 100% es blanco</a:t>
            </a:r>
          </a:p>
          <a:p>
            <a:r>
              <a:rPr lang="es-ES" dirty="0">
                <a:highlight>
                  <a:srgbClr val="FFFF00"/>
                </a:highlight>
              </a:rPr>
              <a:t>HSL(160,240,120) </a:t>
            </a:r>
            <a:r>
              <a:rPr lang="es-ES" dirty="0"/>
              <a:t>= azul</a:t>
            </a:r>
          </a:p>
          <a:p>
            <a:r>
              <a:rPr lang="es-ES" dirty="0">
                <a:hlinkClick r:id="rId2"/>
              </a:rPr>
              <a:t>https://www.w3schools.com/html/html_colors_hsl.asp</a:t>
            </a:r>
            <a:endParaRPr lang="es-ES" dirty="0"/>
          </a:p>
        </p:txBody>
      </p:sp>
    </p:spTree>
    <p:extLst>
      <p:ext uri="{BB962C8B-B14F-4D97-AF65-F5344CB8AC3E}">
        <p14:creationId xmlns:p14="http://schemas.microsoft.com/office/powerpoint/2010/main" val="192306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E937-9575-4CEB-984E-A76F1409EB4B}"/>
              </a:ext>
            </a:extLst>
          </p:cNvPr>
          <p:cNvSpPr>
            <a:spLocks noGrp="1"/>
          </p:cNvSpPr>
          <p:nvPr>
            <p:ph type="title"/>
          </p:nvPr>
        </p:nvSpPr>
        <p:spPr/>
        <p:txBody>
          <a:bodyPr/>
          <a:lstStyle/>
          <a:p>
            <a:r>
              <a:rPr lang="en-US" dirty="0" err="1"/>
              <a:t>Funciones</a:t>
            </a:r>
            <a:r>
              <a:rPr lang="en-US" dirty="0"/>
              <a:t> de </a:t>
            </a:r>
            <a:r>
              <a:rPr lang="en-US" dirty="0" err="1"/>
              <a:t>colores</a:t>
            </a:r>
            <a:r>
              <a:rPr lang="en-US" dirty="0"/>
              <a:t>: </a:t>
            </a:r>
            <a:r>
              <a:rPr lang="en-US" dirty="0" err="1"/>
              <a:t>hsla</a:t>
            </a:r>
            <a:endParaRPr lang="en-US" dirty="0"/>
          </a:p>
        </p:txBody>
      </p:sp>
      <p:sp>
        <p:nvSpPr>
          <p:cNvPr id="3" name="Content Placeholder 2">
            <a:extLst>
              <a:ext uri="{FF2B5EF4-FFF2-40B4-BE49-F238E27FC236}">
                <a16:creationId xmlns:a16="http://schemas.microsoft.com/office/drawing/2014/main" id="{5C5DDA63-7CBC-4356-B40C-3571705866CB}"/>
              </a:ext>
            </a:extLst>
          </p:cNvPr>
          <p:cNvSpPr>
            <a:spLocks noGrp="1"/>
          </p:cNvSpPr>
          <p:nvPr>
            <p:ph idx="1"/>
          </p:nvPr>
        </p:nvSpPr>
        <p:spPr/>
        <p:txBody>
          <a:bodyPr>
            <a:normAutofit/>
          </a:bodyPr>
          <a:lstStyle/>
          <a:p>
            <a:r>
              <a:rPr lang="es-ES" dirty="0"/>
              <a:t>Los valores de color HSLA son una extensión de los valores de color HSL con un canal Alfa - que especifica la opacidad de un color.</a:t>
            </a:r>
          </a:p>
          <a:p>
            <a:r>
              <a:rPr lang="es-ES" dirty="0"/>
              <a:t>Un valor de color HSLA se especifica con:</a:t>
            </a:r>
          </a:p>
          <a:p>
            <a:pPr lvl="1"/>
            <a:r>
              <a:rPr lang="en-US" dirty="0" err="1"/>
              <a:t>hsla</a:t>
            </a:r>
            <a:r>
              <a:rPr lang="en-US" dirty="0"/>
              <a:t>(hue, saturation, lightness, alpha)</a:t>
            </a:r>
            <a:endParaRPr lang="es-ES" dirty="0"/>
          </a:p>
        </p:txBody>
      </p:sp>
    </p:spTree>
    <p:extLst>
      <p:ext uri="{BB962C8B-B14F-4D97-AF65-F5344CB8AC3E}">
        <p14:creationId xmlns:p14="http://schemas.microsoft.com/office/powerpoint/2010/main" val="3005498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EF1F6-252D-484C-A396-35428DC09808}"/>
              </a:ext>
            </a:extLst>
          </p:cNvPr>
          <p:cNvSpPr>
            <a:spLocks noGrp="1"/>
          </p:cNvSpPr>
          <p:nvPr>
            <p:ph type="title"/>
          </p:nvPr>
        </p:nvSpPr>
        <p:spPr/>
        <p:txBody>
          <a:bodyPr/>
          <a:lstStyle/>
          <a:p>
            <a:r>
              <a:rPr lang="en-US" dirty="0" err="1"/>
              <a:t>Tipografias</a:t>
            </a:r>
            <a:endParaRPr lang="en-US" dirty="0"/>
          </a:p>
        </p:txBody>
      </p:sp>
      <p:sp>
        <p:nvSpPr>
          <p:cNvPr id="4" name="Text Placeholder 3">
            <a:extLst>
              <a:ext uri="{FF2B5EF4-FFF2-40B4-BE49-F238E27FC236}">
                <a16:creationId xmlns:a16="http://schemas.microsoft.com/office/drawing/2014/main" id="{9A1AD167-6D81-4048-90AF-72B043A2788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21507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2D2DA63-F417-4724-8D6D-3820A8326BF0}"/>
              </a:ext>
            </a:extLst>
          </p:cNvPr>
          <p:cNvSpPr>
            <a:spLocks noGrp="1"/>
          </p:cNvSpPr>
          <p:nvPr>
            <p:ph type="title"/>
          </p:nvPr>
        </p:nvSpPr>
        <p:spPr/>
        <p:txBody>
          <a:bodyPr/>
          <a:lstStyle/>
          <a:p>
            <a:r>
              <a:rPr lang="en-US" dirty="0"/>
              <a:t>Mas </a:t>
            </a:r>
            <a:r>
              <a:rPr lang="en-US" dirty="0" err="1"/>
              <a:t>utilizadas</a:t>
            </a:r>
            <a:endParaRPr lang="en-US" dirty="0"/>
          </a:p>
        </p:txBody>
      </p:sp>
      <p:sp>
        <p:nvSpPr>
          <p:cNvPr id="7" name="Content Placeholder 6">
            <a:extLst>
              <a:ext uri="{FF2B5EF4-FFF2-40B4-BE49-F238E27FC236}">
                <a16:creationId xmlns:a16="http://schemas.microsoft.com/office/drawing/2014/main" id="{5EFDAB85-BC17-4C07-B542-3DA129B791E2}"/>
              </a:ext>
            </a:extLst>
          </p:cNvPr>
          <p:cNvSpPr>
            <a:spLocks noGrp="1"/>
          </p:cNvSpPr>
          <p:nvPr>
            <p:ph idx="1"/>
          </p:nvPr>
        </p:nvSpPr>
        <p:spPr/>
        <p:txBody>
          <a:bodyPr>
            <a:normAutofit/>
          </a:bodyPr>
          <a:lstStyle/>
          <a:p>
            <a:r>
              <a:rPr lang="en-US" dirty="0"/>
              <a:t>Font-family</a:t>
            </a:r>
          </a:p>
          <a:p>
            <a:pPr lvl="1"/>
            <a:r>
              <a:rPr lang="es-ES" dirty="0"/>
              <a:t>La propiedad CSS </a:t>
            </a:r>
            <a:r>
              <a:rPr lang="es-ES" dirty="0" err="1"/>
              <a:t>font-family</a:t>
            </a:r>
            <a:r>
              <a:rPr lang="es-ES" dirty="0"/>
              <a:t> especifica una lista priorizada de uno o más nombres de familias de fuentes y/o nombres de familias genéricas para el elemento seleccionado.</a:t>
            </a:r>
            <a:endParaRPr lang="en-US" dirty="0"/>
          </a:p>
          <a:p>
            <a:pPr lvl="1"/>
            <a:r>
              <a:rPr lang="en-US" dirty="0">
                <a:hlinkClick r:id="rId2"/>
              </a:rPr>
              <a:t>https://developer.mozilla.org/en-US/docs/Web/CSS/font-family</a:t>
            </a:r>
            <a:endParaRPr lang="en-US" dirty="0"/>
          </a:p>
          <a:p>
            <a:r>
              <a:rPr lang="en-US" dirty="0"/>
              <a:t>Font-size</a:t>
            </a:r>
          </a:p>
          <a:p>
            <a:pPr lvl="1"/>
            <a:r>
              <a:rPr lang="es-ES" dirty="0"/>
              <a:t>La propiedad CSS </a:t>
            </a:r>
            <a:r>
              <a:rPr lang="es-ES" dirty="0" err="1"/>
              <a:t>font-size</a:t>
            </a:r>
            <a:r>
              <a:rPr lang="es-ES" dirty="0"/>
              <a:t> establece el tamaño de la fuente. </a:t>
            </a:r>
          </a:p>
          <a:p>
            <a:r>
              <a:rPr lang="en-US" dirty="0"/>
              <a:t>Font-style</a:t>
            </a:r>
          </a:p>
          <a:p>
            <a:pPr lvl="1"/>
            <a:r>
              <a:rPr lang="es-ES" dirty="0"/>
              <a:t>La propiedad CSS </a:t>
            </a:r>
            <a:r>
              <a:rPr lang="es-ES" dirty="0" err="1"/>
              <a:t>font-style</a:t>
            </a:r>
            <a:r>
              <a:rPr lang="es-ES" dirty="0"/>
              <a:t> establece si una fuente debe ser estilizada con una cara </a:t>
            </a:r>
            <a:r>
              <a:rPr lang="es-ES" i="1" dirty="0"/>
              <a:t>normal</a:t>
            </a:r>
            <a:r>
              <a:rPr lang="es-ES" dirty="0"/>
              <a:t>, </a:t>
            </a:r>
            <a:r>
              <a:rPr lang="es-ES" i="1" dirty="0"/>
              <a:t>cursiva</a:t>
            </a:r>
            <a:r>
              <a:rPr lang="es-ES" dirty="0"/>
              <a:t> u </a:t>
            </a:r>
            <a:r>
              <a:rPr lang="es-ES" i="1" dirty="0"/>
              <a:t>oblicua</a:t>
            </a:r>
          </a:p>
          <a:p>
            <a:pPr lvl="1"/>
            <a:r>
              <a:rPr lang="es-ES" i="1" dirty="0">
                <a:hlinkClick r:id="rId3"/>
              </a:rPr>
              <a:t>https://developer.mozilla.org/en-US/docs/Web/CSS/font-style</a:t>
            </a:r>
            <a:endParaRPr lang="es-ES" i="1" dirty="0"/>
          </a:p>
        </p:txBody>
      </p:sp>
    </p:spTree>
    <p:extLst>
      <p:ext uri="{BB962C8B-B14F-4D97-AF65-F5344CB8AC3E}">
        <p14:creationId xmlns:p14="http://schemas.microsoft.com/office/powerpoint/2010/main" val="3608295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2D2DA63-F417-4724-8D6D-3820A8326BF0}"/>
              </a:ext>
            </a:extLst>
          </p:cNvPr>
          <p:cNvSpPr>
            <a:spLocks noGrp="1"/>
          </p:cNvSpPr>
          <p:nvPr>
            <p:ph type="title"/>
          </p:nvPr>
        </p:nvSpPr>
        <p:spPr/>
        <p:txBody>
          <a:bodyPr/>
          <a:lstStyle/>
          <a:p>
            <a:r>
              <a:rPr lang="en-US" dirty="0"/>
              <a:t>Mas </a:t>
            </a:r>
            <a:r>
              <a:rPr lang="en-US" dirty="0" err="1"/>
              <a:t>utilizadas</a:t>
            </a:r>
            <a:endParaRPr lang="en-US" dirty="0"/>
          </a:p>
        </p:txBody>
      </p:sp>
      <p:sp>
        <p:nvSpPr>
          <p:cNvPr id="7" name="Content Placeholder 6">
            <a:extLst>
              <a:ext uri="{FF2B5EF4-FFF2-40B4-BE49-F238E27FC236}">
                <a16:creationId xmlns:a16="http://schemas.microsoft.com/office/drawing/2014/main" id="{5EFDAB85-BC17-4C07-B542-3DA129B791E2}"/>
              </a:ext>
            </a:extLst>
          </p:cNvPr>
          <p:cNvSpPr>
            <a:spLocks noGrp="1"/>
          </p:cNvSpPr>
          <p:nvPr>
            <p:ph idx="1"/>
          </p:nvPr>
        </p:nvSpPr>
        <p:spPr/>
        <p:txBody>
          <a:bodyPr>
            <a:normAutofit/>
          </a:bodyPr>
          <a:lstStyle/>
          <a:p>
            <a:r>
              <a:rPr lang="es-ES" i="1" dirty="0"/>
              <a:t>Line-</a:t>
            </a:r>
            <a:r>
              <a:rPr lang="es-ES" i="1" dirty="0" err="1"/>
              <a:t>height</a:t>
            </a:r>
            <a:endParaRPr lang="es-ES" i="1" dirty="0"/>
          </a:p>
          <a:p>
            <a:pPr lvl="1"/>
            <a:r>
              <a:rPr lang="es-ES" dirty="0"/>
              <a:t>Se suele utilizar para establecer la distancia entre líneas de texto. En los elementos a nivel de bloque, especifica la altura mínima de los cuadros de línea dentro del elemento.</a:t>
            </a:r>
          </a:p>
          <a:p>
            <a:pPr lvl="1"/>
            <a:r>
              <a:rPr lang="es-ES" dirty="0">
                <a:hlinkClick r:id="rId2"/>
              </a:rPr>
              <a:t>https://developer.mozilla.org/en-US/docs/Web/CSS/line-height</a:t>
            </a:r>
            <a:endParaRPr lang="es-ES" dirty="0"/>
          </a:p>
          <a:p>
            <a:r>
              <a:rPr lang="es-ES" i="1" dirty="0"/>
              <a:t>Text-</a:t>
            </a:r>
            <a:r>
              <a:rPr lang="es-ES" i="1" dirty="0" err="1"/>
              <a:t>align</a:t>
            </a:r>
            <a:endParaRPr lang="es-ES" i="1" dirty="0"/>
          </a:p>
          <a:p>
            <a:pPr lvl="1"/>
            <a:r>
              <a:rPr lang="es-ES" i="1" dirty="0"/>
              <a:t>Establece la alineación horizontal del contenido dentro de un elemento de bloque o caja de celdas de tabla.</a:t>
            </a:r>
          </a:p>
          <a:p>
            <a:pPr lvl="1"/>
            <a:r>
              <a:rPr lang="es-ES" i="1" dirty="0">
                <a:hlinkClick r:id="rId3"/>
              </a:rPr>
              <a:t>https://developer.mozilla.org/en-US/docs/Web/CSS/text-align</a:t>
            </a:r>
            <a:endParaRPr lang="es-ES" i="1" dirty="0"/>
          </a:p>
          <a:p>
            <a:endParaRPr lang="es-ES" i="1" dirty="0"/>
          </a:p>
        </p:txBody>
      </p:sp>
    </p:spTree>
    <p:extLst>
      <p:ext uri="{BB962C8B-B14F-4D97-AF65-F5344CB8AC3E}">
        <p14:creationId xmlns:p14="http://schemas.microsoft.com/office/powerpoint/2010/main" val="1491910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2D2DA63-F417-4724-8D6D-3820A8326BF0}"/>
              </a:ext>
            </a:extLst>
          </p:cNvPr>
          <p:cNvSpPr>
            <a:spLocks noGrp="1"/>
          </p:cNvSpPr>
          <p:nvPr>
            <p:ph type="title"/>
          </p:nvPr>
        </p:nvSpPr>
        <p:spPr/>
        <p:txBody>
          <a:bodyPr/>
          <a:lstStyle/>
          <a:p>
            <a:r>
              <a:rPr lang="en-US" dirty="0" err="1"/>
              <a:t>Definiendo</a:t>
            </a:r>
            <a:r>
              <a:rPr lang="en-US" dirty="0"/>
              <a:t> </a:t>
            </a:r>
            <a:r>
              <a:rPr lang="en-US" dirty="0" err="1"/>
              <a:t>fuentes</a:t>
            </a:r>
            <a:endParaRPr lang="en-US" dirty="0"/>
          </a:p>
        </p:txBody>
      </p:sp>
      <p:sp>
        <p:nvSpPr>
          <p:cNvPr id="7" name="Content Placeholder 6">
            <a:extLst>
              <a:ext uri="{FF2B5EF4-FFF2-40B4-BE49-F238E27FC236}">
                <a16:creationId xmlns:a16="http://schemas.microsoft.com/office/drawing/2014/main" id="{5EFDAB85-BC17-4C07-B542-3DA129B791E2}"/>
              </a:ext>
            </a:extLst>
          </p:cNvPr>
          <p:cNvSpPr>
            <a:spLocks noGrp="1"/>
          </p:cNvSpPr>
          <p:nvPr>
            <p:ph idx="1"/>
          </p:nvPr>
        </p:nvSpPr>
        <p:spPr/>
        <p:txBody>
          <a:bodyPr>
            <a:normAutofit/>
          </a:bodyPr>
          <a:lstStyle/>
          <a:p>
            <a:r>
              <a:rPr lang="es-ES" dirty="0"/>
              <a:t>La regla at CSS </a:t>
            </a:r>
            <a:r>
              <a:rPr lang="es-ES" b="1" dirty="0"/>
              <a:t>@font-face </a:t>
            </a:r>
            <a:r>
              <a:rPr lang="es-ES" dirty="0"/>
              <a:t>especifica una fuente personalizada con la que mostrar el texto; la fuente puede cargarse desde un servidor remoto o una fuente instalada localmente en el propio ordenador del usuario.</a:t>
            </a:r>
          </a:p>
          <a:p>
            <a:pPr marL="400050" lvl="1" indent="0">
              <a:buNone/>
            </a:pPr>
            <a:r>
              <a:rPr lang="es-ES" dirty="0">
                <a:highlight>
                  <a:srgbClr val="FFFF00"/>
                </a:highlight>
              </a:rPr>
              <a:t>@font-face {</a:t>
            </a:r>
          </a:p>
          <a:p>
            <a:pPr marL="400050" lvl="1" indent="0">
              <a:buNone/>
            </a:pPr>
            <a:r>
              <a:rPr lang="es-ES" dirty="0">
                <a:highlight>
                  <a:srgbClr val="FFFF00"/>
                </a:highlight>
              </a:rPr>
              <a:t>  </a:t>
            </a:r>
            <a:r>
              <a:rPr lang="es-ES" dirty="0" err="1">
                <a:highlight>
                  <a:srgbClr val="FFFF00"/>
                </a:highlight>
              </a:rPr>
              <a:t>font-family</a:t>
            </a:r>
            <a:r>
              <a:rPr lang="es-ES" dirty="0">
                <a:highlight>
                  <a:srgbClr val="FFFF00"/>
                </a:highlight>
              </a:rPr>
              <a:t>: "Open Sans";</a:t>
            </a:r>
          </a:p>
          <a:p>
            <a:pPr marL="400050" lvl="1" indent="0">
              <a:buNone/>
            </a:pPr>
            <a:r>
              <a:rPr lang="es-ES" dirty="0">
                <a:highlight>
                  <a:srgbClr val="FFFF00"/>
                </a:highlight>
              </a:rPr>
              <a:t>  </a:t>
            </a:r>
            <a:r>
              <a:rPr lang="es-ES" dirty="0" err="1">
                <a:highlight>
                  <a:srgbClr val="FFFF00"/>
                </a:highlight>
              </a:rPr>
              <a:t>src</a:t>
            </a:r>
            <a:r>
              <a:rPr lang="es-ES" dirty="0">
                <a:highlight>
                  <a:srgbClr val="FFFF00"/>
                </a:highlight>
              </a:rPr>
              <a:t>: </a:t>
            </a:r>
            <a:r>
              <a:rPr lang="es-ES" dirty="0" err="1">
                <a:highlight>
                  <a:srgbClr val="FFFF00"/>
                </a:highlight>
              </a:rPr>
              <a:t>url</a:t>
            </a:r>
            <a:r>
              <a:rPr lang="es-ES" dirty="0">
                <a:highlight>
                  <a:srgbClr val="FFFF00"/>
                </a:highlight>
              </a:rPr>
              <a:t>("/</a:t>
            </a:r>
            <a:r>
              <a:rPr lang="es-ES" dirty="0" err="1">
                <a:highlight>
                  <a:srgbClr val="FFFF00"/>
                </a:highlight>
              </a:rPr>
              <a:t>fonts</a:t>
            </a:r>
            <a:r>
              <a:rPr lang="es-ES" dirty="0">
                <a:highlight>
                  <a:srgbClr val="FFFF00"/>
                </a:highlight>
              </a:rPr>
              <a:t>/OpenSans-Regular-webfont.woff2") </a:t>
            </a:r>
            <a:r>
              <a:rPr lang="es-ES" dirty="0" err="1">
                <a:highlight>
                  <a:srgbClr val="FFFF00"/>
                </a:highlight>
              </a:rPr>
              <a:t>format</a:t>
            </a:r>
            <a:r>
              <a:rPr lang="es-ES" dirty="0">
                <a:highlight>
                  <a:srgbClr val="FFFF00"/>
                </a:highlight>
              </a:rPr>
              <a:t>("woff2"),</a:t>
            </a:r>
          </a:p>
          <a:p>
            <a:pPr marL="400050" lvl="1" indent="0">
              <a:buNone/>
            </a:pPr>
            <a:r>
              <a:rPr lang="es-ES" dirty="0">
                <a:highlight>
                  <a:srgbClr val="FFFF00"/>
                </a:highlight>
              </a:rPr>
              <a:t>       </a:t>
            </a:r>
            <a:r>
              <a:rPr lang="es-ES" dirty="0" err="1">
                <a:highlight>
                  <a:srgbClr val="FFFF00"/>
                </a:highlight>
              </a:rPr>
              <a:t>url</a:t>
            </a:r>
            <a:r>
              <a:rPr lang="es-ES" dirty="0">
                <a:highlight>
                  <a:srgbClr val="FFFF00"/>
                </a:highlight>
              </a:rPr>
              <a:t>("/</a:t>
            </a:r>
            <a:r>
              <a:rPr lang="es-ES" dirty="0" err="1">
                <a:highlight>
                  <a:srgbClr val="FFFF00"/>
                </a:highlight>
              </a:rPr>
              <a:t>fonts</a:t>
            </a:r>
            <a:r>
              <a:rPr lang="es-ES" dirty="0">
                <a:highlight>
                  <a:srgbClr val="FFFF00"/>
                </a:highlight>
              </a:rPr>
              <a:t>/</a:t>
            </a:r>
            <a:r>
              <a:rPr lang="es-ES" dirty="0" err="1">
                <a:highlight>
                  <a:srgbClr val="FFFF00"/>
                </a:highlight>
              </a:rPr>
              <a:t>OpenSans</a:t>
            </a:r>
            <a:r>
              <a:rPr lang="es-ES" dirty="0">
                <a:highlight>
                  <a:srgbClr val="FFFF00"/>
                </a:highlight>
              </a:rPr>
              <a:t>-Regular-</a:t>
            </a:r>
            <a:r>
              <a:rPr lang="es-ES" dirty="0" err="1">
                <a:highlight>
                  <a:srgbClr val="FFFF00"/>
                </a:highlight>
              </a:rPr>
              <a:t>webfont.woff</a:t>
            </a:r>
            <a:r>
              <a:rPr lang="es-ES" dirty="0">
                <a:highlight>
                  <a:srgbClr val="FFFF00"/>
                </a:highlight>
              </a:rPr>
              <a:t>") </a:t>
            </a:r>
            <a:r>
              <a:rPr lang="es-ES" dirty="0" err="1">
                <a:highlight>
                  <a:srgbClr val="FFFF00"/>
                </a:highlight>
              </a:rPr>
              <a:t>format</a:t>
            </a:r>
            <a:r>
              <a:rPr lang="es-ES" dirty="0">
                <a:highlight>
                  <a:srgbClr val="FFFF00"/>
                </a:highlight>
              </a:rPr>
              <a:t>("</a:t>
            </a:r>
            <a:r>
              <a:rPr lang="es-ES" dirty="0" err="1">
                <a:highlight>
                  <a:srgbClr val="FFFF00"/>
                </a:highlight>
              </a:rPr>
              <a:t>woff</a:t>
            </a:r>
            <a:r>
              <a:rPr lang="es-ES" dirty="0">
                <a:highlight>
                  <a:srgbClr val="FFFF00"/>
                </a:highlight>
              </a:rPr>
              <a:t>");</a:t>
            </a:r>
          </a:p>
          <a:p>
            <a:pPr marL="400050" lvl="1" indent="0">
              <a:buNone/>
            </a:pPr>
            <a:r>
              <a:rPr lang="es-ES" dirty="0">
                <a:highlight>
                  <a:srgbClr val="FFFF00"/>
                </a:highlight>
              </a:rPr>
              <a:t>}</a:t>
            </a:r>
          </a:p>
        </p:txBody>
      </p:sp>
    </p:spTree>
    <p:extLst>
      <p:ext uri="{BB962C8B-B14F-4D97-AF65-F5344CB8AC3E}">
        <p14:creationId xmlns:p14="http://schemas.microsoft.com/office/powerpoint/2010/main" val="3867859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90870-5EB9-4B27-BA75-6FB6C73F4A48}"/>
              </a:ext>
            </a:extLst>
          </p:cNvPr>
          <p:cNvSpPr>
            <a:spLocks noGrp="1"/>
          </p:cNvSpPr>
          <p:nvPr>
            <p:ph type="title"/>
          </p:nvPr>
        </p:nvSpPr>
        <p:spPr/>
        <p:txBody>
          <a:bodyPr/>
          <a:lstStyle/>
          <a:p>
            <a:r>
              <a:rPr lang="en-US" dirty="0" err="1"/>
              <a:t>Usando</a:t>
            </a:r>
            <a:r>
              <a:rPr lang="en-US" dirty="0"/>
              <a:t> Google Fonts</a:t>
            </a:r>
          </a:p>
        </p:txBody>
      </p:sp>
      <p:sp>
        <p:nvSpPr>
          <p:cNvPr id="3" name="Content Placeholder 2">
            <a:extLst>
              <a:ext uri="{FF2B5EF4-FFF2-40B4-BE49-F238E27FC236}">
                <a16:creationId xmlns:a16="http://schemas.microsoft.com/office/drawing/2014/main" id="{75C8BEB2-A2CE-47D3-BAF3-3D5836C2473C}"/>
              </a:ext>
            </a:extLst>
          </p:cNvPr>
          <p:cNvSpPr>
            <a:spLocks noGrp="1"/>
          </p:cNvSpPr>
          <p:nvPr>
            <p:ph idx="1"/>
          </p:nvPr>
        </p:nvSpPr>
        <p:spPr/>
        <p:txBody>
          <a:bodyPr/>
          <a:lstStyle/>
          <a:p>
            <a:r>
              <a:rPr lang="en-US" dirty="0"/>
              <a:t>Google </a:t>
            </a:r>
            <a:r>
              <a:rPr lang="en-US" dirty="0" err="1"/>
              <a:t>cuenta</a:t>
            </a:r>
            <a:r>
              <a:rPr lang="en-US" dirty="0"/>
              <a:t> con </a:t>
            </a:r>
            <a:r>
              <a:rPr lang="en-US" dirty="0" err="1"/>
              <a:t>muchas</a:t>
            </a:r>
            <a:r>
              <a:rPr lang="en-US" dirty="0"/>
              <a:t> </a:t>
            </a:r>
            <a:r>
              <a:rPr lang="en-US" dirty="0" err="1"/>
              <a:t>fuentes</a:t>
            </a:r>
            <a:r>
              <a:rPr lang="en-US" dirty="0"/>
              <a:t> y de gratis </a:t>
            </a:r>
            <a:r>
              <a:rPr lang="en-US" dirty="0" err="1"/>
              <a:t>acceso</a:t>
            </a:r>
            <a:r>
              <a:rPr lang="en-US" dirty="0"/>
              <a:t> para </a:t>
            </a:r>
            <a:r>
              <a:rPr lang="en-US" dirty="0" err="1"/>
              <a:t>su</a:t>
            </a:r>
            <a:r>
              <a:rPr lang="en-US" dirty="0"/>
              <a:t> </a:t>
            </a:r>
            <a:r>
              <a:rPr lang="en-US" dirty="0" err="1"/>
              <a:t>uso</a:t>
            </a:r>
            <a:endParaRPr lang="en-US" dirty="0"/>
          </a:p>
          <a:p>
            <a:pPr lvl="1"/>
            <a:r>
              <a:rPr lang="en-US" dirty="0">
                <a:hlinkClick r:id="rId2"/>
              </a:rPr>
              <a:t>https://fonts.google.com/</a:t>
            </a:r>
            <a:endParaRPr lang="en-US" dirty="0"/>
          </a:p>
        </p:txBody>
      </p:sp>
    </p:spTree>
    <p:extLst>
      <p:ext uri="{BB962C8B-B14F-4D97-AF65-F5344CB8AC3E}">
        <p14:creationId xmlns:p14="http://schemas.microsoft.com/office/powerpoint/2010/main" val="3255368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86780-54EB-4708-9AD5-3A14FB8B3D18}"/>
              </a:ext>
            </a:extLst>
          </p:cNvPr>
          <p:cNvSpPr>
            <a:spLocks noGrp="1"/>
          </p:cNvSpPr>
          <p:nvPr>
            <p:ph type="title"/>
          </p:nvPr>
        </p:nvSpPr>
        <p:spPr/>
        <p:txBody>
          <a:bodyPr/>
          <a:lstStyle/>
          <a:p>
            <a:r>
              <a:rPr lang="en-US" dirty="0" err="1"/>
              <a:t>Agregando</a:t>
            </a:r>
            <a:r>
              <a:rPr lang="en-US" dirty="0"/>
              <a:t> </a:t>
            </a:r>
            <a:r>
              <a:rPr lang="en-US" dirty="0" err="1"/>
              <a:t>estilos</a:t>
            </a:r>
            <a:br>
              <a:rPr lang="en-US" dirty="0"/>
            </a:br>
            <a:endParaRPr lang="en-US" dirty="0"/>
          </a:p>
        </p:txBody>
      </p:sp>
      <p:sp>
        <p:nvSpPr>
          <p:cNvPr id="4" name="Text Placeholder 3">
            <a:extLst>
              <a:ext uri="{FF2B5EF4-FFF2-40B4-BE49-F238E27FC236}">
                <a16:creationId xmlns:a16="http://schemas.microsoft.com/office/drawing/2014/main" id="{CDA1BC16-4ED0-437E-ADB5-EFC8834271C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6732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DBD6A-6425-40B3-8B60-C429230FDB76}"/>
              </a:ext>
            </a:extLst>
          </p:cNvPr>
          <p:cNvSpPr>
            <a:spLocks noGrp="1"/>
          </p:cNvSpPr>
          <p:nvPr>
            <p:ph type="title"/>
          </p:nvPr>
        </p:nvSpPr>
        <p:spPr/>
        <p:txBody>
          <a:bodyPr/>
          <a:lstStyle/>
          <a:p>
            <a:r>
              <a:rPr lang="en-US" dirty="0"/>
              <a:t>Ref</a:t>
            </a:r>
          </a:p>
        </p:txBody>
      </p:sp>
      <p:sp>
        <p:nvSpPr>
          <p:cNvPr id="3" name="Content Placeholder 2">
            <a:extLst>
              <a:ext uri="{FF2B5EF4-FFF2-40B4-BE49-F238E27FC236}">
                <a16:creationId xmlns:a16="http://schemas.microsoft.com/office/drawing/2014/main" id="{C7A4D68A-0856-4F12-9541-0CBB64B2748E}"/>
              </a:ext>
            </a:extLst>
          </p:cNvPr>
          <p:cNvSpPr>
            <a:spLocks noGrp="1"/>
          </p:cNvSpPr>
          <p:nvPr>
            <p:ph idx="1"/>
          </p:nvPr>
        </p:nvSpPr>
        <p:spPr/>
        <p:txBody>
          <a:bodyPr/>
          <a:lstStyle/>
          <a:p>
            <a:r>
              <a:rPr lang="en-US" dirty="0">
                <a:hlinkClick r:id="rId2"/>
              </a:rPr>
              <a:t>https://www.eniun.com/resumen-tabla-propiedades-css-valores/</a:t>
            </a:r>
            <a:endParaRPr lang="en-US" dirty="0"/>
          </a:p>
          <a:p>
            <a:r>
              <a:rPr lang="en-US" dirty="0">
                <a:hlinkClick r:id="rId3"/>
              </a:rPr>
              <a:t>https://developer.mozilla.org/es/docs/Web/CSS</a:t>
            </a:r>
            <a:endParaRPr lang="en-US" dirty="0"/>
          </a:p>
          <a:p>
            <a:endParaRPr lang="en-US" dirty="0"/>
          </a:p>
        </p:txBody>
      </p:sp>
    </p:spTree>
    <p:extLst>
      <p:ext uri="{BB962C8B-B14F-4D97-AF65-F5344CB8AC3E}">
        <p14:creationId xmlns:p14="http://schemas.microsoft.com/office/powerpoint/2010/main" val="1344858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A9D67BC-9C6F-42E1-87CD-D37794EDC3D0}"/>
              </a:ext>
            </a:extLst>
          </p:cNvPr>
          <p:cNvSpPr>
            <a:spLocks noGrp="1"/>
          </p:cNvSpPr>
          <p:nvPr>
            <p:ph type="title"/>
          </p:nvPr>
        </p:nvSpPr>
        <p:spPr/>
        <p:txBody>
          <a:bodyPr/>
          <a:lstStyle/>
          <a:p>
            <a:r>
              <a:rPr lang="en-US" dirty="0" err="1"/>
              <a:t>Estilos</a:t>
            </a:r>
            <a:r>
              <a:rPr lang="en-US" dirty="0"/>
              <a:t> </a:t>
            </a:r>
            <a:r>
              <a:rPr lang="en-US" dirty="0" err="1"/>
              <a:t>en</a:t>
            </a:r>
            <a:r>
              <a:rPr lang="en-US" dirty="0"/>
              <a:t> </a:t>
            </a:r>
            <a:r>
              <a:rPr lang="en-US" dirty="0" err="1"/>
              <a:t>linea</a:t>
            </a:r>
            <a:endParaRPr lang="en-US" dirty="0"/>
          </a:p>
        </p:txBody>
      </p:sp>
      <p:sp>
        <p:nvSpPr>
          <p:cNvPr id="7" name="Content Placeholder 6">
            <a:extLst>
              <a:ext uri="{FF2B5EF4-FFF2-40B4-BE49-F238E27FC236}">
                <a16:creationId xmlns:a16="http://schemas.microsoft.com/office/drawing/2014/main" id="{9D520BA4-8BCA-435B-98FF-39D2BD76AF4D}"/>
              </a:ext>
            </a:extLst>
          </p:cNvPr>
          <p:cNvSpPr>
            <a:spLocks noGrp="1"/>
          </p:cNvSpPr>
          <p:nvPr>
            <p:ph idx="1"/>
          </p:nvPr>
        </p:nvSpPr>
        <p:spPr/>
        <p:txBody>
          <a:bodyPr/>
          <a:lstStyle/>
          <a:p>
            <a:r>
              <a:rPr lang="es-ES" dirty="0"/>
              <a:t>Los estilos en línea son declaraciones CSS que se integran en las etiquetas HTML mediante el </a:t>
            </a:r>
            <a:r>
              <a:rPr lang="es-ES" b="1" dirty="0"/>
              <a:t>atributo</a:t>
            </a:r>
            <a:r>
              <a:rPr lang="es-ES" dirty="0"/>
              <a:t> </a:t>
            </a:r>
            <a:r>
              <a:rPr lang="es-ES" dirty="0" err="1"/>
              <a:t>style</a:t>
            </a:r>
            <a:r>
              <a:rPr lang="es-ES" dirty="0"/>
              <a:t>. </a:t>
            </a:r>
          </a:p>
          <a:p>
            <a:r>
              <a:rPr lang="es-ES" dirty="0"/>
              <a:t>Este método tan solo afecta al elemento en el que se integra el código. </a:t>
            </a:r>
          </a:p>
          <a:p>
            <a:r>
              <a:rPr lang="es-ES" dirty="0"/>
              <a:t>El CSS en línea es complicado de entender y mantener ya que mezcla los estilos CSS con el código HTML.</a:t>
            </a:r>
          </a:p>
          <a:p>
            <a:endParaRPr lang="es-ES" dirty="0"/>
          </a:p>
          <a:p>
            <a:pPr marL="0" indent="0">
              <a:buNone/>
            </a:pPr>
            <a:r>
              <a:rPr lang="es-ES" i="1" dirty="0">
                <a:highlight>
                  <a:srgbClr val="FFFF00"/>
                </a:highlight>
              </a:rPr>
              <a:t>&lt;p </a:t>
            </a:r>
            <a:r>
              <a:rPr lang="es-ES" i="1" dirty="0" err="1">
                <a:highlight>
                  <a:srgbClr val="FFFF00"/>
                </a:highlight>
              </a:rPr>
              <a:t>style</a:t>
            </a:r>
            <a:r>
              <a:rPr lang="es-ES" i="1" dirty="0">
                <a:highlight>
                  <a:srgbClr val="FFFF00"/>
                </a:highlight>
              </a:rPr>
              <a:t>="</a:t>
            </a:r>
            <a:r>
              <a:rPr lang="es-ES" i="1" dirty="0" err="1">
                <a:highlight>
                  <a:srgbClr val="FFFF00"/>
                </a:highlight>
              </a:rPr>
              <a:t>color:green</a:t>
            </a:r>
            <a:r>
              <a:rPr lang="es-ES" i="1" dirty="0">
                <a:highlight>
                  <a:srgbClr val="FFFF00"/>
                </a:highlight>
              </a:rPr>
              <a:t>"&gt;Párrafo de color verde.&lt;/p&gt;</a:t>
            </a:r>
            <a:endParaRPr lang="en-US" i="1" dirty="0">
              <a:highlight>
                <a:srgbClr val="FFFF00"/>
              </a:highlight>
            </a:endParaRPr>
          </a:p>
        </p:txBody>
      </p:sp>
    </p:spTree>
    <p:extLst>
      <p:ext uri="{BB962C8B-B14F-4D97-AF65-F5344CB8AC3E}">
        <p14:creationId xmlns:p14="http://schemas.microsoft.com/office/powerpoint/2010/main" val="2987261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74018-5BDE-41D9-B938-73C40CE43F3F}"/>
              </a:ext>
            </a:extLst>
          </p:cNvPr>
          <p:cNvSpPr>
            <a:spLocks noGrp="1"/>
          </p:cNvSpPr>
          <p:nvPr>
            <p:ph type="title"/>
          </p:nvPr>
        </p:nvSpPr>
        <p:spPr/>
        <p:txBody>
          <a:bodyPr/>
          <a:lstStyle/>
          <a:p>
            <a:r>
              <a:rPr lang="en-US" dirty="0" err="1"/>
              <a:t>Estilos</a:t>
            </a:r>
            <a:r>
              <a:rPr lang="en-US" dirty="0"/>
              <a:t> dentro de </a:t>
            </a:r>
            <a:r>
              <a:rPr lang="en-US" dirty="0" err="1"/>
              <a:t>etiqueta</a:t>
            </a:r>
            <a:r>
              <a:rPr lang="en-US" dirty="0"/>
              <a:t> style</a:t>
            </a:r>
          </a:p>
        </p:txBody>
      </p:sp>
      <p:sp>
        <p:nvSpPr>
          <p:cNvPr id="3" name="Content Placeholder 2">
            <a:extLst>
              <a:ext uri="{FF2B5EF4-FFF2-40B4-BE49-F238E27FC236}">
                <a16:creationId xmlns:a16="http://schemas.microsoft.com/office/drawing/2014/main" id="{749A640D-328C-4AC2-A376-B397E6100BF2}"/>
              </a:ext>
            </a:extLst>
          </p:cNvPr>
          <p:cNvSpPr>
            <a:spLocks noGrp="1"/>
          </p:cNvSpPr>
          <p:nvPr>
            <p:ph idx="1"/>
          </p:nvPr>
        </p:nvSpPr>
        <p:spPr/>
        <p:txBody>
          <a:bodyPr/>
          <a:lstStyle/>
          <a:p>
            <a:r>
              <a:rPr lang="es-ES" dirty="0"/>
              <a:t>Otra manera muy simple de añadir estilo con CSS es utilizando la etiqueta </a:t>
            </a:r>
            <a:r>
              <a:rPr lang="es-ES" b="1" dirty="0"/>
              <a:t>&lt;</a:t>
            </a:r>
            <a:r>
              <a:rPr lang="es-ES" b="1" dirty="0" err="1"/>
              <a:t>style</a:t>
            </a:r>
            <a:r>
              <a:rPr lang="es-ES" b="1" dirty="0"/>
              <a:t>&gt; </a:t>
            </a:r>
            <a:r>
              <a:rPr lang="es-ES" dirty="0"/>
              <a:t>en la cabecera </a:t>
            </a:r>
            <a:r>
              <a:rPr lang="es-ES" b="1" dirty="0"/>
              <a:t>&lt;head&gt; </a:t>
            </a:r>
            <a:r>
              <a:rPr lang="es-ES" dirty="0"/>
              <a:t>del fichero HTML del sitio. </a:t>
            </a:r>
          </a:p>
          <a:p>
            <a:r>
              <a:rPr lang="es-ES" dirty="0"/>
              <a:t>La desventaja de este método es que a la hora de realizar cualquier cambio, se debe realizar en múltiples páginas diferentes y el código estará repetido. </a:t>
            </a:r>
          </a:p>
          <a:p>
            <a:r>
              <a:rPr lang="es-ES" dirty="0"/>
              <a:t>Una ventaja es que los estilos no se aplicaran solamente a la etiqueta.</a:t>
            </a:r>
          </a:p>
          <a:p>
            <a:endParaRPr lang="es-ES" dirty="0"/>
          </a:p>
        </p:txBody>
      </p:sp>
      <p:pic>
        <p:nvPicPr>
          <p:cNvPr id="5" name="Picture 4">
            <a:extLst>
              <a:ext uri="{FF2B5EF4-FFF2-40B4-BE49-F238E27FC236}">
                <a16:creationId xmlns:a16="http://schemas.microsoft.com/office/drawing/2014/main" id="{292A41C3-0DBB-4240-8D25-B2DCDF4A9107}"/>
              </a:ext>
            </a:extLst>
          </p:cNvPr>
          <p:cNvPicPr>
            <a:picLocks noChangeAspect="1"/>
          </p:cNvPicPr>
          <p:nvPr/>
        </p:nvPicPr>
        <p:blipFill>
          <a:blip r:embed="rId2"/>
          <a:stretch>
            <a:fillRect/>
          </a:stretch>
        </p:blipFill>
        <p:spPr>
          <a:xfrm>
            <a:off x="4118295" y="4337021"/>
            <a:ext cx="5029200" cy="2076450"/>
          </a:xfrm>
          <a:prstGeom prst="rect">
            <a:avLst/>
          </a:prstGeom>
        </p:spPr>
      </p:pic>
    </p:spTree>
    <p:extLst>
      <p:ext uri="{BB962C8B-B14F-4D97-AF65-F5344CB8AC3E}">
        <p14:creationId xmlns:p14="http://schemas.microsoft.com/office/powerpoint/2010/main" val="2456486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C1FB2-B879-404B-80A9-23FF1B53E3C3}"/>
              </a:ext>
            </a:extLst>
          </p:cNvPr>
          <p:cNvSpPr>
            <a:spLocks noGrp="1"/>
          </p:cNvSpPr>
          <p:nvPr>
            <p:ph type="title"/>
          </p:nvPr>
        </p:nvSpPr>
        <p:spPr/>
        <p:txBody>
          <a:bodyPr/>
          <a:lstStyle/>
          <a:p>
            <a:r>
              <a:rPr lang="es-ES" dirty="0"/>
              <a:t>Estilos en archivo externo con etiqueta link</a:t>
            </a:r>
            <a:endParaRPr lang="en-US" dirty="0"/>
          </a:p>
        </p:txBody>
      </p:sp>
      <p:sp>
        <p:nvSpPr>
          <p:cNvPr id="3" name="Content Placeholder 2">
            <a:extLst>
              <a:ext uri="{FF2B5EF4-FFF2-40B4-BE49-F238E27FC236}">
                <a16:creationId xmlns:a16="http://schemas.microsoft.com/office/drawing/2014/main" id="{0482258A-4967-4A9B-A04E-C11F1E523146}"/>
              </a:ext>
            </a:extLst>
          </p:cNvPr>
          <p:cNvSpPr>
            <a:spLocks noGrp="1"/>
          </p:cNvSpPr>
          <p:nvPr>
            <p:ph idx="1"/>
          </p:nvPr>
        </p:nvSpPr>
        <p:spPr/>
        <p:txBody>
          <a:bodyPr/>
          <a:lstStyle/>
          <a:p>
            <a:r>
              <a:rPr lang="es-ES" dirty="0"/>
              <a:t>Mediante hojas de estilo externas se consigue separar el archivo de estilos del fichero HTML. </a:t>
            </a:r>
          </a:p>
          <a:p>
            <a:r>
              <a:rPr lang="es-ES" dirty="0"/>
              <a:t>El archivo de estilos cuenta con la extensión </a:t>
            </a:r>
            <a:r>
              <a:rPr lang="es-ES" i="1" dirty="0"/>
              <a:t>.</a:t>
            </a:r>
            <a:r>
              <a:rPr lang="es-ES" i="1" dirty="0" err="1"/>
              <a:t>css</a:t>
            </a:r>
            <a:r>
              <a:rPr lang="es-ES" i="1" dirty="0"/>
              <a:t> </a:t>
            </a:r>
            <a:r>
              <a:rPr lang="es-ES" dirty="0"/>
              <a:t>y se </a:t>
            </a:r>
            <a:r>
              <a:rPr lang="es-ES" b="1" dirty="0"/>
              <a:t>referencia desde HTML mediante el elemento &lt;link&gt;. </a:t>
            </a:r>
          </a:p>
          <a:p>
            <a:r>
              <a:rPr lang="es-ES" dirty="0"/>
              <a:t>Este es el método más eficiente y más sencillo de mantener ya que el código CSS se encuentra separado del fichero HTML.</a:t>
            </a:r>
            <a:endParaRPr lang="en-US" dirty="0"/>
          </a:p>
        </p:txBody>
      </p:sp>
      <p:pic>
        <p:nvPicPr>
          <p:cNvPr id="5" name="Picture 4">
            <a:extLst>
              <a:ext uri="{FF2B5EF4-FFF2-40B4-BE49-F238E27FC236}">
                <a16:creationId xmlns:a16="http://schemas.microsoft.com/office/drawing/2014/main" id="{A8A9A247-A6A8-427F-A1F6-8A8835E824B8}"/>
              </a:ext>
            </a:extLst>
          </p:cNvPr>
          <p:cNvPicPr>
            <a:picLocks noChangeAspect="1"/>
          </p:cNvPicPr>
          <p:nvPr/>
        </p:nvPicPr>
        <p:blipFill>
          <a:blip r:embed="rId3"/>
          <a:stretch>
            <a:fillRect/>
          </a:stretch>
        </p:blipFill>
        <p:spPr>
          <a:xfrm>
            <a:off x="4285638" y="4366990"/>
            <a:ext cx="4895850" cy="1866900"/>
          </a:xfrm>
          <a:prstGeom prst="rect">
            <a:avLst/>
          </a:prstGeom>
        </p:spPr>
      </p:pic>
    </p:spTree>
    <p:extLst>
      <p:ext uri="{BB962C8B-B14F-4D97-AF65-F5344CB8AC3E}">
        <p14:creationId xmlns:p14="http://schemas.microsoft.com/office/powerpoint/2010/main" val="3773453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C839-5700-4901-B25E-27EEF5CF71B4}"/>
              </a:ext>
            </a:extLst>
          </p:cNvPr>
          <p:cNvSpPr>
            <a:spLocks noGrp="1"/>
          </p:cNvSpPr>
          <p:nvPr>
            <p:ph type="title"/>
          </p:nvPr>
        </p:nvSpPr>
        <p:spPr/>
        <p:txBody>
          <a:bodyPr>
            <a:normAutofit fontScale="90000"/>
          </a:bodyPr>
          <a:lstStyle/>
          <a:p>
            <a:r>
              <a:rPr lang="es-ES" dirty="0"/>
              <a:t>Inspeccionar estilos en las herramientas de desarrollo del navegador</a:t>
            </a:r>
            <a:endParaRPr lang="en-US" dirty="0"/>
          </a:p>
        </p:txBody>
      </p:sp>
    </p:spTree>
    <p:extLst>
      <p:ext uri="{BB962C8B-B14F-4D97-AF65-F5344CB8AC3E}">
        <p14:creationId xmlns:p14="http://schemas.microsoft.com/office/powerpoint/2010/main" val="4288606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88AEE-6428-4BFD-89CF-AA630A74BDF5}"/>
              </a:ext>
            </a:extLst>
          </p:cNvPr>
          <p:cNvSpPr>
            <a:spLocks noGrp="1"/>
          </p:cNvSpPr>
          <p:nvPr>
            <p:ph type="title"/>
          </p:nvPr>
        </p:nvSpPr>
        <p:spPr/>
        <p:txBody>
          <a:bodyPr/>
          <a:lstStyle/>
          <a:p>
            <a:r>
              <a:rPr lang="en-US" dirty="0" err="1"/>
              <a:t>Sintaxis</a:t>
            </a:r>
            <a:endParaRPr lang="en-US" dirty="0"/>
          </a:p>
        </p:txBody>
      </p:sp>
    </p:spTree>
    <p:extLst>
      <p:ext uri="{BB962C8B-B14F-4D97-AF65-F5344CB8AC3E}">
        <p14:creationId xmlns:p14="http://schemas.microsoft.com/office/powerpoint/2010/main" val="1324674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02A4E-0CF5-4418-B669-DF7113B9E65B}"/>
              </a:ext>
            </a:extLst>
          </p:cNvPr>
          <p:cNvSpPr>
            <a:spLocks noGrp="1"/>
          </p:cNvSpPr>
          <p:nvPr>
            <p:ph type="title"/>
          </p:nvPr>
        </p:nvSpPr>
        <p:spPr/>
        <p:txBody>
          <a:bodyPr/>
          <a:lstStyle/>
          <a:p>
            <a:r>
              <a:rPr lang="en-US" dirty="0" err="1"/>
              <a:t>Selectores</a:t>
            </a:r>
            <a:r>
              <a:rPr lang="en-US" dirty="0"/>
              <a:t> </a:t>
            </a:r>
            <a:r>
              <a:rPr lang="en-US" dirty="0" err="1"/>
              <a:t>propiedades</a:t>
            </a:r>
            <a:r>
              <a:rPr lang="en-US" dirty="0"/>
              <a:t> y </a:t>
            </a:r>
            <a:r>
              <a:rPr lang="en-US" dirty="0" err="1"/>
              <a:t>valores</a:t>
            </a:r>
            <a:endParaRPr lang="en-US" dirty="0"/>
          </a:p>
        </p:txBody>
      </p:sp>
      <p:sp>
        <p:nvSpPr>
          <p:cNvPr id="3" name="Content Placeholder 2">
            <a:extLst>
              <a:ext uri="{FF2B5EF4-FFF2-40B4-BE49-F238E27FC236}">
                <a16:creationId xmlns:a16="http://schemas.microsoft.com/office/drawing/2014/main" id="{D92223FF-2304-4B28-96FB-BB8596C37373}"/>
              </a:ext>
            </a:extLst>
          </p:cNvPr>
          <p:cNvSpPr>
            <a:spLocks noGrp="1"/>
          </p:cNvSpPr>
          <p:nvPr>
            <p:ph idx="1"/>
          </p:nvPr>
        </p:nvSpPr>
        <p:spPr/>
        <p:txBody>
          <a:bodyPr/>
          <a:lstStyle/>
          <a:p>
            <a:r>
              <a:rPr lang="es-ES" dirty="0"/>
              <a:t>Los selectores definen sobre qué elementos se aplicará un conjunto de reglas CSS</a:t>
            </a:r>
            <a:endParaRPr lang="en-US" dirty="0"/>
          </a:p>
        </p:txBody>
      </p:sp>
    </p:spTree>
    <p:extLst>
      <p:ext uri="{BB962C8B-B14F-4D97-AF65-F5344CB8AC3E}">
        <p14:creationId xmlns:p14="http://schemas.microsoft.com/office/powerpoint/2010/main" val="99422345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122</TotalTime>
  <Words>1590</Words>
  <Application>Microsoft Office PowerPoint</Application>
  <PresentationFormat>Widescreen</PresentationFormat>
  <Paragraphs>124</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Century Gothic</vt:lpstr>
      <vt:lpstr>Wingdings 3</vt:lpstr>
      <vt:lpstr>Wisp</vt:lpstr>
      <vt:lpstr>Clase 4</vt:lpstr>
      <vt:lpstr>Agenda</vt:lpstr>
      <vt:lpstr>Agregando estilos </vt:lpstr>
      <vt:lpstr>Estilos en linea</vt:lpstr>
      <vt:lpstr>Estilos dentro de etiqueta style</vt:lpstr>
      <vt:lpstr>Estilos en archivo externo con etiqueta link</vt:lpstr>
      <vt:lpstr>Inspeccionar estilos en las herramientas de desarrollo del navegador</vt:lpstr>
      <vt:lpstr>Sintaxis</vt:lpstr>
      <vt:lpstr>Selectores propiedades y valores</vt:lpstr>
      <vt:lpstr>Selectores de etiquetas</vt:lpstr>
      <vt:lpstr>Selectores de clases</vt:lpstr>
      <vt:lpstr>Selectores por identificador (id)</vt:lpstr>
      <vt:lpstr>Combinacion</vt:lpstr>
      <vt:lpstr>Especificidad</vt:lpstr>
      <vt:lpstr>Resumen selectores basicos</vt:lpstr>
      <vt:lpstr>Cascada</vt:lpstr>
      <vt:lpstr>Colores</vt:lpstr>
      <vt:lpstr>Background, color text</vt:lpstr>
      <vt:lpstr>Colores hexadecimales y nombrados</vt:lpstr>
      <vt:lpstr>Funciones de colores</vt:lpstr>
      <vt:lpstr>Funciones de colores: rgb</vt:lpstr>
      <vt:lpstr>Funciones de colores: rgba</vt:lpstr>
      <vt:lpstr>Funciones de colores: hls</vt:lpstr>
      <vt:lpstr>Funciones de colores: hsla</vt:lpstr>
      <vt:lpstr>Tipografias</vt:lpstr>
      <vt:lpstr>Mas utilizadas</vt:lpstr>
      <vt:lpstr>Mas utilizadas</vt:lpstr>
      <vt:lpstr>Definiendo fuentes</vt:lpstr>
      <vt:lpstr>Usando Google Fonts</vt:lpstr>
      <vt:lpstr>Ref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 2</dc:title>
  <dc:creator>Gonzalo Rodriguez</dc:creator>
  <cp:lastModifiedBy>Gonzalo Rodriguez</cp:lastModifiedBy>
  <cp:revision>18</cp:revision>
  <dcterms:created xsi:type="dcterms:W3CDTF">2021-04-25T22:58:59Z</dcterms:created>
  <dcterms:modified xsi:type="dcterms:W3CDTF">2021-05-02T22:55:03Z</dcterms:modified>
</cp:coreProperties>
</file>