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74" r:id="rId3"/>
    <p:sldId id="271" r:id="rId4"/>
    <p:sldId id="309" r:id="rId5"/>
    <p:sldId id="544" r:id="rId6"/>
    <p:sldId id="486" r:id="rId7"/>
    <p:sldId id="488" r:id="rId8"/>
    <p:sldId id="489" r:id="rId9"/>
    <p:sldId id="494" r:id="rId10"/>
    <p:sldId id="495" r:id="rId11"/>
    <p:sldId id="496" r:id="rId12"/>
    <p:sldId id="528" r:id="rId13"/>
    <p:sldId id="531" r:id="rId14"/>
    <p:sldId id="492" r:id="rId15"/>
    <p:sldId id="475" r:id="rId16"/>
    <p:sldId id="476" r:id="rId17"/>
    <p:sldId id="483" r:id="rId18"/>
    <p:sldId id="493" r:id="rId19"/>
    <p:sldId id="263" r:id="rId2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2EC"/>
    <a:srgbClr val="C9A6E4"/>
    <a:srgbClr val="0099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D470B-0C4F-425D-A2EC-F7E00C6F5ED5}" type="doc">
      <dgm:prSet loTypeId="urn:microsoft.com/office/officeart/2018/5/layout/IconCircleLabelList" loCatId="icon" qsTypeId="urn:microsoft.com/office/officeart/2005/8/quickstyle/simple1" qsCatId="simple" csTypeId="urn:microsoft.com/office/officeart/2005/8/colors/colorful1" csCatId="colorful" phldr="1"/>
      <dgm:spPr/>
      <dgm:t>
        <a:bodyPr/>
        <a:lstStyle/>
        <a:p>
          <a:endParaRPr lang="en-US"/>
        </a:p>
      </dgm:t>
    </dgm:pt>
    <dgm:pt modelId="{EA7FAFA2-1163-4757-876B-A8024C7149D8}">
      <dgm:prSet/>
      <dgm:spPr/>
      <dgm:t>
        <a:bodyPr/>
        <a:lstStyle/>
        <a:p>
          <a:pPr>
            <a:lnSpc>
              <a:spcPct val="100000"/>
            </a:lnSpc>
            <a:defRPr cap="all"/>
          </a:pPr>
          <a:r>
            <a:rPr lang="es-ES" dirty="0"/>
            <a:t>SERIES DE TIEMPO</a:t>
          </a:r>
          <a:endParaRPr lang="en-US" dirty="0"/>
        </a:p>
      </dgm:t>
    </dgm:pt>
    <dgm:pt modelId="{FB63A8EE-C5ED-4BFE-84EF-46627058BA25}" type="parTrans" cxnId="{780E89AE-3D5D-4295-B4FC-3245790F28B5}">
      <dgm:prSet/>
      <dgm:spPr/>
      <dgm:t>
        <a:bodyPr/>
        <a:lstStyle/>
        <a:p>
          <a:endParaRPr lang="en-US"/>
        </a:p>
      </dgm:t>
    </dgm:pt>
    <dgm:pt modelId="{D44571B8-2C0B-4A70-8FC5-956ADAF23B6B}" type="sibTrans" cxnId="{780E89AE-3D5D-4295-B4FC-3245790F28B5}">
      <dgm:prSet/>
      <dgm:spPr/>
      <dgm:t>
        <a:bodyPr/>
        <a:lstStyle/>
        <a:p>
          <a:endParaRPr lang="en-US"/>
        </a:p>
      </dgm:t>
    </dgm:pt>
    <dgm:pt modelId="{75DD6EA4-B97E-44BF-B515-BBF5A57C99B3}">
      <dgm:prSet/>
      <dgm:spPr/>
      <dgm:t>
        <a:bodyPr/>
        <a:lstStyle/>
        <a:p>
          <a:pPr>
            <a:lnSpc>
              <a:spcPct val="100000"/>
            </a:lnSpc>
            <a:defRPr cap="all"/>
          </a:pPr>
          <a:r>
            <a:rPr lang="es-ES" dirty="0"/>
            <a:t>SUPUESTOS DE MCO</a:t>
          </a:r>
          <a:endParaRPr lang="en-US" dirty="0"/>
        </a:p>
      </dgm:t>
    </dgm:pt>
    <dgm:pt modelId="{65C4AE39-59A4-4738-8C23-BF1B23616749}" type="parTrans" cxnId="{038EB467-710C-484A-AAA5-AB781C6DEA1D}">
      <dgm:prSet/>
      <dgm:spPr/>
      <dgm:t>
        <a:bodyPr/>
        <a:lstStyle/>
        <a:p>
          <a:endParaRPr lang="en-US"/>
        </a:p>
      </dgm:t>
    </dgm:pt>
    <dgm:pt modelId="{55F61A69-9AD3-41C8-A655-863D2DC8F5CF}" type="sibTrans" cxnId="{038EB467-710C-484A-AAA5-AB781C6DEA1D}">
      <dgm:prSet/>
      <dgm:spPr/>
      <dgm:t>
        <a:bodyPr/>
        <a:lstStyle/>
        <a:p>
          <a:endParaRPr lang="en-US"/>
        </a:p>
      </dgm:t>
    </dgm:pt>
    <dgm:pt modelId="{548C85EA-A9F8-43AE-BC9D-85019C8B3FD2}">
      <dgm:prSet/>
      <dgm:spPr/>
      <dgm:t>
        <a:bodyPr/>
        <a:lstStyle/>
        <a:p>
          <a:pPr>
            <a:lnSpc>
              <a:spcPct val="100000"/>
            </a:lnSpc>
            <a:defRPr cap="all"/>
          </a:pPr>
          <a:r>
            <a:rPr lang="es-ES" dirty="0"/>
            <a:t>ANÁLISIS ESTADÍSTICO</a:t>
          </a:r>
          <a:endParaRPr lang="en-US" dirty="0"/>
        </a:p>
      </dgm:t>
    </dgm:pt>
    <dgm:pt modelId="{EC27FC12-29B2-40B2-BA9E-DB035553B70B}" type="parTrans" cxnId="{7AC3140A-8637-4465-AEF6-0C260D12BFD5}">
      <dgm:prSet/>
      <dgm:spPr/>
      <dgm:t>
        <a:bodyPr/>
        <a:lstStyle/>
        <a:p>
          <a:endParaRPr lang="en-US"/>
        </a:p>
      </dgm:t>
    </dgm:pt>
    <dgm:pt modelId="{FE59ABF9-79A6-44EF-B7ED-7EBC9C1AE41E}" type="sibTrans" cxnId="{7AC3140A-8637-4465-AEF6-0C260D12BFD5}">
      <dgm:prSet/>
      <dgm:spPr/>
      <dgm:t>
        <a:bodyPr/>
        <a:lstStyle/>
        <a:p>
          <a:endParaRPr lang="en-US"/>
        </a:p>
      </dgm:t>
    </dgm:pt>
    <dgm:pt modelId="{84A4494B-40F0-4685-BDD4-421C1C952662}" type="pres">
      <dgm:prSet presAssocID="{317D470B-0C4F-425D-A2EC-F7E00C6F5ED5}" presName="root" presStyleCnt="0">
        <dgm:presLayoutVars>
          <dgm:dir val="rev"/>
          <dgm:resizeHandles val="exact"/>
        </dgm:presLayoutVars>
      </dgm:prSet>
      <dgm:spPr/>
    </dgm:pt>
    <dgm:pt modelId="{2F2F343C-A057-45C5-9E1C-63EB40013572}" type="pres">
      <dgm:prSet presAssocID="{75DD6EA4-B97E-44BF-B515-BBF5A57C99B3}" presName="compNode" presStyleCnt="0"/>
      <dgm:spPr/>
    </dgm:pt>
    <dgm:pt modelId="{68671F4D-C157-419F-996B-F52BE96FF32F}" type="pres">
      <dgm:prSet presAssocID="{75DD6EA4-B97E-44BF-B515-BBF5A57C99B3}" presName="iconBgRect" presStyleLbl="bgShp" presStyleIdx="0" presStyleCnt="3"/>
      <dgm:spPr>
        <a:solidFill>
          <a:schemeClr val="accent4"/>
        </a:solidFill>
      </dgm:spPr>
    </dgm:pt>
    <dgm:pt modelId="{A7FB46B6-BFC6-4823-9628-FFF494D97CE9}" type="pres">
      <dgm:prSet presAssocID="{75DD6EA4-B97E-44BF-B515-BBF5A57C99B3}" presName="iconRect" presStyleLbl="node1" presStyleIdx="0" presStyleCnt="3" custLinFactNeighborY="-80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endencia al alza con relleno sólido"/>
        </a:ext>
      </dgm:extLst>
    </dgm:pt>
    <dgm:pt modelId="{40CDCD6D-8177-4B41-87F7-320AD368E14D}" type="pres">
      <dgm:prSet presAssocID="{75DD6EA4-B97E-44BF-B515-BBF5A57C99B3}" presName="spaceRect" presStyleCnt="0"/>
      <dgm:spPr/>
    </dgm:pt>
    <dgm:pt modelId="{83E77CCA-CC9D-45C7-993E-A66481869B53}" type="pres">
      <dgm:prSet presAssocID="{75DD6EA4-B97E-44BF-B515-BBF5A57C99B3}" presName="textRect" presStyleLbl="revTx" presStyleIdx="0" presStyleCnt="3">
        <dgm:presLayoutVars>
          <dgm:chMax val="1"/>
          <dgm:chPref val="1"/>
        </dgm:presLayoutVars>
      </dgm:prSet>
      <dgm:spPr/>
    </dgm:pt>
    <dgm:pt modelId="{1110820A-40D1-4E9D-B1E9-082C9A9FEC0C}" type="pres">
      <dgm:prSet presAssocID="{55F61A69-9AD3-41C8-A655-863D2DC8F5CF}" presName="sibTrans" presStyleCnt="0"/>
      <dgm:spPr/>
    </dgm:pt>
    <dgm:pt modelId="{19489FF7-37E8-49CA-93C6-2290363B2456}" type="pres">
      <dgm:prSet presAssocID="{548C85EA-A9F8-43AE-BC9D-85019C8B3FD2}" presName="compNode" presStyleCnt="0"/>
      <dgm:spPr/>
    </dgm:pt>
    <dgm:pt modelId="{01096F5E-044A-4CEE-B70D-2DE7F09B4D3D}" type="pres">
      <dgm:prSet presAssocID="{548C85EA-A9F8-43AE-BC9D-85019C8B3FD2}" presName="iconBgRect" presStyleLbl="bgShp" presStyleIdx="1" presStyleCnt="3"/>
      <dgm:spPr>
        <a:solidFill>
          <a:schemeClr val="accent2"/>
        </a:solidFill>
      </dgm:spPr>
    </dgm:pt>
    <dgm:pt modelId="{1DB30337-8AC8-4809-BDD4-77DC0B7BE4AD}" type="pres">
      <dgm:prSet presAssocID="{548C85EA-A9F8-43AE-BC9D-85019C8B3FD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upa con relleno sólido"/>
        </a:ext>
      </dgm:extLst>
    </dgm:pt>
    <dgm:pt modelId="{685C1B30-E22C-4D58-B104-3016DADF5A62}" type="pres">
      <dgm:prSet presAssocID="{548C85EA-A9F8-43AE-BC9D-85019C8B3FD2}" presName="spaceRect" presStyleCnt="0"/>
      <dgm:spPr/>
    </dgm:pt>
    <dgm:pt modelId="{E40F3C40-E222-450B-8E7E-4346F595263E}" type="pres">
      <dgm:prSet presAssocID="{548C85EA-A9F8-43AE-BC9D-85019C8B3FD2}" presName="textRect" presStyleLbl="revTx" presStyleIdx="1" presStyleCnt="3">
        <dgm:presLayoutVars>
          <dgm:chMax val="1"/>
          <dgm:chPref val="1"/>
        </dgm:presLayoutVars>
      </dgm:prSet>
      <dgm:spPr/>
    </dgm:pt>
    <dgm:pt modelId="{D4C71AAC-A3E8-4F2D-B720-1C9D6414B567}" type="pres">
      <dgm:prSet presAssocID="{FE59ABF9-79A6-44EF-B7ED-7EBC9C1AE41E}" presName="sibTrans" presStyleCnt="0"/>
      <dgm:spPr/>
    </dgm:pt>
    <dgm:pt modelId="{BFB27394-441F-4EC2-B66B-FA4D1FC2B63D}" type="pres">
      <dgm:prSet presAssocID="{EA7FAFA2-1163-4757-876B-A8024C7149D8}" presName="compNode" presStyleCnt="0"/>
      <dgm:spPr/>
    </dgm:pt>
    <dgm:pt modelId="{E9A16BDE-31F1-482D-92C9-D19CC50102D8}" type="pres">
      <dgm:prSet presAssocID="{EA7FAFA2-1163-4757-876B-A8024C7149D8}" presName="iconBgRect" presStyleLbl="bgShp" presStyleIdx="2" presStyleCnt="3"/>
      <dgm:spPr>
        <a:solidFill>
          <a:schemeClr val="accent5"/>
        </a:solidFill>
      </dgm:spPr>
    </dgm:pt>
    <dgm:pt modelId="{0E40E763-4EA6-4E25-AECE-768F8B612E06}" type="pres">
      <dgm:prSet presAssocID="{EA7FAFA2-1163-4757-876B-A8024C7149D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ronómetro con relleno sólido"/>
        </a:ext>
      </dgm:extLst>
    </dgm:pt>
    <dgm:pt modelId="{8E1AC0BC-8A18-4576-A29D-B50FCF14BC5D}" type="pres">
      <dgm:prSet presAssocID="{EA7FAFA2-1163-4757-876B-A8024C7149D8}" presName="spaceRect" presStyleCnt="0"/>
      <dgm:spPr/>
    </dgm:pt>
    <dgm:pt modelId="{CFFE620F-5D14-4D9A-AB20-854806BAB185}" type="pres">
      <dgm:prSet presAssocID="{EA7FAFA2-1163-4757-876B-A8024C7149D8}" presName="textRect" presStyleLbl="revTx" presStyleIdx="2" presStyleCnt="3">
        <dgm:presLayoutVars>
          <dgm:chMax val="1"/>
          <dgm:chPref val="1"/>
        </dgm:presLayoutVars>
      </dgm:prSet>
      <dgm:spPr/>
    </dgm:pt>
  </dgm:ptLst>
  <dgm:cxnLst>
    <dgm:cxn modelId="{7AC3140A-8637-4465-AEF6-0C260D12BFD5}" srcId="{317D470B-0C4F-425D-A2EC-F7E00C6F5ED5}" destId="{548C85EA-A9F8-43AE-BC9D-85019C8B3FD2}" srcOrd="1" destOrd="0" parTransId="{EC27FC12-29B2-40B2-BA9E-DB035553B70B}" sibTransId="{FE59ABF9-79A6-44EF-B7ED-7EBC9C1AE41E}"/>
    <dgm:cxn modelId="{7E180714-9747-4C5F-9B18-3A72E378275E}" type="presOf" srcId="{75DD6EA4-B97E-44BF-B515-BBF5A57C99B3}" destId="{83E77CCA-CC9D-45C7-993E-A66481869B53}" srcOrd="0" destOrd="0" presId="urn:microsoft.com/office/officeart/2018/5/layout/IconCircleLabelList"/>
    <dgm:cxn modelId="{8CD6D963-1E91-4EEC-94D8-5583C59D2252}" type="presOf" srcId="{548C85EA-A9F8-43AE-BC9D-85019C8B3FD2}" destId="{E40F3C40-E222-450B-8E7E-4346F595263E}" srcOrd="0" destOrd="0" presId="urn:microsoft.com/office/officeart/2018/5/layout/IconCircleLabelList"/>
    <dgm:cxn modelId="{E1C58C67-1597-4119-BBAB-3F74B538658B}" type="presOf" srcId="{EA7FAFA2-1163-4757-876B-A8024C7149D8}" destId="{CFFE620F-5D14-4D9A-AB20-854806BAB185}" srcOrd="0" destOrd="0" presId="urn:microsoft.com/office/officeart/2018/5/layout/IconCircleLabelList"/>
    <dgm:cxn modelId="{038EB467-710C-484A-AAA5-AB781C6DEA1D}" srcId="{317D470B-0C4F-425D-A2EC-F7E00C6F5ED5}" destId="{75DD6EA4-B97E-44BF-B515-BBF5A57C99B3}" srcOrd="0" destOrd="0" parTransId="{65C4AE39-59A4-4738-8C23-BF1B23616749}" sibTransId="{55F61A69-9AD3-41C8-A655-863D2DC8F5CF}"/>
    <dgm:cxn modelId="{780E89AE-3D5D-4295-B4FC-3245790F28B5}" srcId="{317D470B-0C4F-425D-A2EC-F7E00C6F5ED5}" destId="{EA7FAFA2-1163-4757-876B-A8024C7149D8}" srcOrd="2" destOrd="0" parTransId="{FB63A8EE-C5ED-4BFE-84EF-46627058BA25}" sibTransId="{D44571B8-2C0B-4A70-8FC5-956ADAF23B6B}"/>
    <dgm:cxn modelId="{296464DC-1639-499A-8EEB-70C46D70FE58}" type="presOf" srcId="{317D470B-0C4F-425D-A2EC-F7E00C6F5ED5}" destId="{84A4494B-40F0-4685-BDD4-421C1C952662}" srcOrd="0" destOrd="0" presId="urn:microsoft.com/office/officeart/2018/5/layout/IconCircleLabelList"/>
    <dgm:cxn modelId="{D66676B1-ED21-4126-89EC-FF4710C16654}" type="presParOf" srcId="{84A4494B-40F0-4685-BDD4-421C1C952662}" destId="{2F2F343C-A057-45C5-9E1C-63EB40013572}" srcOrd="0" destOrd="0" presId="urn:microsoft.com/office/officeart/2018/5/layout/IconCircleLabelList"/>
    <dgm:cxn modelId="{6CE9C630-5172-4821-BA8E-D158D275C21C}" type="presParOf" srcId="{2F2F343C-A057-45C5-9E1C-63EB40013572}" destId="{68671F4D-C157-419F-996B-F52BE96FF32F}" srcOrd="0" destOrd="0" presId="urn:microsoft.com/office/officeart/2018/5/layout/IconCircleLabelList"/>
    <dgm:cxn modelId="{7035EB86-3F1F-462A-8F29-169FC99A981B}" type="presParOf" srcId="{2F2F343C-A057-45C5-9E1C-63EB40013572}" destId="{A7FB46B6-BFC6-4823-9628-FFF494D97CE9}" srcOrd="1" destOrd="0" presId="urn:microsoft.com/office/officeart/2018/5/layout/IconCircleLabelList"/>
    <dgm:cxn modelId="{921024DE-441B-4FA1-B441-35751A3AF22A}" type="presParOf" srcId="{2F2F343C-A057-45C5-9E1C-63EB40013572}" destId="{40CDCD6D-8177-4B41-87F7-320AD368E14D}" srcOrd="2" destOrd="0" presId="urn:microsoft.com/office/officeart/2018/5/layout/IconCircleLabelList"/>
    <dgm:cxn modelId="{DED4FA5A-1D54-4905-A797-9FBA2A12B9E8}" type="presParOf" srcId="{2F2F343C-A057-45C5-9E1C-63EB40013572}" destId="{83E77CCA-CC9D-45C7-993E-A66481869B53}" srcOrd="3" destOrd="0" presId="urn:microsoft.com/office/officeart/2018/5/layout/IconCircleLabelList"/>
    <dgm:cxn modelId="{806FF73A-2361-456C-A2D2-2CE384A51A5A}" type="presParOf" srcId="{84A4494B-40F0-4685-BDD4-421C1C952662}" destId="{1110820A-40D1-4E9D-B1E9-082C9A9FEC0C}" srcOrd="1" destOrd="0" presId="urn:microsoft.com/office/officeart/2018/5/layout/IconCircleLabelList"/>
    <dgm:cxn modelId="{1FEFDE16-D588-4EF7-BA59-D289DADA7C9D}" type="presParOf" srcId="{84A4494B-40F0-4685-BDD4-421C1C952662}" destId="{19489FF7-37E8-49CA-93C6-2290363B2456}" srcOrd="2" destOrd="0" presId="urn:microsoft.com/office/officeart/2018/5/layout/IconCircleLabelList"/>
    <dgm:cxn modelId="{6EBB8C07-9EAC-4AAB-8CEF-6267F00AF6F0}" type="presParOf" srcId="{19489FF7-37E8-49CA-93C6-2290363B2456}" destId="{01096F5E-044A-4CEE-B70D-2DE7F09B4D3D}" srcOrd="0" destOrd="0" presId="urn:microsoft.com/office/officeart/2018/5/layout/IconCircleLabelList"/>
    <dgm:cxn modelId="{DE9B08F4-B14D-4280-A490-552ED8AFAA97}" type="presParOf" srcId="{19489FF7-37E8-49CA-93C6-2290363B2456}" destId="{1DB30337-8AC8-4809-BDD4-77DC0B7BE4AD}" srcOrd="1" destOrd="0" presId="urn:microsoft.com/office/officeart/2018/5/layout/IconCircleLabelList"/>
    <dgm:cxn modelId="{1FAEE027-CFDE-4B17-979D-3A7FDDCBCA7C}" type="presParOf" srcId="{19489FF7-37E8-49CA-93C6-2290363B2456}" destId="{685C1B30-E22C-4D58-B104-3016DADF5A62}" srcOrd="2" destOrd="0" presId="urn:microsoft.com/office/officeart/2018/5/layout/IconCircleLabelList"/>
    <dgm:cxn modelId="{BC84C388-2BCA-4B8D-B678-99A8CB903C6B}" type="presParOf" srcId="{19489FF7-37E8-49CA-93C6-2290363B2456}" destId="{E40F3C40-E222-450B-8E7E-4346F595263E}" srcOrd="3" destOrd="0" presId="urn:microsoft.com/office/officeart/2018/5/layout/IconCircleLabelList"/>
    <dgm:cxn modelId="{E4EA5170-AE48-45AE-920E-B8BDBC75948A}" type="presParOf" srcId="{84A4494B-40F0-4685-BDD4-421C1C952662}" destId="{D4C71AAC-A3E8-4F2D-B720-1C9D6414B567}" srcOrd="3" destOrd="0" presId="urn:microsoft.com/office/officeart/2018/5/layout/IconCircleLabelList"/>
    <dgm:cxn modelId="{929714AC-9693-437A-9DE9-7A76B00FF1B4}" type="presParOf" srcId="{84A4494B-40F0-4685-BDD4-421C1C952662}" destId="{BFB27394-441F-4EC2-B66B-FA4D1FC2B63D}" srcOrd="4" destOrd="0" presId="urn:microsoft.com/office/officeart/2018/5/layout/IconCircleLabelList"/>
    <dgm:cxn modelId="{9047D58C-2B06-4514-9975-0B73AC81210C}" type="presParOf" srcId="{BFB27394-441F-4EC2-B66B-FA4D1FC2B63D}" destId="{E9A16BDE-31F1-482D-92C9-D19CC50102D8}" srcOrd="0" destOrd="0" presId="urn:microsoft.com/office/officeart/2018/5/layout/IconCircleLabelList"/>
    <dgm:cxn modelId="{3551F49F-FF0F-4E1C-9B2C-1D4ED6864276}" type="presParOf" srcId="{BFB27394-441F-4EC2-B66B-FA4D1FC2B63D}" destId="{0E40E763-4EA6-4E25-AECE-768F8B612E06}" srcOrd="1" destOrd="0" presId="urn:microsoft.com/office/officeart/2018/5/layout/IconCircleLabelList"/>
    <dgm:cxn modelId="{C408E3CF-1D49-457E-85B0-1D0647E5F25C}" type="presParOf" srcId="{BFB27394-441F-4EC2-B66B-FA4D1FC2B63D}" destId="{8E1AC0BC-8A18-4576-A29D-B50FCF14BC5D}" srcOrd="2" destOrd="0" presId="urn:microsoft.com/office/officeart/2018/5/layout/IconCircleLabelList"/>
    <dgm:cxn modelId="{014B0C4E-C55C-42F9-BD15-E0BE3E7E4A75}" type="presParOf" srcId="{BFB27394-441F-4EC2-B66B-FA4D1FC2B63D}" destId="{CFFE620F-5D14-4D9A-AB20-854806BAB18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21972-DFE3-4C3A-B24D-910B05ED2B65}" type="doc">
      <dgm:prSet loTypeId="urn:microsoft.com/office/officeart/2005/8/layout/vList3" loCatId="list" qsTypeId="urn:microsoft.com/office/officeart/2005/8/quickstyle/simple1" qsCatId="simple" csTypeId="urn:microsoft.com/office/officeart/2005/8/colors/colorful4" csCatId="colorful" phldr="1"/>
      <dgm:spPr/>
    </dgm:pt>
    <dgm:pt modelId="{F043E331-9512-4237-AA06-042EEEEE9906}">
      <dgm:prSet phldrT="[Texto]"/>
      <dgm:spPr/>
      <dgm:t>
        <a:bodyPr/>
        <a:lstStyle/>
        <a:p>
          <a:r>
            <a:rPr lang="es-ES" dirty="0"/>
            <a:t>En el escenario ideal, la serie temporal muestra estabilidad y consistencia en su nivel de media, varianza y autocorrelación a lo largo del tiempo. </a:t>
          </a:r>
        </a:p>
      </dgm:t>
    </dgm:pt>
    <dgm:pt modelId="{28AE1BF2-1780-4CB6-BDDB-CC02AE1BF34A}" type="parTrans" cxnId="{2A48E2E5-4C04-4B7B-997E-62ADBE986F06}">
      <dgm:prSet/>
      <dgm:spPr/>
      <dgm:t>
        <a:bodyPr/>
        <a:lstStyle/>
        <a:p>
          <a:endParaRPr lang="es-ES"/>
        </a:p>
      </dgm:t>
    </dgm:pt>
    <dgm:pt modelId="{D5EF56B2-5818-4A70-8231-3DFB6F9D19EE}" type="sibTrans" cxnId="{2A48E2E5-4C04-4B7B-997E-62ADBE986F06}">
      <dgm:prSet/>
      <dgm:spPr/>
      <dgm:t>
        <a:bodyPr/>
        <a:lstStyle/>
        <a:p>
          <a:endParaRPr lang="es-ES"/>
        </a:p>
      </dgm:t>
    </dgm:pt>
    <dgm:pt modelId="{B389BC8F-E28F-4D80-9153-56321E166691}">
      <dgm:prSet/>
      <dgm:spPr/>
      <dgm:t>
        <a:bodyPr/>
        <a:lstStyle/>
        <a:p>
          <a:r>
            <a:rPr lang="es-ES" dirty="0"/>
            <a:t>Por el contrario, en el peor escenario, se observan tendencias pronunciadas, volatilidad impredecible y estructuras de autocorrelación caóticas o erráticas, lo que dificulta el análisis y pronóstico de la serie.</a:t>
          </a:r>
        </a:p>
      </dgm:t>
    </dgm:pt>
    <dgm:pt modelId="{A2006B53-0E56-4F5C-B12C-7F9A50E544C1}" type="parTrans" cxnId="{FE278D67-CF22-4106-8F88-9F8C1C061AD8}">
      <dgm:prSet/>
      <dgm:spPr/>
      <dgm:t>
        <a:bodyPr/>
        <a:lstStyle/>
        <a:p>
          <a:endParaRPr lang="es-ES"/>
        </a:p>
      </dgm:t>
    </dgm:pt>
    <dgm:pt modelId="{98E4551E-C5A0-4C0A-8755-CCECA334CE67}" type="sibTrans" cxnId="{FE278D67-CF22-4106-8F88-9F8C1C061AD8}">
      <dgm:prSet/>
      <dgm:spPr/>
      <dgm:t>
        <a:bodyPr/>
        <a:lstStyle/>
        <a:p>
          <a:endParaRPr lang="es-ES"/>
        </a:p>
      </dgm:t>
    </dgm:pt>
    <dgm:pt modelId="{C18CE4CA-3F14-418E-9779-87A4CAF87968}" type="pres">
      <dgm:prSet presAssocID="{B9321972-DFE3-4C3A-B24D-910B05ED2B65}" presName="linearFlow" presStyleCnt="0">
        <dgm:presLayoutVars>
          <dgm:dir/>
          <dgm:resizeHandles val="exact"/>
        </dgm:presLayoutVars>
      </dgm:prSet>
      <dgm:spPr/>
    </dgm:pt>
    <dgm:pt modelId="{7E817DFB-AEC6-4367-BEC4-ED48915EFCA2}" type="pres">
      <dgm:prSet presAssocID="{F043E331-9512-4237-AA06-042EEEEE9906}" presName="composite" presStyleCnt="0"/>
      <dgm:spPr/>
    </dgm:pt>
    <dgm:pt modelId="{21500D6E-AF21-4DB0-B7C2-62E2E7C08AB2}" type="pres">
      <dgm:prSet presAssocID="{F043E331-9512-4237-AA06-042EEEEE9906}"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ra de gafas de sol con relleno sólido con relleno sólido"/>
        </a:ext>
      </dgm:extLst>
    </dgm:pt>
    <dgm:pt modelId="{53F4F674-725C-4306-993F-6E24AF819EF4}" type="pres">
      <dgm:prSet presAssocID="{F043E331-9512-4237-AA06-042EEEEE9906}" presName="txShp" presStyleLbl="node1" presStyleIdx="0" presStyleCnt="2">
        <dgm:presLayoutVars>
          <dgm:bulletEnabled val="1"/>
        </dgm:presLayoutVars>
      </dgm:prSet>
      <dgm:spPr/>
    </dgm:pt>
    <dgm:pt modelId="{DA26C946-03B9-4C3A-B6AE-281FB6A3153A}" type="pres">
      <dgm:prSet presAssocID="{D5EF56B2-5818-4A70-8231-3DFB6F9D19EE}" presName="spacing" presStyleCnt="0"/>
      <dgm:spPr/>
    </dgm:pt>
    <dgm:pt modelId="{E4A453C1-A695-4FB8-BF7D-08D67C97DC6A}" type="pres">
      <dgm:prSet presAssocID="{B389BC8F-E28F-4D80-9153-56321E166691}" presName="composite" presStyleCnt="0"/>
      <dgm:spPr/>
    </dgm:pt>
    <dgm:pt modelId="{47A5A7AB-59C9-4509-BA18-4B1708341AEA}" type="pres">
      <dgm:prSet presAssocID="{B389BC8F-E28F-4D80-9153-56321E166691}"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F365B657-69A5-4EF4-A88F-1F5940775305}" type="pres">
      <dgm:prSet presAssocID="{B389BC8F-E28F-4D80-9153-56321E166691}" presName="txShp" presStyleLbl="node1" presStyleIdx="1" presStyleCnt="2">
        <dgm:presLayoutVars>
          <dgm:bulletEnabled val="1"/>
        </dgm:presLayoutVars>
      </dgm:prSet>
      <dgm:spPr/>
    </dgm:pt>
  </dgm:ptLst>
  <dgm:cxnLst>
    <dgm:cxn modelId="{082A2846-9A7F-446C-97CB-EEA5CE2FBA51}" type="presOf" srcId="{B389BC8F-E28F-4D80-9153-56321E166691}" destId="{F365B657-69A5-4EF4-A88F-1F5940775305}" srcOrd="0" destOrd="0" presId="urn:microsoft.com/office/officeart/2005/8/layout/vList3"/>
    <dgm:cxn modelId="{FE278D67-CF22-4106-8F88-9F8C1C061AD8}" srcId="{B9321972-DFE3-4C3A-B24D-910B05ED2B65}" destId="{B389BC8F-E28F-4D80-9153-56321E166691}" srcOrd="1" destOrd="0" parTransId="{A2006B53-0E56-4F5C-B12C-7F9A50E544C1}" sibTransId="{98E4551E-C5A0-4C0A-8755-CCECA334CE67}"/>
    <dgm:cxn modelId="{0906D175-F2F9-4EDA-A990-3F9ABB804CE5}" type="presOf" srcId="{F043E331-9512-4237-AA06-042EEEEE9906}" destId="{53F4F674-725C-4306-993F-6E24AF819EF4}" srcOrd="0" destOrd="0" presId="urn:microsoft.com/office/officeart/2005/8/layout/vList3"/>
    <dgm:cxn modelId="{65E9DE84-43BF-43F5-906D-F551373E6BBB}" type="presOf" srcId="{B9321972-DFE3-4C3A-B24D-910B05ED2B65}" destId="{C18CE4CA-3F14-418E-9779-87A4CAF87968}" srcOrd="0" destOrd="0" presId="urn:microsoft.com/office/officeart/2005/8/layout/vList3"/>
    <dgm:cxn modelId="{2A48E2E5-4C04-4B7B-997E-62ADBE986F06}" srcId="{B9321972-DFE3-4C3A-B24D-910B05ED2B65}" destId="{F043E331-9512-4237-AA06-042EEEEE9906}" srcOrd="0" destOrd="0" parTransId="{28AE1BF2-1780-4CB6-BDDB-CC02AE1BF34A}" sibTransId="{D5EF56B2-5818-4A70-8231-3DFB6F9D19EE}"/>
    <dgm:cxn modelId="{5FC237FA-4ACF-45DB-9528-BBAF06994DFC}" type="presParOf" srcId="{C18CE4CA-3F14-418E-9779-87A4CAF87968}" destId="{7E817DFB-AEC6-4367-BEC4-ED48915EFCA2}" srcOrd="0" destOrd="0" presId="urn:microsoft.com/office/officeart/2005/8/layout/vList3"/>
    <dgm:cxn modelId="{E33D87D9-F147-4DB8-879C-0ADA920BD509}" type="presParOf" srcId="{7E817DFB-AEC6-4367-BEC4-ED48915EFCA2}" destId="{21500D6E-AF21-4DB0-B7C2-62E2E7C08AB2}" srcOrd="0" destOrd="0" presId="urn:microsoft.com/office/officeart/2005/8/layout/vList3"/>
    <dgm:cxn modelId="{F3957263-85C1-4909-9088-604EF79F4B84}" type="presParOf" srcId="{7E817DFB-AEC6-4367-BEC4-ED48915EFCA2}" destId="{53F4F674-725C-4306-993F-6E24AF819EF4}" srcOrd="1" destOrd="0" presId="urn:microsoft.com/office/officeart/2005/8/layout/vList3"/>
    <dgm:cxn modelId="{9A52BFC2-E5A3-48B9-87A2-4447E315F478}" type="presParOf" srcId="{C18CE4CA-3F14-418E-9779-87A4CAF87968}" destId="{DA26C946-03B9-4C3A-B6AE-281FB6A3153A}" srcOrd="1" destOrd="0" presId="urn:microsoft.com/office/officeart/2005/8/layout/vList3"/>
    <dgm:cxn modelId="{A509969F-CF25-467A-A3EB-44F6BE68B345}" type="presParOf" srcId="{C18CE4CA-3F14-418E-9779-87A4CAF87968}" destId="{E4A453C1-A695-4FB8-BF7D-08D67C97DC6A}" srcOrd="2" destOrd="0" presId="urn:microsoft.com/office/officeart/2005/8/layout/vList3"/>
    <dgm:cxn modelId="{27EE437E-139B-4956-B5EE-8B5EE0750AC8}" type="presParOf" srcId="{E4A453C1-A695-4FB8-BF7D-08D67C97DC6A}" destId="{47A5A7AB-59C9-4509-BA18-4B1708341AEA}" srcOrd="0" destOrd="0" presId="urn:microsoft.com/office/officeart/2005/8/layout/vList3"/>
    <dgm:cxn modelId="{4D0EE2DA-C4F4-4A8F-9525-802D5969018B}" type="presParOf" srcId="{E4A453C1-A695-4FB8-BF7D-08D67C97DC6A}" destId="{F365B657-69A5-4EF4-A88F-1F594077530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71F4D-C157-419F-996B-F52BE96FF32F}">
      <dsp:nvSpPr>
        <dsp:cNvPr id="0" name=""/>
        <dsp:cNvSpPr/>
      </dsp:nvSpPr>
      <dsp:spPr>
        <a:xfrm>
          <a:off x="8353182" y="174151"/>
          <a:ext cx="1990125" cy="1990125"/>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A7FB46B6-BFC6-4823-9628-FFF494D97CE9}">
      <dsp:nvSpPr>
        <dsp:cNvPr id="0" name=""/>
        <dsp:cNvSpPr/>
      </dsp:nvSpPr>
      <dsp:spPr>
        <a:xfrm>
          <a:off x="8777307" y="589038"/>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E77CCA-CC9D-45C7-993E-A66481869B53}">
      <dsp:nvSpPr>
        <dsp:cNvPr id="0" name=""/>
        <dsp:cNvSpPr/>
      </dsp:nvSpPr>
      <dsp:spPr>
        <a:xfrm>
          <a:off x="7716995"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s-ES" sz="2500" kern="1200" dirty="0"/>
            <a:t>SUPUESTOS DE MCO</a:t>
          </a:r>
          <a:endParaRPr lang="en-US" sz="2500" kern="1200" dirty="0"/>
        </a:p>
      </dsp:txBody>
      <dsp:txXfrm>
        <a:off x="7716995" y="2784151"/>
        <a:ext cx="3262500" cy="720000"/>
      </dsp:txXfrm>
    </dsp:sp>
    <dsp:sp modelId="{01096F5E-044A-4CEE-B70D-2DE7F09B4D3D}">
      <dsp:nvSpPr>
        <dsp:cNvPr id="0" name=""/>
        <dsp:cNvSpPr/>
      </dsp:nvSpPr>
      <dsp:spPr>
        <a:xfrm>
          <a:off x="4519745" y="174151"/>
          <a:ext cx="1990125" cy="1990125"/>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DB30337-8AC8-4809-BDD4-77DC0B7BE4AD}">
      <dsp:nvSpPr>
        <dsp:cNvPr id="0" name=""/>
        <dsp:cNvSpPr/>
      </dsp:nvSpPr>
      <dsp:spPr>
        <a:xfrm>
          <a:off x="4943870" y="598276"/>
          <a:ext cx="1141875" cy="114187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0F3C40-E222-450B-8E7E-4346F595263E}">
      <dsp:nvSpPr>
        <dsp:cNvPr id="0" name=""/>
        <dsp:cNvSpPr/>
      </dsp:nvSpPr>
      <dsp:spPr>
        <a:xfrm>
          <a:off x="3883557"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s-ES" sz="2500" kern="1200" dirty="0"/>
            <a:t>ANÁLISIS ESTADÍSTICO</a:t>
          </a:r>
          <a:endParaRPr lang="en-US" sz="2500" kern="1200" dirty="0"/>
        </a:p>
      </dsp:txBody>
      <dsp:txXfrm>
        <a:off x="3883557" y="2784151"/>
        <a:ext cx="3262500" cy="720000"/>
      </dsp:txXfrm>
    </dsp:sp>
    <dsp:sp modelId="{E9A16BDE-31F1-482D-92C9-D19CC50102D8}">
      <dsp:nvSpPr>
        <dsp:cNvPr id="0" name=""/>
        <dsp:cNvSpPr/>
      </dsp:nvSpPr>
      <dsp:spPr>
        <a:xfrm>
          <a:off x="686307" y="174151"/>
          <a:ext cx="1990125" cy="1990125"/>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0E40E763-4EA6-4E25-AECE-768F8B612E06}">
      <dsp:nvSpPr>
        <dsp:cNvPr id="0" name=""/>
        <dsp:cNvSpPr/>
      </dsp:nvSpPr>
      <dsp:spPr>
        <a:xfrm>
          <a:off x="1110432" y="598276"/>
          <a:ext cx="1141875" cy="114187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FE620F-5D14-4D9A-AB20-854806BAB185}">
      <dsp:nvSpPr>
        <dsp:cNvPr id="0" name=""/>
        <dsp:cNvSpPr/>
      </dsp:nvSpPr>
      <dsp:spPr>
        <a:xfrm>
          <a:off x="50119" y="2784151"/>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s-ES" sz="2500" kern="1200" dirty="0"/>
            <a:t>SERIES DE TIEMPO</a:t>
          </a:r>
          <a:endParaRPr lang="en-US" sz="2500" kern="1200" dirty="0"/>
        </a:p>
      </dsp:txBody>
      <dsp:txXfrm>
        <a:off x="50119" y="2784151"/>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4F674-725C-4306-993F-6E24AF819EF4}">
      <dsp:nvSpPr>
        <dsp:cNvPr id="0" name=""/>
        <dsp:cNvSpPr/>
      </dsp:nvSpPr>
      <dsp:spPr>
        <a:xfrm rot="10800000">
          <a:off x="1662403" y="330"/>
          <a:ext cx="5405120" cy="1203854"/>
        </a:xfrm>
        <a:prstGeom prst="homePlat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0866"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En el escenario ideal, la serie temporal muestra estabilidad y consistencia en su nivel de media, varianza y autocorrelación a lo largo del tiempo. </a:t>
          </a:r>
        </a:p>
      </dsp:txBody>
      <dsp:txXfrm rot="10800000">
        <a:off x="1963366" y="330"/>
        <a:ext cx="5104157" cy="1203854"/>
      </dsp:txXfrm>
    </dsp:sp>
    <dsp:sp modelId="{21500D6E-AF21-4DB0-B7C2-62E2E7C08AB2}">
      <dsp:nvSpPr>
        <dsp:cNvPr id="0" name=""/>
        <dsp:cNvSpPr/>
      </dsp:nvSpPr>
      <dsp:spPr>
        <a:xfrm>
          <a:off x="1060476" y="330"/>
          <a:ext cx="1203854" cy="1203854"/>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65B657-69A5-4EF4-A88F-1F5940775305}">
      <dsp:nvSpPr>
        <dsp:cNvPr id="0" name=""/>
        <dsp:cNvSpPr/>
      </dsp:nvSpPr>
      <dsp:spPr>
        <a:xfrm rot="10800000">
          <a:off x="1662403" y="1505148"/>
          <a:ext cx="5405120" cy="1203854"/>
        </a:xfrm>
        <a:prstGeom prst="homePlate">
          <a:avLst/>
        </a:prstGeom>
        <a:solidFill>
          <a:schemeClr val="accent4">
            <a:hueOff val="-10560776"/>
            <a:satOff val="-6219"/>
            <a:lumOff val="1078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0866" tIns="60960" rIns="113792" bIns="60960" numCol="1" spcCol="1270" anchor="ctr" anchorCtr="0">
          <a:noAutofit/>
        </a:bodyPr>
        <a:lstStyle/>
        <a:p>
          <a:pPr marL="0" lvl="0" indent="0" algn="ctr" defTabSz="711200">
            <a:lnSpc>
              <a:spcPct val="90000"/>
            </a:lnSpc>
            <a:spcBef>
              <a:spcPct val="0"/>
            </a:spcBef>
            <a:spcAft>
              <a:spcPct val="35000"/>
            </a:spcAft>
            <a:buNone/>
          </a:pPr>
          <a:r>
            <a:rPr lang="es-ES" sz="1600" kern="1200" dirty="0"/>
            <a:t>Por el contrario, en el peor escenario, se observan tendencias pronunciadas, volatilidad impredecible y estructuras de autocorrelación caóticas o erráticas, lo que dificulta el análisis y pronóstico de la serie.</a:t>
          </a:r>
        </a:p>
      </dsp:txBody>
      <dsp:txXfrm rot="10800000">
        <a:off x="1963366" y="1505148"/>
        <a:ext cx="5104157" cy="1203854"/>
      </dsp:txXfrm>
    </dsp:sp>
    <dsp:sp modelId="{47A5A7AB-59C9-4509-BA18-4B1708341AEA}">
      <dsp:nvSpPr>
        <dsp:cNvPr id="0" name=""/>
        <dsp:cNvSpPr/>
      </dsp:nvSpPr>
      <dsp:spPr>
        <a:xfrm>
          <a:off x="1060476" y="1505148"/>
          <a:ext cx="1203854" cy="120385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06/12/2024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06/12/2024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noProof="0" smtClean="0"/>
              <a:t>3</a:t>
            </a:fld>
            <a:endParaRPr lang="es-ES" noProof="0"/>
          </a:p>
        </p:txBody>
      </p:sp>
    </p:spTree>
    <p:extLst>
      <p:ext uri="{BB962C8B-B14F-4D97-AF65-F5344CB8AC3E}">
        <p14:creationId xmlns:p14="http://schemas.microsoft.com/office/powerpoint/2010/main" val="75751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3ABC2-25D3-0946-6DC0-B4B6C9FC0F1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2BF936E-5209-995F-E21E-99328A82B3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05E1395-5633-EF3D-A2A7-98E5499781EC}"/>
              </a:ext>
            </a:extLst>
          </p:cNvPr>
          <p:cNvSpPr>
            <a:spLocks noGrp="1"/>
          </p:cNvSpPr>
          <p:nvPr>
            <p:ph type="body" idx="1"/>
          </p:nvPr>
        </p:nvSpPr>
        <p:spPr/>
        <p:txBody>
          <a:bodyPr/>
          <a:lstStyle/>
          <a:p>
            <a:r>
              <a:rPr lang="es-ES"/>
              <a:t>Expone: Paulette Reyes</a:t>
            </a:r>
          </a:p>
        </p:txBody>
      </p:sp>
      <p:sp>
        <p:nvSpPr>
          <p:cNvPr id="4" name="Marcador de número de diapositiva 3">
            <a:extLst>
              <a:ext uri="{FF2B5EF4-FFF2-40B4-BE49-F238E27FC236}">
                <a16:creationId xmlns:a16="http://schemas.microsoft.com/office/drawing/2014/main" id="{15AD1E36-05A7-1E05-1F34-E708C25B5C1A}"/>
              </a:ext>
            </a:extLst>
          </p:cNvPr>
          <p:cNvSpPr>
            <a:spLocks noGrp="1"/>
          </p:cNvSpPr>
          <p:nvPr>
            <p:ph type="sldNum" sz="quarter" idx="5"/>
          </p:nvPr>
        </p:nvSpPr>
        <p:spPr/>
        <p:txBody>
          <a:bodyPr/>
          <a:lstStyle/>
          <a:p>
            <a:fld id="{A3E4D6C8-DADC-4248-8CAF-BDBD7F0406FC}" type="slidenum">
              <a:rPr lang="es-ES" smtClean="0"/>
              <a:t>5</a:t>
            </a:fld>
            <a:endParaRPr lang="es-ES"/>
          </a:p>
        </p:txBody>
      </p:sp>
    </p:spTree>
    <p:extLst>
      <p:ext uri="{BB962C8B-B14F-4D97-AF65-F5344CB8AC3E}">
        <p14:creationId xmlns:p14="http://schemas.microsoft.com/office/powerpoint/2010/main" val="170347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19</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06/12/2024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06/12/2024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06/12/2024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06/12/2024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06/12/2024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06/12/2024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06/12/2024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06/12/2024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06/12/2024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06/12/2024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06/12/2024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06/12/2024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0.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image" Target="../media/image2.png"/><Relationship Id="rId4" Type="http://schemas.openxmlformats.org/officeDocument/2006/relationships/hyperlink" Target="https://blog.roboforex.com/blog/2020/01/10/creating-a-trading-strategies-based-on-the-mean-reversion-and-momentum/" TargetMode="Externa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sv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Series de tiempo aplicadas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895244"/>
          </a:xfrm>
        </p:spPr>
        <p:txBody>
          <a:bodyPr rtlCol="0">
            <a:normAutofit/>
          </a:bodyPr>
          <a:lstStyle/>
          <a:p>
            <a:pPr rtl="0"/>
            <a:r>
              <a:rPr lang="es-ES" sz="2000" dirty="0">
                <a:solidFill>
                  <a:schemeClr val="bg1"/>
                </a:solidFill>
              </a:rPr>
              <a:t>Magister data </a:t>
            </a:r>
            <a:r>
              <a:rPr lang="es-ES" sz="2000" dirty="0" err="1">
                <a:solidFill>
                  <a:schemeClr val="bg1"/>
                </a:solidFill>
              </a:rPr>
              <a:t>science</a:t>
            </a:r>
            <a:endParaRPr lang="es-ES" sz="2000" dirty="0">
              <a:solidFill>
                <a:schemeClr val="bg1"/>
              </a:solidFill>
            </a:endParaRPr>
          </a:p>
          <a:p>
            <a:pPr rtl="0"/>
            <a:r>
              <a:rPr lang="es-ES" sz="1400" dirty="0">
                <a:solidFill>
                  <a:srgbClr val="7CEBFF"/>
                </a:solidFill>
              </a:rPr>
              <a:t>DOCENTE: </a:t>
            </a:r>
            <a:r>
              <a:rPr lang="es-ES" sz="1400" dirty="0" err="1">
                <a:solidFill>
                  <a:srgbClr val="7CEBFF"/>
                </a:solidFill>
              </a:rPr>
              <a:t>PaULETTE</a:t>
            </a:r>
            <a:r>
              <a:rPr lang="es-ES" sz="1400" dirty="0">
                <a:solidFill>
                  <a:srgbClr val="7CEBFF"/>
                </a:solidFill>
              </a:rPr>
              <a:t> REYES BAEZA</a:t>
            </a:r>
          </a:p>
        </p:txBody>
      </p:sp>
      <p:pic>
        <p:nvPicPr>
          <p:cNvPr id="1026" name="Picture 2">
            <a:extLst>
              <a:ext uri="{FF2B5EF4-FFF2-40B4-BE49-F238E27FC236}">
                <a16:creationId xmlns:a16="http://schemas.microsoft.com/office/drawing/2014/main" id="{5B904BA2-03C7-5FEA-CBAF-2BD14CBFE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322" y="722289"/>
            <a:ext cx="3836145" cy="117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5324475" y="2256696"/>
                <a:ext cx="6286333" cy="4125053"/>
              </a:xfrm>
            </p:spPr>
            <p:txBody>
              <a:bodyPr>
                <a:normAutofit fontScale="92500" lnSpcReduction="20000"/>
              </a:bodyPr>
              <a:lstStyle/>
              <a:p>
                <a:pPr marL="0" indent="0" algn="just">
                  <a:buNone/>
                </a:pPr>
                <a:r>
                  <a:rPr lang="es-ES" dirty="0"/>
                  <a:t>La </a:t>
                </a:r>
                <a:r>
                  <a:rPr lang="es-ES" dirty="0" err="1"/>
                  <a:t>autocovarianza</a:t>
                </a:r>
                <a:r>
                  <a:rPr lang="es-ES" dirty="0"/>
                  <a:t> entre dos observaciones </a:t>
                </a:r>
                <a14:m>
                  <m:oMath xmlns:m="http://schemas.openxmlformats.org/officeDocument/2006/math">
                    <m:sSub>
                      <m:sSubPr>
                        <m:ctrlPr>
                          <a:rPr lang="es-ES" sz="1800" i="1" smtClean="0">
                            <a:latin typeface="Cambria Math" panose="02040503050406030204" pitchFamily="18" charset="0"/>
                            <a:ea typeface="Calibri" panose="020F0502020204030204" pitchFamily="34" charset="0"/>
                          </a:rPr>
                        </m:ctrlPr>
                      </m:sSubPr>
                      <m:e>
                        <m:r>
                          <a:rPr lang="es-ES" sz="1800" b="0" i="1" smtClean="0">
                            <a:latin typeface="Cambria Math" panose="02040503050406030204" pitchFamily="18" charset="0"/>
                            <a:ea typeface="Calibri" panose="020F0502020204030204" pitchFamily="34" charset="0"/>
                          </a:rPr>
                          <m:t>𝑦</m:t>
                        </m:r>
                      </m:e>
                      <m:sub>
                        <m:r>
                          <a:rPr lang="es-CL" sz="1800" i="1">
                            <a:latin typeface="Cambria Math" panose="02040503050406030204" pitchFamily="18" charset="0"/>
                            <a:ea typeface="Calibri" panose="020F0502020204030204" pitchFamily="34" charset="0"/>
                          </a:rPr>
                          <m:t>𝑡</m:t>
                        </m:r>
                      </m:sub>
                    </m:sSub>
                    <m:r>
                      <a:rPr lang="es-CL" sz="1800" i="1">
                        <a:latin typeface="Cambria Math" panose="02040503050406030204" pitchFamily="18" charset="0"/>
                        <a:ea typeface="Calibri" panose="020F0502020204030204" pitchFamily="34" charset="0"/>
                      </a:rPr>
                      <m:t> </m:t>
                    </m:r>
                  </m:oMath>
                </a14:m>
                <a:r>
                  <a:rPr lang="es-ES" dirty="0"/>
                  <a:t>y </a:t>
                </a:r>
                <a14:m>
                  <m:oMath xmlns:m="http://schemas.openxmlformats.org/officeDocument/2006/math">
                    <m:sSub>
                      <m:sSubPr>
                        <m:ctrlPr>
                          <a:rPr lang="es-ES" i="1">
                            <a:latin typeface="Cambria Math" panose="02040503050406030204" pitchFamily="18" charset="0"/>
                            <a:ea typeface="Calibri" panose="020F0502020204030204" pitchFamily="34" charset="0"/>
                          </a:rPr>
                        </m:ctrlPr>
                      </m:sSubPr>
                      <m:e>
                        <m:r>
                          <a:rPr lang="es-ES" b="0" i="1" smtClean="0">
                            <a:latin typeface="Cambria Math" panose="02040503050406030204" pitchFamily="18" charset="0"/>
                            <a:ea typeface="Calibri" panose="020F0502020204030204" pitchFamily="34" charset="0"/>
                          </a:rPr>
                          <m:t>𝑦</m:t>
                        </m:r>
                      </m:e>
                      <m:sub>
                        <m:r>
                          <a:rPr lang="es-CL" i="1">
                            <a:latin typeface="Cambria Math" panose="02040503050406030204" pitchFamily="18" charset="0"/>
                            <a:ea typeface="Calibri" panose="020F0502020204030204" pitchFamily="34" charset="0"/>
                          </a:rPr>
                          <m:t>𝑡</m:t>
                        </m:r>
                        <m:r>
                          <a:rPr lang="es-ES" b="0" i="1" smtClean="0">
                            <a:latin typeface="Cambria Math" panose="02040503050406030204" pitchFamily="18" charset="0"/>
                            <a:ea typeface="Calibri" panose="020F0502020204030204" pitchFamily="34" charset="0"/>
                          </a:rPr>
                          <m:t>+</m:t>
                        </m:r>
                        <m:r>
                          <a:rPr lang="es-ES" b="0" i="1" smtClean="0">
                            <a:latin typeface="Cambria Math" panose="02040503050406030204" pitchFamily="18" charset="0"/>
                            <a:ea typeface="Calibri" panose="020F0502020204030204" pitchFamily="34" charset="0"/>
                          </a:rPr>
                          <m:t>h</m:t>
                        </m:r>
                      </m:sub>
                    </m:sSub>
                    <m:r>
                      <a:rPr lang="es-CL" i="1">
                        <a:latin typeface="Cambria Math" panose="02040503050406030204" pitchFamily="18" charset="0"/>
                        <a:ea typeface="Calibri" panose="020F0502020204030204" pitchFamily="34" charset="0"/>
                      </a:rPr>
                      <m:t> </m:t>
                    </m:r>
                  </m:oMath>
                </a14:m>
                <a:r>
                  <a:rPr lang="es-ES" dirty="0"/>
                  <a:t>de una serie de tiempo en los tiempos 𝑡 y 𝑡+ℎ se define como:</a:t>
                </a:r>
              </a:p>
              <a:p>
                <a:pPr marL="0" indent="0" algn="ctr">
                  <a:buNone/>
                </a:pPr>
                <a14:m>
                  <m:oMath xmlns:m="http://schemas.openxmlformats.org/officeDocument/2006/math">
                    <m:r>
                      <a:rPr lang="es-ES" sz="2600" b="0" i="1" smtClean="0">
                        <a:solidFill>
                          <a:schemeClr val="tx1"/>
                        </a:solidFill>
                        <a:latin typeface="Cambria Math" panose="02040503050406030204" pitchFamily="18" charset="0"/>
                        <a:ea typeface="Calibri" panose="020F0502020204030204" pitchFamily="34" charset="0"/>
                      </a:rPr>
                      <m:t>𝐶𝑜𝑣</m:t>
                    </m:r>
                    <m:r>
                      <a:rPr lang="es-ES" sz="2600" b="0" i="1" smtClean="0">
                        <a:solidFill>
                          <a:schemeClr val="tx1"/>
                        </a:solidFill>
                        <a:latin typeface="Cambria Math" panose="02040503050406030204" pitchFamily="18" charset="0"/>
                        <a:ea typeface="Calibri" panose="020F0502020204030204" pitchFamily="34" charset="0"/>
                      </a:rPr>
                      <m:t>(</m:t>
                    </m:r>
                    <m:sSub>
                      <m:sSubPr>
                        <m:ctrlPr>
                          <a:rPr lang="es-ES" sz="2600" i="1" smtClean="0">
                            <a:solidFill>
                              <a:schemeClr val="tx1"/>
                            </a:solidFill>
                            <a:latin typeface="Cambria Math" panose="02040503050406030204" pitchFamily="18" charset="0"/>
                            <a:ea typeface="Calibri" panose="020F0502020204030204" pitchFamily="34" charset="0"/>
                          </a:rPr>
                        </m:ctrlPr>
                      </m:sSubPr>
                      <m:e>
                        <m:r>
                          <a:rPr lang="es-ES" sz="2600" b="0" i="1" smtClean="0">
                            <a:solidFill>
                              <a:schemeClr val="tx1"/>
                            </a:solidFill>
                            <a:latin typeface="Cambria Math" panose="02040503050406030204" pitchFamily="18" charset="0"/>
                            <a:ea typeface="Calibri" panose="020F0502020204030204" pitchFamily="34" charset="0"/>
                          </a:rPr>
                          <m:t>𝑦</m:t>
                        </m:r>
                      </m:e>
                      <m:sub>
                        <m:r>
                          <a:rPr lang="es-CL" sz="2600" i="1">
                            <a:solidFill>
                              <a:schemeClr val="tx1"/>
                            </a:solidFill>
                            <a:latin typeface="Cambria Math" panose="02040503050406030204" pitchFamily="18" charset="0"/>
                            <a:ea typeface="Calibri" panose="020F0502020204030204" pitchFamily="34" charset="0"/>
                          </a:rPr>
                          <m:t>𝑡</m:t>
                        </m:r>
                      </m:sub>
                    </m:sSub>
                    <m:r>
                      <a:rPr lang="es-ES" sz="2600" b="0" i="1" smtClean="0">
                        <a:solidFill>
                          <a:schemeClr val="tx1"/>
                        </a:solidFill>
                        <a:latin typeface="Cambria Math" panose="02040503050406030204" pitchFamily="18" charset="0"/>
                        <a:ea typeface="Calibri" panose="020F0502020204030204" pitchFamily="34" charset="0"/>
                      </a:rPr>
                      <m:t>,</m:t>
                    </m:r>
                    <m:sSub>
                      <m:sSubPr>
                        <m:ctrlPr>
                          <a:rPr lang="es-ES" sz="2600" i="1">
                            <a:solidFill>
                              <a:schemeClr val="tx1"/>
                            </a:solidFill>
                            <a:latin typeface="Cambria Math" panose="02040503050406030204" pitchFamily="18" charset="0"/>
                            <a:ea typeface="Calibri" panose="020F0502020204030204" pitchFamily="34" charset="0"/>
                          </a:rPr>
                        </m:ctrlPr>
                      </m:sSubPr>
                      <m:e>
                        <m:r>
                          <a:rPr lang="es-ES" sz="2600" b="0" i="1" smtClean="0">
                            <a:solidFill>
                              <a:schemeClr val="tx1"/>
                            </a:solidFill>
                            <a:latin typeface="Cambria Math" panose="02040503050406030204" pitchFamily="18" charset="0"/>
                            <a:ea typeface="Calibri" panose="020F0502020204030204" pitchFamily="34" charset="0"/>
                          </a:rPr>
                          <m:t>𝑦</m:t>
                        </m:r>
                      </m:e>
                      <m:sub>
                        <m:r>
                          <a:rPr lang="es-CL" sz="2600" i="1">
                            <a:solidFill>
                              <a:schemeClr val="tx1"/>
                            </a:solidFill>
                            <a:latin typeface="Cambria Math" panose="02040503050406030204" pitchFamily="18" charset="0"/>
                            <a:ea typeface="Calibri" panose="020F0502020204030204" pitchFamily="34" charset="0"/>
                          </a:rPr>
                          <m:t>𝑡</m:t>
                        </m:r>
                        <m:r>
                          <a:rPr lang="es-ES" sz="2600" b="0" i="1" smtClean="0">
                            <a:solidFill>
                              <a:schemeClr val="tx1"/>
                            </a:solidFill>
                            <a:latin typeface="Cambria Math" panose="02040503050406030204" pitchFamily="18" charset="0"/>
                            <a:ea typeface="Calibri" panose="020F0502020204030204" pitchFamily="34" charset="0"/>
                          </a:rPr>
                          <m:t>+</m:t>
                        </m:r>
                        <m:r>
                          <a:rPr lang="es-ES" sz="2600" b="0" i="1" smtClean="0">
                            <a:solidFill>
                              <a:schemeClr val="tx1"/>
                            </a:solidFill>
                            <a:latin typeface="Cambria Math" panose="02040503050406030204" pitchFamily="18" charset="0"/>
                            <a:ea typeface="Calibri" panose="020F0502020204030204" pitchFamily="34" charset="0"/>
                          </a:rPr>
                          <m:t>h</m:t>
                        </m:r>
                      </m:sub>
                    </m:sSub>
                    <m:r>
                      <a:rPr lang="es-ES" sz="2600" b="0" i="1" smtClean="0">
                        <a:solidFill>
                          <a:schemeClr val="tx1"/>
                        </a:solidFill>
                        <a:latin typeface="Cambria Math" panose="02040503050406030204" pitchFamily="18" charset="0"/>
                        <a:ea typeface="Calibri" panose="020F0502020204030204" pitchFamily="34" charset="0"/>
                      </a:rPr>
                      <m:t>)</m:t>
                    </m:r>
                    <m:r>
                      <a:rPr lang="es-CL" sz="2600" i="1">
                        <a:solidFill>
                          <a:schemeClr val="tx1"/>
                        </a:solidFill>
                        <a:latin typeface="Cambria Math" panose="02040503050406030204" pitchFamily="18" charset="0"/>
                        <a:ea typeface="Calibri" panose="020F0502020204030204" pitchFamily="34" charset="0"/>
                      </a:rPr>
                      <m:t> </m:t>
                    </m:r>
                  </m:oMath>
                </a14:m>
                <a:r>
                  <a:rPr lang="es-ES" sz="2600" dirty="0">
                    <a:solidFill>
                      <a:schemeClr val="tx1"/>
                    </a:solidFill>
                    <a:effectLst/>
                    <a:latin typeface="Times New Roman" panose="02020603050405020304" pitchFamily="18" charset="0"/>
                    <a:cs typeface="Times New Roman" panose="02020603050405020304" pitchFamily="18" charset="0"/>
                  </a:rPr>
                  <a:t>=</a:t>
                </a:r>
                <a:r>
                  <a:rPr lang="es-ES" sz="2600" dirty="0">
                    <a:solidFill>
                      <a:schemeClr val="tx1"/>
                    </a:solidFill>
                    <a:ea typeface="Calibri" panose="020F0502020204030204" pitchFamily="34" charset="0"/>
                  </a:rPr>
                  <a:t> </a:t>
                </a:r>
                <a14:m>
                  <m:oMath xmlns:m="http://schemas.openxmlformats.org/officeDocument/2006/math">
                    <m:r>
                      <a:rPr lang="es-ES" sz="2600" b="0" i="1" smtClean="0">
                        <a:solidFill>
                          <a:schemeClr val="tx1"/>
                        </a:solidFill>
                        <a:latin typeface="Cambria Math" panose="02040503050406030204" pitchFamily="18" charset="0"/>
                        <a:ea typeface="Calibri" panose="020F0502020204030204" pitchFamily="34" charset="0"/>
                      </a:rPr>
                      <m:t>𝐸</m:t>
                    </m:r>
                    <m:r>
                      <a:rPr lang="es-ES" sz="2600" b="0" i="0" smtClean="0">
                        <a:solidFill>
                          <a:schemeClr val="tx1"/>
                        </a:solidFill>
                        <a:latin typeface="Cambria Math" panose="02040503050406030204" pitchFamily="18" charset="0"/>
                        <a:ea typeface="Calibri" panose="020F0502020204030204" pitchFamily="34" charset="0"/>
                      </a:rPr>
                      <m:t>[</m:t>
                    </m:r>
                    <m:d>
                      <m:dPr>
                        <m:ctrlPr>
                          <a:rPr lang="es-ES" sz="2600" b="0" i="1" smtClean="0">
                            <a:solidFill>
                              <a:schemeClr val="tx1"/>
                            </a:solidFill>
                            <a:latin typeface="Cambria Math" panose="02040503050406030204" pitchFamily="18" charset="0"/>
                            <a:ea typeface="Calibri" panose="020F0502020204030204" pitchFamily="34" charset="0"/>
                          </a:rPr>
                        </m:ctrlPr>
                      </m:dPr>
                      <m:e>
                        <m:sSub>
                          <m:sSubPr>
                            <m:ctrlPr>
                              <a:rPr lang="es-ES" sz="2600" i="1">
                                <a:solidFill>
                                  <a:schemeClr val="tx1"/>
                                </a:solidFill>
                                <a:latin typeface="Cambria Math" panose="02040503050406030204" pitchFamily="18" charset="0"/>
                                <a:ea typeface="Calibri" panose="020F0502020204030204" pitchFamily="34" charset="0"/>
                              </a:rPr>
                            </m:ctrlPr>
                          </m:sSubPr>
                          <m:e>
                            <m:r>
                              <a:rPr lang="es-ES" sz="2600" b="0" i="1" smtClean="0">
                                <a:solidFill>
                                  <a:schemeClr val="tx1"/>
                                </a:solidFill>
                                <a:latin typeface="Cambria Math" panose="02040503050406030204" pitchFamily="18" charset="0"/>
                                <a:ea typeface="Calibri" panose="020F0502020204030204" pitchFamily="34" charset="0"/>
                              </a:rPr>
                              <m:t>𝑦</m:t>
                            </m:r>
                          </m:e>
                          <m:sub>
                            <m:r>
                              <a:rPr lang="es-CL" sz="2600" i="1">
                                <a:solidFill>
                                  <a:schemeClr val="tx1"/>
                                </a:solidFill>
                                <a:latin typeface="Cambria Math" panose="02040503050406030204" pitchFamily="18" charset="0"/>
                                <a:ea typeface="Calibri" panose="020F0502020204030204" pitchFamily="34" charset="0"/>
                              </a:rPr>
                              <m:t>𝑡</m:t>
                            </m:r>
                          </m:sub>
                        </m:sSub>
                        <m:r>
                          <a:rPr lang="es-ES" sz="2600" b="0" i="1" smtClean="0">
                            <a:solidFill>
                              <a:schemeClr val="tx1"/>
                            </a:solidFill>
                            <a:latin typeface="Cambria Math" panose="02040503050406030204" pitchFamily="18" charset="0"/>
                            <a:ea typeface="Calibri" panose="020F0502020204030204" pitchFamily="34" charset="0"/>
                          </a:rPr>
                          <m:t>−</m:t>
                        </m:r>
                        <m:sSub>
                          <m:sSubPr>
                            <m:ctrlPr>
                              <a:rPr lang="es-ES" sz="2600" i="1">
                                <a:solidFill>
                                  <a:schemeClr val="tx1"/>
                                </a:solidFill>
                                <a:latin typeface="Cambria Math" panose="02040503050406030204" pitchFamily="18" charset="0"/>
                                <a:ea typeface="Calibri" panose="020F0502020204030204" pitchFamily="34" charset="0"/>
                              </a:rPr>
                            </m:ctrlPr>
                          </m:sSubPr>
                          <m:e>
                            <m:r>
                              <a:rPr lang="el-GR" sz="2600" i="1">
                                <a:solidFill>
                                  <a:schemeClr val="tx1"/>
                                </a:solidFill>
                                <a:latin typeface="Cambria Math" panose="02040503050406030204" pitchFamily="18" charset="0"/>
                                <a:ea typeface="Calibri" panose="020F0502020204030204" pitchFamily="34" charset="0"/>
                              </a:rPr>
                              <m:t>𝜇</m:t>
                            </m:r>
                          </m:e>
                          <m:sub>
                            <m:r>
                              <a:rPr lang="es-CL" sz="2600" i="1">
                                <a:solidFill>
                                  <a:schemeClr val="tx1"/>
                                </a:solidFill>
                                <a:latin typeface="Cambria Math" panose="02040503050406030204" pitchFamily="18" charset="0"/>
                                <a:ea typeface="Calibri" panose="020F0502020204030204" pitchFamily="34" charset="0"/>
                              </a:rPr>
                              <m:t>𝑡</m:t>
                            </m:r>
                          </m:sub>
                        </m:sSub>
                      </m:e>
                    </m:d>
                    <m:r>
                      <a:rPr lang="es-ES" sz="2600" b="0" i="1" smtClean="0">
                        <a:solidFill>
                          <a:schemeClr val="tx1"/>
                        </a:solidFill>
                        <a:latin typeface="Cambria Math" panose="02040503050406030204" pitchFamily="18" charset="0"/>
                        <a:ea typeface="Calibri" panose="020F0502020204030204" pitchFamily="34" charset="0"/>
                      </a:rPr>
                      <m:t>(</m:t>
                    </m:r>
                    <m:sSub>
                      <m:sSubPr>
                        <m:ctrlPr>
                          <a:rPr lang="es-ES" sz="2600" i="1">
                            <a:solidFill>
                              <a:schemeClr val="tx1"/>
                            </a:solidFill>
                            <a:latin typeface="Cambria Math" panose="02040503050406030204" pitchFamily="18" charset="0"/>
                            <a:ea typeface="Calibri" panose="020F0502020204030204" pitchFamily="34" charset="0"/>
                          </a:rPr>
                        </m:ctrlPr>
                      </m:sSubPr>
                      <m:e>
                        <m:r>
                          <a:rPr lang="es-ES" sz="2600" b="0" i="1" smtClean="0">
                            <a:solidFill>
                              <a:schemeClr val="tx1"/>
                            </a:solidFill>
                            <a:latin typeface="Cambria Math" panose="02040503050406030204" pitchFamily="18" charset="0"/>
                            <a:ea typeface="Calibri" panose="020F0502020204030204" pitchFamily="34" charset="0"/>
                          </a:rPr>
                          <m:t>𝑦</m:t>
                        </m:r>
                      </m:e>
                      <m:sub>
                        <m:r>
                          <a:rPr lang="es-CL" sz="2600" i="1">
                            <a:solidFill>
                              <a:schemeClr val="tx1"/>
                            </a:solidFill>
                            <a:latin typeface="Cambria Math" panose="02040503050406030204" pitchFamily="18" charset="0"/>
                            <a:ea typeface="Calibri" panose="020F0502020204030204" pitchFamily="34" charset="0"/>
                          </a:rPr>
                          <m:t>𝑡</m:t>
                        </m:r>
                        <m:r>
                          <a:rPr lang="es-ES" sz="2600" b="0" i="1" smtClean="0">
                            <a:solidFill>
                              <a:schemeClr val="tx1"/>
                            </a:solidFill>
                            <a:latin typeface="Cambria Math" panose="02040503050406030204" pitchFamily="18" charset="0"/>
                            <a:ea typeface="Calibri" panose="020F0502020204030204" pitchFamily="34" charset="0"/>
                          </a:rPr>
                          <m:t>+</m:t>
                        </m:r>
                        <m:r>
                          <a:rPr lang="es-ES" sz="2600" b="0" i="1" smtClean="0">
                            <a:solidFill>
                              <a:schemeClr val="tx1"/>
                            </a:solidFill>
                            <a:latin typeface="Cambria Math" panose="02040503050406030204" pitchFamily="18" charset="0"/>
                            <a:ea typeface="Calibri" panose="020F0502020204030204" pitchFamily="34" charset="0"/>
                          </a:rPr>
                          <m:t>h</m:t>
                        </m:r>
                      </m:sub>
                    </m:sSub>
                    <m:r>
                      <a:rPr lang="es-ES" sz="2600" b="0" i="1" smtClean="0">
                        <a:solidFill>
                          <a:schemeClr val="tx1"/>
                        </a:solidFill>
                        <a:latin typeface="Cambria Math" panose="02040503050406030204" pitchFamily="18" charset="0"/>
                        <a:ea typeface="Calibri" panose="020F0502020204030204" pitchFamily="34" charset="0"/>
                      </a:rPr>
                      <m:t>−</m:t>
                    </m:r>
                    <m:sSub>
                      <m:sSubPr>
                        <m:ctrlPr>
                          <a:rPr lang="es-ES" sz="2600" i="1">
                            <a:solidFill>
                              <a:schemeClr val="tx1"/>
                            </a:solidFill>
                            <a:latin typeface="Cambria Math" panose="02040503050406030204" pitchFamily="18" charset="0"/>
                            <a:ea typeface="Calibri" panose="020F0502020204030204" pitchFamily="34" charset="0"/>
                          </a:rPr>
                        </m:ctrlPr>
                      </m:sSubPr>
                      <m:e>
                        <m:r>
                          <a:rPr lang="el-GR" sz="2600" i="1">
                            <a:solidFill>
                              <a:schemeClr val="tx1"/>
                            </a:solidFill>
                            <a:latin typeface="Cambria Math" panose="02040503050406030204" pitchFamily="18" charset="0"/>
                            <a:ea typeface="Calibri" panose="020F0502020204030204" pitchFamily="34" charset="0"/>
                          </a:rPr>
                          <m:t>𝜇</m:t>
                        </m:r>
                      </m:e>
                      <m:sub>
                        <m:r>
                          <a:rPr lang="es-CL" sz="2600" i="1">
                            <a:solidFill>
                              <a:schemeClr val="tx1"/>
                            </a:solidFill>
                            <a:latin typeface="Cambria Math" panose="02040503050406030204" pitchFamily="18" charset="0"/>
                            <a:ea typeface="Calibri" panose="020F0502020204030204" pitchFamily="34" charset="0"/>
                          </a:rPr>
                          <m:t>𝑡</m:t>
                        </m:r>
                        <m:r>
                          <a:rPr lang="es-ES" sz="2600" b="0" i="1" smtClean="0">
                            <a:solidFill>
                              <a:schemeClr val="tx1"/>
                            </a:solidFill>
                            <a:latin typeface="Cambria Math" panose="02040503050406030204" pitchFamily="18" charset="0"/>
                            <a:ea typeface="Calibri" panose="020F0502020204030204" pitchFamily="34" charset="0"/>
                          </a:rPr>
                          <m:t>+</m:t>
                        </m:r>
                        <m:r>
                          <a:rPr lang="es-ES" sz="2600" b="0" i="1" smtClean="0">
                            <a:solidFill>
                              <a:schemeClr val="tx1"/>
                            </a:solidFill>
                            <a:latin typeface="Cambria Math" panose="02040503050406030204" pitchFamily="18" charset="0"/>
                            <a:ea typeface="Calibri" panose="020F0502020204030204" pitchFamily="34" charset="0"/>
                          </a:rPr>
                          <m:t>h</m:t>
                        </m:r>
                      </m:sub>
                    </m:sSub>
                    <m:r>
                      <a:rPr lang="es-ES" sz="2600" b="0" i="1" smtClean="0">
                        <a:solidFill>
                          <a:schemeClr val="tx1"/>
                        </a:solidFill>
                        <a:latin typeface="Cambria Math" panose="02040503050406030204" pitchFamily="18" charset="0"/>
                        <a:ea typeface="Calibri" panose="020F0502020204030204" pitchFamily="34" charset="0"/>
                      </a:rPr>
                      <m:t>)]</m:t>
                    </m:r>
                  </m:oMath>
                </a14:m>
                <a:endParaRPr lang="es-ES" sz="2600" dirty="0">
                  <a:solidFill>
                    <a:schemeClr val="tx1"/>
                  </a:solidFill>
                </a:endParaRPr>
              </a:p>
              <a:p>
                <a:pPr marL="0" indent="0">
                  <a:buNone/>
                </a:pPr>
                <a:endParaRPr lang="es-ES" sz="1700" dirty="0"/>
              </a:p>
              <a:p>
                <a:pPr marL="0" indent="0">
                  <a:buNone/>
                </a:pPr>
                <a:r>
                  <a:rPr lang="es-ES" sz="1700" dirty="0"/>
                  <a:t>Donde</a:t>
                </a:r>
              </a:p>
              <a:p>
                <a:pPr marL="0" indent="0">
                  <a:buNone/>
                </a:pPr>
                <a:r>
                  <a:rPr lang="es-ES" sz="1700" dirty="0"/>
                  <a:t>ℎ es un parámetro de desplazamiento en el tiempo para cualquier </a:t>
                </a:r>
                <a:r>
                  <a:rPr lang="es-ES" sz="1700" i="1" dirty="0">
                    <a:latin typeface="Times New Roman" panose="02020603050405020304" pitchFamily="18" charset="0"/>
                    <a:cs typeface="Times New Roman" panose="02020603050405020304" pitchFamily="18" charset="0"/>
                  </a:rPr>
                  <a:t>h </a:t>
                </a:r>
                <a:r>
                  <a:rPr lang="es-ES" sz="1700" dirty="0">
                    <a:latin typeface="Times New Roman" panose="02020603050405020304" pitchFamily="18" charset="0"/>
                    <a:cs typeface="Times New Roman" panose="02020603050405020304" pitchFamily="18" charset="0"/>
                  </a:rPr>
                  <a:t>≠ 0. ℎ </a:t>
                </a:r>
                <a:r>
                  <a:rPr lang="es-ES" sz="1700" dirty="0">
                    <a:cs typeface="Times New Roman" panose="02020603050405020304" pitchFamily="18" charset="0"/>
                  </a:rPr>
                  <a:t>representa cuánto se desplazan las observaciones en el tiempo. </a:t>
                </a:r>
                <a:endParaRPr lang="es-ES" sz="1700" dirty="0"/>
              </a:p>
              <a:p>
                <a:pPr marL="0" indent="0">
                  <a:buNone/>
                </a:pPr>
                <a14:m>
                  <m:oMath xmlns:m="http://schemas.openxmlformats.org/officeDocument/2006/math">
                    <m:sSub>
                      <m:sSubPr>
                        <m:ctrlPr>
                          <a:rPr lang="es-ES" sz="1700" i="1" smtClean="0">
                            <a:latin typeface="Cambria Math" panose="02040503050406030204" pitchFamily="18" charset="0"/>
                            <a:ea typeface="Calibri" panose="020F0502020204030204" pitchFamily="34" charset="0"/>
                          </a:rPr>
                        </m:ctrlPr>
                      </m:sSubPr>
                      <m:e>
                        <m:r>
                          <a:rPr lang="es-ES" sz="1700" b="0" i="1" smtClean="0">
                            <a:latin typeface="Cambria Math" panose="02040503050406030204" pitchFamily="18" charset="0"/>
                            <a:ea typeface="Calibri" panose="020F0502020204030204" pitchFamily="34" charset="0"/>
                          </a:rPr>
                          <m:t>𝑦</m:t>
                        </m:r>
                      </m:e>
                      <m:sub>
                        <m:r>
                          <a:rPr lang="es-CL" sz="1700" i="1">
                            <a:latin typeface="Cambria Math" panose="02040503050406030204" pitchFamily="18" charset="0"/>
                            <a:ea typeface="Calibri" panose="020F0502020204030204" pitchFamily="34" charset="0"/>
                          </a:rPr>
                          <m:t>𝑡</m:t>
                        </m:r>
                      </m:sub>
                    </m:sSub>
                  </m:oMath>
                </a14:m>
                <a:r>
                  <a:rPr lang="es-ES" sz="1700" dirty="0"/>
                  <a:t> y </a:t>
                </a:r>
                <a14:m>
                  <m:oMath xmlns:m="http://schemas.openxmlformats.org/officeDocument/2006/math">
                    <m:sSub>
                      <m:sSubPr>
                        <m:ctrlPr>
                          <a:rPr lang="es-ES" sz="1700" i="1">
                            <a:latin typeface="Cambria Math" panose="02040503050406030204" pitchFamily="18" charset="0"/>
                            <a:ea typeface="Calibri" panose="020F0502020204030204" pitchFamily="34" charset="0"/>
                          </a:rPr>
                        </m:ctrlPr>
                      </m:sSubPr>
                      <m:e>
                        <m:r>
                          <a:rPr lang="es-ES" sz="1700" b="0" i="1" smtClean="0">
                            <a:latin typeface="Cambria Math" panose="02040503050406030204" pitchFamily="18" charset="0"/>
                            <a:ea typeface="Calibri" panose="020F0502020204030204" pitchFamily="34" charset="0"/>
                          </a:rPr>
                          <m:t>𝑦</m:t>
                        </m:r>
                      </m:e>
                      <m:sub>
                        <m:r>
                          <a:rPr lang="es-CL" sz="1700" i="1">
                            <a:latin typeface="Cambria Math" panose="02040503050406030204" pitchFamily="18" charset="0"/>
                            <a:ea typeface="Calibri" panose="020F0502020204030204" pitchFamily="34" charset="0"/>
                          </a:rPr>
                          <m:t>𝑡</m:t>
                        </m:r>
                        <m:r>
                          <a:rPr lang="es-ES" sz="1700" b="0" i="1" smtClean="0">
                            <a:latin typeface="Cambria Math" panose="02040503050406030204" pitchFamily="18" charset="0"/>
                            <a:ea typeface="Calibri" panose="020F0502020204030204" pitchFamily="34" charset="0"/>
                          </a:rPr>
                          <m:t>+</m:t>
                        </m:r>
                        <m:r>
                          <a:rPr lang="es-ES" sz="1700" b="0" i="1" smtClean="0">
                            <a:latin typeface="Cambria Math" panose="02040503050406030204" pitchFamily="18" charset="0"/>
                            <a:ea typeface="Calibri" panose="020F0502020204030204" pitchFamily="34" charset="0"/>
                          </a:rPr>
                          <m:t>h</m:t>
                        </m:r>
                      </m:sub>
                    </m:sSub>
                  </m:oMath>
                </a14:m>
                <a:r>
                  <a:rPr lang="es-ES" sz="1700" dirty="0"/>
                  <a:t> son las observaciones de la serie de tiempo en los tiempos </a:t>
                </a:r>
                <a:r>
                  <a:rPr lang="fr-FR" sz="1700" dirty="0"/>
                  <a:t>𝑡 y 𝑡+ℎ, </a:t>
                </a:r>
                <a:r>
                  <a:rPr lang="fr-FR" sz="1700" dirty="0" err="1"/>
                  <a:t>respectivamente</a:t>
                </a:r>
                <a:r>
                  <a:rPr lang="fr-FR" sz="1700" dirty="0"/>
                  <a:t>.</a:t>
                </a:r>
              </a:p>
              <a:p>
                <a:pPr marL="0" indent="0">
                  <a:buNone/>
                </a:pPr>
                <a14:m>
                  <m:oMath xmlns:m="http://schemas.openxmlformats.org/officeDocument/2006/math">
                    <m:sSub>
                      <m:sSubPr>
                        <m:ctrlPr>
                          <a:rPr lang="es-ES" sz="1700" i="1">
                            <a:latin typeface="Cambria Math" panose="02040503050406030204" pitchFamily="18" charset="0"/>
                            <a:ea typeface="Calibri" panose="020F0502020204030204" pitchFamily="34" charset="0"/>
                          </a:rPr>
                        </m:ctrlPr>
                      </m:sSubPr>
                      <m:e>
                        <m:r>
                          <a:rPr lang="el-GR" sz="1700" i="1">
                            <a:latin typeface="Cambria Math" panose="02040503050406030204" pitchFamily="18" charset="0"/>
                            <a:ea typeface="Calibri" panose="020F0502020204030204" pitchFamily="34" charset="0"/>
                          </a:rPr>
                          <m:t>𝜇</m:t>
                        </m:r>
                      </m:e>
                      <m:sub>
                        <m:r>
                          <a:rPr lang="es-CL" sz="1700" i="1">
                            <a:latin typeface="Cambria Math" panose="02040503050406030204" pitchFamily="18" charset="0"/>
                            <a:ea typeface="Calibri" panose="020F0502020204030204" pitchFamily="34" charset="0"/>
                          </a:rPr>
                          <m:t>𝑡</m:t>
                        </m:r>
                      </m:sub>
                    </m:sSub>
                    <m:r>
                      <a:rPr lang="es-CL" sz="1700" i="1">
                        <a:latin typeface="Cambria Math" panose="02040503050406030204" pitchFamily="18" charset="0"/>
                        <a:ea typeface="Calibri" panose="020F0502020204030204" pitchFamily="34" charset="0"/>
                      </a:rPr>
                      <m:t> </m:t>
                    </m:r>
                  </m:oMath>
                </a14:m>
                <a:r>
                  <a:rPr lang="es-ES" sz="1700" dirty="0"/>
                  <a:t>y </a:t>
                </a:r>
                <a14:m>
                  <m:oMath xmlns:m="http://schemas.openxmlformats.org/officeDocument/2006/math">
                    <m:sSub>
                      <m:sSubPr>
                        <m:ctrlPr>
                          <a:rPr lang="es-ES" sz="1700" i="1">
                            <a:latin typeface="Cambria Math" panose="02040503050406030204" pitchFamily="18" charset="0"/>
                            <a:ea typeface="Calibri" panose="020F0502020204030204" pitchFamily="34" charset="0"/>
                          </a:rPr>
                        </m:ctrlPr>
                      </m:sSubPr>
                      <m:e>
                        <m:r>
                          <a:rPr lang="el-GR" sz="1700" i="1">
                            <a:latin typeface="Cambria Math" panose="02040503050406030204" pitchFamily="18" charset="0"/>
                            <a:ea typeface="Calibri" panose="020F0502020204030204" pitchFamily="34" charset="0"/>
                          </a:rPr>
                          <m:t>𝜇</m:t>
                        </m:r>
                      </m:e>
                      <m:sub>
                        <m:r>
                          <a:rPr lang="es-CL" sz="1700" i="1">
                            <a:latin typeface="Cambria Math" panose="02040503050406030204" pitchFamily="18" charset="0"/>
                            <a:ea typeface="Calibri" panose="020F0502020204030204" pitchFamily="34" charset="0"/>
                          </a:rPr>
                          <m:t>𝑡</m:t>
                        </m:r>
                        <m:r>
                          <a:rPr lang="es-ES" sz="1700" i="1">
                            <a:latin typeface="Cambria Math" panose="02040503050406030204" pitchFamily="18" charset="0"/>
                            <a:ea typeface="Calibri" panose="020F0502020204030204" pitchFamily="34" charset="0"/>
                          </a:rPr>
                          <m:t>+</m:t>
                        </m:r>
                        <m:r>
                          <a:rPr lang="es-ES" sz="1700" i="1">
                            <a:latin typeface="Cambria Math" panose="02040503050406030204" pitchFamily="18" charset="0"/>
                            <a:ea typeface="Calibri" panose="020F0502020204030204" pitchFamily="34" charset="0"/>
                          </a:rPr>
                          <m:t>h</m:t>
                        </m:r>
                      </m:sub>
                    </m:sSub>
                  </m:oMath>
                </a14:m>
                <a:r>
                  <a:rPr lang="es-ES" sz="1700" dirty="0"/>
                  <a:t> son las medias de la serie de tiempo en los tiempos </a:t>
                </a:r>
                <a:r>
                  <a:rPr lang="fr-FR" sz="1700" dirty="0"/>
                  <a:t>𝑡 y 𝑡+ℎ, </a:t>
                </a:r>
                <a:r>
                  <a:rPr lang="fr-FR" sz="1700" dirty="0" err="1"/>
                  <a:t>respectivamente</a:t>
                </a:r>
                <a:r>
                  <a:rPr lang="fr-FR" sz="1700" dirty="0"/>
                  <a:t>.</a:t>
                </a:r>
                <a:endParaRPr lang="es-ES" sz="1700" dirty="0"/>
              </a:p>
              <a:p>
                <a:pPr marL="0" indent="0">
                  <a:buNone/>
                </a:pPr>
                <a14:m>
                  <m:oMath xmlns:m="http://schemas.openxmlformats.org/officeDocument/2006/math">
                    <m:r>
                      <a:rPr lang="es-ES" sz="1700" b="0" i="1" smtClean="0">
                        <a:latin typeface="Cambria Math" panose="02040503050406030204" pitchFamily="18" charset="0"/>
                        <a:ea typeface="Calibri" panose="020F0502020204030204" pitchFamily="34" charset="0"/>
                      </a:rPr>
                      <m:t>𝐸</m:t>
                    </m:r>
                    <m:r>
                      <a:rPr lang="es-ES" sz="1700" b="0" i="0" smtClean="0">
                        <a:latin typeface="Cambria Math" panose="02040503050406030204" pitchFamily="18" charset="0"/>
                        <a:ea typeface="Calibri" panose="020F0502020204030204" pitchFamily="34" charset="0"/>
                      </a:rPr>
                      <m:t>[</m:t>
                    </m:r>
                    <m:r>
                      <a:rPr lang="es-ES" sz="1700">
                        <a:latin typeface="Cambria Math" panose="02040503050406030204" pitchFamily="18" charset="0"/>
                        <a:ea typeface="Calibri" panose="020F0502020204030204" pitchFamily="34" charset="0"/>
                      </a:rPr>
                      <m:t>⋅</m:t>
                    </m:r>
                    <m:r>
                      <a:rPr lang="es-ES" sz="1700" b="0" i="1" smtClean="0">
                        <a:latin typeface="Cambria Math" panose="02040503050406030204" pitchFamily="18" charset="0"/>
                        <a:ea typeface="Calibri" panose="020F0502020204030204" pitchFamily="34" charset="0"/>
                      </a:rPr>
                      <m:t>] </m:t>
                    </m:r>
                  </m:oMath>
                </a14:m>
                <a:r>
                  <a:rPr lang="es-ES" sz="1700" dirty="0"/>
                  <a:t>denota el operador de esperanza, que calcula el promedio ponderado de una función de una variable aleatoria a lo largo de todas sus posibles realizaciones.</a:t>
                </a:r>
              </a:p>
            </p:txBody>
          </p:sp>
        </mc:Choice>
        <mc:Fallback xmlns="">
          <p:sp>
            <p:nvSpPr>
              <p:cNvPr id="11" name="Marcador de contenido 10">
                <a:extLst>
                  <a:ext uri="{FF2B5EF4-FFF2-40B4-BE49-F238E27FC236}">
                    <a16:creationId xmlns:a16="http://schemas.microsoft.com/office/drawing/2014/main" id="{B73BB304-3C23-240D-C671-31E15C5B630A}"/>
                  </a:ext>
                </a:extLst>
              </p:cNvPr>
              <p:cNvSpPr>
                <a:spLocks noGrp="1" noRot="1" noChangeAspect="1" noMove="1" noResize="1" noEditPoints="1" noAdjustHandles="1" noChangeArrowheads="1" noChangeShapeType="1" noTextEdit="1"/>
              </p:cNvSpPr>
              <p:nvPr>
                <p:ph idx="1"/>
              </p:nvPr>
            </p:nvSpPr>
            <p:spPr>
              <a:xfrm>
                <a:off x="5324475" y="2256696"/>
                <a:ext cx="6286333" cy="4125053"/>
              </a:xfrm>
              <a:blipFill>
                <a:blip r:embed="rId2"/>
                <a:stretch>
                  <a:fillRect l="-581" r="-1163"/>
                </a:stretch>
              </a:blipFill>
            </p:spPr>
            <p:txBody>
              <a:bodyPr/>
              <a:lstStyle/>
              <a:p>
                <a:r>
                  <a:rPr lang="es-CL">
                    <a:noFill/>
                  </a:rPr>
                  <a:t> </a:t>
                </a:r>
              </a:p>
            </p:txBody>
          </p:sp>
        </mc:Fallback>
      </mc:AlternateContent>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4234B732-FC13-F4AC-3D6E-C73860FA9A4E}"/>
              </a:ext>
            </a:extLst>
          </p:cNvPr>
          <p:cNvSpPr/>
          <p:nvPr/>
        </p:nvSpPr>
        <p:spPr>
          <a:xfrm>
            <a:off x="476250" y="2333625"/>
            <a:ext cx="4419600" cy="3676650"/>
          </a:xfrm>
          <a:prstGeom prst="homePlat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600" dirty="0"/>
              <a:t>AUTOCOVARIANZA</a:t>
            </a:r>
          </a:p>
        </p:txBody>
      </p:sp>
    </p:spTree>
    <p:extLst>
      <p:ext uri="{BB962C8B-B14F-4D97-AF65-F5344CB8AC3E}">
        <p14:creationId xmlns:p14="http://schemas.microsoft.com/office/powerpoint/2010/main" val="255796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5324475" y="2256696"/>
            <a:ext cx="6286333" cy="4125053"/>
          </a:xfrm>
        </p:spPr>
        <p:txBody>
          <a:bodyPr>
            <a:normAutofit/>
          </a:bodyPr>
          <a:lstStyle/>
          <a:p>
            <a:pPr marL="0" indent="0" algn="just">
              <a:buNone/>
            </a:pPr>
            <a:r>
              <a:rPr lang="es-ES" sz="1700" dirty="0"/>
              <a:t>ℎ puede ser positivo (indicando un desplazamiento hacia el futuro) o negativo (indicando un desplazamiento hacia el pasado).</a:t>
            </a:r>
          </a:p>
          <a:p>
            <a:pPr marL="0" indent="0" algn="just">
              <a:buNone/>
            </a:pPr>
            <a:r>
              <a:rPr lang="es-ES" sz="1700" dirty="0"/>
              <a:t>ℎ en el contexto de la </a:t>
            </a:r>
            <a:r>
              <a:rPr lang="es-ES" sz="1700" dirty="0" err="1"/>
              <a:t>autocovarianza</a:t>
            </a:r>
            <a:r>
              <a:rPr lang="es-ES" sz="1700" dirty="0"/>
              <a:t> representa el "rezago" temporal entre las observaciones que se están comparando. Se utiliza para evaluar cómo cambia la covariación entre las observaciones a medida que se modifica el intervalo de tiempo entre ellas.</a:t>
            </a:r>
          </a:p>
          <a:p>
            <a:pPr algn="just">
              <a:buFont typeface="Wingdings" panose="05000000000000000000" pitchFamily="2" charset="2"/>
              <a:buChar char="Ø"/>
            </a:pPr>
            <a:r>
              <a:rPr lang="es-ES" sz="1700" dirty="0"/>
              <a:t>Por ejemplo, si estamos analizando datos mensuales de ventas y ℎ es igual a 1, entonces estamos comparando las ventas de un mes con las ventas del mes siguiente. Si ℎ es igual a 2, estamos comparando las ventas de un mes con las ventas dos meses después, y así sucesivamente.</a:t>
            </a:r>
          </a:p>
          <a:p>
            <a:pPr marL="0" indent="0" algn="just">
              <a:buNone/>
            </a:pPr>
            <a:endParaRPr lang="es-ES" sz="1700" dirty="0"/>
          </a:p>
        </p:txBody>
      </p:sp>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4234B732-FC13-F4AC-3D6E-C73860FA9A4E}"/>
              </a:ext>
            </a:extLst>
          </p:cNvPr>
          <p:cNvSpPr/>
          <p:nvPr/>
        </p:nvSpPr>
        <p:spPr>
          <a:xfrm>
            <a:off x="476250" y="2333625"/>
            <a:ext cx="4419600" cy="3676650"/>
          </a:xfrm>
          <a:prstGeom prst="homePlat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600" dirty="0"/>
              <a:t>AUTOCOVARIANZA</a:t>
            </a:r>
          </a:p>
        </p:txBody>
      </p:sp>
    </p:spTree>
    <p:extLst>
      <p:ext uri="{BB962C8B-B14F-4D97-AF65-F5344CB8AC3E}">
        <p14:creationId xmlns:p14="http://schemas.microsoft.com/office/powerpoint/2010/main" val="15807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9241F-E1B8-173B-1475-5CAFBC4B5F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E75E69-3A64-537F-1D5F-AB0B812ABC43}"/>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9DF14292-02AC-7736-C364-EBB90ECE0E28}"/>
              </a:ext>
            </a:extLst>
          </p:cNvPr>
          <p:cNvSpPr>
            <a:spLocks noGrp="1"/>
          </p:cNvSpPr>
          <p:nvPr>
            <p:ph idx="1"/>
          </p:nvPr>
        </p:nvSpPr>
        <p:spPr>
          <a:xfrm>
            <a:off x="5324475" y="2256696"/>
            <a:ext cx="6286333" cy="4125053"/>
          </a:xfrm>
        </p:spPr>
        <p:txBody>
          <a:bodyPr>
            <a:normAutofit/>
          </a:bodyPr>
          <a:lstStyle/>
          <a:p>
            <a:pPr marL="0" indent="0" algn="just">
              <a:buNone/>
            </a:pPr>
            <a:r>
              <a:rPr lang="es-ES" dirty="0"/>
              <a:t>Es una medida estadística que describe la relación lineal entre valores sucesivos en una serie de datos. Mide cómo se relaciona una observación con las observaciones pasadas en la misma serie temporal. La autocorrelación calcula la similitud entre una observación en un tiempo dado y las observaciones en momentos anteriores.</a:t>
            </a:r>
          </a:p>
          <a:p>
            <a:pPr marL="0" indent="0" algn="just">
              <a:buNone/>
            </a:pPr>
            <a:r>
              <a:rPr lang="es-MX" dirty="0"/>
              <a:t>En series de tiempo, la autocorrelación es importante porque se espera que los valores futuros de una variable dependan de los valores pasados (por ejemplo, en econometría, el precio de una acción podría estar influenciado por su precio en el día anterior).</a:t>
            </a:r>
            <a:endParaRPr lang="es-ES" dirty="0"/>
          </a:p>
        </p:txBody>
      </p:sp>
      <p:grpSp>
        <p:nvGrpSpPr>
          <p:cNvPr id="6" name="Grupo 5">
            <a:extLst>
              <a:ext uri="{FF2B5EF4-FFF2-40B4-BE49-F238E27FC236}">
                <a16:creationId xmlns:a16="http://schemas.microsoft.com/office/drawing/2014/main" id="{D93FCC7A-93AC-A1ED-9756-42A34FA3A04A}"/>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E2230438-D9F7-1AA9-9928-BD6A6B8454C2}"/>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8984332B-1E13-76C9-EB40-24CF8F139FEB}"/>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D7424C01-7624-98B5-D383-0A4FE4355C8B}"/>
              </a:ext>
            </a:extLst>
          </p:cNvPr>
          <p:cNvSpPr/>
          <p:nvPr/>
        </p:nvSpPr>
        <p:spPr>
          <a:xfrm>
            <a:off x="476250" y="2333625"/>
            <a:ext cx="4419600" cy="3676650"/>
          </a:xfrm>
          <a:prstGeom prst="homePlat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600" dirty="0"/>
              <a:t>AUTOCORRELACIÓN</a:t>
            </a:r>
          </a:p>
        </p:txBody>
      </p:sp>
    </p:spTree>
    <p:extLst>
      <p:ext uri="{BB962C8B-B14F-4D97-AF65-F5344CB8AC3E}">
        <p14:creationId xmlns:p14="http://schemas.microsoft.com/office/powerpoint/2010/main" val="237932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A6614-2A0B-98A5-24B4-844E8E1812C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32FE8-AA09-D8A7-2D0E-C3B5015F53B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699F7430-226E-6BB2-2D4F-0978EF2C3E8C}"/>
              </a:ext>
            </a:extLst>
          </p:cNvPr>
          <p:cNvSpPr>
            <a:spLocks noGrp="1"/>
          </p:cNvSpPr>
          <p:nvPr>
            <p:ph idx="1"/>
          </p:nvPr>
        </p:nvSpPr>
        <p:spPr>
          <a:xfrm>
            <a:off x="5324475" y="2256696"/>
            <a:ext cx="6286333" cy="4125053"/>
          </a:xfrm>
        </p:spPr>
        <p:txBody>
          <a:bodyPr>
            <a:normAutofit/>
          </a:bodyPr>
          <a:lstStyle/>
          <a:p>
            <a:pPr algn="just">
              <a:buFont typeface="Wingdings" panose="05000000000000000000" pitchFamily="2" charset="2"/>
              <a:buChar char="§"/>
            </a:pPr>
            <a:r>
              <a:rPr lang="es-ES" sz="1600" dirty="0"/>
              <a:t>Si la autocorrelación es </a:t>
            </a:r>
            <a:r>
              <a:rPr lang="es-ES" sz="1600" b="1" dirty="0"/>
              <a:t>alta</a:t>
            </a:r>
            <a:r>
              <a:rPr lang="es-ES" sz="1600" dirty="0"/>
              <a:t>, significa que las observaciones están fuertemente correlacionadas y tienden a seguir un patrón similar a lo largo del tiempo.</a:t>
            </a:r>
          </a:p>
          <a:p>
            <a:pPr algn="just">
              <a:buFont typeface="Wingdings" panose="05000000000000000000" pitchFamily="2" charset="2"/>
              <a:buChar char="§"/>
            </a:pPr>
            <a:r>
              <a:rPr lang="es-ES" sz="1600" dirty="0"/>
              <a:t>Por otro lado, si la autocorrelación es </a:t>
            </a:r>
            <a:r>
              <a:rPr lang="es-ES" sz="1600" b="1" dirty="0"/>
              <a:t>baja</a:t>
            </a:r>
            <a:r>
              <a:rPr lang="es-ES" sz="1600" dirty="0"/>
              <a:t> o cercana a cero, indica que no hay una relación lineal fuerte entre las observaciones sucesivas.</a:t>
            </a:r>
          </a:p>
          <a:p>
            <a:pPr marL="0" indent="0" algn="just">
              <a:buNone/>
            </a:pPr>
            <a:endParaRPr lang="es-ES" sz="1700" dirty="0"/>
          </a:p>
        </p:txBody>
      </p:sp>
      <p:grpSp>
        <p:nvGrpSpPr>
          <p:cNvPr id="6" name="Grupo 5">
            <a:extLst>
              <a:ext uri="{FF2B5EF4-FFF2-40B4-BE49-F238E27FC236}">
                <a16:creationId xmlns:a16="http://schemas.microsoft.com/office/drawing/2014/main" id="{2280505D-587F-30A6-8DE0-7BA0C1BDA6BA}"/>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CCF731D1-B985-D730-765C-913CD1BBCFFE}"/>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FC3A0D9A-CAF3-3E07-C3B4-FF78A696F83B}"/>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D868FB02-1673-7E1B-806A-42EFC3E7B382}"/>
              </a:ext>
            </a:extLst>
          </p:cNvPr>
          <p:cNvSpPr/>
          <p:nvPr/>
        </p:nvSpPr>
        <p:spPr>
          <a:xfrm>
            <a:off x="476250" y="2333625"/>
            <a:ext cx="4419600" cy="3676650"/>
          </a:xfrm>
          <a:prstGeom prst="homePlat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600" dirty="0"/>
              <a:t>AUTOCORRELACIÓN</a:t>
            </a:r>
          </a:p>
        </p:txBody>
      </p:sp>
    </p:spTree>
    <p:extLst>
      <p:ext uri="{BB962C8B-B14F-4D97-AF65-F5344CB8AC3E}">
        <p14:creationId xmlns:p14="http://schemas.microsoft.com/office/powerpoint/2010/main" val="1406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F33FA-EF7D-D200-7B8C-4CAA1D7C6834}"/>
              </a:ext>
            </a:extLst>
          </p:cNvPr>
          <p:cNvSpPr>
            <a:spLocks noGrp="1"/>
          </p:cNvSpPr>
          <p:nvPr>
            <p:ph type="title"/>
          </p:nvPr>
        </p:nvSpPr>
        <p:spPr/>
        <p:txBody>
          <a:bodyPr/>
          <a:lstStyle/>
          <a:p>
            <a:r>
              <a:rPr lang="es-ES" dirty="0"/>
              <a:t>DESCOMPOSICIÓN</a:t>
            </a:r>
          </a:p>
        </p:txBody>
      </p:sp>
      <p:sp>
        <p:nvSpPr>
          <p:cNvPr id="9" name="Marcador de contenido 8">
            <a:extLst>
              <a:ext uri="{FF2B5EF4-FFF2-40B4-BE49-F238E27FC236}">
                <a16:creationId xmlns:a16="http://schemas.microsoft.com/office/drawing/2014/main" id="{8C670C60-F9A8-8499-000D-E06D4220D274}"/>
              </a:ext>
            </a:extLst>
          </p:cNvPr>
          <p:cNvSpPr>
            <a:spLocks noGrp="1"/>
          </p:cNvSpPr>
          <p:nvPr>
            <p:ph sz="half" idx="1"/>
          </p:nvPr>
        </p:nvSpPr>
        <p:spPr>
          <a:solidFill>
            <a:schemeClr val="accent5">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just"/>
            <a:r>
              <a:rPr lang="es-ES" dirty="0">
                <a:solidFill>
                  <a:schemeClr val="tx1"/>
                </a:solidFill>
              </a:rPr>
              <a:t>La </a:t>
            </a:r>
            <a:r>
              <a:rPr lang="es-ES" b="1" dirty="0">
                <a:solidFill>
                  <a:schemeClr val="tx1"/>
                </a:solidFill>
              </a:rPr>
              <a:t>descomposición</a:t>
            </a:r>
            <a:r>
              <a:rPr lang="es-ES" dirty="0">
                <a:solidFill>
                  <a:schemeClr val="tx1"/>
                </a:solidFill>
              </a:rPr>
              <a:t> es un proceso analítico utilizado en el análisis de series temporales para descomponer una serie de tiempo en sus componentes fundamentales (tendencia, estacionalidad, ciclos y aleatoriedad).</a:t>
            </a:r>
          </a:p>
          <a:p>
            <a:pPr algn="just"/>
            <a:r>
              <a:rPr lang="es-ES" dirty="0">
                <a:solidFill>
                  <a:schemeClr val="tx1"/>
                </a:solidFill>
              </a:rPr>
              <a:t>El objetivo de la descomposición es separar los diferentes patrones o comportamientos presentes en una serie temporal para comprender mejor su estructura subyacente y realizar pronósticos más precisos. </a:t>
            </a:r>
          </a:p>
        </p:txBody>
      </p:sp>
      <p:sp>
        <p:nvSpPr>
          <p:cNvPr id="10" name="Marcador de contenido 9">
            <a:extLst>
              <a:ext uri="{FF2B5EF4-FFF2-40B4-BE49-F238E27FC236}">
                <a16:creationId xmlns:a16="http://schemas.microsoft.com/office/drawing/2014/main" id="{34018165-7C51-5306-AD91-116E84C162B9}"/>
              </a:ext>
            </a:extLst>
          </p:cNvPr>
          <p:cNvSpPr>
            <a:spLocks noGrp="1"/>
          </p:cNvSpPr>
          <p:nvPr>
            <p:ph sz="half" idx="2"/>
          </p:nvPr>
        </p:nvSpPr>
        <p:spPr>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just"/>
            <a:r>
              <a:rPr lang="es-ES" dirty="0">
                <a:solidFill>
                  <a:schemeClr val="tx1"/>
                </a:solidFill>
              </a:rPr>
              <a:t>Cada uno de los componentes descompuestos proporciona información valiosa sobre la serie de tiempo y sus tendencias a lo largo del tiempo.</a:t>
            </a:r>
          </a:p>
          <a:p>
            <a:pPr algn="just"/>
            <a:r>
              <a:rPr lang="es-ES" dirty="0">
                <a:solidFill>
                  <a:schemeClr val="tx1"/>
                </a:solidFill>
              </a:rPr>
              <a:t>La descomposición puede realizarse de manera </a:t>
            </a:r>
            <a:r>
              <a:rPr lang="es-ES" b="1" dirty="0">
                <a:solidFill>
                  <a:schemeClr val="tx1"/>
                </a:solidFill>
              </a:rPr>
              <a:t>aditiva</a:t>
            </a:r>
            <a:r>
              <a:rPr lang="es-ES" dirty="0">
                <a:solidFill>
                  <a:schemeClr val="tx1"/>
                </a:solidFill>
              </a:rPr>
              <a:t> o </a:t>
            </a:r>
            <a:r>
              <a:rPr lang="es-ES" b="1" dirty="0">
                <a:solidFill>
                  <a:schemeClr val="tx1"/>
                </a:solidFill>
              </a:rPr>
              <a:t>multiplicativa</a:t>
            </a:r>
            <a:r>
              <a:rPr lang="es-ES" dirty="0">
                <a:solidFill>
                  <a:schemeClr val="tx1"/>
                </a:solidFill>
              </a:rPr>
              <a:t>,</a:t>
            </a:r>
            <a:r>
              <a:rPr lang="es-ES" b="1" dirty="0">
                <a:solidFill>
                  <a:schemeClr val="tx1"/>
                </a:solidFill>
              </a:rPr>
              <a:t> </a:t>
            </a:r>
            <a:r>
              <a:rPr lang="es-ES" dirty="0">
                <a:solidFill>
                  <a:schemeClr val="tx1"/>
                </a:solidFill>
              </a:rPr>
              <a:t>dependiendo de cómo se combinan los diferentes componentes para formar la serie observada. Cada enfoque tiene sus propias ventajas y desventajas, y la elección entre ellos depende de las características específicas de los datos y los objetivos del análisis.</a:t>
            </a:r>
          </a:p>
        </p:txBody>
      </p:sp>
      <p:grpSp>
        <p:nvGrpSpPr>
          <p:cNvPr id="5" name="Grupo 4">
            <a:extLst>
              <a:ext uri="{FF2B5EF4-FFF2-40B4-BE49-F238E27FC236}">
                <a16:creationId xmlns:a16="http://schemas.microsoft.com/office/drawing/2014/main" id="{2179BF8A-D324-66C8-6831-9A95B4BB16D7}"/>
              </a:ext>
            </a:extLst>
          </p:cNvPr>
          <p:cNvGrpSpPr/>
          <p:nvPr/>
        </p:nvGrpSpPr>
        <p:grpSpPr>
          <a:xfrm>
            <a:off x="10757121" y="808923"/>
            <a:ext cx="853686" cy="853686"/>
            <a:chOff x="10757121" y="808923"/>
            <a:chExt cx="853686" cy="853686"/>
          </a:xfrm>
        </p:grpSpPr>
        <p:sp>
          <p:nvSpPr>
            <p:cNvPr id="6" name="Elipse 5">
              <a:extLst>
                <a:ext uri="{FF2B5EF4-FFF2-40B4-BE49-F238E27FC236}">
                  <a16:creationId xmlns:a16="http://schemas.microsoft.com/office/drawing/2014/main" id="{2BCBF9FC-8C42-976B-D28E-ED8BB172AB07}"/>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6" descr="Lupa con relleno sólido">
              <a:extLst>
                <a:ext uri="{FF2B5EF4-FFF2-40B4-BE49-F238E27FC236}">
                  <a16:creationId xmlns:a16="http://schemas.microsoft.com/office/drawing/2014/main" id="{B6A2EC87-318A-47F6-E3FF-F245CBFC1C3C}"/>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290809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133C0AB-2A93-F7E3-01FE-4FD40E96BA06}"/>
              </a:ext>
            </a:extLst>
          </p:cNvPr>
          <p:cNvSpPr/>
          <p:nvPr/>
        </p:nvSpPr>
        <p:spPr>
          <a:xfrm>
            <a:off x="4581525" y="3524250"/>
            <a:ext cx="3267075" cy="70485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6B6ED465-F7E3-0836-2A3C-C11EB5740AA7}"/>
              </a:ext>
            </a:extLst>
          </p:cNvPr>
          <p:cNvSpPr>
            <a:spLocks noGrp="1"/>
          </p:cNvSpPr>
          <p:nvPr>
            <p:ph type="title"/>
          </p:nvPr>
        </p:nvSpPr>
        <p:spPr/>
        <p:txBody>
          <a:bodyPr/>
          <a:lstStyle/>
          <a:p>
            <a:r>
              <a:rPr lang="es-ES" dirty="0"/>
              <a:t>DESCOMPOSICIÓN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491D60E-FF27-CA23-46D3-77E6772A58FE}"/>
                  </a:ext>
                </a:extLst>
              </p:cNvPr>
              <p:cNvSpPr>
                <a:spLocks noGrp="1"/>
              </p:cNvSpPr>
              <p:nvPr>
                <p:ph idx="1"/>
              </p:nvPr>
            </p:nvSpPr>
            <p:spPr>
              <a:xfrm>
                <a:off x="876133" y="2004706"/>
                <a:ext cx="10734675" cy="4486276"/>
              </a:xfrm>
            </p:spPr>
            <p:txBody>
              <a:bodyPr>
                <a:normAutofit lnSpcReduction="10000"/>
              </a:bodyPr>
              <a:lstStyle/>
              <a:p>
                <a:pPr marL="0" indent="0">
                  <a:buNone/>
                </a:pPr>
                <a:r>
                  <a:rPr lang="es-ES" dirty="0">
                    <a:solidFill>
                      <a:schemeClr val="tx1"/>
                    </a:solidFill>
                  </a:rPr>
                  <a:t>El </a:t>
                </a:r>
                <a:r>
                  <a:rPr lang="es-ES" b="1" dirty="0">
                    <a:solidFill>
                      <a:schemeClr val="tx1"/>
                    </a:solidFill>
                  </a:rPr>
                  <a:t>modelo de descomposición Aditivo</a:t>
                </a:r>
                <a:r>
                  <a:rPr lang="es-ES" dirty="0">
                    <a:solidFill>
                      <a:schemeClr val="tx1"/>
                    </a:solidFill>
                  </a:rPr>
                  <a:t> es un enfoque donde los diferentes componentes principales (tendencia, estacionalidad, ciclos) se suman para formar la serie observada. Este modelo asume que los efectos de los diferentes componentes se agregan constantemente al nivel de la serie de tiempo, lo que significa que cada componente contribuye de manera aditiva a la serie total en cada punto de tiempo.</a:t>
                </a:r>
              </a:p>
              <a:p>
                <a:pPr marL="0" indent="0">
                  <a:buNone/>
                </a:pPr>
                <a:endParaRPr lang="es-ES" dirty="0">
                  <a:solidFill>
                    <a:schemeClr val="tx1"/>
                  </a:solidFill>
                </a:endParaRPr>
              </a:p>
              <a:p>
                <a:pPr marL="0" indent="0" algn="ctr">
                  <a:buNone/>
                </a:pPr>
                <a14:m>
                  <m:oMath xmlns:m="http://schemas.openxmlformats.org/officeDocument/2006/math">
                    <m:sSub>
                      <m:sSubPr>
                        <m:ctrlPr>
                          <a:rPr lang="es-ES" sz="2400" i="1" smtClean="0">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sub>
                    </m:sSub>
                  </m:oMath>
                </a14:m>
                <a:r>
                  <a:rPr lang="es-ES" sz="2400" dirty="0">
                    <a:solidFill>
                      <a:schemeClr val="tx1"/>
                    </a:solidFill>
                  </a:rPr>
                  <a:t>=</a:t>
                </a:r>
                <a:r>
                  <a:rPr lang="es-ES" sz="2400" dirty="0">
                    <a:solidFill>
                      <a:schemeClr val="tx1"/>
                    </a:solidFill>
                    <a:ea typeface="Calibri" panose="020F0502020204030204" pitchFamily="34" charset="0"/>
                  </a:rPr>
                  <a:t> </a:t>
                </a:r>
                <a14:m>
                  <m:oMath xmlns:m="http://schemas.openxmlformats.org/officeDocument/2006/math">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𝑇</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b="0" i="1" smtClean="0">
                        <a:solidFill>
                          <a:schemeClr val="tx1"/>
                        </a:solidFill>
                        <a:latin typeface="Cambria Math" panose="02040503050406030204" pitchFamily="18" charset="0"/>
                        <a:ea typeface="Calibri" panose="020F0502020204030204" pitchFamily="34" charset="0"/>
                      </a:rPr>
                      <m:t>+</m:t>
                    </m:r>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𝑆</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b="0" i="1" smtClean="0">
                        <a:solidFill>
                          <a:schemeClr val="tx1"/>
                        </a:solidFill>
                        <a:latin typeface="Cambria Math" panose="02040503050406030204" pitchFamily="18" charset="0"/>
                        <a:ea typeface="Calibri" panose="020F0502020204030204" pitchFamily="34" charset="0"/>
                      </a:rPr>
                      <m:t>+</m:t>
                    </m:r>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𝐶</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b="0" i="0" smtClean="0">
                        <a:solidFill>
                          <a:schemeClr val="tx1"/>
                        </a:solidFill>
                        <a:latin typeface="Cambria Math" panose="02040503050406030204" pitchFamily="18" charset="0"/>
                        <a:ea typeface="Calibri" panose="020F0502020204030204" pitchFamily="34" charset="0"/>
                      </a:rPr>
                      <m:t>+</m:t>
                    </m:r>
                  </m:oMath>
                </a14:m>
                <a:r>
                  <a:rPr lang="es-ES" sz="2400" dirty="0">
                    <a:solidFill>
                      <a:schemeClr val="tx1"/>
                    </a:solidFill>
                    <a:ea typeface="Calibri" panose="020F0502020204030204" pitchFamily="34" charset="0"/>
                  </a:rPr>
                  <a:t> </a:t>
                </a:r>
                <a14:m>
                  <m:oMath xmlns:m="http://schemas.openxmlformats.org/officeDocument/2006/math">
                    <m:sSub>
                      <m:sSubPr>
                        <m:ctrlPr>
                          <a:rPr lang="es-ES" sz="2400" i="1">
                            <a:solidFill>
                              <a:schemeClr val="tx1"/>
                            </a:solidFill>
                            <a:latin typeface="Cambria Math" panose="02040503050406030204" pitchFamily="18" charset="0"/>
                            <a:ea typeface="Calibri" panose="020F0502020204030204" pitchFamily="34" charset="0"/>
                          </a:rPr>
                        </m:ctrlPr>
                      </m:sSubPr>
                      <m:e>
                        <m:r>
                          <a:rPr lang="el-GR" sz="2400" i="1">
                            <a:solidFill>
                              <a:schemeClr val="tx1"/>
                            </a:solidFill>
                            <a:latin typeface="Cambria Math" panose="02040503050406030204" pitchFamily="18" charset="0"/>
                            <a:ea typeface="Calibri" panose="020F0502020204030204" pitchFamily="34" charset="0"/>
                          </a:rPr>
                          <m:t>𝜀</m:t>
                        </m:r>
                      </m:e>
                      <m:sub>
                        <m:r>
                          <a:rPr lang="es-CL" sz="2400" i="1">
                            <a:solidFill>
                              <a:schemeClr val="tx1"/>
                            </a:solidFill>
                            <a:latin typeface="Cambria Math" panose="02040503050406030204" pitchFamily="18" charset="0"/>
                            <a:ea typeface="Calibri" panose="020F0502020204030204" pitchFamily="34" charset="0"/>
                          </a:rPr>
                          <m:t>𝑡</m:t>
                        </m:r>
                      </m:sub>
                    </m:sSub>
                  </m:oMath>
                </a14:m>
                <a:endParaRPr lang="es-ES" dirty="0">
                  <a:solidFill>
                    <a:schemeClr val="tx1"/>
                  </a:solidFill>
                </a:endParaRPr>
              </a:p>
              <a:p>
                <a:pPr marL="0" indent="0">
                  <a:buNone/>
                </a:pPr>
                <a:r>
                  <a:rPr lang="es-ES" dirty="0">
                    <a:solidFill>
                      <a:schemeClr val="tx1"/>
                    </a:solidFill>
                  </a:rPr>
                  <a:t>Donde</a:t>
                </a:r>
              </a:p>
              <a:p>
                <a:pPr marL="0" indent="0">
                  <a:buNone/>
                </a:pPr>
                <a14:m>
                  <m:oMath xmlns:m="http://schemas.openxmlformats.org/officeDocument/2006/math">
                    <m:sSub>
                      <m:sSubPr>
                        <m:ctrlPr>
                          <a:rPr lang="es-ES" sz="2000" i="1" smtClean="0">
                            <a:solidFill>
                              <a:schemeClr val="tx1"/>
                            </a:solidFill>
                            <a:effectLst/>
                            <a:latin typeface="Cambria Math" panose="02040503050406030204" pitchFamily="18" charset="0"/>
                            <a:ea typeface="Calibri" panose="020F0502020204030204" pitchFamily="34" charset="0"/>
                          </a:rPr>
                        </m:ctrlPr>
                      </m:sSubPr>
                      <m:e>
                        <m:r>
                          <a:rPr lang="es-ES" sz="2000" b="0" i="1" smtClean="0">
                            <a:solidFill>
                              <a:schemeClr val="tx1"/>
                            </a:solidFill>
                            <a:effectLst/>
                            <a:latin typeface="Cambria Math" panose="02040503050406030204" pitchFamily="18" charset="0"/>
                            <a:ea typeface="Calibri" panose="020F0502020204030204" pitchFamily="34" charset="0"/>
                          </a:rPr>
                          <m:t>𝑦</m:t>
                        </m:r>
                      </m:e>
                      <m:sub>
                        <m:r>
                          <a:rPr lang="es-CL" sz="2000" i="1">
                            <a:solidFill>
                              <a:schemeClr val="tx1"/>
                            </a:solidFill>
                            <a:effectLst/>
                            <a:latin typeface="Cambria Math" panose="02040503050406030204" pitchFamily="18" charset="0"/>
                            <a:ea typeface="Calibri" panose="020F0502020204030204" pitchFamily="34" charset="0"/>
                          </a:rPr>
                          <m:t>𝑡</m:t>
                        </m:r>
                      </m:sub>
                    </m:sSub>
                  </m:oMath>
                </a14:m>
                <a:r>
                  <a:rPr lang="es-ES" dirty="0">
                    <a:solidFill>
                      <a:schemeClr val="tx1"/>
                    </a:solidFill>
                  </a:rPr>
                  <a:t> representa el valor observado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𝑇</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de tendencia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𝑆</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estacional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𝐶</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de ciclo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l-GR" i="1">
                            <a:solidFill>
                              <a:schemeClr val="tx1"/>
                            </a:solidFill>
                            <a:latin typeface="Cambria Math" panose="02040503050406030204" pitchFamily="18" charset="0"/>
                            <a:ea typeface="Calibri" panose="020F0502020204030204" pitchFamily="34" charset="0"/>
                          </a:rPr>
                          <m:t>𝜀</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aleatorio en el tiempo 𝑡.</a:t>
                </a:r>
              </a:p>
            </p:txBody>
          </p:sp>
        </mc:Choice>
        <mc:Fallback xmlns="">
          <p:sp>
            <p:nvSpPr>
              <p:cNvPr id="3" name="Marcador de contenido 2">
                <a:extLst>
                  <a:ext uri="{FF2B5EF4-FFF2-40B4-BE49-F238E27FC236}">
                    <a16:creationId xmlns:a16="http://schemas.microsoft.com/office/drawing/2014/main" id="{C491D60E-FF27-CA23-46D3-77E6772A58FE}"/>
                  </a:ext>
                </a:extLst>
              </p:cNvPr>
              <p:cNvSpPr>
                <a:spLocks noGrp="1" noRot="1" noChangeAspect="1" noMove="1" noResize="1" noEditPoints="1" noAdjustHandles="1" noChangeArrowheads="1" noChangeShapeType="1" noTextEdit="1"/>
              </p:cNvSpPr>
              <p:nvPr>
                <p:ph idx="1"/>
              </p:nvPr>
            </p:nvSpPr>
            <p:spPr>
              <a:xfrm>
                <a:off x="876133" y="2004706"/>
                <a:ext cx="10734675" cy="4486276"/>
              </a:xfrm>
              <a:blipFill>
                <a:blip r:embed="rId2"/>
                <a:stretch>
                  <a:fillRect l="-511" r="-170"/>
                </a:stretch>
              </a:blipFill>
            </p:spPr>
            <p:txBody>
              <a:bodyPr/>
              <a:lstStyle/>
              <a:p>
                <a:r>
                  <a:rPr lang="es-CL">
                    <a:noFill/>
                  </a:rPr>
                  <a:t> </a:t>
                </a:r>
              </a:p>
            </p:txBody>
          </p:sp>
        </mc:Fallback>
      </mc:AlternateContent>
      <p:grpSp>
        <p:nvGrpSpPr>
          <p:cNvPr id="5" name="Grupo 4">
            <a:extLst>
              <a:ext uri="{FF2B5EF4-FFF2-40B4-BE49-F238E27FC236}">
                <a16:creationId xmlns:a16="http://schemas.microsoft.com/office/drawing/2014/main" id="{3639B4CD-455C-2152-9966-2749B3D30E2D}"/>
              </a:ext>
            </a:extLst>
          </p:cNvPr>
          <p:cNvGrpSpPr/>
          <p:nvPr/>
        </p:nvGrpSpPr>
        <p:grpSpPr>
          <a:xfrm>
            <a:off x="10757121" y="808923"/>
            <a:ext cx="853686" cy="853686"/>
            <a:chOff x="10757121" y="808923"/>
            <a:chExt cx="853686" cy="853686"/>
          </a:xfrm>
        </p:grpSpPr>
        <p:sp>
          <p:nvSpPr>
            <p:cNvPr id="6" name="Elipse 5">
              <a:extLst>
                <a:ext uri="{FF2B5EF4-FFF2-40B4-BE49-F238E27FC236}">
                  <a16:creationId xmlns:a16="http://schemas.microsoft.com/office/drawing/2014/main" id="{40CABAEA-0A0D-92B4-624D-865E84BE4AD0}"/>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6" descr="Lupa con relleno sólido">
              <a:extLst>
                <a:ext uri="{FF2B5EF4-FFF2-40B4-BE49-F238E27FC236}">
                  <a16:creationId xmlns:a16="http://schemas.microsoft.com/office/drawing/2014/main" id="{71BA5E39-EA1B-4F4B-2CDF-92B2868328FD}"/>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9212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D1A05ED-AEB4-DBCC-499D-C6A486D762AC}"/>
              </a:ext>
            </a:extLst>
          </p:cNvPr>
          <p:cNvSpPr/>
          <p:nvPr/>
        </p:nvSpPr>
        <p:spPr>
          <a:xfrm>
            <a:off x="4676775" y="3629025"/>
            <a:ext cx="3105150" cy="66675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6B6ED465-F7E3-0836-2A3C-C11EB5740AA7}"/>
              </a:ext>
            </a:extLst>
          </p:cNvPr>
          <p:cNvSpPr>
            <a:spLocks noGrp="1"/>
          </p:cNvSpPr>
          <p:nvPr>
            <p:ph type="title"/>
          </p:nvPr>
        </p:nvSpPr>
        <p:spPr/>
        <p:txBody>
          <a:bodyPr/>
          <a:lstStyle/>
          <a:p>
            <a:r>
              <a:rPr lang="es-ES" dirty="0"/>
              <a:t>DESCOMPOSICIÓN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491D60E-FF27-CA23-46D3-77E6772A58FE}"/>
                  </a:ext>
                </a:extLst>
              </p:cNvPr>
              <p:cNvSpPr>
                <a:spLocks noGrp="1"/>
              </p:cNvSpPr>
              <p:nvPr>
                <p:ph idx="1"/>
              </p:nvPr>
            </p:nvSpPr>
            <p:spPr>
              <a:xfrm>
                <a:off x="876133" y="2071381"/>
                <a:ext cx="10734675" cy="4486276"/>
              </a:xfrm>
            </p:spPr>
            <p:txBody>
              <a:bodyPr>
                <a:normAutofit lnSpcReduction="10000"/>
              </a:bodyPr>
              <a:lstStyle/>
              <a:p>
                <a:pPr marL="0" indent="0">
                  <a:buNone/>
                </a:pPr>
                <a:r>
                  <a:rPr lang="es-ES" dirty="0">
                    <a:solidFill>
                      <a:schemeClr val="tx1"/>
                    </a:solidFill>
                  </a:rPr>
                  <a:t>El </a:t>
                </a:r>
                <a:r>
                  <a:rPr lang="es-ES" b="1" dirty="0">
                    <a:solidFill>
                      <a:schemeClr val="tx1"/>
                    </a:solidFill>
                  </a:rPr>
                  <a:t>modelo de descomposición Multiplicativo </a:t>
                </a:r>
                <a:r>
                  <a:rPr lang="es-ES" dirty="0">
                    <a:solidFill>
                      <a:schemeClr val="tx1"/>
                    </a:solidFill>
                  </a:rPr>
                  <a:t>es un enfoque donde los diferentes componentes principales (tendencia, estacionalidad, ciclos) se multiplican para formar la serie observada. A diferencia del modelo aditivo, donde los componentes se suman, en este modelo los efectos de los diferentes componentes se multiplican entre sí en cada punto de tiempo.</a:t>
                </a:r>
              </a:p>
              <a:p>
                <a:pPr marL="0" indent="0">
                  <a:buNone/>
                </a:pPr>
                <a:endParaRPr lang="es-ES" dirty="0">
                  <a:solidFill>
                    <a:schemeClr val="tx1"/>
                  </a:solidFill>
                </a:endParaRPr>
              </a:p>
              <a:p>
                <a:pPr marL="0" indent="0" algn="ctr">
                  <a:buNone/>
                </a:pPr>
                <a14:m>
                  <m:oMath xmlns:m="http://schemas.openxmlformats.org/officeDocument/2006/math">
                    <m:sSub>
                      <m:sSubPr>
                        <m:ctrlPr>
                          <a:rPr lang="es-ES" sz="2400" i="1" smtClean="0">
                            <a:solidFill>
                              <a:schemeClr val="tx1"/>
                            </a:solidFill>
                            <a:effectLst/>
                            <a:latin typeface="Cambria Math" panose="02040503050406030204" pitchFamily="18" charset="0"/>
                            <a:ea typeface="Calibri" panose="020F0502020204030204" pitchFamily="34" charset="0"/>
                          </a:rPr>
                        </m:ctrlPr>
                      </m:sSubPr>
                      <m:e>
                        <m:r>
                          <a:rPr lang="es-ES" sz="2400" b="0" i="1" smtClean="0">
                            <a:solidFill>
                              <a:schemeClr val="tx1"/>
                            </a:solidFill>
                            <a:effectLst/>
                            <a:latin typeface="Cambria Math" panose="02040503050406030204" pitchFamily="18" charset="0"/>
                            <a:ea typeface="Calibri" panose="020F0502020204030204" pitchFamily="34" charset="0"/>
                          </a:rPr>
                          <m:t>𝑦</m:t>
                        </m:r>
                      </m:e>
                      <m:sub>
                        <m:r>
                          <a:rPr lang="es-CL" sz="2400" i="1">
                            <a:solidFill>
                              <a:schemeClr val="tx1"/>
                            </a:solidFill>
                            <a:effectLst/>
                            <a:latin typeface="Cambria Math" panose="02040503050406030204" pitchFamily="18" charset="0"/>
                            <a:ea typeface="Calibri" panose="020F0502020204030204" pitchFamily="34" charset="0"/>
                          </a:rPr>
                          <m:t>𝑡</m:t>
                        </m:r>
                      </m:sub>
                    </m:sSub>
                  </m:oMath>
                </a14:m>
                <a:r>
                  <a:rPr lang="es-ES" sz="2400" dirty="0">
                    <a:solidFill>
                      <a:schemeClr val="tx1"/>
                    </a:solidFill>
                  </a:rPr>
                  <a:t>=</a:t>
                </a:r>
                <a:r>
                  <a:rPr lang="es-ES" sz="2400" dirty="0">
                    <a:solidFill>
                      <a:schemeClr val="tx1"/>
                    </a:solidFill>
                    <a:ea typeface="Calibri" panose="020F0502020204030204" pitchFamily="34" charset="0"/>
                  </a:rPr>
                  <a:t> </a:t>
                </a:r>
                <a14:m>
                  <m:oMath xmlns:m="http://schemas.openxmlformats.org/officeDocument/2006/math">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𝑇</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i="1">
                        <a:solidFill>
                          <a:schemeClr val="tx1"/>
                        </a:solidFill>
                        <a:latin typeface="Cambria Math" panose="02040503050406030204" pitchFamily="18" charset="0"/>
                        <a:ea typeface="Calibri" panose="020F0502020204030204" pitchFamily="34" charset="0"/>
                      </a:rPr>
                      <m:t>×</m:t>
                    </m:r>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𝑆</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b="0" i="1" smtClean="0">
                        <a:solidFill>
                          <a:schemeClr val="tx1"/>
                        </a:solidFill>
                        <a:latin typeface="Cambria Math" panose="02040503050406030204" pitchFamily="18" charset="0"/>
                        <a:ea typeface="Cambria Math" panose="02040503050406030204" pitchFamily="18" charset="0"/>
                      </a:rPr>
                      <m:t>×</m:t>
                    </m:r>
                    <m:sSub>
                      <m:sSubPr>
                        <m:ctrlPr>
                          <a:rPr lang="es-ES" sz="2400" i="1">
                            <a:solidFill>
                              <a:schemeClr val="tx1"/>
                            </a:solidFill>
                            <a:latin typeface="Cambria Math" panose="02040503050406030204" pitchFamily="18" charset="0"/>
                            <a:ea typeface="Calibri" panose="020F0502020204030204" pitchFamily="34" charset="0"/>
                          </a:rPr>
                        </m:ctrlPr>
                      </m:sSubPr>
                      <m:e>
                        <m:r>
                          <a:rPr lang="es-ES" sz="2400" b="0" i="1" smtClean="0">
                            <a:solidFill>
                              <a:schemeClr val="tx1"/>
                            </a:solidFill>
                            <a:latin typeface="Cambria Math" panose="02040503050406030204" pitchFamily="18" charset="0"/>
                            <a:ea typeface="Calibri" panose="020F0502020204030204" pitchFamily="34" charset="0"/>
                          </a:rPr>
                          <m:t>𝐶</m:t>
                        </m:r>
                      </m:e>
                      <m:sub>
                        <m:r>
                          <a:rPr lang="es-CL" sz="2400" i="1">
                            <a:solidFill>
                              <a:schemeClr val="tx1"/>
                            </a:solidFill>
                            <a:latin typeface="Cambria Math" panose="02040503050406030204" pitchFamily="18" charset="0"/>
                            <a:ea typeface="Calibri" panose="020F0502020204030204" pitchFamily="34" charset="0"/>
                          </a:rPr>
                          <m:t>𝑡</m:t>
                        </m:r>
                      </m:sub>
                    </m:sSub>
                    <m:r>
                      <a:rPr lang="es-ES" sz="2400" b="0" i="1" smtClean="0">
                        <a:solidFill>
                          <a:schemeClr val="tx1"/>
                        </a:solidFill>
                        <a:latin typeface="Cambria Math" panose="02040503050406030204" pitchFamily="18" charset="0"/>
                        <a:ea typeface="Cambria Math" panose="02040503050406030204" pitchFamily="18" charset="0"/>
                      </a:rPr>
                      <m:t>×</m:t>
                    </m:r>
                  </m:oMath>
                </a14:m>
                <a:r>
                  <a:rPr lang="es-ES" sz="2400" dirty="0">
                    <a:solidFill>
                      <a:schemeClr val="tx1"/>
                    </a:solidFill>
                    <a:ea typeface="Calibri" panose="020F0502020204030204" pitchFamily="34" charset="0"/>
                  </a:rPr>
                  <a:t> </a:t>
                </a:r>
                <a14:m>
                  <m:oMath xmlns:m="http://schemas.openxmlformats.org/officeDocument/2006/math">
                    <m:sSub>
                      <m:sSubPr>
                        <m:ctrlPr>
                          <a:rPr lang="es-ES" sz="2400" i="1">
                            <a:solidFill>
                              <a:schemeClr val="tx1"/>
                            </a:solidFill>
                            <a:latin typeface="Cambria Math" panose="02040503050406030204" pitchFamily="18" charset="0"/>
                            <a:ea typeface="Calibri" panose="020F0502020204030204" pitchFamily="34" charset="0"/>
                          </a:rPr>
                        </m:ctrlPr>
                      </m:sSubPr>
                      <m:e>
                        <m:r>
                          <a:rPr lang="el-GR" sz="2400" i="1">
                            <a:solidFill>
                              <a:schemeClr val="tx1"/>
                            </a:solidFill>
                            <a:latin typeface="Cambria Math" panose="02040503050406030204" pitchFamily="18" charset="0"/>
                            <a:ea typeface="Calibri" panose="020F0502020204030204" pitchFamily="34" charset="0"/>
                          </a:rPr>
                          <m:t>𝜀</m:t>
                        </m:r>
                      </m:e>
                      <m:sub>
                        <m:r>
                          <a:rPr lang="es-CL" sz="2400" i="1">
                            <a:solidFill>
                              <a:schemeClr val="tx1"/>
                            </a:solidFill>
                            <a:latin typeface="Cambria Math" panose="02040503050406030204" pitchFamily="18" charset="0"/>
                            <a:ea typeface="Calibri" panose="020F0502020204030204" pitchFamily="34" charset="0"/>
                          </a:rPr>
                          <m:t>𝑡</m:t>
                        </m:r>
                      </m:sub>
                    </m:sSub>
                  </m:oMath>
                </a14:m>
                <a:endParaRPr lang="es-ES" dirty="0">
                  <a:solidFill>
                    <a:schemeClr val="tx1"/>
                  </a:solidFill>
                </a:endParaRPr>
              </a:p>
              <a:p>
                <a:pPr marL="0" indent="0">
                  <a:buNone/>
                </a:pPr>
                <a:r>
                  <a:rPr lang="es-ES" dirty="0">
                    <a:solidFill>
                      <a:schemeClr val="tx1"/>
                    </a:solidFill>
                  </a:rPr>
                  <a:t>Donde</a:t>
                </a:r>
              </a:p>
              <a:p>
                <a:pPr marL="0" indent="0">
                  <a:buNone/>
                </a:pPr>
                <a14:m>
                  <m:oMath xmlns:m="http://schemas.openxmlformats.org/officeDocument/2006/math">
                    <m:sSub>
                      <m:sSubPr>
                        <m:ctrlPr>
                          <a:rPr lang="es-ES" sz="2000" i="1" smtClean="0">
                            <a:solidFill>
                              <a:schemeClr val="tx1"/>
                            </a:solidFill>
                            <a:effectLst/>
                            <a:latin typeface="Cambria Math" panose="02040503050406030204" pitchFamily="18" charset="0"/>
                            <a:ea typeface="Calibri" panose="020F0502020204030204" pitchFamily="34" charset="0"/>
                          </a:rPr>
                        </m:ctrlPr>
                      </m:sSubPr>
                      <m:e>
                        <m:r>
                          <a:rPr lang="es-ES" sz="2000" b="0" i="1" smtClean="0">
                            <a:solidFill>
                              <a:schemeClr val="tx1"/>
                            </a:solidFill>
                            <a:effectLst/>
                            <a:latin typeface="Cambria Math" panose="02040503050406030204" pitchFamily="18" charset="0"/>
                            <a:ea typeface="Calibri" panose="020F0502020204030204" pitchFamily="34" charset="0"/>
                          </a:rPr>
                          <m:t>𝑦</m:t>
                        </m:r>
                      </m:e>
                      <m:sub>
                        <m:r>
                          <a:rPr lang="es-CL" sz="2000" i="1">
                            <a:solidFill>
                              <a:schemeClr val="tx1"/>
                            </a:solidFill>
                            <a:effectLst/>
                            <a:latin typeface="Cambria Math" panose="02040503050406030204" pitchFamily="18" charset="0"/>
                            <a:ea typeface="Calibri" panose="020F0502020204030204" pitchFamily="34" charset="0"/>
                          </a:rPr>
                          <m:t>𝑡</m:t>
                        </m:r>
                      </m:sub>
                    </m:sSub>
                  </m:oMath>
                </a14:m>
                <a:r>
                  <a:rPr lang="es-ES" dirty="0">
                    <a:solidFill>
                      <a:schemeClr val="tx1"/>
                    </a:solidFill>
                  </a:rPr>
                  <a:t> representa el valor observado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𝑇</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de tendencia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𝑆</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estacional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s-ES" b="0" i="1" smtClean="0">
                            <a:solidFill>
                              <a:schemeClr val="tx1"/>
                            </a:solidFill>
                            <a:latin typeface="Cambria Math" panose="02040503050406030204" pitchFamily="18" charset="0"/>
                            <a:ea typeface="Calibri" panose="020F0502020204030204" pitchFamily="34" charset="0"/>
                          </a:rPr>
                          <m:t>𝐶</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de ciclo en el tiempo 𝑡.</a:t>
                </a:r>
              </a:p>
              <a:p>
                <a:pPr marL="0" indent="0">
                  <a:buNone/>
                </a:pPr>
                <a14:m>
                  <m:oMath xmlns:m="http://schemas.openxmlformats.org/officeDocument/2006/math">
                    <m:sSub>
                      <m:sSubPr>
                        <m:ctrlPr>
                          <a:rPr lang="es-ES" i="1" smtClean="0">
                            <a:solidFill>
                              <a:schemeClr val="tx1"/>
                            </a:solidFill>
                            <a:latin typeface="Cambria Math" panose="02040503050406030204" pitchFamily="18" charset="0"/>
                            <a:ea typeface="Calibri" panose="020F0502020204030204" pitchFamily="34" charset="0"/>
                          </a:rPr>
                        </m:ctrlPr>
                      </m:sSubPr>
                      <m:e>
                        <m:r>
                          <a:rPr lang="el-GR" i="1">
                            <a:solidFill>
                              <a:schemeClr val="tx1"/>
                            </a:solidFill>
                            <a:latin typeface="Cambria Math" panose="02040503050406030204" pitchFamily="18" charset="0"/>
                            <a:ea typeface="Calibri" panose="020F0502020204030204" pitchFamily="34" charset="0"/>
                          </a:rPr>
                          <m:t>𝜀</m:t>
                        </m:r>
                      </m:e>
                      <m:sub>
                        <m:r>
                          <a:rPr lang="es-CL" i="1">
                            <a:solidFill>
                              <a:schemeClr val="tx1"/>
                            </a:solidFill>
                            <a:latin typeface="Cambria Math" panose="02040503050406030204" pitchFamily="18" charset="0"/>
                            <a:ea typeface="Calibri" panose="020F0502020204030204" pitchFamily="34" charset="0"/>
                          </a:rPr>
                          <m:t>𝑡</m:t>
                        </m:r>
                      </m:sub>
                    </m:sSub>
                  </m:oMath>
                </a14:m>
                <a:r>
                  <a:rPr lang="es-ES" dirty="0">
                    <a:solidFill>
                      <a:schemeClr val="tx1"/>
                    </a:solidFill>
                  </a:rPr>
                  <a:t> es el componente aleatorio en el tiempo 𝑡.</a:t>
                </a:r>
              </a:p>
            </p:txBody>
          </p:sp>
        </mc:Choice>
        <mc:Fallback xmlns="">
          <p:sp>
            <p:nvSpPr>
              <p:cNvPr id="3" name="Marcador de contenido 2">
                <a:extLst>
                  <a:ext uri="{FF2B5EF4-FFF2-40B4-BE49-F238E27FC236}">
                    <a16:creationId xmlns:a16="http://schemas.microsoft.com/office/drawing/2014/main" id="{C491D60E-FF27-CA23-46D3-77E6772A58FE}"/>
                  </a:ext>
                </a:extLst>
              </p:cNvPr>
              <p:cNvSpPr>
                <a:spLocks noGrp="1" noRot="1" noChangeAspect="1" noMove="1" noResize="1" noEditPoints="1" noAdjustHandles="1" noChangeArrowheads="1" noChangeShapeType="1" noTextEdit="1"/>
              </p:cNvSpPr>
              <p:nvPr>
                <p:ph idx="1"/>
              </p:nvPr>
            </p:nvSpPr>
            <p:spPr>
              <a:xfrm>
                <a:off x="876133" y="2071381"/>
                <a:ext cx="10734675" cy="4486276"/>
              </a:xfrm>
              <a:blipFill>
                <a:blip r:embed="rId2"/>
                <a:stretch>
                  <a:fillRect l="-511" r="-625"/>
                </a:stretch>
              </a:blipFill>
            </p:spPr>
            <p:txBody>
              <a:bodyPr/>
              <a:lstStyle/>
              <a:p>
                <a:r>
                  <a:rPr lang="es-CL">
                    <a:noFill/>
                  </a:rPr>
                  <a:t> </a:t>
                </a:r>
              </a:p>
            </p:txBody>
          </p:sp>
        </mc:Fallback>
      </mc:AlternateContent>
      <p:grpSp>
        <p:nvGrpSpPr>
          <p:cNvPr id="5" name="Grupo 4">
            <a:extLst>
              <a:ext uri="{FF2B5EF4-FFF2-40B4-BE49-F238E27FC236}">
                <a16:creationId xmlns:a16="http://schemas.microsoft.com/office/drawing/2014/main" id="{0C071D1F-403A-E09C-6BF2-170012299039}"/>
              </a:ext>
            </a:extLst>
          </p:cNvPr>
          <p:cNvGrpSpPr/>
          <p:nvPr/>
        </p:nvGrpSpPr>
        <p:grpSpPr>
          <a:xfrm>
            <a:off x="10757121" y="808923"/>
            <a:ext cx="853686" cy="853686"/>
            <a:chOff x="10757121" y="808923"/>
            <a:chExt cx="853686" cy="853686"/>
          </a:xfrm>
        </p:grpSpPr>
        <p:sp>
          <p:nvSpPr>
            <p:cNvPr id="6" name="Elipse 5">
              <a:extLst>
                <a:ext uri="{FF2B5EF4-FFF2-40B4-BE49-F238E27FC236}">
                  <a16:creationId xmlns:a16="http://schemas.microsoft.com/office/drawing/2014/main" id="{E6414320-F8F9-9747-96CF-918CA29A6757}"/>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6" descr="Lupa con relleno sólido">
              <a:extLst>
                <a:ext uri="{FF2B5EF4-FFF2-40B4-BE49-F238E27FC236}">
                  <a16:creationId xmlns:a16="http://schemas.microsoft.com/office/drawing/2014/main" id="{49CF9BB6-9564-7509-093F-B383E395A431}"/>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340415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a:extLst>
              <a:ext uri="{FF2B5EF4-FFF2-40B4-BE49-F238E27FC236}">
                <a16:creationId xmlns:a16="http://schemas.microsoft.com/office/drawing/2014/main" id="{E120F6D5-3499-4597-9CC2-6BD102B33E44}"/>
              </a:ext>
            </a:extLst>
          </p:cNvPr>
          <p:cNvPicPr>
            <a:picLocks noGrp="1" noChangeAspect="1"/>
          </p:cNvPicPr>
          <p:nvPr>
            <p:ph idx="1"/>
          </p:nvPr>
        </p:nvPicPr>
        <p:blipFill>
          <a:blip r:embed="rId2"/>
          <a:stretch>
            <a:fillRect/>
          </a:stretch>
        </p:blipFill>
        <p:spPr>
          <a:xfrm>
            <a:off x="2821695" y="754063"/>
            <a:ext cx="6545435" cy="4203700"/>
          </a:xfrm>
        </p:spPr>
      </p:pic>
      <p:grpSp>
        <p:nvGrpSpPr>
          <p:cNvPr id="11" name="Grupo 10">
            <a:extLst>
              <a:ext uri="{FF2B5EF4-FFF2-40B4-BE49-F238E27FC236}">
                <a16:creationId xmlns:a16="http://schemas.microsoft.com/office/drawing/2014/main" id="{C7C254D9-562D-F9E0-0269-F74E9033F03E}"/>
              </a:ext>
            </a:extLst>
          </p:cNvPr>
          <p:cNvGrpSpPr/>
          <p:nvPr/>
        </p:nvGrpSpPr>
        <p:grpSpPr>
          <a:xfrm>
            <a:off x="2821695" y="1189810"/>
            <a:ext cx="6184960" cy="3442011"/>
            <a:chOff x="2821695" y="1189810"/>
            <a:chExt cx="6184960" cy="3442011"/>
          </a:xfrm>
        </p:grpSpPr>
        <p:sp>
          <p:nvSpPr>
            <p:cNvPr id="9" name="CuadroTexto 8">
              <a:extLst>
                <a:ext uri="{FF2B5EF4-FFF2-40B4-BE49-F238E27FC236}">
                  <a16:creationId xmlns:a16="http://schemas.microsoft.com/office/drawing/2014/main" id="{CDF22E06-05CA-AEAA-782B-7D51B15F9411}"/>
                </a:ext>
              </a:extLst>
            </p:cNvPr>
            <p:cNvSpPr txBox="1"/>
            <p:nvPr/>
          </p:nvSpPr>
          <p:spPr>
            <a:xfrm>
              <a:off x="6442359" y="1189810"/>
              <a:ext cx="2564296" cy="400110"/>
            </a:xfrm>
            <a:prstGeom prst="rect">
              <a:avLst/>
            </a:prstGeom>
            <a:solidFill>
              <a:schemeClr val="bg1"/>
            </a:solidFill>
          </p:spPr>
          <p:txBody>
            <a:bodyPr wrap="square" rtlCol="0">
              <a:spAutoFit/>
            </a:bodyPr>
            <a:lstStyle/>
            <a:p>
              <a:r>
                <a:rPr lang="es-ES" sz="2000" dirty="0"/>
                <a:t>Modelo Aditivo</a:t>
              </a:r>
            </a:p>
          </p:txBody>
        </p:sp>
        <p:sp>
          <p:nvSpPr>
            <p:cNvPr id="10" name="CuadroTexto 9">
              <a:extLst>
                <a:ext uri="{FF2B5EF4-FFF2-40B4-BE49-F238E27FC236}">
                  <a16:creationId xmlns:a16="http://schemas.microsoft.com/office/drawing/2014/main" id="{452224D2-F175-974C-CC59-1002B11E4BE0}"/>
                </a:ext>
              </a:extLst>
            </p:cNvPr>
            <p:cNvSpPr txBox="1"/>
            <p:nvPr/>
          </p:nvSpPr>
          <p:spPr>
            <a:xfrm>
              <a:off x="2821695" y="4231711"/>
              <a:ext cx="3070659" cy="400110"/>
            </a:xfrm>
            <a:prstGeom prst="rect">
              <a:avLst/>
            </a:prstGeom>
            <a:solidFill>
              <a:schemeClr val="bg1"/>
            </a:solidFill>
          </p:spPr>
          <p:txBody>
            <a:bodyPr wrap="square" rtlCol="0">
              <a:spAutoFit/>
            </a:bodyPr>
            <a:lstStyle/>
            <a:p>
              <a:pPr algn="r"/>
              <a:r>
                <a:rPr lang="es-ES" sz="2000" dirty="0"/>
                <a:t>Modelo Multiplicativo</a:t>
              </a:r>
            </a:p>
          </p:txBody>
        </p:sp>
      </p:grpSp>
      <p:sp>
        <p:nvSpPr>
          <p:cNvPr id="15" name="Título 1">
            <a:extLst>
              <a:ext uri="{FF2B5EF4-FFF2-40B4-BE49-F238E27FC236}">
                <a16:creationId xmlns:a16="http://schemas.microsoft.com/office/drawing/2014/main" id="{CC9F16D2-8FC8-78A8-9F64-B406D9C8FC15}"/>
              </a:ext>
            </a:extLst>
          </p:cNvPr>
          <p:cNvSpPr>
            <a:spLocks noGrp="1"/>
          </p:cNvSpPr>
          <p:nvPr>
            <p:ph type="title"/>
          </p:nvPr>
        </p:nvSpPr>
        <p:spPr>
          <a:xfrm>
            <a:off x="579604" y="5293206"/>
            <a:ext cx="11029616" cy="1013800"/>
          </a:xfrm>
        </p:spPr>
        <p:txBody>
          <a:bodyPr>
            <a:normAutofit/>
          </a:bodyPr>
          <a:lstStyle/>
          <a:p>
            <a:r>
              <a:rPr lang="es-ES" sz="2800" dirty="0">
                <a:solidFill>
                  <a:schemeClr val="bg1"/>
                </a:solidFill>
              </a:rPr>
              <a:t>DESCOMPOSICIÓN</a:t>
            </a:r>
          </a:p>
        </p:txBody>
      </p:sp>
      <p:grpSp>
        <p:nvGrpSpPr>
          <p:cNvPr id="5" name="Grupo 4">
            <a:extLst>
              <a:ext uri="{FF2B5EF4-FFF2-40B4-BE49-F238E27FC236}">
                <a16:creationId xmlns:a16="http://schemas.microsoft.com/office/drawing/2014/main" id="{D9CE7ED0-FCEC-6985-A839-99CF5FEBE1AE}"/>
              </a:ext>
            </a:extLst>
          </p:cNvPr>
          <p:cNvGrpSpPr/>
          <p:nvPr/>
        </p:nvGrpSpPr>
        <p:grpSpPr>
          <a:xfrm>
            <a:off x="10755534" y="5373263"/>
            <a:ext cx="853686" cy="853686"/>
            <a:chOff x="10757121" y="808923"/>
            <a:chExt cx="853686" cy="853686"/>
          </a:xfrm>
        </p:grpSpPr>
        <p:sp>
          <p:nvSpPr>
            <p:cNvPr id="6" name="Elipse 5">
              <a:extLst>
                <a:ext uri="{FF2B5EF4-FFF2-40B4-BE49-F238E27FC236}">
                  <a16:creationId xmlns:a16="http://schemas.microsoft.com/office/drawing/2014/main" id="{4F6996D4-2B95-742C-792C-0A12B23F9AF5}"/>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6" descr="Lupa con relleno sólido">
              <a:extLst>
                <a:ext uri="{FF2B5EF4-FFF2-40B4-BE49-F238E27FC236}">
                  <a16:creationId xmlns:a16="http://schemas.microsoft.com/office/drawing/2014/main" id="{7915B395-82E2-E510-5450-3BF6C01D44AE}"/>
                </a:ext>
              </a:extLst>
            </p:cNvPr>
            <p:cNvSpPr/>
            <p:nvPr/>
          </p:nvSpPr>
          <p:spPr>
            <a:xfrm>
              <a:off x="10893312" y="933450"/>
              <a:ext cx="581025" cy="581025"/>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270146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CC9F16D2-8FC8-78A8-9F64-B406D9C8FC15}"/>
              </a:ext>
            </a:extLst>
          </p:cNvPr>
          <p:cNvSpPr>
            <a:spLocks noGrp="1"/>
          </p:cNvSpPr>
          <p:nvPr>
            <p:ph type="title"/>
          </p:nvPr>
        </p:nvSpPr>
        <p:spPr>
          <a:xfrm>
            <a:off x="579604" y="5293206"/>
            <a:ext cx="11029616" cy="1013800"/>
          </a:xfrm>
        </p:spPr>
        <p:txBody>
          <a:bodyPr>
            <a:normAutofit/>
          </a:bodyPr>
          <a:lstStyle/>
          <a:p>
            <a:r>
              <a:rPr lang="es-ES" sz="2800" dirty="0">
                <a:solidFill>
                  <a:schemeClr val="bg1"/>
                </a:solidFill>
              </a:rPr>
              <a:t>DESCOMPOSICIÓN</a:t>
            </a:r>
          </a:p>
        </p:txBody>
      </p:sp>
      <p:graphicFrame>
        <p:nvGraphicFramePr>
          <p:cNvPr id="4" name="Marcador de contenido 3">
            <a:extLst>
              <a:ext uri="{FF2B5EF4-FFF2-40B4-BE49-F238E27FC236}">
                <a16:creationId xmlns:a16="http://schemas.microsoft.com/office/drawing/2014/main" id="{9078363D-B3DB-529C-2320-2A827C3225AD}"/>
              </a:ext>
            </a:extLst>
          </p:cNvPr>
          <p:cNvGraphicFramePr>
            <a:graphicFrameLocks noGrp="1"/>
          </p:cNvGraphicFramePr>
          <p:nvPr>
            <p:ph idx="1"/>
            <p:extLst>
              <p:ext uri="{D42A27DB-BD31-4B8C-83A1-F6EECF244321}">
                <p14:modId xmlns:p14="http://schemas.microsoft.com/office/powerpoint/2010/main" val="1252549173"/>
              </p:ext>
            </p:extLst>
          </p:nvPr>
        </p:nvGraphicFramePr>
        <p:xfrm>
          <a:off x="579605" y="933450"/>
          <a:ext cx="10761905" cy="3845029"/>
        </p:xfrm>
        <a:graphic>
          <a:graphicData uri="http://schemas.openxmlformats.org/drawingml/2006/table">
            <a:tbl>
              <a:tblPr firstRow="1" bandRow="1">
                <a:tableStyleId>{85BE263C-DBD7-4A20-BB59-AAB30ACAA65A}</a:tableStyleId>
              </a:tblPr>
              <a:tblGrid>
                <a:gridCol w="1352434">
                  <a:extLst>
                    <a:ext uri="{9D8B030D-6E8A-4147-A177-3AD203B41FA5}">
                      <a16:colId xmlns:a16="http://schemas.microsoft.com/office/drawing/2014/main" val="2669664315"/>
                    </a:ext>
                  </a:extLst>
                </a:gridCol>
                <a:gridCol w="3893205">
                  <a:extLst>
                    <a:ext uri="{9D8B030D-6E8A-4147-A177-3AD203B41FA5}">
                      <a16:colId xmlns:a16="http://schemas.microsoft.com/office/drawing/2014/main" val="1102802738"/>
                    </a:ext>
                  </a:extLst>
                </a:gridCol>
                <a:gridCol w="5516266">
                  <a:extLst>
                    <a:ext uri="{9D8B030D-6E8A-4147-A177-3AD203B41FA5}">
                      <a16:colId xmlns:a16="http://schemas.microsoft.com/office/drawing/2014/main" val="918070430"/>
                    </a:ext>
                  </a:extLst>
                </a:gridCol>
              </a:tblGrid>
              <a:tr h="340113">
                <a:tc>
                  <a:txBody>
                    <a:bodyPr/>
                    <a:lstStyle/>
                    <a:p>
                      <a:pPr fontAlgn="b"/>
                      <a:r>
                        <a:rPr lang="es-ES" sz="1400" b="1">
                          <a:effectLst/>
                        </a:rPr>
                        <a:t>Característica</a:t>
                      </a:r>
                    </a:p>
                  </a:txBody>
                  <a:tcPr marL="67418" marR="67418" marT="33709" marB="33709" anchor="b"/>
                </a:tc>
                <a:tc>
                  <a:txBody>
                    <a:bodyPr/>
                    <a:lstStyle/>
                    <a:p>
                      <a:pPr fontAlgn="b"/>
                      <a:r>
                        <a:rPr lang="es-ES" sz="1400" b="1">
                          <a:effectLst/>
                        </a:rPr>
                        <a:t>Descomposición Aditiva</a:t>
                      </a:r>
                    </a:p>
                  </a:txBody>
                  <a:tcPr marL="67418" marR="67418" marT="33709" marB="33709" anchor="b"/>
                </a:tc>
                <a:tc>
                  <a:txBody>
                    <a:bodyPr/>
                    <a:lstStyle/>
                    <a:p>
                      <a:pPr fontAlgn="b"/>
                      <a:r>
                        <a:rPr lang="es-ES" sz="1400" b="1">
                          <a:effectLst/>
                        </a:rPr>
                        <a:t>Descomposición Multiplicativa</a:t>
                      </a:r>
                    </a:p>
                  </a:txBody>
                  <a:tcPr marL="67418" marR="67418" marT="33709" marB="33709" anchor="b"/>
                </a:tc>
                <a:extLst>
                  <a:ext uri="{0D108BD9-81ED-4DB2-BD59-A6C34878D82A}">
                    <a16:rowId xmlns:a16="http://schemas.microsoft.com/office/drawing/2014/main" val="1515852667"/>
                  </a:ext>
                </a:extLst>
              </a:tr>
              <a:tr h="564938">
                <a:tc rowSpan="3">
                  <a:txBody>
                    <a:bodyPr/>
                    <a:lstStyle/>
                    <a:p>
                      <a:pPr algn="l" fontAlgn="base"/>
                      <a:r>
                        <a:rPr lang="es-ES" sz="1400" b="1" dirty="0">
                          <a:effectLst/>
                        </a:rPr>
                        <a:t>Ventajas</a:t>
                      </a:r>
                      <a:endParaRPr lang="es-ES" sz="1400" dirty="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Fácil interpretación de los componentes individuales.</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Adecuado para series con variaciones porcentuales.</a:t>
                      </a:r>
                    </a:p>
                  </a:txBody>
                  <a:tcPr marL="67418" marR="67418" marT="33709" marB="33709" anchor="ctr"/>
                </a:tc>
                <a:extLst>
                  <a:ext uri="{0D108BD9-81ED-4DB2-BD59-A6C34878D82A}">
                    <a16:rowId xmlns:a16="http://schemas.microsoft.com/office/drawing/2014/main" val="2293643756"/>
                  </a:ext>
                </a:extLst>
              </a:tr>
              <a:tr h="340113">
                <a:tc vMerge="1">
                  <a:txBody>
                    <a:bodyPr/>
                    <a:lstStyle/>
                    <a:p>
                      <a:pPr fontAlgn="base"/>
                      <a:endParaRPr lang="es-ES" sz="130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Estabilidad en la amplitud de la estacionalidad.</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Mejor captura de la variación relativa.</a:t>
                      </a:r>
                    </a:p>
                  </a:txBody>
                  <a:tcPr marL="67418" marR="67418" marT="33709" marB="33709" anchor="ctr"/>
                </a:tc>
                <a:extLst>
                  <a:ext uri="{0D108BD9-81ED-4DB2-BD59-A6C34878D82A}">
                    <a16:rowId xmlns:a16="http://schemas.microsoft.com/office/drawing/2014/main" val="2752826120"/>
                  </a:ext>
                </a:extLst>
              </a:tr>
              <a:tr h="564938">
                <a:tc vMerge="1">
                  <a:txBody>
                    <a:bodyPr/>
                    <a:lstStyle/>
                    <a:p>
                      <a:pPr fontAlgn="base"/>
                      <a:endParaRPr lang="es-ES" sz="1300" dirty="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Adecuado cuando los componentes interactúan de manera aditiva</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Ajuste natural para series con tendencias exponenciales o crecimiento acelerado.</a:t>
                      </a:r>
                    </a:p>
                  </a:txBody>
                  <a:tcPr marL="67418" marR="67418" marT="33709" marB="33709" anchor="ctr"/>
                </a:tc>
                <a:extLst>
                  <a:ext uri="{0D108BD9-81ED-4DB2-BD59-A6C34878D82A}">
                    <a16:rowId xmlns:a16="http://schemas.microsoft.com/office/drawing/2014/main" val="517421326"/>
                  </a:ext>
                </a:extLst>
              </a:tr>
              <a:tr h="564938">
                <a:tc rowSpan="4">
                  <a:txBody>
                    <a:bodyPr/>
                    <a:lstStyle/>
                    <a:p>
                      <a:pPr algn="l" fontAlgn="base"/>
                      <a:r>
                        <a:rPr lang="es-ES" sz="1400" b="1" dirty="0">
                          <a:effectLst/>
                        </a:rPr>
                        <a:t>Desventajas</a:t>
                      </a:r>
                      <a:endParaRPr lang="es-ES" sz="1400" dirty="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No adecuado para series con variaciones porcentuales.</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Menos intuitivo para interpretar los componentes individuales.</a:t>
                      </a:r>
                    </a:p>
                  </a:txBody>
                  <a:tcPr marL="67418" marR="67418" marT="33709" marB="33709" anchor="ctr"/>
                </a:tc>
                <a:extLst>
                  <a:ext uri="{0D108BD9-81ED-4DB2-BD59-A6C34878D82A}">
                    <a16:rowId xmlns:a16="http://schemas.microsoft.com/office/drawing/2014/main" val="1004069199"/>
                  </a:ext>
                </a:extLst>
              </a:tr>
              <a:tr h="564938">
                <a:tc vMerge="1">
                  <a:txBody>
                    <a:bodyPr/>
                    <a:lstStyle/>
                    <a:p>
                      <a:pPr fontAlgn="base"/>
                      <a:endParaRPr lang="es-ES" sz="1300" dirty="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Puede ser menos flexible para ajustar a patrones no lineales.</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Estacionalidad puede parecer menos estable en series con variaciones absolutas.</a:t>
                      </a:r>
                    </a:p>
                  </a:txBody>
                  <a:tcPr marL="67418" marR="67418" marT="33709" marB="33709" anchor="ctr"/>
                </a:tc>
                <a:extLst>
                  <a:ext uri="{0D108BD9-81ED-4DB2-BD59-A6C34878D82A}">
                    <a16:rowId xmlns:a16="http://schemas.microsoft.com/office/drawing/2014/main" val="391751670"/>
                  </a:ext>
                </a:extLst>
              </a:tr>
              <a:tr h="564938">
                <a:tc vMerge="1">
                  <a:txBody>
                    <a:bodyPr/>
                    <a:lstStyle/>
                    <a:p>
                      <a:pPr fontAlgn="base"/>
                      <a:endParaRPr lang="es-ES" sz="1300" dirty="0">
                        <a:effectLst/>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Suposición de que los componentes interactúan de manera aditiva, lo cual puede no ser cierto.</a:t>
                      </a: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Requiere datos libres de ceros y valores negativos.</a:t>
                      </a:r>
                    </a:p>
                  </a:txBody>
                  <a:tcPr marL="67418" marR="67418" marT="33709" marB="33709" anchor="ctr"/>
                </a:tc>
                <a:extLst>
                  <a:ext uri="{0D108BD9-81ED-4DB2-BD59-A6C34878D82A}">
                    <a16:rowId xmlns:a16="http://schemas.microsoft.com/office/drawing/2014/main" val="2576758985"/>
                  </a:ext>
                </a:extLst>
              </a:tr>
              <a:tr h="340113">
                <a:tc vMerge="1">
                  <a:txBody>
                    <a:bodyPr/>
                    <a:lstStyle/>
                    <a:p>
                      <a:pPr fontAlgn="base"/>
                      <a:endParaRPr lang="es-ES" sz="1300" dirty="0">
                        <a:effectLst/>
                      </a:endParaRPr>
                    </a:p>
                  </a:txBody>
                  <a:tcPr marL="67418" marR="67418" marT="33709" marB="33709" anchor="ctr"/>
                </a:tc>
                <a:tc>
                  <a:txBody>
                    <a:bodyPr/>
                    <a:lstStyle/>
                    <a:p>
                      <a:pPr fontAlgn="base"/>
                      <a:endParaRPr lang="es-ES" sz="1400">
                        <a:effectLst/>
                        <a:latin typeface="Calibri" panose="020F0502020204030204" pitchFamily="34" charset="0"/>
                        <a:cs typeface="Calibri" panose="020F0502020204030204" pitchFamily="34" charset="0"/>
                      </a:endParaRPr>
                    </a:p>
                  </a:txBody>
                  <a:tcPr marL="67418" marR="67418" marT="33709" marB="33709" anchor="ctr"/>
                </a:tc>
                <a:tc>
                  <a:txBody>
                    <a:bodyPr/>
                    <a:lstStyle/>
                    <a:p>
                      <a:pPr fontAlgn="base"/>
                      <a:r>
                        <a:rPr lang="es-ES" sz="1400" dirty="0">
                          <a:effectLst/>
                          <a:latin typeface="Calibri" panose="020F0502020204030204" pitchFamily="34" charset="0"/>
                          <a:cs typeface="Calibri" panose="020F0502020204030204" pitchFamily="34" charset="0"/>
                        </a:rPr>
                        <a:t>Sensible a valores extremos o atípicos.</a:t>
                      </a:r>
                    </a:p>
                  </a:txBody>
                  <a:tcPr marL="67418" marR="67418" marT="33709" marB="33709" anchor="ctr"/>
                </a:tc>
                <a:extLst>
                  <a:ext uri="{0D108BD9-81ED-4DB2-BD59-A6C34878D82A}">
                    <a16:rowId xmlns:a16="http://schemas.microsoft.com/office/drawing/2014/main" val="1376694489"/>
                  </a:ext>
                </a:extLst>
              </a:tr>
            </a:tbl>
          </a:graphicData>
        </a:graphic>
      </p:graphicFrame>
      <p:grpSp>
        <p:nvGrpSpPr>
          <p:cNvPr id="6" name="Grupo 5">
            <a:extLst>
              <a:ext uri="{FF2B5EF4-FFF2-40B4-BE49-F238E27FC236}">
                <a16:creationId xmlns:a16="http://schemas.microsoft.com/office/drawing/2014/main" id="{C918AFCD-F81B-55A8-BAF4-3673ED8812C9}"/>
              </a:ext>
            </a:extLst>
          </p:cNvPr>
          <p:cNvGrpSpPr/>
          <p:nvPr/>
        </p:nvGrpSpPr>
        <p:grpSpPr>
          <a:xfrm>
            <a:off x="10755534" y="5373263"/>
            <a:ext cx="853686" cy="853686"/>
            <a:chOff x="10757121" y="808923"/>
            <a:chExt cx="853686" cy="853686"/>
          </a:xfrm>
        </p:grpSpPr>
        <p:sp>
          <p:nvSpPr>
            <p:cNvPr id="7" name="Elipse 6">
              <a:extLst>
                <a:ext uri="{FF2B5EF4-FFF2-40B4-BE49-F238E27FC236}">
                  <a16:creationId xmlns:a16="http://schemas.microsoft.com/office/drawing/2014/main" id="{A88039F8-4D72-A484-576B-1E1AB8BD2723}"/>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CB498271-46CB-68EE-5F5A-173858E7DE74}"/>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Tree>
    <p:extLst>
      <p:ext uri="{BB962C8B-B14F-4D97-AF65-F5344CB8AC3E}">
        <p14:creationId xmlns:p14="http://schemas.microsoft.com/office/powerpoint/2010/main" val="420588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305153" y="3429000"/>
            <a:ext cx="3081576" cy="2629006"/>
          </a:xfrm>
        </p:spPr>
        <p:txBody>
          <a:bodyPr rtlCol="0">
            <a:normAutofit/>
          </a:bodyPr>
          <a:lstStyle/>
          <a:p>
            <a:pPr rtl="0">
              <a:spcAft>
                <a:spcPts val="0"/>
              </a:spcAft>
            </a:pPr>
            <a:r>
              <a:rPr lang="es-ES" b="1" dirty="0">
                <a:solidFill>
                  <a:srgbClr val="EBEBEB"/>
                </a:solidFill>
                <a:latin typeface="Calibri" panose="020F0502020204030204" pitchFamily="34" charset="0"/>
                <a:cs typeface="Calibri" panose="020F0502020204030204" pitchFamily="34" charset="0"/>
              </a:rPr>
              <a:t>DOCENTE: </a:t>
            </a:r>
          </a:p>
          <a:p>
            <a:pPr rtl="0">
              <a:spcAft>
                <a:spcPts val="0"/>
              </a:spcAft>
            </a:pPr>
            <a:r>
              <a:rPr lang="es-ES" cap="none" dirty="0" err="1">
                <a:solidFill>
                  <a:srgbClr val="EBEBEB"/>
                </a:solidFill>
                <a:latin typeface="Calibri" panose="020F0502020204030204" pitchFamily="34" charset="0"/>
                <a:cs typeface="Calibri" panose="020F0502020204030204" pitchFamily="34" charset="0"/>
              </a:rPr>
              <a:t>Mag</a:t>
            </a:r>
            <a:r>
              <a:rPr lang="es-ES" cap="none" dirty="0">
                <a:solidFill>
                  <a:srgbClr val="EBEBEB"/>
                </a:solidFill>
                <a:latin typeface="Calibri" panose="020F0502020204030204" pitchFamily="34" charset="0"/>
                <a:cs typeface="Calibri" panose="020F0502020204030204" pitchFamily="34" charset="0"/>
              </a:rPr>
              <a:t>. Paulette N. Reyes Baeza</a:t>
            </a:r>
          </a:p>
          <a:p>
            <a:pPr rtl="0">
              <a:spcAft>
                <a:spcPts val="0"/>
              </a:spcAft>
            </a:pPr>
            <a:endParaRPr lang="es-ES" b="1" cap="none" dirty="0">
              <a:solidFill>
                <a:srgbClr val="EBEBEB"/>
              </a:solidFill>
              <a:latin typeface="Calibri" panose="020F0502020204030204" pitchFamily="34" charset="0"/>
              <a:cs typeface="Calibri" panose="020F0502020204030204" pitchFamily="34" charset="0"/>
            </a:endParaRPr>
          </a:p>
          <a:p>
            <a:pPr rtl="0">
              <a:spcAft>
                <a:spcPts val="0"/>
              </a:spcAft>
            </a:pPr>
            <a:r>
              <a:rPr lang="es-ES" b="1" cap="none" dirty="0">
                <a:solidFill>
                  <a:srgbClr val="EBEBEB"/>
                </a:solidFill>
                <a:latin typeface="Calibri" panose="020F0502020204030204" pitchFamily="34" charset="0"/>
                <a:cs typeface="Calibri" panose="020F0502020204030204" pitchFamily="34" charset="0"/>
              </a:rPr>
              <a:t>CONTACTO:</a:t>
            </a:r>
          </a:p>
          <a:p>
            <a:pPr rtl="0">
              <a:spcAft>
                <a:spcPts val="0"/>
              </a:spcAft>
            </a:pPr>
            <a:r>
              <a:rPr lang="es-ES" cap="none" dirty="0">
                <a:solidFill>
                  <a:schemeClr val="bg2"/>
                </a:solidFill>
                <a:latin typeface="Calibri" panose="020F0502020204030204" pitchFamily="34" charset="0"/>
                <a:cs typeface="Calibri" panose="020F0502020204030204" pitchFamily="34" charset="0"/>
              </a:rPr>
              <a:t>preyesb@docente.uss.cl</a:t>
            </a:r>
          </a:p>
          <a:p>
            <a:pPr rtl="0"/>
            <a:endParaRPr lang="es-ES" dirty="0">
              <a:solidFill>
                <a:schemeClr val="bg2"/>
              </a:solidFill>
            </a:endParaRPr>
          </a:p>
        </p:txBody>
      </p:sp>
      <p:pic>
        <p:nvPicPr>
          <p:cNvPr id="2050" name="Picture 2" descr="Toma tu Foto || USS">
            <a:extLst>
              <a:ext uri="{FF2B5EF4-FFF2-40B4-BE49-F238E27FC236}">
                <a16:creationId xmlns:a16="http://schemas.microsoft.com/office/drawing/2014/main" id="{D53E6E09-3520-6E44-CC34-8A82BDD3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142" y="799994"/>
            <a:ext cx="2525598" cy="207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3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C55DA-D438-3C9F-E865-A42B44734639}"/>
              </a:ext>
            </a:extLst>
          </p:cNvPr>
          <p:cNvSpPr>
            <a:spLocks noGrp="1"/>
          </p:cNvSpPr>
          <p:nvPr>
            <p:ph type="title"/>
          </p:nvPr>
        </p:nvSpPr>
        <p:spPr>
          <a:xfrm>
            <a:off x="552618" y="5324475"/>
            <a:ext cx="11029615" cy="817142"/>
          </a:xfrm>
        </p:spPr>
        <p:txBody>
          <a:bodyPr>
            <a:normAutofit/>
          </a:bodyPr>
          <a:lstStyle/>
          <a:p>
            <a:r>
              <a:rPr lang="es-ES" dirty="0">
                <a:solidFill>
                  <a:schemeClr val="bg1"/>
                </a:solidFill>
              </a:rPr>
              <a:t>RUTA DE APRENDIZAJE</a:t>
            </a:r>
          </a:p>
        </p:txBody>
      </p:sp>
      <p:sp>
        <p:nvSpPr>
          <p:cNvPr id="8" name="Elipse 7">
            <a:extLst>
              <a:ext uri="{FF2B5EF4-FFF2-40B4-BE49-F238E27FC236}">
                <a16:creationId xmlns:a16="http://schemas.microsoft.com/office/drawing/2014/main" id="{0F0FE4C4-8272-7D50-A036-3955A63F89CA}"/>
              </a:ext>
            </a:extLst>
          </p:cNvPr>
          <p:cNvSpPr/>
          <p:nvPr/>
        </p:nvSpPr>
        <p:spPr>
          <a:xfrm>
            <a:off x="1925653" y="1076251"/>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a:t>
            </a:r>
          </a:p>
        </p:txBody>
      </p:sp>
      <p:sp>
        <p:nvSpPr>
          <p:cNvPr id="9" name="Elipse 8">
            <a:extLst>
              <a:ext uri="{FF2B5EF4-FFF2-40B4-BE49-F238E27FC236}">
                <a16:creationId xmlns:a16="http://schemas.microsoft.com/office/drawing/2014/main" id="{9BF1A304-9DB9-95C6-FA5B-347D24D851B5}"/>
              </a:ext>
            </a:extLst>
          </p:cNvPr>
          <p:cNvSpPr/>
          <p:nvPr/>
        </p:nvSpPr>
        <p:spPr>
          <a:xfrm>
            <a:off x="4227168" y="1076250"/>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II</a:t>
            </a:r>
          </a:p>
        </p:txBody>
      </p:sp>
      <p:sp>
        <p:nvSpPr>
          <p:cNvPr id="10" name="Elipse 9">
            <a:extLst>
              <a:ext uri="{FF2B5EF4-FFF2-40B4-BE49-F238E27FC236}">
                <a16:creationId xmlns:a16="http://schemas.microsoft.com/office/drawing/2014/main" id="{3CCDA0FA-A062-344B-BEA0-D99543AF0192}"/>
              </a:ext>
            </a:extLst>
          </p:cNvPr>
          <p:cNvSpPr/>
          <p:nvPr/>
        </p:nvSpPr>
        <p:spPr>
          <a:xfrm>
            <a:off x="6560438" y="1076248"/>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III</a:t>
            </a:r>
          </a:p>
        </p:txBody>
      </p:sp>
      <p:sp>
        <p:nvSpPr>
          <p:cNvPr id="11" name="Elipse 10">
            <a:extLst>
              <a:ext uri="{FF2B5EF4-FFF2-40B4-BE49-F238E27FC236}">
                <a16:creationId xmlns:a16="http://schemas.microsoft.com/office/drawing/2014/main" id="{DE2A34B9-C5A1-9777-CEB4-7A3BB9EBEF2A}"/>
              </a:ext>
            </a:extLst>
          </p:cNvPr>
          <p:cNvSpPr/>
          <p:nvPr/>
        </p:nvSpPr>
        <p:spPr>
          <a:xfrm>
            <a:off x="8830198" y="1076249"/>
            <a:ext cx="899923" cy="899923"/>
          </a:xfrm>
          <a:prstGeom prst="ellipse">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IV</a:t>
            </a:r>
          </a:p>
        </p:txBody>
      </p:sp>
      <p:sp>
        <p:nvSpPr>
          <p:cNvPr id="13" name="Rectángulo 12">
            <a:extLst>
              <a:ext uri="{FF2B5EF4-FFF2-40B4-BE49-F238E27FC236}">
                <a16:creationId xmlns:a16="http://schemas.microsoft.com/office/drawing/2014/main" id="{CAB0DBA6-EFA4-B0D5-6A0D-4AF1895A63A5}"/>
              </a:ext>
            </a:extLst>
          </p:cNvPr>
          <p:cNvSpPr/>
          <p:nvPr/>
        </p:nvSpPr>
        <p:spPr>
          <a:xfrm>
            <a:off x="3706387"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Modelos Estocásticos</a:t>
            </a:r>
          </a:p>
        </p:txBody>
      </p:sp>
      <p:sp>
        <p:nvSpPr>
          <p:cNvPr id="16" name="Rectángulo 15">
            <a:extLst>
              <a:ext uri="{FF2B5EF4-FFF2-40B4-BE49-F238E27FC236}">
                <a16:creationId xmlns:a16="http://schemas.microsoft.com/office/drawing/2014/main" id="{2C2F5CF0-49D7-C7CA-EE05-C59787F4CFD5}"/>
              </a:ext>
            </a:extLst>
          </p:cNvPr>
          <p:cNvSpPr/>
          <p:nvPr/>
        </p:nvSpPr>
        <p:spPr>
          <a:xfrm>
            <a:off x="1404872" y="2160215"/>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Análisis de Series de Tiempo</a:t>
            </a:r>
          </a:p>
        </p:txBody>
      </p:sp>
      <p:sp>
        <p:nvSpPr>
          <p:cNvPr id="17" name="Rectángulo 16">
            <a:extLst>
              <a:ext uri="{FF2B5EF4-FFF2-40B4-BE49-F238E27FC236}">
                <a16:creationId xmlns:a16="http://schemas.microsoft.com/office/drawing/2014/main" id="{E590014A-A1E3-5576-48D9-C5A7A797E07B}"/>
              </a:ext>
            </a:extLst>
          </p:cNvPr>
          <p:cNvSpPr/>
          <p:nvPr/>
        </p:nvSpPr>
        <p:spPr>
          <a:xfrm>
            <a:off x="6007902"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Estacionalidad</a:t>
            </a:r>
          </a:p>
        </p:txBody>
      </p:sp>
      <p:sp>
        <p:nvSpPr>
          <p:cNvPr id="18" name="Rectángulo 17">
            <a:extLst>
              <a:ext uri="{FF2B5EF4-FFF2-40B4-BE49-F238E27FC236}">
                <a16:creationId xmlns:a16="http://schemas.microsoft.com/office/drawing/2014/main" id="{3D232EED-79F1-A3D3-2A92-8383EBA95EE3}"/>
              </a:ext>
            </a:extLst>
          </p:cNvPr>
          <p:cNvSpPr/>
          <p:nvPr/>
        </p:nvSpPr>
        <p:spPr>
          <a:xfrm>
            <a:off x="8309417" y="2171246"/>
            <a:ext cx="1941486" cy="25450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Redes Neuronales</a:t>
            </a:r>
          </a:p>
        </p:txBody>
      </p:sp>
      <p:cxnSp>
        <p:nvCxnSpPr>
          <p:cNvPr id="6" name="Conector recto de flecha 5">
            <a:extLst>
              <a:ext uri="{FF2B5EF4-FFF2-40B4-BE49-F238E27FC236}">
                <a16:creationId xmlns:a16="http://schemas.microsoft.com/office/drawing/2014/main" id="{123E3AA2-338E-6681-A501-BEAD48C450F4}"/>
              </a:ext>
            </a:extLst>
          </p:cNvPr>
          <p:cNvCxnSpPr>
            <a:stCxn id="8" idx="6"/>
            <a:endCxn id="9" idx="2"/>
          </p:cNvCxnSpPr>
          <p:nvPr/>
        </p:nvCxnSpPr>
        <p:spPr>
          <a:xfrm flipV="1">
            <a:off x="2825576" y="1526212"/>
            <a:ext cx="1401592" cy="1"/>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18B67B40-F3C9-DDD7-060F-11C41822B42F}"/>
              </a:ext>
            </a:extLst>
          </p:cNvPr>
          <p:cNvCxnSpPr>
            <a:cxnSpLocks/>
            <a:endCxn id="10" idx="2"/>
          </p:cNvCxnSpPr>
          <p:nvPr/>
        </p:nvCxnSpPr>
        <p:spPr>
          <a:xfrm>
            <a:off x="5158784" y="1526208"/>
            <a:ext cx="1401654" cy="2"/>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47BC3CF5-A3D0-19F9-40CD-1C06E843D422}"/>
              </a:ext>
            </a:extLst>
          </p:cNvPr>
          <p:cNvCxnSpPr>
            <a:cxnSpLocks/>
            <a:endCxn id="11" idx="2"/>
          </p:cNvCxnSpPr>
          <p:nvPr/>
        </p:nvCxnSpPr>
        <p:spPr>
          <a:xfrm>
            <a:off x="7460361" y="1526210"/>
            <a:ext cx="1369837" cy="1"/>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 name="Rectángulo 4">
            <a:extLst>
              <a:ext uri="{FF2B5EF4-FFF2-40B4-BE49-F238E27FC236}">
                <a16:creationId xmlns:a16="http://schemas.microsoft.com/office/drawing/2014/main" id="{4AD1E4FF-690D-2D33-F9AC-4FF7DB68D361}"/>
              </a:ext>
            </a:extLst>
          </p:cNvPr>
          <p:cNvSpPr/>
          <p:nvPr/>
        </p:nvSpPr>
        <p:spPr>
          <a:xfrm>
            <a:off x="1408711" y="2171246"/>
            <a:ext cx="1941486" cy="25450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Análisis de Series de Tiempo</a:t>
            </a:r>
          </a:p>
        </p:txBody>
      </p:sp>
      <p:sp>
        <p:nvSpPr>
          <p:cNvPr id="15" name="Elipse 14">
            <a:extLst>
              <a:ext uri="{FF2B5EF4-FFF2-40B4-BE49-F238E27FC236}">
                <a16:creationId xmlns:a16="http://schemas.microsoft.com/office/drawing/2014/main" id="{196358AC-77EB-8D68-9252-D79C3809D958}"/>
              </a:ext>
            </a:extLst>
          </p:cNvPr>
          <p:cNvSpPr/>
          <p:nvPr/>
        </p:nvSpPr>
        <p:spPr>
          <a:xfrm>
            <a:off x="1921383" y="1076246"/>
            <a:ext cx="899923" cy="899923"/>
          </a:xfrm>
          <a:prstGeom prst="ellipse">
            <a:avLst/>
          </a:prstGeom>
          <a:solidFill>
            <a:schemeClr val="tx2">
              <a:lumMod val="50000"/>
              <a:lumOff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s-ES" sz="3200" b="1" dirty="0">
                <a:latin typeface="Calibri" panose="020F0502020204030204" pitchFamily="34" charset="0"/>
                <a:cs typeface="Calibri" panose="020F0502020204030204" pitchFamily="34" charset="0"/>
              </a:rPr>
              <a:t>I</a:t>
            </a:r>
          </a:p>
        </p:txBody>
      </p:sp>
    </p:spTree>
    <p:extLst>
      <p:ext uri="{BB962C8B-B14F-4D97-AF65-F5344CB8AC3E}">
        <p14:creationId xmlns:p14="http://schemas.microsoft.com/office/powerpoint/2010/main" val="273062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6" grpId="0" animBg="1"/>
      <p:bldP spid="17" grpId="0" animBg="1"/>
      <p:bldP spid="18" grpId="0" animBg="1"/>
      <p:bldP spid="5"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echa de dardo en el centro de la diana">
            <a:extLst>
              <a:ext uri="{FF2B5EF4-FFF2-40B4-BE49-F238E27FC236}">
                <a16:creationId xmlns:a16="http://schemas.microsoft.com/office/drawing/2014/main" id="{4C05FC9A-6EE7-BA03-7BBE-3E2F262AE3D6}"/>
              </a:ext>
            </a:extLst>
          </p:cNvPr>
          <p:cNvPicPr>
            <a:picLocks noChangeAspect="1"/>
          </p:cNvPicPr>
          <p:nvPr/>
        </p:nvPicPr>
        <p:blipFill>
          <a:blip r:embed="rId3">
            <a:grayscl/>
          </a:blip>
          <a:srcRect t="7864" b="7864"/>
          <a:stretch/>
        </p:blipFill>
        <p:spPr>
          <a:xfrm>
            <a:off x="20" y="0"/>
            <a:ext cx="12191980" cy="6867226"/>
          </a:xfrm>
          <a:prstGeom prst="rect">
            <a:avLst/>
          </a:prstGeom>
        </p:spPr>
      </p:pic>
      <p:sp>
        <p:nvSpPr>
          <p:cNvPr id="9" name="Flecha: pentágono 8">
            <a:extLst>
              <a:ext uri="{FF2B5EF4-FFF2-40B4-BE49-F238E27FC236}">
                <a16:creationId xmlns:a16="http://schemas.microsoft.com/office/drawing/2014/main" id="{085908B3-50CD-096F-4FA3-B7E5C4260F7C}"/>
              </a:ext>
            </a:extLst>
          </p:cNvPr>
          <p:cNvSpPr/>
          <p:nvPr/>
        </p:nvSpPr>
        <p:spPr>
          <a:xfrm>
            <a:off x="0" y="956953"/>
            <a:ext cx="8051800" cy="1171575"/>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800" dirty="0">
                <a:solidFill>
                  <a:schemeClr val="bg1"/>
                </a:solidFill>
              </a:rPr>
              <a:t> OBJETIVO DE LA UNIDAD</a:t>
            </a:r>
          </a:p>
        </p:txBody>
      </p:sp>
      <p:sp>
        <p:nvSpPr>
          <p:cNvPr id="5" name="Rectángulo 4">
            <a:extLst>
              <a:ext uri="{FF2B5EF4-FFF2-40B4-BE49-F238E27FC236}">
                <a16:creationId xmlns:a16="http://schemas.microsoft.com/office/drawing/2014/main" id="{3E6A6EAC-AF6B-129F-1630-2A4455BBA79F}"/>
              </a:ext>
            </a:extLst>
          </p:cNvPr>
          <p:cNvSpPr/>
          <p:nvPr/>
        </p:nvSpPr>
        <p:spPr>
          <a:xfrm>
            <a:off x="185492" y="3241142"/>
            <a:ext cx="8765468" cy="30767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s-ES" sz="2000" dirty="0">
                <a:solidFill>
                  <a:schemeClr val="accent1"/>
                </a:solidFill>
              </a:rPr>
              <a:t>Comprender qué son las series de tiempo y sus características.</a:t>
            </a:r>
          </a:p>
          <a:p>
            <a:pPr marL="342900" indent="-342900">
              <a:buFont typeface="Wingdings" panose="05000000000000000000" pitchFamily="2" charset="2"/>
              <a:buChar char="ü"/>
            </a:pPr>
            <a:r>
              <a:rPr lang="es-ES" sz="2000" dirty="0">
                <a:solidFill>
                  <a:schemeClr val="accent1"/>
                </a:solidFill>
              </a:rPr>
              <a:t>Reconocer los supuestos que deben cumplir el modelado de series de tiempo.</a:t>
            </a:r>
          </a:p>
          <a:p>
            <a:pPr marL="342900" indent="-342900">
              <a:buFont typeface="Wingdings" panose="05000000000000000000" pitchFamily="2" charset="2"/>
              <a:buChar char="ü"/>
            </a:pPr>
            <a:r>
              <a:rPr lang="es-ES" sz="2000" dirty="0">
                <a:solidFill>
                  <a:schemeClr val="accent1"/>
                </a:solidFill>
              </a:rPr>
              <a:t>Aplicar un análisis exploratorio de series de tiempo.</a:t>
            </a:r>
          </a:p>
        </p:txBody>
      </p:sp>
      <p:grpSp>
        <p:nvGrpSpPr>
          <p:cNvPr id="2" name="Grupo 1">
            <a:extLst>
              <a:ext uri="{FF2B5EF4-FFF2-40B4-BE49-F238E27FC236}">
                <a16:creationId xmlns:a16="http://schemas.microsoft.com/office/drawing/2014/main" id="{C771C3CD-8D8C-44EE-533A-0287E63A2808}"/>
              </a:ext>
            </a:extLst>
          </p:cNvPr>
          <p:cNvGrpSpPr/>
          <p:nvPr/>
        </p:nvGrpSpPr>
        <p:grpSpPr>
          <a:xfrm>
            <a:off x="8360953" y="5310170"/>
            <a:ext cx="1817873" cy="1817873"/>
            <a:chOff x="10122591" y="4729477"/>
            <a:chExt cx="1817873" cy="1817873"/>
          </a:xfrm>
        </p:grpSpPr>
        <p:sp>
          <p:nvSpPr>
            <p:cNvPr id="3" name="Rectángulo 2">
              <a:extLst>
                <a:ext uri="{FF2B5EF4-FFF2-40B4-BE49-F238E27FC236}">
                  <a16:creationId xmlns:a16="http://schemas.microsoft.com/office/drawing/2014/main" id="{94A6630A-7F8E-80E4-D535-C57970F07F2C}"/>
                </a:ext>
              </a:extLst>
            </p:cNvPr>
            <p:cNvSpPr/>
            <p:nvPr/>
          </p:nvSpPr>
          <p:spPr>
            <a:xfrm>
              <a:off x="10422384" y="5140011"/>
              <a:ext cx="1188423" cy="7210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Gráfico 5" descr="Comentario importante con relleno sólido">
              <a:extLst>
                <a:ext uri="{FF2B5EF4-FFF2-40B4-BE49-F238E27FC236}">
                  <a16:creationId xmlns:a16="http://schemas.microsoft.com/office/drawing/2014/main" id="{540A1284-2B4A-5AEE-8F6E-4701FC5DE9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2591" y="4729477"/>
              <a:ext cx="1817873" cy="1817873"/>
            </a:xfrm>
            <a:prstGeom prst="rect">
              <a:avLst/>
            </a:prstGeom>
          </p:spPr>
        </p:pic>
      </p:grpSp>
    </p:spTree>
    <p:extLst>
      <p:ext uri="{BB962C8B-B14F-4D97-AF65-F5344CB8AC3E}">
        <p14:creationId xmlns:p14="http://schemas.microsoft.com/office/powerpoint/2010/main" val="41878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22D93-3571-2C1A-817B-3BF9086D5407}"/>
              </a:ext>
            </a:extLst>
          </p:cNvPr>
          <p:cNvSpPr>
            <a:spLocks noGrp="1"/>
          </p:cNvSpPr>
          <p:nvPr>
            <p:ph type="title"/>
          </p:nvPr>
        </p:nvSpPr>
        <p:spPr>
          <a:xfrm>
            <a:off x="581192" y="702156"/>
            <a:ext cx="11029616" cy="1013800"/>
          </a:xfrm>
        </p:spPr>
        <p:txBody>
          <a:bodyPr anchor="b">
            <a:normAutofit/>
          </a:bodyPr>
          <a:lstStyle/>
          <a:p>
            <a:r>
              <a:rPr lang="es-ES" dirty="0"/>
              <a:t>CONTENIDOS</a:t>
            </a:r>
          </a:p>
        </p:txBody>
      </p:sp>
      <p:graphicFrame>
        <p:nvGraphicFramePr>
          <p:cNvPr id="5" name="Marcador de contenido 2">
            <a:extLst>
              <a:ext uri="{FF2B5EF4-FFF2-40B4-BE49-F238E27FC236}">
                <a16:creationId xmlns:a16="http://schemas.microsoft.com/office/drawing/2014/main" id="{14B6ECE3-4BD0-BF23-62AD-03E37000161B}"/>
              </a:ext>
            </a:extLst>
          </p:cNvPr>
          <p:cNvGraphicFramePr>
            <a:graphicFrameLocks noGrp="1"/>
          </p:cNvGraphicFramePr>
          <p:nvPr>
            <p:ph idx="1"/>
            <p:extLst>
              <p:ext uri="{D42A27DB-BD31-4B8C-83A1-F6EECF244321}">
                <p14:modId xmlns:p14="http://schemas.microsoft.com/office/powerpoint/2010/main" val="23792325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38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F780A-1477-F93A-C56B-964567DE4CE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3D9457-4423-7EA6-0241-4483FD1E2520}"/>
              </a:ext>
            </a:extLst>
          </p:cNvPr>
          <p:cNvPicPr>
            <a:picLocks noChangeAspect="1"/>
          </p:cNvPicPr>
          <p:nvPr/>
        </p:nvPicPr>
        <p:blipFill>
          <a:blip r:embed="rId3">
            <a:extLst>
              <a:ext uri="{837473B0-CC2E-450A-ABE3-18F120FF3D39}">
                <a1611:picAttrSrcUrl xmlns:a1611="http://schemas.microsoft.com/office/drawing/2016/11/main" r:id="rId4"/>
              </a:ext>
            </a:extLst>
          </a:blip>
          <a:srcRect l="11686" r="11686"/>
          <a:stretch/>
        </p:blipFill>
        <p:spPr>
          <a:xfrm>
            <a:off x="-3047" y="10"/>
            <a:ext cx="12191999" cy="6857990"/>
          </a:xfrm>
          <a:prstGeom prst="rect">
            <a:avLst/>
          </a:prstGeom>
        </p:spPr>
      </p:pic>
      <p:sp>
        <p:nvSpPr>
          <p:cNvPr id="4" name="Título 1">
            <a:extLst>
              <a:ext uri="{FF2B5EF4-FFF2-40B4-BE49-F238E27FC236}">
                <a16:creationId xmlns:a16="http://schemas.microsoft.com/office/drawing/2014/main" id="{0D730BD7-9BC3-93D3-A73A-A41DD351E88B}"/>
              </a:ext>
            </a:extLst>
          </p:cNvPr>
          <p:cNvSpPr txBox="1">
            <a:spLocks/>
          </p:cNvSpPr>
          <p:nvPr/>
        </p:nvSpPr>
        <p:spPr>
          <a:xfrm>
            <a:off x="-3047" y="2994274"/>
            <a:ext cx="12188952" cy="869451"/>
          </a:xfrm>
          <a:prstGeom prst="rect">
            <a:avLst/>
          </a:prstGeom>
          <a:solidFill>
            <a:schemeClr val="tx1">
              <a:lumMod val="95000"/>
              <a:lumOff val="5000"/>
              <a:alpha val="50000"/>
            </a:schemeClr>
          </a:solidFill>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5200" dirty="0">
                <a:solidFill>
                  <a:srgbClr val="FFFFFF"/>
                </a:solidFill>
              </a:rPr>
              <a:t>ANÁLISIS ESTADÍSTICO</a:t>
            </a:r>
          </a:p>
        </p:txBody>
      </p:sp>
      <p:pic>
        <p:nvPicPr>
          <p:cNvPr id="6" name="Picture 2">
            <a:extLst>
              <a:ext uri="{FF2B5EF4-FFF2-40B4-BE49-F238E27FC236}">
                <a16:creationId xmlns:a16="http://schemas.microsoft.com/office/drawing/2014/main" id="{2315A878-FF63-EBDD-0B8F-8A4C6C1B7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91" y="5950870"/>
            <a:ext cx="2526150" cy="77531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9E634CB-6B0B-7E36-34E9-4F9D20C5C409}"/>
              </a:ext>
            </a:extLst>
          </p:cNvPr>
          <p:cNvSpPr txBox="1"/>
          <p:nvPr/>
        </p:nvSpPr>
        <p:spPr>
          <a:xfrm>
            <a:off x="-3047" y="6858000"/>
            <a:ext cx="12191999" cy="230832"/>
          </a:xfrm>
          <a:prstGeom prst="rect">
            <a:avLst/>
          </a:prstGeom>
          <a:noFill/>
        </p:spPr>
        <p:txBody>
          <a:bodyPr wrap="square" rtlCol="0">
            <a:spAutoFit/>
          </a:bodyPr>
          <a:lstStyle/>
          <a:p>
            <a:r>
              <a:rPr lang="es-CL" sz="900">
                <a:hlinkClick r:id="rId4" tooltip="https://blog.roboforex.com/blog/2020/01/10/creating-a-trading-strategies-based-on-the-mean-reversion-and-momentum/"/>
              </a:rPr>
              <a:t>Esta foto</a:t>
            </a:r>
            <a:r>
              <a:rPr lang="es-CL" sz="900"/>
              <a:t> de Autor desconocido está bajo licencia </a:t>
            </a:r>
            <a:r>
              <a:rPr lang="es-CL" sz="900">
                <a:hlinkClick r:id="rId6" tooltip="https://creativecommons.org/licenses/by-nc/3.0/"/>
              </a:rPr>
              <a:t>CC BY-NC</a:t>
            </a:r>
            <a:endParaRPr lang="es-CL" sz="900"/>
          </a:p>
        </p:txBody>
      </p:sp>
    </p:spTree>
    <p:extLst>
      <p:ext uri="{BB962C8B-B14F-4D97-AF65-F5344CB8AC3E}">
        <p14:creationId xmlns:p14="http://schemas.microsoft.com/office/powerpoint/2010/main" val="41247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581192" y="2180497"/>
            <a:ext cx="11029615" cy="829404"/>
          </a:xfrm>
        </p:spPr>
        <p:txBody>
          <a:bodyPr/>
          <a:lstStyle/>
          <a:p>
            <a:pPr marL="0" indent="0">
              <a:buNone/>
            </a:pPr>
            <a:r>
              <a:rPr lang="es-ES" dirty="0"/>
              <a:t>El análisis estadístico de la </a:t>
            </a:r>
            <a:r>
              <a:rPr lang="es-ES" b="1" dirty="0"/>
              <a:t>media</a:t>
            </a:r>
            <a:r>
              <a:rPr lang="es-ES" dirty="0"/>
              <a:t>, la </a:t>
            </a:r>
            <a:r>
              <a:rPr lang="es-ES" b="1" dirty="0"/>
              <a:t>varianza</a:t>
            </a:r>
            <a:r>
              <a:rPr lang="es-ES" dirty="0"/>
              <a:t>, la </a:t>
            </a:r>
            <a:r>
              <a:rPr lang="es-ES" b="1" dirty="0"/>
              <a:t>autocorrelación </a:t>
            </a:r>
            <a:r>
              <a:rPr lang="es-ES" dirty="0"/>
              <a:t>y la </a:t>
            </a:r>
            <a:r>
              <a:rPr lang="es-ES" b="1" dirty="0" err="1"/>
              <a:t>autocovarianza</a:t>
            </a:r>
            <a:r>
              <a:rPr lang="es-ES" b="1" dirty="0"/>
              <a:t> </a:t>
            </a:r>
            <a:r>
              <a:rPr lang="es-ES" dirty="0"/>
              <a:t>de una serie temporal son fundamentales para comprender la estructura y el comportamiento de los datos a lo largo del tiempo.</a:t>
            </a:r>
          </a:p>
        </p:txBody>
      </p:sp>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graphicFrame>
        <p:nvGraphicFramePr>
          <p:cNvPr id="12" name="Diagrama 11">
            <a:extLst>
              <a:ext uri="{FF2B5EF4-FFF2-40B4-BE49-F238E27FC236}">
                <a16:creationId xmlns:a16="http://schemas.microsoft.com/office/drawing/2014/main" id="{004217B5-7C8B-9FCB-E575-B9EB1B5DD72D}"/>
              </a:ext>
            </a:extLst>
          </p:cNvPr>
          <p:cNvGraphicFramePr/>
          <p:nvPr/>
        </p:nvGraphicFramePr>
        <p:xfrm>
          <a:off x="2032000" y="3429000"/>
          <a:ext cx="8128000" cy="2709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581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6096000" y="2256696"/>
            <a:ext cx="5514808" cy="4125053"/>
          </a:xfrm>
        </p:spPr>
        <p:txBody>
          <a:bodyPr>
            <a:normAutofit/>
          </a:bodyPr>
          <a:lstStyle/>
          <a:p>
            <a:pPr marL="0" indent="0" algn="just">
              <a:buNone/>
            </a:pPr>
            <a:r>
              <a:rPr lang="es-ES" dirty="0"/>
              <a:t>La </a:t>
            </a:r>
            <a:r>
              <a:rPr lang="es-ES" b="1" dirty="0"/>
              <a:t>media</a:t>
            </a:r>
            <a:r>
              <a:rPr lang="es-ES" dirty="0"/>
              <a:t> proporciona una medida de tendencia central en la serie temporal. Calcula el valor promedio de los datos a lo largo de todo el período de tiempo.</a:t>
            </a:r>
          </a:p>
          <a:p>
            <a:pPr algn="just"/>
            <a:r>
              <a:rPr lang="es-ES" dirty="0"/>
              <a:t>La media es útil para comprender el nivel típico o esperado de la serie temporal.</a:t>
            </a:r>
          </a:p>
          <a:p>
            <a:pPr algn="just"/>
            <a:r>
              <a:rPr lang="es-ES" dirty="0"/>
              <a:t>Puede ayudar a identificar cambios en el nivel de la serie temporal a lo largo del tiempo, como tendencias ascendentes o descendentes.</a:t>
            </a:r>
          </a:p>
          <a:p>
            <a:pPr algn="just"/>
            <a:r>
              <a:rPr lang="es-ES" dirty="0"/>
              <a:t>Los cambios en el nivel pueden indicar fluctuaciones en el nivel típico de la serie temporal.</a:t>
            </a:r>
          </a:p>
        </p:txBody>
      </p:sp>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E68B06E9-66D3-5593-5D6B-19C7CA16EB43}"/>
              </a:ext>
            </a:extLst>
          </p:cNvPr>
          <p:cNvSpPr/>
          <p:nvPr/>
        </p:nvSpPr>
        <p:spPr>
          <a:xfrm>
            <a:off x="476250" y="2333625"/>
            <a:ext cx="4419600" cy="3676650"/>
          </a:xfrm>
          <a:prstGeom prst="homePlat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3200" dirty="0"/>
              <a:t>MEDIA</a:t>
            </a:r>
          </a:p>
        </p:txBody>
      </p:sp>
    </p:spTree>
    <p:extLst>
      <p:ext uri="{BB962C8B-B14F-4D97-AF65-F5344CB8AC3E}">
        <p14:creationId xmlns:p14="http://schemas.microsoft.com/office/powerpoint/2010/main" val="19594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6096000" y="2256696"/>
            <a:ext cx="5514808" cy="4125053"/>
          </a:xfrm>
        </p:spPr>
        <p:txBody>
          <a:bodyPr>
            <a:normAutofit/>
          </a:bodyPr>
          <a:lstStyle/>
          <a:p>
            <a:pPr marL="0" indent="0" algn="just">
              <a:buNone/>
            </a:pPr>
            <a:r>
              <a:rPr lang="es-ES" dirty="0"/>
              <a:t>La </a:t>
            </a:r>
            <a:r>
              <a:rPr lang="es-ES" b="1" dirty="0"/>
              <a:t>varianza</a:t>
            </a:r>
            <a:r>
              <a:rPr lang="es-ES" dirty="0"/>
              <a:t> mide la dispersión de los datos alrededor de la media. Indica cuánto varían los valores individuales de la serie temporal con respecto al valor promedio.</a:t>
            </a:r>
          </a:p>
          <a:p>
            <a:pPr algn="just"/>
            <a:r>
              <a:rPr lang="es-ES" dirty="0"/>
              <a:t>Una alta varianza sugiere una mayor variabilidad en los datos, mientras que una baja varianza indica una menor variabilidad.</a:t>
            </a:r>
          </a:p>
          <a:p>
            <a:pPr algn="just"/>
            <a:r>
              <a:rPr lang="es-ES" dirty="0"/>
              <a:t>Cambios en la variabilidad pueden indicar períodos de mayor o menor volatilidad en la serie temporal.</a:t>
            </a:r>
          </a:p>
        </p:txBody>
      </p:sp>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A6D2D512-836B-F41F-9F01-9EDF217C2E2B}"/>
              </a:ext>
            </a:extLst>
          </p:cNvPr>
          <p:cNvSpPr/>
          <p:nvPr/>
        </p:nvSpPr>
        <p:spPr>
          <a:xfrm>
            <a:off x="476250" y="2333625"/>
            <a:ext cx="4419600" cy="3676650"/>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3200" dirty="0"/>
              <a:t>VARIANZA</a:t>
            </a:r>
          </a:p>
        </p:txBody>
      </p:sp>
    </p:spTree>
    <p:extLst>
      <p:ext uri="{BB962C8B-B14F-4D97-AF65-F5344CB8AC3E}">
        <p14:creationId xmlns:p14="http://schemas.microsoft.com/office/powerpoint/2010/main" val="421010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F865-E825-D8BA-7CE2-F107F24C9F6D}"/>
              </a:ext>
            </a:extLst>
          </p:cNvPr>
          <p:cNvSpPr>
            <a:spLocks noGrp="1"/>
          </p:cNvSpPr>
          <p:nvPr>
            <p:ph type="title"/>
          </p:nvPr>
        </p:nvSpPr>
        <p:spPr/>
        <p:txBody>
          <a:bodyPr/>
          <a:lstStyle/>
          <a:p>
            <a:r>
              <a:rPr lang="es-ES" dirty="0"/>
              <a:t>ANÁLISIS ESTADÍSTICO</a:t>
            </a:r>
          </a:p>
        </p:txBody>
      </p:sp>
      <p:sp>
        <p:nvSpPr>
          <p:cNvPr id="11" name="Marcador de contenido 10">
            <a:extLst>
              <a:ext uri="{FF2B5EF4-FFF2-40B4-BE49-F238E27FC236}">
                <a16:creationId xmlns:a16="http://schemas.microsoft.com/office/drawing/2014/main" id="{B73BB304-3C23-240D-C671-31E15C5B630A}"/>
              </a:ext>
            </a:extLst>
          </p:cNvPr>
          <p:cNvSpPr>
            <a:spLocks noGrp="1"/>
          </p:cNvSpPr>
          <p:nvPr>
            <p:ph idx="1"/>
          </p:nvPr>
        </p:nvSpPr>
        <p:spPr>
          <a:xfrm>
            <a:off x="6096000" y="2256696"/>
            <a:ext cx="5514808" cy="4125053"/>
          </a:xfrm>
        </p:spPr>
        <p:txBody>
          <a:bodyPr>
            <a:normAutofit/>
          </a:bodyPr>
          <a:lstStyle/>
          <a:p>
            <a:pPr algn="just">
              <a:buFont typeface="Wingdings" panose="05000000000000000000" pitchFamily="2" charset="2"/>
              <a:buChar char="§"/>
            </a:pPr>
            <a:r>
              <a:rPr lang="es-ES" dirty="0"/>
              <a:t>La </a:t>
            </a:r>
            <a:r>
              <a:rPr lang="es-ES" b="1" dirty="0" err="1"/>
              <a:t>autocovarianza</a:t>
            </a:r>
            <a:r>
              <a:rPr lang="es-ES" dirty="0"/>
              <a:t> es una medida estadística que indica cómo se relacionan dos observaciones de una misma serie de datos en función del desplazamiento temporal entre ellas. </a:t>
            </a:r>
          </a:p>
          <a:p>
            <a:pPr algn="just">
              <a:buFont typeface="Wingdings" panose="05000000000000000000" pitchFamily="2" charset="2"/>
              <a:buChar char="§"/>
            </a:pPr>
            <a:r>
              <a:rPr lang="es-ES" dirty="0"/>
              <a:t>Es una medida de la covariación entre las observaciones de la serie consigo misma en diferentes momentos del tiempo.</a:t>
            </a:r>
          </a:p>
        </p:txBody>
      </p:sp>
      <p:grpSp>
        <p:nvGrpSpPr>
          <p:cNvPr id="6" name="Grupo 5">
            <a:extLst>
              <a:ext uri="{FF2B5EF4-FFF2-40B4-BE49-F238E27FC236}">
                <a16:creationId xmlns:a16="http://schemas.microsoft.com/office/drawing/2014/main" id="{7D3EC30E-8E30-3F59-4D1E-F9D678B280B8}"/>
              </a:ext>
            </a:extLst>
          </p:cNvPr>
          <p:cNvGrpSpPr/>
          <p:nvPr/>
        </p:nvGrpSpPr>
        <p:grpSpPr>
          <a:xfrm>
            <a:off x="10757121" y="808923"/>
            <a:ext cx="853686" cy="853686"/>
            <a:chOff x="10757121" y="808923"/>
            <a:chExt cx="853686" cy="853686"/>
          </a:xfrm>
        </p:grpSpPr>
        <p:sp>
          <p:nvSpPr>
            <p:cNvPr id="7" name="Elipse 6">
              <a:extLst>
                <a:ext uri="{FF2B5EF4-FFF2-40B4-BE49-F238E27FC236}">
                  <a16:creationId xmlns:a16="http://schemas.microsoft.com/office/drawing/2014/main" id="{7C749BBB-5D06-96E2-A52F-65DD4AB29DF8}"/>
                </a:ext>
              </a:extLst>
            </p:cNvPr>
            <p:cNvSpPr/>
            <p:nvPr/>
          </p:nvSpPr>
          <p:spPr>
            <a:xfrm>
              <a:off x="10757121" y="808923"/>
              <a:ext cx="853686" cy="853686"/>
            </a:xfrm>
            <a:prstGeom prst="ellipse">
              <a:avLst/>
            </a:prstGeom>
            <a:solidFill>
              <a:schemeClr val="accent2"/>
            </a:solidFill>
          </p:spPr>
          <p:style>
            <a:lnRef idx="0">
              <a:schemeClr val="dk1">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7" descr="Lupa con relleno sólido">
              <a:extLst>
                <a:ext uri="{FF2B5EF4-FFF2-40B4-BE49-F238E27FC236}">
                  <a16:creationId xmlns:a16="http://schemas.microsoft.com/office/drawing/2014/main" id="{6F3BE52B-7E72-AEF9-E8E6-8EF9BEC3028F}"/>
                </a:ext>
              </a:extLst>
            </p:cNvPr>
            <p:cNvSpPr/>
            <p:nvPr/>
          </p:nvSpPr>
          <p:spPr>
            <a:xfrm>
              <a:off x="10893312" y="933450"/>
              <a:ext cx="581025" cy="581025"/>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ES"/>
            </a:p>
          </p:txBody>
        </p:sp>
      </p:grpSp>
      <p:sp>
        <p:nvSpPr>
          <p:cNvPr id="3" name="Flecha: pentágono 2">
            <a:extLst>
              <a:ext uri="{FF2B5EF4-FFF2-40B4-BE49-F238E27FC236}">
                <a16:creationId xmlns:a16="http://schemas.microsoft.com/office/drawing/2014/main" id="{4234B732-FC13-F4AC-3D6E-C73860FA9A4E}"/>
              </a:ext>
            </a:extLst>
          </p:cNvPr>
          <p:cNvSpPr/>
          <p:nvPr/>
        </p:nvSpPr>
        <p:spPr>
          <a:xfrm>
            <a:off x="476250" y="2333625"/>
            <a:ext cx="4419600" cy="3676650"/>
          </a:xfrm>
          <a:prstGeom prst="homePlat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2600" dirty="0"/>
              <a:t>AUTOCOVARIANZA</a:t>
            </a:r>
          </a:p>
        </p:txBody>
      </p:sp>
    </p:spTree>
    <p:extLst>
      <p:ext uri="{BB962C8B-B14F-4D97-AF65-F5344CB8AC3E}">
        <p14:creationId xmlns:p14="http://schemas.microsoft.com/office/powerpoint/2010/main" val="16702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ersonalizado">
  <a:themeElements>
    <a:clrScheme name="Personalizado 1">
      <a:dk1>
        <a:sysClr val="windowText" lastClr="000000"/>
      </a:dk1>
      <a:lt1>
        <a:sysClr val="window" lastClr="FFFFFF"/>
      </a:lt1>
      <a:dk2>
        <a:srgbClr val="0E2841"/>
      </a:dk2>
      <a:lt2>
        <a:srgbClr val="E8E8E8"/>
      </a:lt2>
      <a:accent1>
        <a:srgbClr val="156082"/>
      </a:accent1>
      <a:accent2>
        <a:srgbClr val="A02B93"/>
      </a:accent2>
      <a:accent3>
        <a:srgbClr val="4EA72E"/>
      </a:accent3>
      <a:accent4>
        <a:srgbClr val="0F9ED5"/>
      </a:accent4>
      <a:accent5>
        <a:srgbClr val="E97132"/>
      </a:accent5>
      <a:accent6>
        <a:srgbClr val="196B24"/>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{DEE0B470-832C-4E26-8722-1B1A75943F86}tf56390039_win32</Template>
  <TotalTime>4901</TotalTime>
  <Words>1382</Words>
  <Application>Microsoft Office PowerPoint</Application>
  <PresentationFormat>Panorámica</PresentationFormat>
  <Paragraphs>123</Paragraphs>
  <Slides>19</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Calibri</vt:lpstr>
      <vt:lpstr>Cambria Math</vt:lpstr>
      <vt:lpstr>Gill Sans MT</vt:lpstr>
      <vt:lpstr>Times New Roman</vt:lpstr>
      <vt:lpstr>Wingdings</vt:lpstr>
      <vt:lpstr>Wingdings 2</vt:lpstr>
      <vt:lpstr>Personalizado</vt:lpstr>
      <vt:lpstr>Series de tiempo aplicadas</vt:lpstr>
      <vt:lpstr>RUTA DE APRENDIZAJE</vt:lpstr>
      <vt:lpstr>Presentación de PowerPoint</vt:lpstr>
      <vt:lpstr>CONTENIDOS</vt:lpstr>
      <vt:lpstr>Presentación de PowerPoint</vt:lpstr>
      <vt:lpstr>ANÁLISIS ESTADÍSTICO</vt:lpstr>
      <vt:lpstr>ANÁLISIS ESTADÍSTICO</vt:lpstr>
      <vt:lpstr>ANÁLISIS ESTADÍSTICO</vt:lpstr>
      <vt:lpstr>ANÁLISIS ESTADÍSTICO</vt:lpstr>
      <vt:lpstr>ANÁLISIS ESTADÍSTICO</vt:lpstr>
      <vt:lpstr>ANÁLISIS ESTADÍSTICO</vt:lpstr>
      <vt:lpstr>ANÁLISIS ESTADÍSTICO</vt:lpstr>
      <vt:lpstr>ANÁLISIS ESTADÍSTICO</vt:lpstr>
      <vt:lpstr>DESCOMPOSICIÓN</vt:lpstr>
      <vt:lpstr>DESCOMPOSICIÓN</vt:lpstr>
      <vt:lpstr>DESCOMPOSICIÓN</vt:lpstr>
      <vt:lpstr>DESCOMPOSICIÓN</vt:lpstr>
      <vt:lpstr>DESCOMPOSICIÓN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Series de tiempo aplicadas</dc:title>
  <dc:creator>PAULETTE NATALIE REYES BAEZA</dc:creator>
  <cp:lastModifiedBy>PAULETTE NATALIE REYES BAEZA</cp:lastModifiedBy>
  <cp:revision>13</cp:revision>
  <dcterms:created xsi:type="dcterms:W3CDTF">2024-04-27T08:30:48Z</dcterms:created>
  <dcterms:modified xsi:type="dcterms:W3CDTF">2024-12-06T17:58:48Z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4e9a4a-eb20-4aad-9a64-8872817c1a6f_Enabled">
    <vt:lpwstr>true</vt:lpwstr>
  </property>
  <property fmtid="{D5CDD505-2E9C-101B-9397-08002B2CF9AE}" pid="3" name="MSIP_Label_9f4e9a4a-eb20-4aad-9a64-8872817c1a6f_SetDate">
    <vt:lpwstr>2024-07-30T13:36:43Z</vt:lpwstr>
  </property>
  <property fmtid="{D5CDD505-2E9C-101B-9397-08002B2CF9AE}" pid="4" name="MSIP_Label_9f4e9a4a-eb20-4aad-9a64-8872817c1a6f_Method">
    <vt:lpwstr>Standard</vt:lpwstr>
  </property>
  <property fmtid="{D5CDD505-2E9C-101B-9397-08002B2CF9AE}" pid="5" name="MSIP_Label_9f4e9a4a-eb20-4aad-9a64-8872817c1a6f_Name">
    <vt:lpwstr>defa4170-0d19-0005-0004-bc88714345d2</vt:lpwstr>
  </property>
  <property fmtid="{D5CDD505-2E9C-101B-9397-08002B2CF9AE}" pid="6" name="MSIP_Label_9f4e9a4a-eb20-4aad-9a64-8872817c1a6f_SiteId">
    <vt:lpwstr>7a599002-001c-432c-846e-1ddca9f6b299</vt:lpwstr>
  </property>
  <property fmtid="{D5CDD505-2E9C-101B-9397-08002B2CF9AE}" pid="7" name="MSIP_Label_9f4e9a4a-eb20-4aad-9a64-8872817c1a6f_ActionId">
    <vt:lpwstr>7cf794bd-3845-49b0-876d-17a4f5a7991c</vt:lpwstr>
  </property>
  <property fmtid="{D5CDD505-2E9C-101B-9397-08002B2CF9AE}" pid="8" name="MSIP_Label_9f4e9a4a-eb20-4aad-9a64-8872817c1a6f_ContentBits">
    <vt:lpwstr>0</vt:lpwstr>
  </property>
</Properties>
</file>