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4" r:id="rId3"/>
    <p:sldId id="271" r:id="rId4"/>
    <p:sldId id="309" r:id="rId5"/>
    <p:sldId id="379" r:id="rId6"/>
    <p:sldId id="614" r:id="rId7"/>
    <p:sldId id="613" r:id="rId8"/>
    <p:sldId id="600" r:id="rId9"/>
    <p:sldId id="608" r:id="rId10"/>
    <p:sldId id="615" r:id="rId11"/>
    <p:sldId id="616" r:id="rId12"/>
    <p:sldId id="617" r:id="rId13"/>
    <p:sldId id="263" r:id="rId14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3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63316-5BD0-46E0-84CF-2B429D312AB7}" v="394" dt="2024-12-06T03:35:20.745"/>
  </p1510:revLst>
</p1510:revInfo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7D470B-0C4F-425D-A2EC-F7E00C6F5ED5}" type="doc">
      <dgm:prSet loTypeId="urn:microsoft.com/office/officeart/2018/5/layout/IconCircle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A7FAFA2-1163-4757-876B-A8024C7149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 dirty="0"/>
            <a:t>METODOLOGÍA BOX-JENKINS</a:t>
          </a:r>
          <a:endParaRPr lang="en-US" dirty="0"/>
        </a:p>
      </dgm:t>
    </dgm:pt>
    <dgm:pt modelId="{FB63A8EE-C5ED-4BFE-84EF-46627058BA25}" type="parTrans" cxnId="{780E89AE-3D5D-4295-B4FC-3245790F28B5}">
      <dgm:prSet/>
      <dgm:spPr/>
      <dgm:t>
        <a:bodyPr/>
        <a:lstStyle/>
        <a:p>
          <a:endParaRPr lang="en-US"/>
        </a:p>
      </dgm:t>
    </dgm:pt>
    <dgm:pt modelId="{D44571B8-2C0B-4A70-8FC5-956ADAF23B6B}" type="sibTrans" cxnId="{780E89AE-3D5D-4295-B4FC-3245790F28B5}">
      <dgm:prSet/>
      <dgm:spPr/>
      <dgm:t>
        <a:bodyPr/>
        <a:lstStyle/>
        <a:p>
          <a:endParaRPr lang="en-US"/>
        </a:p>
      </dgm:t>
    </dgm:pt>
    <dgm:pt modelId="{75DD6EA4-B97E-44BF-B515-BBF5A57C99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 dirty="0"/>
            <a:t>modelos ESTOCÁSTICOS</a:t>
          </a:r>
          <a:endParaRPr lang="en-US" dirty="0"/>
        </a:p>
      </dgm:t>
    </dgm:pt>
    <dgm:pt modelId="{65C4AE39-59A4-4738-8C23-BF1B23616749}" type="parTrans" cxnId="{038EB467-710C-484A-AAA5-AB781C6DEA1D}">
      <dgm:prSet/>
      <dgm:spPr/>
      <dgm:t>
        <a:bodyPr/>
        <a:lstStyle/>
        <a:p>
          <a:endParaRPr lang="en-US"/>
        </a:p>
      </dgm:t>
    </dgm:pt>
    <dgm:pt modelId="{55F61A69-9AD3-41C8-A655-863D2DC8F5CF}" type="sibTrans" cxnId="{038EB467-710C-484A-AAA5-AB781C6DEA1D}">
      <dgm:prSet/>
      <dgm:spPr/>
      <dgm:t>
        <a:bodyPr/>
        <a:lstStyle/>
        <a:p>
          <a:endParaRPr lang="en-US"/>
        </a:p>
      </dgm:t>
    </dgm:pt>
    <dgm:pt modelId="{548C85EA-A9F8-43AE-BC9D-85019C8B3FD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 dirty="0"/>
            <a:t>ESTACIONARIEDAD</a:t>
          </a:r>
          <a:endParaRPr lang="en-US" dirty="0"/>
        </a:p>
      </dgm:t>
    </dgm:pt>
    <dgm:pt modelId="{EC27FC12-29B2-40B2-BA9E-DB035553B70B}" type="parTrans" cxnId="{7AC3140A-8637-4465-AEF6-0C260D12BFD5}">
      <dgm:prSet/>
      <dgm:spPr/>
      <dgm:t>
        <a:bodyPr/>
        <a:lstStyle/>
        <a:p>
          <a:endParaRPr lang="en-US"/>
        </a:p>
      </dgm:t>
    </dgm:pt>
    <dgm:pt modelId="{FE59ABF9-79A6-44EF-B7ED-7EBC9C1AE41E}" type="sibTrans" cxnId="{7AC3140A-8637-4465-AEF6-0C260D12BFD5}">
      <dgm:prSet/>
      <dgm:spPr/>
      <dgm:t>
        <a:bodyPr/>
        <a:lstStyle/>
        <a:p>
          <a:endParaRPr lang="en-US"/>
        </a:p>
      </dgm:t>
    </dgm:pt>
    <dgm:pt modelId="{84A4494B-40F0-4685-BDD4-421C1C952662}" type="pres">
      <dgm:prSet presAssocID="{317D470B-0C4F-425D-A2EC-F7E00C6F5ED5}" presName="root" presStyleCnt="0">
        <dgm:presLayoutVars>
          <dgm:dir val="rev"/>
          <dgm:resizeHandles val="exact"/>
        </dgm:presLayoutVars>
      </dgm:prSet>
      <dgm:spPr/>
    </dgm:pt>
    <dgm:pt modelId="{2F2F343C-A057-45C5-9E1C-63EB40013572}" type="pres">
      <dgm:prSet presAssocID="{75DD6EA4-B97E-44BF-B515-BBF5A57C99B3}" presName="compNode" presStyleCnt="0"/>
      <dgm:spPr/>
    </dgm:pt>
    <dgm:pt modelId="{68671F4D-C157-419F-996B-F52BE96FF32F}" type="pres">
      <dgm:prSet presAssocID="{75DD6EA4-B97E-44BF-B515-BBF5A57C99B3}" presName="iconBgRect" presStyleLbl="bgShp" presStyleIdx="0" presStyleCnt="3"/>
      <dgm:spPr>
        <a:solidFill>
          <a:schemeClr val="accent5"/>
        </a:solidFill>
      </dgm:spPr>
    </dgm:pt>
    <dgm:pt modelId="{A7FB46B6-BFC6-4823-9628-FFF494D97CE9}" type="pres">
      <dgm:prSet presAssocID="{75DD6EA4-B97E-44BF-B515-BBF5A57C99B3}" presName="iconRect" presStyleLbl="node1" presStyleIdx="0" presStyleCnt="3" custLinFactNeighborY="-809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do con relleno sólido"/>
        </a:ext>
      </dgm:extLst>
    </dgm:pt>
    <dgm:pt modelId="{40CDCD6D-8177-4B41-87F7-320AD368E14D}" type="pres">
      <dgm:prSet presAssocID="{75DD6EA4-B97E-44BF-B515-BBF5A57C99B3}" presName="spaceRect" presStyleCnt="0"/>
      <dgm:spPr/>
    </dgm:pt>
    <dgm:pt modelId="{83E77CCA-CC9D-45C7-993E-A66481869B53}" type="pres">
      <dgm:prSet presAssocID="{75DD6EA4-B97E-44BF-B515-BBF5A57C99B3}" presName="textRect" presStyleLbl="revTx" presStyleIdx="0" presStyleCnt="3">
        <dgm:presLayoutVars>
          <dgm:chMax val="1"/>
          <dgm:chPref val="1"/>
        </dgm:presLayoutVars>
      </dgm:prSet>
      <dgm:spPr/>
    </dgm:pt>
    <dgm:pt modelId="{1110820A-40D1-4E9D-B1E9-082C9A9FEC0C}" type="pres">
      <dgm:prSet presAssocID="{55F61A69-9AD3-41C8-A655-863D2DC8F5CF}" presName="sibTrans" presStyleCnt="0"/>
      <dgm:spPr/>
    </dgm:pt>
    <dgm:pt modelId="{19489FF7-37E8-49CA-93C6-2290363B2456}" type="pres">
      <dgm:prSet presAssocID="{548C85EA-A9F8-43AE-BC9D-85019C8B3FD2}" presName="compNode" presStyleCnt="0"/>
      <dgm:spPr/>
    </dgm:pt>
    <dgm:pt modelId="{01096F5E-044A-4CEE-B70D-2DE7F09B4D3D}" type="pres">
      <dgm:prSet presAssocID="{548C85EA-A9F8-43AE-BC9D-85019C8B3FD2}" presName="iconBgRect" presStyleLbl="bgShp" presStyleIdx="1" presStyleCnt="3"/>
      <dgm:spPr>
        <a:solidFill>
          <a:schemeClr val="accent3"/>
        </a:solidFill>
      </dgm:spPr>
    </dgm:pt>
    <dgm:pt modelId="{1DB30337-8AC8-4809-BDD4-77DC0B7BE4AD}" type="pres">
      <dgm:prSet presAssocID="{548C85EA-A9F8-43AE-BC9D-85019C8B3F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lueta de Buda con relleno sólido"/>
        </a:ext>
      </dgm:extLst>
    </dgm:pt>
    <dgm:pt modelId="{685C1B30-E22C-4D58-B104-3016DADF5A62}" type="pres">
      <dgm:prSet presAssocID="{548C85EA-A9F8-43AE-BC9D-85019C8B3FD2}" presName="spaceRect" presStyleCnt="0"/>
      <dgm:spPr/>
    </dgm:pt>
    <dgm:pt modelId="{E40F3C40-E222-450B-8E7E-4346F595263E}" type="pres">
      <dgm:prSet presAssocID="{548C85EA-A9F8-43AE-BC9D-85019C8B3FD2}" presName="textRect" presStyleLbl="revTx" presStyleIdx="1" presStyleCnt="3">
        <dgm:presLayoutVars>
          <dgm:chMax val="1"/>
          <dgm:chPref val="1"/>
        </dgm:presLayoutVars>
      </dgm:prSet>
      <dgm:spPr/>
    </dgm:pt>
    <dgm:pt modelId="{D4C71AAC-A3E8-4F2D-B720-1C9D6414B567}" type="pres">
      <dgm:prSet presAssocID="{FE59ABF9-79A6-44EF-B7ED-7EBC9C1AE41E}" presName="sibTrans" presStyleCnt="0"/>
      <dgm:spPr/>
    </dgm:pt>
    <dgm:pt modelId="{BFB27394-441F-4EC2-B66B-FA4D1FC2B63D}" type="pres">
      <dgm:prSet presAssocID="{EA7FAFA2-1163-4757-876B-A8024C7149D8}" presName="compNode" presStyleCnt="0"/>
      <dgm:spPr/>
    </dgm:pt>
    <dgm:pt modelId="{E9A16BDE-31F1-482D-92C9-D19CC50102D8}" type="pres">
      <dgm:prSet presAssocID="{EA7FAFA2-1163-4757-876B-A8024C7149D8}" presName="iconBgRect" presStyleLbl="bgShp" presStyleIdx="2" presStyleCnt="3"/>
      <dgm:spPr>
        <a:solidFill>
          <a:schemeClr val="accent4"/>
        </a:solidFill>
      </dgm:spPr>
    </dgm:pt>
    <dgm:pt modelId="{0E40E763-4EA6-4E25-AECE-768F8B612E06}" type="pres">
      <dgm:prSet presAssocID="{EA7FAFA2-1163-4757-876B-A8024C7149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írculos con flechas con relleno sólido"/>
        </a:ext>
      </dgm:extLst>
    </dgm:pt>
    <dgm:pt modelId="{8E1AC0BC-8A18-4576-A29D-B50FCF14BC5D}" type="pres">
      <dgm:prSet presAssocID="{EA7FAFA2-1163-4757-876B-A8024C7149D8}" presName="spaceRect" presStyleCnt="0"/>
      <dgm:spPr/>
    </dgm:pt>
    <dgm:pt modelId="{CFFE620F-5D14-4D9A-AB20-854806BAB185}" type="pres">
      <dgm:prSet presAssocID="{EA7FAFA2-1163-4757-876B-A8024C7149D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AC3140A-8637-4465-AEF6-0C260D12BFD5}" srcId="{317D470B-0C4F-425D-A2EC-F7E00C6F5ED5}" destId="{548C85EA-A9F8-43AE-BC9D-85019C8B3FD2}" srcOrd="1" destOrd="0" parTransId="{EC27FC12-29B2-40B2-BA9E-DB035553B70B}" sibTransId="{FE59ABF9-79A6-44EF-B7ED-7EBC9C1AE41E}"/>
    <dgm:cxn modelId="{7E180714-9747-4C5F-9B18-3A72E378275E}" type="presOf" srcId="{75DD6EA4-B97E-44BF-B515-BBF5A57C99B3}" destId="{83E77CCA-CC9D-45C7-993E-A66481869B53}" srcOrd="0" destOrd="0" presId="urn:microsoft.com/office/officeart/2018/5/layout/IconCircleLabelList"/>
    <dgm:cxn modelId="{8CD6D963-1E91-4EEC-94D8-5583C59D2252}" type="presOf" srcId="{548C85EA-A9F8-43AE-BC9D-85019C8B3FD2}" destId="{E40F3C40-E222-450B-8E7E-4346F595263E}" srcOrd="0" destOrd="0" presId="urn:microsoft.com/office/officeart/2018/5/layout/IconCircleLabelList"/>
    <dgm:cxn modelId="{E1C58C67-1597-4119-BBAB-3F74B538658B}" type="presOf" srcId="{EA7FAFA2-1163-4757-876B-A8024C7149D8}" destId="{CFFE620F-5D14-4D9A-AB20-854806BAB185}" srcOrd="0" destOrd="0" presId="urn:microsoft.com/office/officeart/2018/5/layout/IconCircleLabelList"/>
    <dgm:cxn modelId="{038EB467-710C-484A-AAA5-AB781C6DEA1D}" srcId="{317D470B-0C4F-425D-A2EC-F7E00C6F5ED5}" destId="{75DD6EA4-B97E-44BF-B515-BBF5A57C99B3}" srcOrd="0" destOrd="0" parTransId="{65C4AE39-59A4-4738-8C23-BF1B23616749}" sibTransId="{55F61A69-9AD3-41C8-A655-863D2DC8F5CF}"/>
    <dgm:cxn modelId="{780E89AE-3D5D-4295-B4FC-3245790F28B5}" srcId="{317D470B-0C4F-425D-A2EC-F7E00C6F5ED5}" destId="{EA7FAFA2-1163-4757-876B-A8024C7149D8}" srcOrd="2" destOrd="0" parTransId="{FB63A8EE-C5ED-4BFE-84EF-46627058BA25}" sibTransId="{D44571B8-2C0B-4A70-8FC5-956ADAF23B6B}"/>
    <dgm:cxn modelId="{296464DC-1639-499A-8EEB-70C46D70FE58}" type="presOf" srcId="{317D470B-0C4F-425D-A2EC-F7E00C6F5ED5}" destId="{84A4494B-40F0-4685-BDD4-421C1C952662}" srcOrd="0" destOrd="0" presId="urn:microsoft.com/office/officeart/2018/5/layout/IconCircleLabelList"/>
    <dgm:cxn modelId="{D66676B1-ED21-4126-89EC-FF4710C16654}" type="presParOf" srcId="{84A4494B-40F0-4685-BDD4-421C1C952662}" destId="{2F2F343C-A057-45C5-9E1C-63EB40013572}" srcOrd="0" destOrd="0" presId="urn:microsoft.com/office/officeart/2018/5/layout/IconCircleLabelList"/>
    <dgm:cxn modelId="{6CE9C630-5172-4821-BA8E-D158D275C21C}" type="presParOf" srcId="{2F2F343C-A057-45C5-9E1C-63EB40013572}" destId="{68671F4D-C157-419F-996B-F52BE96FF32F}" srcOrd="0" destOrd="0" presId="urn:microsoft.com/office/officeart/2018/5/layout/IconCircleLabelList"/>
    <dgm:cxn modelId="{7035EB86-3F1F-462A-8F29-169FC99A981B}" type="presParOf" srcId="{2F2F343C-A057-45C5-9E1C-63EB40013572}" destId="{A7FB46B6-BFC6-4823-9628-FFF494D97CE9}" srcOrd="1" destOrd="0" presId="urn:microsoft.com/office/officeart/2018/5/layout/IconCircleLabelList"/>
    <dgm:cxn modelId="{921024DE-441B-4FA1-B441-35751A3AF22A}" type="presParOf" srcId="{2F2F343C-A057-45C5-9E1C-63EB40013572}" destId="{40CDCD6D-8177-4B41-87F7-320AD368E14D}" srcOrd="2" destOrd="0" presId="urn:microsoft.com/office/officeart/2018/5/layout/IconCircleLabelList"/>
    <dgm:cxn modelId="{DED4FA5A-1D54-4905-A797-9FBA2A12B9E8}" type="presParOf" srcId="{2F2F343C-A057-45C5-9E1C-63EB40013572}" destId="{83E77CCA-CC9D-45C7-993E-A66481869B53}" srcOrd="3" destOrd="0" presId="urn:microsoft.com/office/officeart/2018/5/layout/IconCircleLabelList"/>
    <dgm:cxn modelId="{806FF73A-2361-456C-A2D2-2CE384A51A5A}" type="presParOf" srcId="{84A4494B-40F0-4685-BDD4-421C1C952662}" destId="{1110820A-40D1-4E9D-B1E9-082C9A9FEC0C}" srcOrd="1" destOrd="0" presId="urn:microsoft.com/office/officeart/2018/5/layout/IconCircleLabelList"/>
    <dgm:cxn modelId="{1FEFDE16-D588-4EF7-BA59-D289DADA7C9D}" type="presParOf" srcId="{84A4494B-40F0-4685-BDD4-421C1C952662}" destId="{19489FF7-37E8-49CA-93C6-2290363B2456}" srcOrd="2" destOrd="0" presId="urn:microsoft.com/office/officeart/2018/5/layout/IconCircleLabelList"/>
    <dgm:cxn modelId="{6EBB8C07-9EAC-4AAB-8CEF-6267F00AF6F0}" type="presParOf" srcId="{19489FF7-37E8-49CA-93C6-2290363B2456}" destId="{01096F5E-044A-4CEE-B70D-2DE7F09B4D3D}" srcOrd="0" destOrd="0" presId="urn:microsoft.com/office/officeart/2018/5/layout/IconCircleLabelList"/>
    <dgm:cxn modelId="{DE9B08F4-B14D-4280-A490-552ED8AFAA97}" type="presParOf" srcId="{19489FF7-37E8-49CA-93C6-2290363B2456}" destId="{1DB30337-8AC8-4809-BDD4-77DC0B7BE4AD}" srcOrd="1" destOrd="0" presId="urn:microsoft.com/office/officeart/2018/5/layout/IconCircleLabelList"/>
    <dgm:cxn modelId="{1FAEE027-CFDE-4B17-979D-3A7FDDCBCA7C}" type="presParOf" srcId="{19489FF7-37E8-49CA-93C6-2290363B2456}" destId="{685C1B30-E22C-4D58-B104-3016DADF5A62}" srcOrd="2" destOrd="0" presId="urn:microsoft.com/office/officeart/2018/5/layout/IconCircleLabelList"/>
    <dgm:cxn modelId="{BC84C388-2BCA-4B8D-B678-99A8CB903C6B}" type="presParOf" srcId="{19489FF7-37E8-49CA-93C6-2290363B2456}" destId="{E40F3C40-E222-450B-8E7E-4346F595263E}" srcOrd="3" destOrd="0" presId="urn:microsoft.com/office/officeart/2018/5/layout/IconCircleLabelList"/>
    <dgm:cxn modelId="{E4EA5170-AE48-45AE-920E-B8BDBC75948A}" type="presParOf" srcId="{84A4494B-40F0-4685-BDD4-421C1C952662}" destId="{D4C71AAC-A3E8-4F2D-B720-1C9D6414B567}" srcOrd="3" destOrd="0" presId="urn:microsoft.com/office/officeart/2018/5/layout/IconCircleLabelList"/>
    <dgm:cxn modelId="{929714AC-9693-437A-9DE9-7A76B00FF1B4}" type="presParOf" srcId="{84A4494B-40F0-4685-BDD4-421C1C952662}" destId="{BFB27394-441F-4EC2-B66B-FA4D1FC2B63D}" srcOrd="4" destOrd="0" presId="urn:microsoft.com/office/officeart/2018/5/layout/IconCircleLabelList"/>
    <dgm:cxn modelId="{9047D58C-2B06-4514-9975-0B73AC81210C}" type="presParOf" srcId="{BFB27394-441F-4EC2-B66B-FA4D1FC2B63D}" destId="{E9A16BDE-31F1-482D-92C9-D19CC50102D8}" srcOrd="0" destOrd="0" presId="urn:microsoft.com/office/officeart/2018/5/layout/IconCircleLabelList"/>
    <dgm:cxn modelId="{3551F49F-FF0F-4E1C-9B2C-1D4ED6864276}" type="presParOf" srcId="{BFB27394-441F-4EC2-B66B-FA4D1FC2B63D}" destId="{0E40E763-4EA6-4E25-AECE-768F8B612E06}" srcOrd="1" destOrd="0" presId="urn:microsoft.com/office/officeart/2018/5/layout/IconCircleLabelList"/>
    <dgm:cxn modelId="{C408E3CF-1D49-457E-85B0-1D0647E5F25C}" type="presParOf" srcId="{BFB27394-441F-4EC2-B66B-FA4D1FC2B63D}" destId="{8E1AC0BC-8A18-4576-A29D-B50FCF14BC5D}" srcOrd="2" destOrd="0" presId="urn:microsoft.com/office/officeart/2018/5/layout/IconCircleLabelList"/>
    <dgm:cxn modelId="{014B0C4E-C55C-42F9-BD15-E0BE3E7E4A75}" type="presParOf" srcId="{BFB27394-441F-4EC2-B66B-FA4D1FC2B63D}" destId="{CFFE620F-5D14-4D9A-AB20-854806BAB18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648D83-6A8C-41A2-9072-233EB5A5834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38669F1-84C3-405B-97AC-B6A44C469702}">
      <dgm:prSet/>
      <dgm:spPr/>
      <dgm:t>
        <a:bodyPr/>
        <a:lstStyle/>
        <a:p>
          <a:r>
            <a:rPr lang="es-MX" dirty="0"/>
            <a:t>Aplicaciones del método Box-Jenkins: Pronósticos financieros, Análisis de demanda, Econometría, Control de calidad, etc.</a:t>
          </a:r>
          <a:endParaRPr lang="en-US" dirty="0"/>
        </a:p>
      </dgm:t>
    </dgm:pt>
    <dgm:pt modelId="{C16C78FC-5551-4B2D-9B91-14931028F362}" type="parTrans" cxnId="{24CB2673-4F57-4A5D-92AC-535482FD54BC}">
      <dgm:prSet/>
      <dgm:spPr/>
      <dgm:t>
        <a:bodyPr/>
        <a:lstStyle/>
        <a:p>
          <a:endParaRPr lang="en-US"/>
        </a:p>
      </dgm:t>
    </dgm:pt>
    <dgm:pt modelId="{35F03CE2-BD19-46EA-BE9E-82D6FDD549CA}" type="sibTrans" cxnId="{24CB2673-4F57-4A5D-92AC-535482FD54BC}">
      <dgm:prSet/>
      <dgm:spPr/>
      <dgm:t>
        <a:bodyPr/>
        <a:lstStyle/>
        <a:p>
          <a:endParaRPr lang="en-US"/>
        </a:p>
      </dgm:t>
    </dgm:pt>
    <dgm:pt modelId="{F8DE5B29-DAC5-430C-8CE0-801187298179}">
      <dgm:prSet/>
      <dgm:spPr/>
      <dgm:t>
        <a:bodyPr/>
        <a:lstStyle/>
        <a:p>
          <a:r>
            <a:rPr lang="es-MX"/>
            <a:t>Ventajas: Es un método robusto y ampliamente utilizado en análisis de series temporales. Permite incorporar tanto componentes estacionales como no estacionales.</a:t>
          </a:r>
          <a:endParaRPr lang="en-US"/>
        </a:p>
      </dgm:t>
    </dgm:pt>
    <dgm:pt modelId="{40830923-4743-459A-8909-33149900E4B1}" type="parTrans" cxnId="{BAEE26EC-8B1A-4AFD-82DC-ADEC4D2CB5A5}">
      <dgm:prSet/>
      <dgm:spPr/>
      <dgm:t>
        <a:bodyPr/>
        <a:lstStyle/>
        <a:p>
          <a:endParaRPr lang="en-US"/>
        </a:p>
      </dgm:t>
    </dgm:pt>
    <dgm:pt modelId="{965D6AF5-5DC9-457D-85EF-6A4DCB82FD3D}" type="sibTrans" cxnId="{BAEE26EC-8B1A-4AFD-82DC-ADEC4D2CB5A5}">
      <dgm:prSet/>
      <dgm:spPr/>
      <dgm:t>
        <a:bodyPr/>
        <a:lstStyle/>
        <a:p>
          <a:endParaRPr lang="en-US"/>
        </a:p>
      </dgm:t>
    </dgm:pt>
    <dgm:pt modelId="{F6D06613-1E3C-42ED-BD65-DDF9954E0E81}">
      <dgm:prSet/>
      <dgm:spPr/>
      <dgm:t>
        <a:bodyPr/>
        <a:lstStyle/>
        <a:p>
          <a:r>
            <a:rPr lang="es-MX"/>
            <a:t>Limitaciones: Requiere series temporales relativamente largas y de buena calidad. Puede ser complejo y laborioso, especialmente en la fase de identificación del modelo.</a:t>
          </a:r>
          <a:endParaRPr lang="en-US"/>
        </a:p>
      </dgm:t>
    </dgm:pt>
    <dgm:pt modelId="{63CFB8F2-145A-4378-9CC0-742F0D0A363A}" type="parTrans" cxnId="{0746AB88-3396-4763-B9B2-EBCBD7E755D2}">
      <dgm:prSet/>
      <dgm:spPr/>
      <dgm:t>
        <a:bodyPr/>
        <a:lstStyle/>
        <a:p>
          <a:endParaRPr lang="en-US"/>
        </a:p>
      </dgm:t>
    </dgm:pt>
    <dgm:pt modelId="{4C4A9D07-7CD9-4884-A163-6679FF0BCA4A}" type="sibTrans" cxnId="{0746AB88-3396-4763-B9B2-EBCBD7E755D2}">
      <dgm:prSet/>
      <dgm:spPr/>
      <dgm:t>
        <a:bodyPr/>
        <a:lstStyle/>
        <a:p>
          <a:endParaRPr lang="en-US"/>
        </a:p>
      </dgm:t>
    </dgm:pt>
    <dgm:pt modelId="{F415A5F2-BD79-4E8E-B23E-5334524A3F80}" type="pres">
      <dgm:prSet presAssocID="{A6648D83-6A8C-41A2-9072-233EB5A5834B}" presName="root" presStyleCnt="0">
        <dgm:presLayoutVars>
          <dgm:dir/>
          <dgm:resizeHandles val="exact"/>
        </dgm:presLayoutVars>
      </dgm:prSet>
      <dgm:spPr/>
    </dgm:pt>
    <dgm:pt modelId="{77C74C3E-2384-4FB6-9AC3-92DB5D544E02}" type="pres">
      <dgm:prSet presAssocID="{C38669F1-84C3-405B-97AC-B6A44C469702}" presName="compNode" presStyleCnt="0"/>
      <dgm:spPr/>
    </dgm:pt>
    <dgm:pt modelId="{7624790F-8E57-4F58-BD73-3AC4AD5F4D5A}" type="pres">
      <dgm:prSet presAssocID="{C38669F1-84C3-405B-97AC-B6A44C469702}" presName="bgRect" presStyleLbl="bgShp" presStyleIdx="0" presStyleCnt="3"/>
      <dgm:spPr/>
    </dgm:pt>
    <dgm:pt modelId="{A82A8547-E091-485B-8E25-FCA251175F2F}" type="pres">
      <dgm:prSet presAssocID="{C38669F1-84C3-405B-97AC-B6A44C4697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0285AFFC-E24D-49A7-81E3-4F7D36A68184}" type="pres">
      <dgm:prSet presAssocID="{C38669F1-84C3-405B-97AC-B6A44C469702}" presName="spaceRect" presStyleCnt="0"/>
      <dgm:spPr/>
    </dgm:pt>
    <dgm:pt modelId="{3D076359-1653-4CCA-9657-184A0769316A}" type="pres">
      <dgm:prSet presAssocID="{C38669F1-84C3-405B-97AC-B6A44C469702}" presName="parTx" presStyleLbl="revTx" presStyleIdx="0" presStyleCnt="3">
        <dgm:presLayoutVars>
          <dgm:chMax val="0"/>
          <dgm:chPref val="0"/>
        </dgm:presLayoutVars>
      </dgm:prSet>
      <dgm:spPr/>
    </dgm:pt>
    <dgm:pt modelId="{44D8F571-8B2A-4056-9C91-DA8DA2A08A2A}" type="pres">
      <dgm:prSet presAssocID="{35F03CE2-BD19-46EA-BE9E-82D6FDD549CA}" presName="sibTrans" presStyleCnt="0"/>
      <dgm:spPr/>
    </dgm:pt>
    <dgm:pt modelId="{11F34E00-B888-49AB-9174-BECF19190C47}" type="pres">
      <dgm:prSet presAssocID="{F8DE5B29-DAC5-430C-8CE0-801187298179}" presName="compNode" presStyleCnt="0"/>
      <dgm:spPr/>
    </dgm:pt>
    <dgm:pt modelId="{D40145CE-092A-43A9-BF31-53054A12F04A}" type="pres">
      <dgm:prSet presAssocID="{F8DE5B29-DAC5-430C-8CE0-801187298179}" presName="bgRect" presStyleLbl="bgShp" presStyleIdx="1" presStyleCnt="3"/>
      <dgm:spPr/>
    </dgm:pt>
    <dgm:pt modelId="{788B1E86-D100-4CB0-85B9-0605FFE9DE35}" type="pres">
      <dgm:prSet presAssocID="{F8DE5B29-DAC5-430C-8CE0-80118729817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D24E28CE-5FA2-4301-B8B7-3B587356EE35}" type="pres">
      <dgm:prSet presAssocID="{F8DE5B29-DAC5-430C-8CE0-801187298179}" presName="spaceRect" presStyleCnt="0"/>
      <dgm:spPr/>
    </dgm:pt>
    <dgm:pt modelId="{E3EDEF33-FFCA-4134-8D4E-F9BECFA8CB07}" type="pres">
      <dgm:prSet presAssocID="{F8DE5B29-DAC5-430C-8CE0-801187298179}" presName="parTx" presStyleLbl="revTx" presStyleIdx="1" presStyleCnt="3">
        <dgm:presLayoutVars>
          <dgm:chMax val="0"/>
          <dgm:chPref val="0"/>
        </dgm:presLayoutVars>
      </dgm:prSet>
      <dgm:spPr/>
    </dgm:pt>
    <dgm:pt modelId="{17BA96A1-0B7A-465F-B63A-EC4E62A67C38}" type="pres">
      <dgm:prSet presAssocID="{965D6AF5-5DC9-457D-85EF-6A4DCB82FD3D}" presName="sibTrans" presStyleCnt="0"/>
      <dgm:spPr/>
    </dgm:pt>
    <dgm:pt modelId="{796CC021-986F-4825-B185-40FFC065D7DD}" type="pres">
      <dgm:prSet presAssocID="{F6D06613-1E3C-42ED-BD65-DDF9954E0E81}" presName="compNode" presStyleCnt="0"/>
      <dgm:spPr/>
    </dgm:pt>
    <dgm:pt modelId="{E517D2CD-F28A-4F43-AAE8-05AEB53F8A98}" type="pres">
      <dgm:prSet presAssocID="{F6D06613-1E3C-42ED-BD65-DDF9954E0E81}" presName="bgRect" presStyleLbl="bgShp" presStyleIdx="2" presStyleCnt="3"/>
      <dgm:spPr/>
    </dgm:pt>
    <dgm:pt modelId="{8F321A9A-809B-483D-BD1D-01DD1DDC1D75}" type="pres">
      <dgm:prSet presAssocID="{F6D06613-1E3C-42ED-BD65-DDF9954E0E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calada"/>
        </a:ext>
      </dgm:extLst>
    </dgm:pt>
    <dgm:pt modelId="{57F0E851-B71D-4191-8F16-54FA44C851F9}" type="pres">
      <dgm:prSet presAssocID="{F6D06613-1E3C-42ED-BD65-DDF9954E0E81}" presName="spaceRect" presStyleCnt="0"/>
      <dgm:spPr/>
    </dgm:pt>
    <dgm:pt modelId="{F7A1DE8E-8EFC-4586-A659-2D1643828407}" type="pres">
      <dgm:prSet presAssocID="{F6D06613-1E3C-42ED-BD65-DDF9954E0E8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4CB2673-4F57-4A5D-92AC-535482FD54BC}" srcId="{A6648D83-6A8C-41A2-9072-233EB5A5834B}" destId="{C38669F1-84C3-405B-97AC-B6A44C469702}" srcOrd="0" destOrd="0" parTransId="{C16C78FC-5551-4B2D-9B91-14931028F362}" sibTransId="{35F03CE2-BD19-46EA-BE9E-82D6FDD549CA}"/>
    <dgm:cxn modelId="{DF165D78-F664-4817-ABC0-C7F3E6D98318}" type="presOf" srcId="{C38669F1-84C3-405B-97AC-B6A44C469702}" destId="{3D076359-1653-4CCA-9657-184A0769316A}" srcOrd="0" destOrd="0" presId="urn:microsoft.com/office/officeart/2018/2/layout/IconVerticalSolidList"/>
    <dgm:cxn modelId="{1B97465A-2F01-4625-B6E2-202AB35F1270}" type="presOf" srcId="{F6D06613-1E3C-42ED-BD65-DDF9954E0E81}" destId="{F7A1DE8E-8EFC-4586-A659-2D1643828407}" srcOrd="0" destOrd="0" presId="urn:microsoft.com/office/officeart/2018/2/layout/IconVerticalSolidList"/>
    <dgm:cxn modelId="{0746AB88-3396-4763-B9B2-EBCBD7E755D2}" srcId="{A6648D83-6A8C-41A2-9072-233EB5A5834B}" destId="{F6D06613-1E3C-42ED-BD65-DDF9954E0E81}" srcOrd="2" destOrd="0" parTransId="{63CFB8F2-145A-4378-9CC0-742F0D0A363A}" sibTransId="{4C4A9D07-7CD9-4884-A163-6679FF0BCA4A}"/>
    <dgm:cxn modelId="{1527749E-6632-455C-9C3A-AD4323C36DCA}" type="presOf" srcId="{A6648D83-6A8C-41A2-9072-233EB5A5834B}" destId="{F415A5F2-BD79-4E8E-B23E-5334524A3F80}" srcOrd="0" destOrd="0" presId="urn:microsoft.com/office/officeart/2018/2/layout/IconVerticalSolidList"/>
    <dgm:cxn modelId="{D91A94C7-5240-439B-9BBA-11B050D33AAA}" type="presOf" srcId="{F8DE5B29-DAC5-430C-8CE0-801187298179}" destId="{E3EDEF33-FFCA-4134-8D4E-F9BECFA8CB07}" srcOrd="0" destOrd="0" presId="urn:microsoft.com/office/officeart/2018/2/layout/IconVerticalSolidList"/>
    <dgm:cxn modelId="{BAEE26EC-8B1A-4AFD-82DC-ADEC4D2CB5A5}" srcId="{A6648D83-6A8C-41A2-9072-233EB5A5834B}" destId="{F8DE5B29-DAC5-430C-8CE0-801187298179}" srcOrd="1" destOrd="0" parTransId="{40830923-4743-459A-8909-33149900E4B1}" sibTransId="{965D6AF5-5DC9-457D-85EF-6A4DCB82FD3D}"/>
    <dgm:cxn modelId="{9B464459-D213-42C6-88E7-FFED261E5338}" type="presParOf" srcId="{F415A5F2-BD79-4E8E-B23E-5334524A3F80}" destId="{77C74C3E-2384-4FB6-9AC3-92DB5D544E02}" srcOrd="0" destOrd="0" presId="urn:microsoft.com/office/officeart/2018/2/layout/IconVerticalSolidList"/>
    <dgm:cxn modelId="{A0138882-92C6-4515-8779-3997CD8AFBAC}" type="presParOf" srcId="{77C74C3E-2384-4FB6-9AC3-92DB5D544E02}" destId="{7624790F-8E57-4F58-BD73-3AC4AD5F4D5A}" srcOrd="0" destOrd="0" presId="urn:microsoft.com/office/officeart/2018/2/layout/IconVerticalSolidList"/>
    <dgm:cxn modelId="{5A07A4E1-DA05-435E-8BC8-08AE7368C8C8}" type="presParOf" srcId="{77C74C3E-2384-4FB6-9AC3-92DB5D544E02}" destId="{A82A8547-E091-485B-8E25-FCA251175F2F}" srcOrd="1" destOrd="0" presId="urn:microsoft.com/office/officeart/2018/2/layout/IconVerticalSolidList"/>
    <dgm:cxn modelId="{80772B72-658A-4B28-B50F-51B540B95FBD}" type="presParOf" srcId="{77C74C3E-2384-4FB6-9AC3-92DB5D544E02}" destId="{0285AFFC-E24D-49A7-81E3-4F7D36A68184}" srcOrd="2" destOrd="0" presId="urn:microsoft.com/office/officeart/2018/2/layout/IconVerticalSolidList"/>
    <dgm:cxn modelId="{13B5CBBB-8F39-438B-A4AC-4933085DF3BC}" type="presParOf" srcId="{77C74C3E-2384-4FB6-9AC3-92DB5D544E02}" destId="{3D076359-1653-4CCA-9657-184A0769316A}" srcOrd="3" destOrd="0" presId="urn:microsoft.com/office/officeart/2018/2/layout/IconVerticalSolidList"/>
    <dgm:cxn modelId="{D65DF51B-0708-41CC-9FAD-329359898063}" type="presParOf" srcId="{F415A5F2-BD79-4E8E-B23E-5334524A3F80}" destId="{44D8F571-8B2A-4056-9C91-DA8DA2A08A2A}" srcOrd="1" destOrd="0" presId="urn:microsoft.com/office/officeart/2018/2/layout/IconVerticalSolidList"/>
    <dgm:cxn modelId="{0CF9074A-AF44-4225-B0A0-197504CDE95B}" type="presParOf" srcId="{F415A5F2-BD79-4E8E-B23E-5334524A3F80}" destId="{11F34E00-B888-49AB-9174-BECF19190C47}" srcOrd="2" destOrd="0" presId="urn:microsoft.com/office/officeart/2018/2/layout/IconVerticalSolidList"/>
    <dgm:cxn modelId="{8C75A58E-E89D-457E-912C-9B6B0B65B734}" type="presParOf" srcId="{11F34E00-B888-49AB-9174-BECF19190C47}" destId="{D40145CE-092A-43A9-BF31-53054A12F04A}" srcOrd="0" destOrd="0" presId="urn:microsoft.com/office/officeart/2018/2/layout/IconVerticalSolidList"/>
    <dgm:cxn modelId="{9FE8684C-B7A1-4745-9F2E-31429A403DC3}" type="presParOf" srcId="{11F34E00-B888-49AB-9174-BECF19190C47}" destId="{788B1E86-D100-4CB0-85B9-0605FFE9DE35}" srcOrd="1" destOrd="0" presId="urn:microsoft.com/office/officeart/2018/2/layout/IconVerticalSolidList"/>
    <dgm:cxn modelId="{552A593F-8DDB-4AB4-9AFE-D26B2264E936}" type="presParOf" srcId="{11F34E00-B888-49AB-9174-BECF19190C47}" destId="{D24E28CE-5FA2-4301-B8B7-3B587356EE35}" srcOrd="2" destOrd="0" presId="urn:microsoft.com/office/officeart/2018/2/layout/IconVerticalSolidList"/>
    <dgm:cxn modelId="{79CB3640-D535-4FAE-8E94-C90F7755BFA7}" type="presParOf" srcId="{11F34E00-B888-49AB-9174-BECF19190C47}" destId="{E3EDEF33-FFCA-4134-8D4E-F9BECFA8CB07}" srcOrd="3" destOrd="0" presId="urn:microsoft.com/office/officeart/2018/2/layout/IconVerticalSolidList"/>
    <dgm:cxn modelId="{E8EAB971-A6FD-4335-AC13-9C3CAAEED9AD}" type="presParOf" srcId="{F415A5F2-BD79-4E8E-B23E-5334524A3F80}" destId="{17BA96A1-0B7A-465F-B63A-EC4E62A67C38}" srcOrd="3" destOrd="0" presId="urn:microsoft.com/office/officeart/2018/2/layout/IconVerticalSolidList"/>
    <dgm:cxn modelId="{E57754E2-ABEF-4810-8949-2FA7568077EF}" type="presParOf" srcId="{F415A5F2-BD79-4E8E-B23E-5334524A3F80}" destId="{796CC021-986F-4825-B185-40FFC065D7DD}" srcOrd="4" destOrd="0" presId="urn:microsoft.com/office/officeart/2018/2/layout/IconVerticalSolidList"/>
    <dgm:cxn modelId="{CB1BBC53-E7B9-4796-8996-AE7602A455FD}" type="presParOf" srcId="{796CC021-986F-4825-B185-40FFC065D7DD}" destId="{E517D2CD-F28A-4F43-AAE8-05AEB53F8A98}" srcOrd="0" destOrd="0" presId="urn:microsoft.com/office/officeart/2018/2/layout/IconVerticalSolidList"/>
    <dgm:cxn modelId="{4D6D3626-9A2B-4C1A-8829-4C7827FB7146}" type="presParOf" srcId="{796CC021-986F-4825-B185-40FFC065D7DD}" destId="{8F321A9A-809B-483D-BD1D-01DD1DDC1D75}" srcOrd="1" destOrd="0" presId="urn:microsoft.com/office/officeart/2018/2/layout/IconVerticalSolidList"/>
    <dgm:cxn modelId="{03D0E582-369D-414C-9729-08793D67EE12}" type="presParOf" srcId="{796CC021-986F-4825-B185-40FFC065D7DD}" destId="{57F0E851-B71D-4191-8F16-54FA44C851F9}" srcOrd="2" destOrd="0" presId="urn:microsoft.com/office/officeart/2018/2/layout/IconVerticalSolidList"/>
    <dgm:cxn modelId="{290F36AE-93EA-4409-9AE8-55B99B1280B5}" type="presParOf" srcId="{796CC021-986F-4825-B185-40FFC065D7DD}" destId="{F7A1DE8E-8EFC-4586-A659-2D16438284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71F4D-C157-419F-996B-F52BE96FF32F}">
      <dsp:nvSpPr>
        <dsp:cNvPr id="0" name=""/>
        <dsp:cNvSpPr/>
      </dsp:nvSpPr>
      <dsp:spPr>
        <a:xfrm>
          <a:off x="8353182" y="174151"/>
          <a:ext cx="1990125" cy="1990125"/>
        </a:xfrm>
        <a:prstGeom prst="ellipse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FB46B6-BFC6-4823-9628-FFF494D97CE9}">
      <dsp:nvSpPr>
        <dsp:cNvPr id="0" name=""/>
        <dsp:cNvSpPr/>
      </dsp:nvSpPr>
      <dsp:spPr>
        <a:xfrm>
          <a:off x="8777307" y="589038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77CCA-CC9D-45C7-993E-A66481869B53}">
      <dsp:nvSpPr>
        <dsp:cNvPr id="0" name=""/>
        <dsp:cNvSpPr/>
      </dsp:nvSpPr>
      <dsp:spPr>
        <a:xfrm>
          <a:off x="7716995" y="2784151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400" kern="1200" dirty="0"/>
            <a:t>modelos ESTOCÁSTICOS</a:t>
          </a:r>
          <a:endParaRPr lang="en-US" sz="2400" kern="1200" dirty="0"/>
        </a:p>
      </dsp:txBody>
      <dsp:txXfrm>
        <a:off x="7716995" y="2784151"/>
        <a:ext cx="3262500" cy="720000"/>
      </dsp:txXfrm>
    </dsp:sp>
    <dsp:sp modelId="{01096F5E-044A-4CEE-B70D-2DE7F09B4D3D}">
      <dsp:nvSpPr>
        <dsp:cNvPr id="0" name=""/>
        <dsp:cNvSpPr/>
      </dsp:nvSpPr>
      <dsp:spPr>
        <a:xfrm>
          <a:off x="4519745" y="174151"/>
          <a:ext cx="1990125" cy="1990125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30337-8AC8-4809-BDD4-77DC0B7BE4AD}">
      <dsp:nvSpPr>
        <dsp:cNvPr id="0" name=""/>
        <dsp:cNvSpPr/>
      </dsp:nvSpPr>
      <dsp:spPr>
        <a:xfrm>
          <a:off x="4943870" y="598276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F3C40-E222-450B-8E7E-4346F595263E}">
      <dsp:nvSpPr>
        <dsp:cNvPr id="0" name=""/>
        <dsp:cNvSpPr/>
      </dsp:nvSpPr>
      <dsp:spPr>
        <a:xfrm>
          <a:off x="3883557" y="2784151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400" kern="1200" dirty="0"/>
            <a:t>ESTACIONARIEDAD</a:t>
          </a:r>
          <a:endParaRPr lang="en-US" sz="2400" kern="1200" dirty="0"/>
        </a:p>
      </dsp:txBody>
      <dsp:txXfrm>
        <a:off x="3883557" y="2784151"/>
        <a:ext cx="3262500" cy="720000"/>
      </dsp:txXfrm>
    </dsp:sp>
    <dsp:sp modelId="{E9A16BDE-31F1-482D-92C9-D19CC50102D8}">
      <dsp:nvSpPr>
        <dsp:cNvPr id="0" name=""/>
        <dsp:cNvSpPr/>
      </dsp:nvSpPr>
      <dsp:spPr>
        <a:xfrm>
          <a:off x="686307" y="174151"/>
          <a:ext cx="1990125" cy="1990125"/>
        </a:xfrm>
        <a:prstGeom prst="ellipse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0E763-4EA6-4E25-AECE-768F8B612E06}">
      <dsp:nvSpPr>
        <dsp:cNvPr id="0" name=""/>
        <dsp:cNvSpPr/>
      </dsp:nvSpPr>
      <dsp:spPr>
        <a:xfrm>
          <a:off x="1110432" y="598276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FE620F-5D14-4D9A-AB20-854806BAB185}">
      <dsp:nvSpPr>
        <dsp:cNvPr id="0" name=""/>
        <dsp:cNvSpPr/>
      </dsp:nvSpPr>
      <dsp:spPr>
        <a:xfrm>
          <a:off x="50119" y="2784151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400" kern="1200" dirty="0"/>
            <a:t>METODOLOGÍA BOX-JENKINS</a:t>
          </a:r>
          <a:endParaRPr lang="en-US" sz="2400" kern="1200" dirty="0"/>
        </a:p>
      </dsp:txBody>
      <dsp:txXfrm>
        <a:off x="50119" y="2784151"/>
        <a:ext cx="32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4790F-8E57-4F58-BD73-3AC4AD5F4D5A}">
      <dsp:nvSpPr>
        <dsp:cNvPr id="0" name=""/>
        <dsp:cNvSpPr/>
      </dsp:nvSpPr>
      <dsp:spPr>
        <a:xfrm>
          <a:off x="0" y="449"/>
          <a:ext cx="11029615" cy="10506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A8547-E091-485B-8E25-FCA251175F2F}">
      <dsp:nvSpPr>
        <dsp:cNvPr id="0" name=""/>
        <dsp:cNvSpPr/>
      </dsp:nvSpPr>
      <dsp:spPr>
        <a:xfrm>
          <a:off x="317832" y="236853"/>
          <a:ext cx="577877" cy="577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76359-1653-4CCA-9657-184A0769316A}">
      <dsp:nvSpPr>
        <dsp:cNvPr id="0" name=""/>
        <dsp:cNvSpPr/>
      </dsp:nvSpPr>
      <dsp:spPr>
        <a:xfrm>
          <a:off x="1213543" y="449"/>
          <a:ext cx="9816071" cy="1050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8" tIns="111198" rIns="111198" bIns="11119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Aplicaciones del método Box-Jenkins: Pronósticos financieros, Análisis de demanda, Econometría, Control de calidad, etc.</a:t>
          </a:r>
          <a:endParaRPr lang="en-US" sz="2100" kern="1200" dirty="0"/>
        </a:p>
      </dsp:txBody>
      <dsp:txXfrm>
        <a:off x="1213543" y="449"/>
        <a:ext cx="9816071" cy="1050687"/>
      </dsp:txXfrm>
    </dsp:sp>
    <dsp:sp modelId="{D40145CE-092A-43A9-BF31-53054A12F04A}">
      <dsp:nvSpPr>
        <dsp:cNvPr id="0" name=""/>
        <dsp:cNvSpPr/>
      </dsp:nvSpPr>
      <dsp:spPr>
        <a:xfrm>
          <a:off x="0" y="1313807"/>
          <a:ext cx="11029615" cy="10506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B1E86-D100-4CB0-85B9-0605FFE9DE35}">
      <dsp:nvSpPr>
        <dsp:cNvPr id="0" name=""/>
        <dsp:cNvSpPr/>
      </dsp:nvSpPr>
      <dsp:spPr>
        <a:xfrm>
          <a:off x="317832" y="1550212"/>
          <a:ext cx="577877" cy="577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EDEF33-FFCA-4134-8D4E-F9BECFA8CB07}">
      <dsp:nvSpPr>
        <dsp:cNvPr id="0" name=""/>
        <dsp:cNvSpPr/>
      </dsp:nvSpPr>
      <dsp:spPr>
        <a:xfrm>
          <a:off x="1213543" y="1313807"/>
          <a:ext cx="9816071" cy="1050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8" tIns="111198" rIns="111198" bIns="11119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Ventajas: Es un método robusto y ampliamente utilizado en análisis de series temporales. Permite incorporar tanto componentes estacionales como no estacionales.</a:t>
          </a:r>
          <a:endParaRPr lang="en-US" sz="2100" kern="1200"/>
        </a:p>
      </dsp:txBody>
      <dsp:txXfrm>
        <a:off x="1213543" y="1313807"/>
        <a:ext cx="9816071" cy="1050687"/>
      </dsp:txXfrm>
    </dsp:sp>
    <dsp:sp modelId="{E517D2CD-F28A-4F43-AAE8-05AEB53F8A98}">
      <dsp:nvSpPr>
        <dsp:cNvPr id="0" name=""/>
        <dsp:cNvSpPr/>
      </dsp:nvSpPr>
      <dsp:spPr>
        <a:xfrm>
          <a:off x="0" y="2627166"/>
          <a:ext cx="11029615" cy="10506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21A9A-809B-483D-BD1D-01DD1DDC1D75}">
      <dsp:nvSpPr>
        <dsp:cNvPr id="0" name=""/>
        <dsp:cNvSpPr/>
      </dsp:nvSpPr>
      <dsp:spPr>
        <a:xfrm>
          <a:off x="317832" y="2863571"/>
          <a:ext cx="577877" cy="5778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1DE8E-8EFC-4586-A659-2D1643828407}">
      <dsp:nvSpPr>
        <dsp:cNvPr id="0" name=""/>
        <dsp:cNvSpPr/>
      </dsp:nvSpPr>
      <dsp:spPr>
        <a:xfrm>
          <a:off x="1213543" y="2627166"/>
          <a:ext cx="9816071" cy="1050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8" tIns="111198" rIns="111198" bIns="11119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Limitaciones: Requiere series temporales relativamente largas y de buena calidad. Puede ser complejo y laborioso, especialmente en la fase de identificación del modelo.</a:t>
          </a:r>
          <a:endParaRPr lang="en-US" sz="2100" kern="1200"/>
        </a:p>
      </dsp:txBody>
      <dsp:txXfrm>
        <a:off x="1213543" y="2627166"/>
        <a:ext cx="9816071" cy="1050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20/12/2024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20/12/2024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noProof="0" smtClean="0"/>
              <a:t>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57515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43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20/12/2024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20/12/2024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20/12/2024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20/12/2024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20/12/2024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20/12/2024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20/12/2024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20/12/2024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20/12/2024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20/12/2024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20/12/2024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20/12/2024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ago.com/es/academy/choose-best-research-methodology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pixnio.com/es/objetos/libros/lupa-pagina-papel-investigacion-texto-libro" TargetMode="Externa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6000" dirty="0">
                <a:solidFill>
                  <a:schemeClr val="bg1"/>
                </a:solidFill>
              </a:rPr>
              <a:t>Series de tiempo aplicadas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895244"/>
          </a:xfrm>
        </p:spPr>
        <p:txBody>
          <a:bodyPr rtlCol="0">
            <a:normAutofit/>
          </a:bodyPr>
          <a:lstStyle/>
          <a:p>
            <a:pPr rtl="0"/>
            <a:r>
              <a:rPr lang="es-ES" sz="2000" dirty="0">
                <a:solidFill>
                  <a:schemeClr val="bg1"/>
                </a:solidFill>
              </a:rPr>
              <a:t>Magister data </a:t>
            </a:r>
            <a:r>
              <a:rPr lang="es-ES" sz="2000" dirty="0" err="1">
                <a:solidFill>
                  <a:schemeClr val="bg1"/>
                </a:solidFill>
              </a:rPr>
              <a:t>science</a:t>
            </a:r>
            <a:endParaRPr lang="es-ES" sz="2000" dirty="0">
              <a:solidFill>
                <a:schemeClr val="bg1"/>
              </a:solidFill>
            </a:endParaRPr>
          </a:p>
          <a:p>
            <a:pPr rtl="0"/>
            <a:r>
              <a:rPr lang="es-ES" sz="1400" dirty="0">
                <a:solidFill>
                  <a:srgbClr val="7CEBFF"/>
                </a:solidFill>
              </a:rPr>
              <a:t>DOCENTE: </a:t>
            </a:r>
            <a:r>
              <a:rPr lang="es-ES" sz="1400" dirty="0" err="1">
                <a:solidFill>
                  <a:srgbClr val="7CEBFF"/>
                </a:solidFill>
              </a:rPr>
              <a:t>PaULETTE</a:t>
            </a:r>
            <a:r>
              <a:rPr lang="es-ES" sz="1400" dirty="0">
                <a:solidFill>
                  <a:srgbClr val="7CEBFF"/>
                </a:solidFill>
              </a:rPr>
              <a:t> REYES BAEZA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904BA2-03C7-5FEA-CBAF-2BD14CBFE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322" y="722289"/>
            <a:ext cx="3836145" cy="117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4347D-0706-D93A-CF38-7994C6621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B855C-0B8E-515B-4E53-6745515F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 BOX-JENKINS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8F124B4-557C-795E-59DF-45F41F60EDA3}"/>
              </a:ext>
            </a:extLst>
          </p:cNvPr>
          <p:cNvGrpSpPr/>
          <p:nvPr/>
        </p:nvGrpSpPr>
        <p:grpSpPr>
          <a:xfrm>
            <a:off x="10757121" y="808923"/>
            <a:ext cx="853686" cy="853686"/>
            <a:chOff x="10757121" y="808923"/>
            <a:chExt cx="853686" cy="853686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E42DF796-308B-7E0F-3F7F-63E7998D5A7E}"/>
                </a:ext>
              </a:extLst>
            </p:cNvPr>
            <p:cNvSpPr/>
            <p:nvPr/>
          </p:nvSpPr>
          <p:spPr>
            <a:xfrm>
              <a:off x="10757121" y="808923"/>
              <a:ext cx="853686" cy="85368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9" name="Rectángulo 8" descr="Círculos con flechas con relleno sólido">
              <a:extLst>
                <a:ext uri="{FF2B5EF4-FFF2-40B4-BE49-F238E27FC236}">
                  <a16:creationId xmlns:a16="http://schemas.microsoft.com/office/drawing/2014/main" id="{8ADCFD01-EBA5-FEB7-80A3-8EE6F757E075}"/>
                </a:ext>
              </a:extLst>
            </p:cNvPr>
            <p:cNvSpPr/>
            <p:nvPr/>
          </p:nvSpPr>
          <p:spPr>
            <a:xfrm>
              <a:off x="10893312" y="933450"/>
              <a:ext cx="581025" cy="581025"/>
            </a:xfrm>
            <a:prstGeom prst="rect">
              <a:avLst/>
            </a:pr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B93BBB-6AAA-02AA-8D94-EE5C44012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97513" y="2416030"/>
            <a:ext cx="5895799" cy="3957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/>
              <a:t>Una vez identificado el modelo, se estiman los parámetros del modelo utilizando métodos estadísticos como la máxima verosimilitud. </a:t>
            </a:r>
            <a:endParaRPr lang="es-CL" sz="2000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A48AAAF-D006-20D4-48E7-8503367C2129}"/>
              </a:ext>
            </a:extLst>
          </p:cNvPr>
          <p:cNvSpPr/>
          <p:nvPr/>
        </p:nvSpPr>
        <p:spPr>
          <a:xfrm>
            <a:off x="796705" y="2416030"/>
            <a:ext cx="2899351" cy="2899351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400" dirty="0"/>
          </a:p>
        </p:txBody>
      </p:sp>
      <p:pic>
        <p:nvPicPr>
          <p:cNvPr id="14" name="Gráfico 13" descr="Calculadora con relleno sólido">
            <a:extLst>
              <a:ext uri="{FF2B5EF4-FFF2-40B4-BE49-F238E27FC236}">
                <a16:creationId xmlns:a16="http://schemas.microsoft.com/office/drawing/2014/main" id="{17620EB7-5A79-C914-17E7-3ECD198312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43953" y="2927803"/>
            <a:ext cx="1875803" cy="1875803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3C2E961-A2C8-F9E6-F456-BC4358A6BB1E}"/>
              </a:ext>
            </a:extLst>
          </p:cNvPr>
          <p:cNvSpPr txBox="1"/>
          <p:nvPr/>
        </p:nvSpPr>
        <p:spPr>
          <a:xfrm>
            <a:off x="711271" y="5530003"/>
            <a:ext cx="3141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ESTIMACIÓN DE COEFICIENTES</a:t>
            </a:r>
            <a:endParaRPr lang="es-CL" sz="2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20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A906D-634F-C98F-D7AA-23183B962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5EEBE-731F-BB08-98C4-B9836997F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 BOX-JENKINS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8A131190-71E7-D86A-B4DB-6C9B59600505}"/>
              </a:ext>
            </a:extLst>
          </p:cNvPr>
          <p:cNvGrpSpPr/>
          <p:nvPr/>
        </p:nvGrpSpPr>
        <p:grpSpPr>
          <a:xfrm>
            <a:off x="10757121" y="808923"/>
            <a:ext cx="853686" cy="853686"/>
            <a:chOff x="10757121" y="808923"/>
            <a:chExt cx="853686" cy="853686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07AE4EAE-64AB-9280-A70D-6D7F25B1179D}"/>
                </a:ext>
              </a:extLst>
            </p:cNvPr>
            <p:cNvSpPr/>
            <p:nvPr/>
          </p:nvSpPr>
          <p:spPr>
            <a:xfrm>
              <a:off x="10757121" y="808923"/>
              <a:ext cx="853686" cy="85368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9" name="Rectángulo 8" descr="Círculos con flechas con relleno sólido">
              <a:extLst>
                <a:ext uri="{FF2B5EF4-FFF2-40B4-BE49-F238E27FC236}">
                  <a16:creationId xmlns:a16="http://schemas.microsoft.com/office/drawing/2014/main" id="{30824816-E7A2-80CE-A3B6-0303F4269556}"/>
                </a:ext>
              </a:extLst>
            </p:cNvPr>
            <p:cNvSpPr/>
            <p:nvPr/>
          </p:nvSpPr>
          <p:spPr>
            <a:xfrm>
              <a:off x="10893312" y="933450"/>
              <a:ext cx="581025" cy="581025"/>
            </a:xfrm>
            <a:prstGeom prst="rect">
              <a:avLst/>
            </a:pr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2C19AF1-1F90-B3AA-ED9A-4474621B5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97513" y="2416030"/>
            <a:ext cx="5895799" cy="3957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/>
              <a:t>Se evalúa si el modelo ajustado es adecuado mediante análisis de los residuos:</a:t>
            </a:r>
          </a:p>
          <a:p>
            <a:r>
              <a:rPr lang="es-MX" sz="2000" dirty="0"/>
              <a:t>Deben ser independientes </a:t>
            </a:r>
          </a:p>
          <a:p>
            <a:r>
              <a:rPr lang="es-MX" sz="2000" dirty="0"/>
              <a:t>Seguir una distribución normal</a:t>
            </a:r>
          </a:p>
          <a:p>
            <a:r>
              <a:rPr lang="es-MX" sz="2000" dirty="0"/>
              <a:t>Verificar la ausencia de autocorrelación en los residuos </a:t>
            </a:r>
          </a:p>
          <a:p>
            <a:pPr marL="0" indent="0">
              <a:buNone/>
            </a:pPr>
            <a:r>
              <a:rPr lang="es-MX" sz="2000" dirty="0"/>
              <a:t>Si el modelo no es adecuado, se vuelve a ajustar o modificar.</a:t>
            </a:r>
            <a:endParaRPr lang="es-CL" sz="2000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9A21495-1863-ADE7-EFCA-F2D7A141596A}"/>
              </a:ext>
            </a:extLst>
          </p:cNvPr>
          <p:cNvSpPr/>
          <p:nvPr/>
        </p:nvSpPr>
        <p:spPr>
          <a:xfrm>
            <a:off x="796705" y="2416030"/>
            <a:ext cx="2899351" cy="2899351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400" dirty="0"/>
          </a:p>
        </p:txBody>
      </p:sp>
      <p:pic>
        <p:nvPicPr>
          <p:cNvPr id="14" name="Gráfico 13" descr="Lista de comprobación con relleno sólido">
            <a:extLst>
              <a:ext uri="{FF2B5EF4-FFF2-40B4-BE49-F238E27FC236}">
                <a16:creationId xmlns:a16="http://schemas.microsoft.com/office/drawing/2014/main" id="{82BCA963-5929-43E9-828B-34E1D9DB8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43953" y="2927803"/>
            <a:ext cx="1875803" cy="1875803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BE1DB8D0-D188-BDDC-F643-B1E90DACC9F0}"/>
              </a:ext>
            </a:extLst>
          </p:cNvPr>
          <p:cNvSpPr txBox="1"/>
          <p:nvPr/>
        </p:nvSpPr>
        <p:spPr>
          <a:xfrm>
            <a:off x="711271" y="5530003"/>
            <a:ext cx="3141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EVALUACIÓN DEL MODELO</a:t>
            </a:r>
            <a:endParaRPr lang="es-CL" sz="2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7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DF529-B347-8AFC-A054-9A8EECC3B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BA109-400D-7412-39C8-14FDCF52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 BOX-JENKINS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292A258F-A3FE-8553-81BB-128692F88A26}"/>
              </a:ext>
            </a:extLst>
          </p:cNvPr>
          <p:cNvGrpSpPr/>
          <p:nvPr/>
        </p:nvGrpSpPr>
        <p:grpSpPr>
          <a:xfrm>
            <a:off x="10757121" y="808923"/>
            <a:ext cx="853686" cy="853686"/>
            <a:chOff x="10757121" y="808923"/>
            <a:chExt cx="853686" cy="853686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D65A16C1-E735-C133-C617-35FB2C0B0B8F}"/>
                </a:ext>
              </a:extLst>
            </p:cNvPr>
            <p:cNvSpPr/>
            <p:nvPr/>
          </p:nvSpPr>
          <p:spPr>
            <a:xfrm>
              <a:off x="10757121" y="808923"/>
              <a:ext cx="853686" cy="85368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9" name="Rectángulo 8" descr="Círculos con flechas con relleno sólido">
              <a:extLst>
                <a:ext uri="{FF2B5EF4-FFF2-40B4-BE49-F238E27FC236}">
                  <a16:creationId xmlns:a16="http://schemas.microsoft.com/office/drawing/2014/main" id="{8E27A199-4019-2302-B2C4-D9B8415A2A9F}"/>
                </a:ext>
              </a:extLst>
            </p:cNvPr>
            <p:cNvSpPr/>
            <p:nvPr/>
          </p:nvSpPr>
          <p:spPr>
            <a:xfrm>
              <a:off x="10893312" y="933450"/>
              <a:ext cx="581025" cy="581025"/>
            </a:xfrm>
            <a:prstGeom prst="rect">
              <a:avLst/>
            </a:pr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2FDF18-56AA-FA06-EA19-8FCCB23F1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97513" y="2416030"/>
            <a:ext cx="5895799" cy="3957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/>
              <a:t>Un modelo validado se puede utilizar para hacer pronósticos o analizar la dinámica de la serie temporal.</a:t>
            </a:r>
            <a:endParaRPr lang="es-CL" sz="2000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A7BD520-7651-053D-F70D-4DDB41423DC4}"/>
              </a:ext>
            </a:extLst>
          </p:cNvPr>
          <p:cNvSpPr/>
          <p:nvPr/>
        </p:nvSpPr>
        <p:spPr>
          <a:xfrm>
            <a:off x="796705" y="2416030"/>
            <a:ext cx="2899351" cy="2899351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400" dirty="0"/>
          </a:p>
        </p:txBody>
      </p:sp>
      <p:pic>
        <p:nvPicPr>
          <p:cNvPr id="14" name="Gráfico 13" descr="Hombre programador con relleno sólido">
            <a:extLst>
              <a:ext uri="{FF2B5EF4-FFF2-40B4-BE49-F238E27FC236}">
                <a16:creationId xmlns:a16="http://schemas.microsoft.com/office/drawing/2014/main" id="{D6C030A0-882D-58D6-68D7-50ADED403E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43953" y="2927803"/>
            <a:ext cx="1875803" cy="1875803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ED88B07-4FEE-9295-6F58-479B04D59E97}"/>
              </a:ext>
            </a:extLst>
          </p:cNvPr>
          <p:cNvSpPr txBox="1"/>
          <p:nvPr/>
        </p:nvSpPr>
        <p:spPr>
          <a:xfrm>
            <a:off x="711271" y="5530003"/>
            <a:ext cx="3141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PRODUCCIÓN</a:t>
            </a:r>
            <a:endParaRPr lang="es-CL" sz="2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06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5153" y="3429000"/>
            <a:ext cx="3081576" cy="2629006"/>
          </a:xfrm>
        </p:spPr>
        <p:txBody>
          <a:bodyPr rtlCol="0">
            <a:normAutofit/>
          </a:bodyPr>
          <a:lstStyle/>
          <a:p>
            <a:pPr rtl="0">
              <a:spcAft>
                <a:spcPts val="0"/>
              </a:spcAft>
            </a:pPr>
            <a:r>
              <a:rPr lang="es-ES" b="1" dirty="0">
                <a:solidFill>
                  <a:srgbClr val="EBEBE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DOCENTE: </a:t>
            </a:r>
          </a:p>
          <a:p>
            <a:pPr rtl="0">
              <a:spcAft>
                <a:spcPts val="0"/>
              </a:spcAft>
            </a:pPr>
            <a:r>
              <a:rPr lang="es-ES" cap="none" dirty="0" err="1">
                <a:solidFill>
                  <a:srgbClr val="EBEBE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Mag</a:t>
            </a:r>
            <a:r>
              <a:rPr lang="es-ES" cap="none" dirty="0">
                <a:solidFill>
                  <a:srgbClr val="EBEBE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Paulette N. Reyes Baeza</a:t>
            </a:r>
          </a:p>
          <a:p>
            <a:pPr rtl="0">
              <a:spcAft>
                <a:spcPts val="0"/>
              </a:spcAft>
            </a:pPr>
            <a:endParaRPr lang="es-ES" b="1" cap="none" dirty="0">
              <a:solidFill>
                <a:srgbClr val="EBEBE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spcAft>
                <a:spcPts val="0"/>
              </a:spcAft>
            </a:pPr>
            <a:r>
              <a:rPr lang="es-ES" b="1" cap="none" dirty="0">
                <a:solidFill>
                  <a:srgbClr val="EBEBE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CONTACTO:</a:t>
            </a:r>
          </a:p>
          <a:p>
            <a:pPr rtl="0">
              <a:spcAft>
                <a:spcPts val="0"/>
              </a:spcAft>
            </a:pPr>
            <a:r>
              <a:rPr lang="es-ES" cap="none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preyesb@docente.uss.cl</a:t>
            </a: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2050" name="Picture 2" descr="Toma tu Foto || USS">
            <a:extLst>
              <a:ext uri="{FF2B5EF4-FFF2-40B4-BE49-F238E27FC236}">
                <a16:creationId xmlns:a16="http://schemas.microsoft.com/office/drawing/2014/main" id="{D53E6E09-3520-6E44-CC34-8A82BDD3A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142" y="799994"/>
            <a:ext cx="2525598" cy="207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53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C55DA-D438-3C9F-E865-A42B4473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8" y="5324475"/>
            <a:ext cx="11029615" cy="81714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RUTA DE APRENDIZAJE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F0FE4C4-8272-7D50-A036-3955A63F89CA}"/>
              </a:ext>
            </a:extLst>
          </p:cNvPr>
          <p:cNvSpPr/>
          <p:nvPr/>
        </p:nvSpPr>
        <p:spPr>
          <a:xfrm>
            <a:off x="1925653" y="1076251"/>
            <a:ext cx="899923" cy="899923"/>
          </a:xfrm>
          <a:prstGeom prst="ellipse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BF1A304-9DB9-95C6-FA5B-347D24D851B5}"/>
              </a:ext>
            </a:extLst>
          </p:cNvPr>
          <p:cNvSpPr/>
          <p:nvPr/>
        </p:nvSpPr>
        <p:spPr>
          <a:xfrm>
            <a:off x="4227168" y="1076250"/>
            <a:ext cx="899923" cy="899923"/>
          </a:xfrm>
          <a:prstGeom prst="ellipse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II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CCDA0FA-A062-344B-BEA0-D99543AF0192}"/>
              </a:ext>
            </a:extLst>
          </p:cNvPr>
          <p:cNvSpPr/>
          <p:nvPr/>
        </p:nvSpPr>
        <p:spPr>
          <a:xfrm>
            <a:off x="6560438" y="1076248"/>
            <a:ext cx="899923" cy="899923"/>
          </a:xfrm>
          <a:prstGeom prst="ellipse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III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E2A34B9-C5A1-9777-CEB4-7A3BB9EBEF2A}"/>
              </a:ext>
            </a:extLst>
          </p:cNvPr>
          <p:cNvSpPr/>
          <p:nvPr/>
        </p:nvSpPr>
        <p:spPr>
          <a:xfrm>
            <a:off x="8830198" y="1076249"/>
            <a:ext cx="899923" cy="899923"/>
          </a:xfrm>
          <a:prstGeom prst="ellipse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IV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AB0DBA6-EFA4-B0D5-6A0D-4AF1895A63A5}"/>
              </a:ext>
            </a:extLst>
          </p:cNvPr>
          <p:cNvSpPr/>
          <p:nvPr/>
        </p:nvSpPr>
        <p:spPr>
          <a:xfrm>
            <a:off x="3706387" y="2171246"/>
            <a:ext cx="1941486" cy="2545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Modelos Estocásticos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C2F5CF0-49D7-C7CA-EE05-C59787F4CFD5}"/>
              </a:ext>
            </a:extLst>
          </p:cNvPr>
          <p:cNvSpPr/>
          <p:nvPr/>
        </p:nvSpPr>
        <p:spPr>
          <a:xfrm>
            <a:off x="1404872" y="2160215"/>
            <a:ext cx="1941486" cy="2545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Análisis de Series de Tiempo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590014A-A1E3-5576-48D9-C5A7A797E07B}"/>
              </a:ext>
            </a:extLst>
          </p:cNvPr>
          <p:cNvSpPr/>
          <p:nvPr/>
        </p:nvSpPr>
        <p:spPr>
          <a:xfrm>
            <a:off x="6007902" y="2171246"/>
            <a:ext cx="1941486" cy="2545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Estacionalidad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D232EED-79F1-A3D3-2A92-8383EBA95EE3}"/>
              </a:ext>
            </a:extLst>
          </p:cNvPr>
          <p:cNvSpPr/>
          <p:nvPr/>
        </p:nvSpPr>
        <p:spPr>
          <a:xfrm>
            <a:off x="8309417" y="2171246"/>
            <a:ext cx="1941486" cy="25450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Redes Neuronales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23E3AA2-338E-6681-A501-BEAD48C450F4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2825576" y="1526212"/>
            <a:ext cx="1401592" cy="1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8B67B40-F3C9-DDD7-060F-11C41822B42F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5158784" y="1526208"/>
            <a:ext cx="1401654" cy="2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7BC3CF5-A3D0-19F9-40CD-1C06E843D422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7460361" y="1526210"/>
            <a:ext cx="1369837" cy="1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4AD1E4FF-690D-2D33-F9AC-4FF7DB68D361}"/>
              </a:ext>
            </a:extLst>
          </p:cNvPr>
          <p:cNvSpPr/>
          <p:nvPr/>
        </p:nvSpPr>
        <p:spPr>
          <a:xfrm>
            <a:off x="3706386" y="2171246"/>
            <a:ext cx="1941486" cy="25450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Modelos Estocásticos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96358AC-77EB-8D68-9252-D79C3809D958}"/>
              </a:ext>
            </a:extLst>
          </p:cNvPr>
          <p:cNvSpPr/>
          <p:nvPr/>
        </p:nvSpPr>
        <p:spPr>
          <a:xfrm>
            <a:off x="4243014" y="1076246"/>
            <a:ext cx="899923" cy="899923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II</a:t>
            </a:r>
          </a:p>
        </p:txBody>
      </p:sp>
    </p:spTree>
    <p:extLst>
      <p:ext uri="{BB962C8B-B14F-4D97-AF65-F5344CB8AC3E}">
        <p14:creationId xmlns:p14="http://schemas.microsoft.com/office/powerpoint/2010/main" val="273062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6" grpId="0" animBg="1"/>
      <p:bldP spid="17" grpId="0" animBg="1"/>
      <p:bldP spid="18" grpId="0" animBg="1"/>
      <p:bldP spid="5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echa de dardo en el centro de la diana">
            <a:extLst>
              <a:ext uri="{FF2B5EF4-FFF2-40B4-BE49-F238E27FC236}">
                <a16:creationId xmlns:a16="http://schemas.microsoft.com/office/drawing/2014/main" id="{4C05FC9A-6EE7-BA03-7BBE-3E2F262AE3D6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rcRect t="7864" b="7864"/>
          <a:stretch/>
        </p:blipFill>
        <p:spPr>
          <a:xfrm>
            <a:off x="20" y="0"/>
            <a:ext cx="12191980" cy="6867226"/>
          </a:xfrm>
          <a:prstGeom prst="rect">
            <a:avLst/>
          </a:prstGeom>
        </p:spPr>
      </p:pic>
      <p:sp>
        <p:nvSpPr>
          <p:cNvPr id="9" name="Flecha: pentágono 8">
            <a:extLst>
              <a:ext uri="{FF2B5EF4-FFF2-40B4-BE49-F238E27FC236}">
                <a16:creationId xmlns:a16="http://schemas.microsoft.com/office/drawing/2014/main" id="{085908B3-50CD-096F-4FA3-B7E5C4260F7C}"/>
              </a:ext>
            </a:extLst>
          </p:cNvPr>
          <p:cNvSpPr/>
          <p:nvPr/>
        </p:nvSpPr>
        <p:spPr>
          <a:xfrm>
            <a:off x="0" y="956953"/>
            <a:ext cx="8051800" cy="1171575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chemeClr val="bg1"/>
                </a:solidFill>
              </a:rPr>
              <a:t> OBJETIVO DE LA UNIDAD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E6A6EAC-AF6B-129F-1630-2A4455BBA79F}"/>
              </a:ext>
            </a:extLst>
          </p:cNvPr>
          <p:cNvSpPr/>
          <p:nvPr/>
        </p:nvSpPr>
        <p:spPr>
          <a:xfrm>
            <a:off x="185492" y="4123906"/>
            <a:ext cx="8765468" cy="219397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chemeClr val="accent1"/>
                </a:solidFill>
              </a:rPr>
              <a:t>Comprender los fundamentos teóricos de los procesos estocásticos.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chemeClr val="accent1"/>
                </a:solidFill>
              </a:rPr>
              <a:t>Reconocer modelos estocásticos para series de tiempo.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000" dirty="0">
                <a:solidFill>
                  <a:schemeClr val="accent1"/>
                </a:solidFill>
              </a:rPr>
              <a:t>Aplicar los distintos modelos estocásticos para series de tiempo.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C771C3CD-8D8C-44EE-533A-0287E63A2808}"/>
              </a:ext>
            </a:extLst>
          </p:cNvPr>
          <p:cNvGrpSpPr/>
          <p:nvPr/>
        </p:nvGrpSpPr>
        <p:grpSpPr>
          <a:xfrm>
            <a:off x="8360953" y="5310170"/>
            <a:ext cx="1817873" cy="1817873"/>
            <a:chOff x="10122591" y="4729477"/>
            <a:chExt cx="1817873" cy="1817873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94A6630A-7F8E-80E4-D535-C57970F07F2C}"/>
                </a:ext>
              </a:extLst>
            </p:cNvPr>
            <p:cNvSpPr/>
            <p:nvPr/>
          </p:nvSpPr>
          <p:spPr>
            <a:xfrm>
              <a:off x="10422384" y="5140011"/>
              <a:ext cx="1188423" cy="7210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" name="Gráfico 5" descr="Comentario importante con relleno sólido">
              <a:extLst>
                <a:ext uri="{FF2B5EF4-FFF2-40B4-BE49-F238E27FC236}">
                  <a16:creationId xmlns:a16="http://schemas.microsoft.com/office/drawing/2014/main" id="{540A1284-2B4A-5AEE-8F6E-4701FC5DE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22591" y="4729477"/>
              <a:ext cx="1817873" cy="1817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785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22D93-3571-2C1A-817B-3BF9086D5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ES" dirty="0"/>
              <a:t>CONTENIDOS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4B6ECE3-4BD0-BF23-62AD-03E3700016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184907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338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E43C38-1B7A-C5AC-E68A-AE7F79BFE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-215900" y="-562664"/>
            <a:ext cx="12407900" cy="7420664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C6D7E884-54EE-C3D7-9828-9C4E0004F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9" y="2994267"/>
            <a:ext cx="12188952" cy="869451"/>
          </a:xfr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METODOLOGÍA BOX-JENKINS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5E4D0E0-7AE8-5C3F-45BE-6CF28F351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1" y="5950870"/>
            <a:ext cx="2526150" cy="77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4B2C313-4B58-FE46-766A-8B647735DD63}"/>
              </a:ext>
            </a:extLst>
          </p:cNvPr>
          <p:cNvSpPr txBox="1"/>
          <p:nvPr/>
        </p:nvSpPr>
        <p:spPr>
          <a:xfrm>
            <a:off x="-215900" y="6551198"/>
            <a:ext cx="12407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900">
                <a:hlinkClick r:id="rId3" tooltip="https://www.enago.com/es/academy/choose-best-research-methodology/"/>
              </a:rPr>
              <a:t>Esta foto</a:t>
            </a:r>
            <a:r>
              <a:rPr lang="es-CL" sz="900"/>
              <a:t> de Autor desconocido está bajo licencia </a:t>
            </a:r>
            <a:r>
              <a:rPr lang="es-CL" sz="900">
                <a:hlinkClick r:id="rId5" tooltip="https://creativecommons.org/licenses/by-nc-sa/3.0/"/>
              </a:rPr>
              <a:t>CC BY-SA-NC</a:t>
            </a:r>
            <a:endParaRPr lang="es-CL" sz="900"/>
          </a:p>
        </p:txBody>
      </p:sp>
    </p:spTree>
    <p:extLst>
      <p:ext uri="{BB962C8B-B14F-4D97-AF65-F5344CB8AC3E}">
        <p14:creationId xmlns:p14="http://schemas.microsoft.com/office/powerpoint/2010/main" val="62946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D0F05-7489-BECA-EEBF-3427016CD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E6BDC-ECB6-D874-31B8-884D51EA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 BOX-JENKINS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38AEC30C-4628-24D4-E183-665B6B33ED29}"/>
              </a:ext>
            </a:extLst>
          </p:cNvPr>
          <p:cNvGrpSpPr/>
          <p:nvPr/>
        </p:nvGrpSpPr>
        <p:grpSpPr>
          <a:xfrm>
            <a:off x="10757121" y="808923"/>
            <a:ext cx="853686" cy="853686"/>
            <a:chOff x="10757121" y="808923"/>
            <a:chExt cx="853686" cy="853686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4405DE73-5367-1690-C3D3-46DC7020DB4A}"/>
                </a:ext>
              </a:extLst>
            </p:cNvPr>
            <p:cNvSpPr/>
            <p:nvPr/>
          </p:nvSpPr>
          <p:spPr>
            <a:xfrm>
              <a:off x="10757121" y="808923"/>
              <a:ext cx="853686" cy="85368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9" name="Rectángulo 8" descr="Círculos con flechas con relleno sólido">
              <a:extLst>
                <a:ext uri="{FF2B5EF4-FFF2-40B4-BE49-F238E27FC236}">
                  <a16:creationId xmlns:a16="http://schemas.microsoft.com/office/drawing/2014/main" id="{143F9DD8-872C-2BE5-BB64-2CF80767D573}"/>
                </a:ext>
              </a:extLst>
            </p:cNvPr>
            <p:cNvSpPr/>
            <p:nvPr/>
          </p:nvSpPr>
          <p:spPr>
            <a:xfrm>
              <a:off x="10893312" y="933450"/>
              <a:ext cx="581025" cy="581025"/>
            </a:xfrm>
            <a:prstGeom prst="rect">
              <a:avLst/>
            </a:pr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867BCD6-0B17-151E-9ABC-F6CAAC3FD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581025" y="2236912"/>
            <a:ext cx="5422900" cy="3614489"/>
          </a:xfrm>
          <a:prstGeom prst="rect">
            <a:avLst/>
          </a:prstGeom>
        </p:spPr>
      </p:pic>
      <p:sp>
        <p:nvSpPr>
          <p:cNvPr id="10" name="Marcador de contenido 3">
            <a:extLst>
              <a:ext uri="{FF2B5EF4-FFF2-40B4-BE49-F238E27FC236}">
                <a16:creationId xmlns:a16="http://schemas.microsoft.com/office/drawing/2014/main" id="{2A16D389-8474-4EBF-45AA-659171A18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6290" y="2471128"/>
            <a:ext cx="4778347" cy="33857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i="1" dirty="0"/>
              <a:t>“</a:t>
            </a:r>
            <a:r>
              <a:rPr lang="es-MX" sz="2400" i="1" dirty="0"/>
              <a:t>El método Box-Jenkins es un enfoque sistemático para construir, identificar y ajustar modelos estadísticos de series temporales.</a:t>
            </a:r>
            <a:r>
              <a:rPr lang="es-ES" sz="2400" i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206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CB15E6-365F-598E-B593-8EE5E11E2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dirty="0"/>
              <a:t>METODOLOGÍA BOX-JENKINS</a:t>
            </a:r>
            <a:endParaRPr lang="en-US" dirty="0"/>
          </a:p>
        </p:txBody>
      </p:sp>
      <p:graphicFrame>
        <p:nvGraphicFramePr>
          <p:cNvPr id="8" name="Marcador de contenido 3">
            <a:extLst>
              <a:ext uri="{FF2B5EF4-FFF2-40B4-BE49-F238E27FC236}">
                <a16:creationId xmlns:a16="http://schemas.microsoft.com/office/drawing/2014/main" id="{FBCBDE65-553F-D589-E318-53785A55BE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965908"/>
              </p:ext>
            </p:extLst>
          </p:nvPr>
        </p:nvGraphicFramePr>
        <p:xfrm>
          <a:off x="733592" y="23328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506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55254-40C5-BF12-B687-FAAE20247D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s-MX" dirty="0"/>
              <a:t>METODOLOGÍA BOX-JENKINS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2F433D-F15C-4B48-DD42-0FC044D12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349" y="872382"/>
            <a:ext cx="6095302" cy="511323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F67822B-0DD1-E353-4AFB-406BC8D5CAC8}"/>
              </a:ext>
            </a:extLst>
          </p:cNvPr>
          <p:cNvSpPr txBox="1"/>
          <p:nvPr/>
        </p:nvSpPr>
        <p:spPr>
          <a:xfrm>
            <a:off x="71919" y="6205588"/>
            <a:ext cx="1212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Método Box-Jenkins. Box y Jenkins (1970)</a:t>
            </a:r>
            <a:endParaRPr lang="es-ES" sz="1400" i="1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221E45F-C368-9F58-EBD7-BCEA595D87BC}"/>
              </a:ext>
            </a:extLst>
          </p:cNvPr>
          <p:cNvGrpSpPr/>
          <p:nvPr/>
        </p:nvGrpSpPr>
        <p:grpSpPr>
          <a:xfrm>
            <a:off x="10757121" y="808923"/>
            <a:ext cx="853686" cy="853686"/>
            <a:chOff x="10757121" y="808923"/>
            <a:chExt cx="853686" cy="853686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262F66D5-6598-C8D0-3286-D72872A5F5C8}"/>
                </a:ext>
              </a:extLst>
            </p:cNvPr>
            <p:cNvSpPr/>
            <p:nvPr/>
          </p:nvSpPr>
          <p:spPr>
            <a:xfrm>
              <a:off x="10757121" y="808923"/>
              <a:ext cx="853686" cy="85368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7" name="Rectángulo 6" descr="Círculos con flechas con relleno sólido">
              <a:extLst>
                <a:ext uri="{FF2B5EF4-FFF2-40B4-BE49-F238E27FC236}">
                  <a16:creationId xmlns:a16="http://schemas.microsoft.com/office/drawing/2014/main" id="{84A05321-7749-30FE-8846-0EC8A0F70706}"/>
                </a:ext>
              </a:extLst>
            </p:cNvPr>
            <p:cNvSpPr/>
            <p:nvPr/>
          </p:nvSpPr>
          <p:spPr>
            <a:xfrm>
              <a:off x="10893312" y="933450"/>
              <a:ext cx="581025" cy="581025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00812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5239A-5CC7-9156-533A-128B723BB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21C9C-9857-1F62-2497-EDAF8FD9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 BOX-JENKINS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F57C5BD-7D4D-D010-EF6C-64655771601D}"/>
              </a:ext>
            </a:extLst>
          </p:cNvPr>
          <p:cNvGrpSpPr/>
          <p:nvPr/>
        </p:nvGrpSpPr>
        <p:grpSpPr>
          <a:xfrm>
            <a:off x="10757121" y="808923"/>
            <a:ext cx="853686" cy="853686"/>
            <a:chOff x="10757121" y="808923"/>
            <a:chExt cx="853686" cy="853686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C7E80922-E2C7-C4CB-2AD9-C3F7F4BBE345}"/>
                </a:ext>
              </a:extLst>
            </p:cNvPr>
            <p:cNvSpPr/>
            <p:nvPr/>
          </p:nvSpPr>
          <p:spPr>
            <a:xfrm>
              <a:off x="10757121" y="808923"/>
              <a:ext cx="853686" cy="85368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9" name="Rectángulo 8" descr="Círculos con flechas con relleno sólido">
              <a:extLst>
                <a:ext uri="{FF2B5EF4-FFF2-40B4-BE49-F238E27FC236}">
                  <a16:creationId xmlns:a16="http://schemas.microsoft.com/office/drawing/2014/main" id="{E9C3C327-E01B-18D7-08FD-B5D08C1BEC79}"/>
                </a:ext>
              </a:extLst>
            </p:cNvPr>
            <p:cNvSpPr/>
            <p:nvPr/>
          </p:nvSpPr>
          <p:spPr>
            <a:xfrm>
              <a:off x="10893312" y="933450"/>
              <a:ext cx="581025" cy="581025"/>
            </a:xfrm>
            <a:prstGeom prst="rect">
              <a:avLst/>
            </a:pr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B96A00-4CDA-8E3A-AD3D-C95045558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97513" y="2416030"/>
            <a:ext cx="5895799" cy="3957610"/>
          </a:xfrm>
        </p:spPr>
        <p:txBody>
          <a:bodyPr>
            <a:normAutofit/>
          </a:bodyPr>
          <a:lstStyle/>
          <a:p>
            <a:r>
              <a:rPr lang="es-MX" sz="2000" dirty="0"/>
              <a:t>Se examinan los datos de la serie temporal para determinar si son estacionarios. </a:t>
            </a:r>
          </a:p>
          <a:p>
            <a:r>
              <a:rPr lang="es-MX" sz="2000" dirty="0"/>
              <a:t>Esto incluye verificar si las propiedades estadísticas, como la media y la varianza, son constantes a lo largo del tiempo. </a:t>
            </a:r>
          </a:p>
          <a:p>
            <a:r>
              <a:rPr lang="es-MX" sz="2000" dirty="0"/>
              <a:t>Si la serie no es estacionaria, se aplican transformaciones como diferenciación para </a:t>
            </a:r>
            <a:r>
              <a:rPr lang="es-MX" sz="2000" dirty="0" err="1"/>
              <a:t>estacionarizarla</a:t>
            </a:r>
            <a:r>
              <a:rPr lang="es-MX" sz="2000" dirty="0"/>
              <a:t>.</a:t>
            </a:r>
          </a:p>
          <a:p>
            <a:endParaRPr lang="es-CL" sz="2000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C6B8C9C-6D11-377D-30D4-3EB67E94E15C}"/>
              </a:ext>
            </a:extLst>
          </p:cNvPr>
          <p:cNvSpPr/>
          <p:nvPr/>
        </p:nvSpPr>
        <p:spPr>
          <a:xfrm>
            <a:off x="796705" y="2416030"/>
            <a:ext cx="2899351" cy="2899351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400" dirty="0"/>
          </a:p>
        </p:txBody>
      </p:sp>
      <p:pic>
        <p:nvPicPr>
          <p:cNvPr id="14" name="Gráfico 13" descr="Investigación con relleno sólido">
            <a:extLst>
              <a:ext uri="{FF2B5EF4-FFF2-40B4-BE49-F238E27FC236}">
                <a16:creationId xmlns:a16="http://schemas.microsoft.com/office/drawing/2014/main" id="{352549EC-428F-C022-233A-3394BA8F2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3953" y="2927803"/>
            <a:ext cx="1875803" cy="1875803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D46A6382-7213-8FE5-5633-73B5D0F208EE}"/>
              </a:ext>
            </a:extLst>
          </p:cNvPr>
          <p:cNvSpPr txBox="1"/>
          <p:nvPr/>
        </p:nvSpPr>
        <p:spPr>
          <a:xfrm>
            <a:off x="711271" y="5530003"/>
            <a:ext cx="3141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ANÁLISIS DE LA SERIE DE TIEMPO</a:t>
            </a:r>
            <a:endParaRPr lang="es-CL" sz="2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71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Personalizado">
  <a:themeElements>
    <a:clrScheme name="Personalizado 1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A02B93"/>
      </a:accent2>
      <a:accent3>
        <a:srgbClr val="4EA72E"/>
      </a:accent3>
      <a:accent4>
        <a:srgbClr val="0F9ED5"/>
      </a:accent4>
      <a:accent5>
        <a:srgbClr val="E97132"/>
      </a:accent5>
      <a:accent6>
        <a:srgbClr val="196B24"/>
      </a:accent6>
      <a:hlink>
        <a:srgbClr val="467886"/>
      </a:hlink>
      <a:folHlink>
        <a:srgbClr val="96607D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{DEE0B470-832C-4E26-8722-1B1A75943F86}tf56390039_win32</Template>
  <TotalTime>8584</TotalTime>
  <Words>364</Words>
  <Application>Microsoft Office PowerPoint</Application>
  <PresentationFormat>Panorámica</PresentationFormat>
  <Paragraphs>58</Paragraphs>
  <Slides>13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Wingdings</vt:lpstr>
      <vt:lpstr>Wingdings 2</vt:lpstr>
      <vt:lpstr>Personalizado</vt:lpstr>
      <vt:lpstr>Series de tiempo aplicadas</vt:lpstr>
      <vt:lpstr>RUTA DE APRENDIZAJE</vt:lpstr>
      <vt:lpstr>Presentación de PowerPoint</vt:lpstr>
      <vt:lpstr>CONTENIDOS</vt:lpstr>
      <vt:lpstr>METODOLOGÍA BOX-JENKINS</vt:lpstr>
      <vt:lpstr>METODOLOGÍA BOX-JENKINS</vt:lpstr>
      <vt:lpstr>METODOLOGÍA BOX-JENKINS</vt:lpstr>
      <vt:lpstr>METODOLOGÍA BOX-JENKINS</vt:lpstr>
      <vt:lpstr>METODOLOGÍA BOX-JENKINS</vt:lpstr>
      <vt:lpstr>METODOLOGÍA BOX-JENKINS</vt:lpstr>
      <vt:lpstr>METODOLOGÍA BOX-JENKINS</vt:lpstr>
      <vt:lpstr>METODOLOGÍA BOX-JENKINS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Series de tiempo aplicadas</dc:title>
  <dc:creator>PAULETTE NATALIE REYES BAEZA</dc:creator>
  <cp:lastModifiedBy>PAULETTE NATALIE REYES BAEZA</cp:lastModifiedBy>
  <cp:revision>10</cp:revision>
  <dcterms:created xsi:type="dcterms:W3CDTF">2024-04-27T08:30:48Z</dcterms:created>
  <dcterms:modified xsi:type="dcterms:W3CDTF">2024-12-20T19:35:01Z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4e9a4a-eb20-4aad-9a64-8872817c1a6f_Enabled">
    <vt:lpwstr>true</vt:lpwstr>
  </property>
  <property fmtid="{D5CDD505-2E9C-101B-9397-08002B2CF9AE}" pid="3" name="MSIP_Label_9f4e9a4a-eb20-4aad-9a64-8872817c1a6f_SetDate">
    <vt:lpwstr>2024-11-07T23:26:50Z</vt:lpwstr>
  </property>
  <property fmtid="{D5CDD505-2E9C-101B-9397-08002B2CF9AE}" pid="4" name="MSIP_Label_9f4e9a4a-eb20-4aad-9a64-8872817c1a6f_Method">
    <vt:lpwstr>Standard</vt:lpwstr>
  </property>
  <property fmtid="{D5CDD505-2E9C-101B-9397-08002B2CF9AE}" pid="5" name="MSIP_Label_9f4e9a4a-eb20-4aad-9a64-8872817c1a6f_Name">
    <vt:lpwstr>defa4170-0d19-0005-0004-bc88714345d2</vt:lpwstr>
  </property>
  <property fmtid="{D5CDD505-2E9C-101B-9397-08002B2CF9AE}" pid="6" name="MSIP_Label_9f4e9a4a-eb20-4aad-9a64-8872817c1a6f_SiteId">
    <vt:lpwstr>7a599002-001c-432c-846e-1ddca9f6b299</vt:lpwstr>
  </property>
  <property fmtid="{D5CDD505-2E9C-101B-9397-08002B2CF9AE}" pid="7" name="MSIP_Label_9f4e9a4a-eb20-4aad-9a64-8872817c1a6f_ActionId">
    <vt:lpwstr>66c0f441-aaa9-4b8b-8c6d-a14aaa7bbc0e</vt:lpwstr>
  </property>
  <property fmtid="{D5CDD505-2E9C-101B-9397-08002B2CF9AE}" pid="8" name="MSIP_Label_9f4e9a4a-eb20-4aad-9a64-8872817c1a6f_ContentBits">
    <vt:lpwstr>0</vt:lpwstr>
  </property>
</Properties>
</file>