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3"/>
  </p:notesMasterIdLst>
  <p:handoutMasterIdLst>
    <p:handoutMasterId r:id="rId24"/>
  </p:handoutMasterIdLst>
  <p:sldIdLst>
    <p:sldId id="256" r:id="rId2"/>
    <p:sldId id="274" r:id="rId3"/>
    <p:sldId id="271" r:id="rId4"/>
    <p:sldId id="309" r:id="rId5"/>
    <p:sldId id="505" r:id="rId6"/>
    <p:sldId id="606" r:id="rId7"/>
    <p:sldId id="510" r:id="rId8"/>
    <p:sldId id="485" r:id="rId9"/>
    <p:sldId id="400" r:id="rId10"/>
    <p:sldId id="507" r:id="rId11"/>
    <p:sldId id="508" r:id="rId12"/>
    <p:sldId id="405" r:id="rId13"/>
    <p:sldId id="597" r:id="rId14"/>
    <p:sldId id="500" r:id="rId15"/>
    <p:sldId id="604" r:id="rId16"/>
    <p:sldId id="602" r:id="rId17"/>
    <p:sldId id="605" r:id="rId18"/>
    <p:sldId id="598" r:id="rId19"/>
    <p:sldId id="502" r:id="rId20"/>
    <p:sldId id="599" r:id="rId21"/>
    <p:sldId id="263" r:id="rId2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F3F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106" d="100"/>
          <a:sy n="106" d="100"/>
        </p:scale>
        <p:origin x="792" y="9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7D470B-0C4F-425D-A2EC-F7E00C6F5ED5}" type="doc">
      <dgm:prSet loTypeId="urn:microsoft.com/office/officeart/2018/5/layout/IconCircleLabelList" loCatId="icon" qsTypeId="urn:microsoft.com/office/officeart/2005/8/quickstyle/simple1" qsCatId="simple" csTypeId="urn:microsoft.com/office/officeart/2005/8/colors/colorful1" csCatId="colorful" phldr="1"/>
      <dgm:spPr/>
      <dgm:t>
        <a:bodyPr/>
        <a:lstStyle/>
        <a:p>
          <a:endParaRPr lang="en-US"/>
        </a:p>
      </dgm:t>
    </dgm:pt>
    <dgm:pt modelId="{EA7FAFA2-1163-4757-876B-A8024C7149D8}">
      <dgm:prSet/>
      <dgm:spPr/>
      <dgm:t>
        <a:bodyPr/>
        <a:lstStyle/>
        <a:p>
          <a:pPr>
            <a:lnSpc>
              <a:spcPct val="100000"/>
            </a:lnSpc>
            <a:defRPr cap="all"/>
          </a:pPr>
          <a:r>
            <a:rPr lang="es-ES" dirty="0"/>
            <a:t>METODOLOGÍA BOX-JENKINS</a:t>
          </a:r>
          <a:endParaRPr lang="en-US" dirty="0"/>
        </a:p>
      </dgm:t>
    </dgm:pt>
    <dgm:pt modelId="{FB63A8EE-C5ED-4BFE-84EF-46627058BA25}" type="parTrans" cxnId="{780E89AE-3D5D-4295-B4FC-3245790F28B5}">
      <dgm:prSet/>
      <dgm:spPr/>
      <dgm:t>
        <a:bodyPr/>
        <a:lstStyle/>
        <a:p>
          <a:endParaRPr lang="en-US"/>
        </a:p>
      </dgm:t>
    </dgm:pt>
    <dgm:pt modelId="{D44571B8-2C0B-4A70-8FC5-956ADAF23B6B}" type="sibTrans" cxnId="{780E89AE-3D5D-4295-B4FC-3245790F28B5}">
      <dgm:prSet/>
      <dgm:spPr/>
      <dgm:t>
        <a:bodyPr/>
        <a:lstStyle/>
        <a:p>
          <a:endParaRPr lang="en-US"/>
        </a:p>
      </dgm:t>
    </dgm:pt>
    <dgm:pt modelId="{75DD6EA4-B97E-44BF-B515-BBF5A57C99B3}">
      <dgm:prSet/>
      <dgm:spPr/>
      <dgm:t>
        <a:bodyPr/>
        <a:lstStyle/>
        <a:p>
          <a:pPr>
            <a:lnSpc>
              <a:spcPct val="100000"/>
            </a:lnSpc>
            <a:defRPr cap="all"/>
          </a:pPr>
          <a:r>
            <a:rPr lang="es-ES" dirty="0"/>
            <a:t>modelos ESTOCÁSTICOS</a:t>
          </a:r>
          <a:endParaRPr lang="en-US" dirty="0"/>
        </a:p>
      </dgm:t>
    </dgm:pt>
    <dgm:pt modelId="{65C4AE39-59A4-4738-8C23-BF1B23616749}" type="parTrans" cxnId="{038EB467-710C-484A-AAA5-AB781C6DEA1D}">
      <dgm:prSet/>
      <dgm:spPr/>
      <dgm:t>
        <a:bodyPr/>
        <a:lstStyle/>
        <a:p>
          <a:endParaRPr lang="en-US"/>
        </a:p>
      </dgm:t>
    </dgm:pt>
    <dgm:pt modelId="{55F61A69-9AD3-41C8-A655-863D2DC8F5CF}" type="sibTrans" cxnId="{038EB467-710C-484A-AAA5-AB781C6DEA1D}">
      <dgm:prSet/>
      <dgm:spPr/>
      <dgm:t>
        <a:bodyPr/>
        <a:lstStyle/>
        <a:p>
          <a:endParaRPr lang="en-US"/>
        </a:p>
      </dgm:t>
    </dgm:pt>
    <dgm:pt modelId="{548C85EA-A9F8-43AE-BC9D-85019C8B3FD2}">
      <dgm:prSet/>
      <dgm:spPr/>
      <dgm:t>
        <a:bodyPr/>
        <a:lstStyle/>
        <a:p>
          <a:pPr>
            <a:lnSpc>
              <a:spcPct val="100000"/>
            </a:lnSpc>
            <a:defRPr cap="all"/>
          </a:pPr>
          <a:r>
            <a:rPr lang="es-ES" dirty="0"/>
            <a:t>ESTACIONARIEDAD</a:t>
          </a:r>
          <a:endParaRPr lang="en-US" dirty="0"/>
        </a:p>
      </dgm:t>
    </dgm:pt>
    <dgm:pt modelId="{EC27FC12-29B2-40B2-BA9E-DB035553B70B}" type="parTrans" cxnId="{7AC3140A-8637-4465-AEF6-0C260D12BFD5}">
      <dgm:prSet/>
      <dgm:spPr/>
      <dgm:t>
        <a:bodyPr/>
        <a:lstStyle/>
        <a:p>
          <a:endParaRPr lang="en-US"/>
        </a:p>
      </dgm:t>
    </dgm:pt>
    <dgm:pt modelId="{FE59ABF9-79A6-44EF-B7ED-7EBC9C1AE41E}" type="sibTrans" cxnId="{7AC3140A-8637-4465-AEF6-0C260D12BFD5}">
      <dgm:prSet/>
      <dgm:spPr/>
      <dgm:t>
        <a:bodyPr/>
        <a:lstStyle/>
        <a:p>
          <a:endParaRPr lang="en-US"/>
        </a:p>
      </dgm:t>
    </dgm:pt>
    <dgm:pt modelId="{84A4494B-40F0-4685-BDD4-421C1C952662}" type="pres">
      <dgm:prSet presAssocID="{317D470B-0C4F-425D-A2EC-F7E00C6F5ED5}" presName="root" presStyleCnt="0">
        <dgm:presLayoutVars>
          <dgm:dir val="rev"/>
          <dgm:resizeHandles val="exact"/>
        </dgm:presLayoutVars>
      </dgm:prSet>
      <dgm:spPr/>
    </dgm:pt>
    <dgm:pt modelId="{2F2F343C-A057-45C5-9E1C-63EB40013572}" type="pres">
      <dgm:prSet presAssocID="{75DD6EA4-B97E-44BF-B515-BBF5A57C99B3}" presName="compNode" presStyleCnt="0"/>
      <dgm:spPr/>
    </dgm:pt>
    <dgm:pt modelId="{68671F4D-C157-419F-996B-F52BE96FF32F}" type="pres">
      <dgm:prSet presAssocID="{75DD6EA4-B97E-44BF-B515-BBF5A57C99B3}" presName="iconBgRect" presStyleLbl="bgShp" presStyleIdx="0" presStyleCnt="3"/>
      <dgm:spPr>
        <a:solidFill>
          <a:schemeClr val="accent5"/>
        </a:solidFill>
      </dgm:spPr>
    </dgm:pt>
    <dgm:pt modelId="{A7FB46B6-BFC6-4823-9628-FFF494D97CE9}" type="pres">
      <dgm:prSet presAssocID="{75DD6EA4-B97E-44BF-B515-BBF5A57C99B3}" presName="iconRect" presStyleLbl="node1" presStyleIdx="0" presStyleCnt="3" custLinFactNeighborY="-80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do con relleno sólido"/>
        </a:ext>
      </dgm:extLst>
    </dgm:pt>
    <dgm:pt modelId="{40CDCD6D-8177-4B41-87F7-320AD368E14D}" type="pres">
      <dgm:prSet presAssocID="{75DD6EA4-B97E-44BF-B515-BBF5A57C99B3}" presName="spaceRect" presStyleCnt="0"/>
      <dgm:spPr/>
    </dgm:pt>
    <dgm:pt modelId="{83E77CCA-CC9D-45C7-993E-A66481869B53}" type="pres">
      <dgm:prSet presAssocID="{75DD6EA4-B97E-44BF-B515-BBF5A57C99B3}" presName="textRect" presStyleLbl="revTx" presStyleIdx="0" presStyleCnt="3">
        <dgm:presLayoutVars>
          <dgm:chMax val="1"/>
          <dgm:chPref val="1"/>
        </dgm:presLayoutVars>
      </dgm:prSet>
      <dgm:spPr/>
    </dgm:pt>
    <dgm:pt modelId="{1110820A-40D1-4E9D-B1E9-082C9A9FEC0C}" type="pres">
      <dgm:prSet presAssocID="{55F61A69-9AD3-41C8-A655-863D2DC8F5CF}" presName="sibTrans" presStyleCnt="0"/>
      <dgm:spPr/>
    </dgm:pt>
    <dgm:pt modelId="{19489FF7-37E8-49CA-93C6-2290363B2456}" type="pres">
      <dgm:prSet presAssocID="{548C85EA-A9F8-43AE-BC9D-85019C8B3FD2}" presName="compNode" presStyleCnt="0"/>
      <dgm:spPr/>
    </dgm:pt>
    <dgm:pt modelId="{01096F5E-044A-4CEE-B70D-2DE7F09B4D3D}" type="pres">
      <dgm:prSet presAssocID="{548C85EA-A9F8-43AE-BC9D-85019C8B3FD2}" presName="iconBgRect" presStyleLbl="bgShp" presStyleIdx="1" presStyleCnt="3"/>
      <dgm:spPr>
        <a:solidFill>
          <a:schemeClr val="accent3"/>
        </a:solidFill>
      </dgm:spPr>
    </dgm:pt>
    <dgm:pt modelId="{1DB30337-8AC8-4809-BDD4-77DC0B7BE4AD}" type="pres">
      <dgm:prSet presAssocID="{548C85EA-A9F8-43AE-BC9D-85019C8B3FD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ilueta de Buda con relleno sólido"/>
        </a:ext>
      </dgm:extLst>
    </dgm:pt>
    <dgm:pt modelId="{685C1B30-E22C-4D58-B104-3016DADF5A62}" type="pres">
      <dgm:prSet presAssocID="{548C85EA-A9F8-43AE-BC9D-85019C8B3FD2}" presName="spaceRect" presStyleCnt="0"/>
      <dgm:spPr/>
    </dgm:pt>
    <dgm:pt modelId="{E40F3C40-E222-450B-8E7E-4346F595263E}" type="pres">
      <dgm:prSet presAssocID="{548C85EA-A9F8-43AE-BC9D-85019C8B3FD2}" presName="textRect" presStyleLbl="revTx" presStyleIdx="1" presStyleCnt="3">
        <dgm:presLayoutVars>
          <dgm:chMax val="1"/>
          <dgm:chPref val="1"/>
        </dgm:presLayoutVars>
      </dgm:prSet>
      <dgm:spPr/>
    </dgm:pt>
    <dgm:pt modelId="{D4C71AAC-A3E8-4F2D-B720-1C9D6414B567}" type="pres">
      <dgm:prSet presAssocID="{FE59ABF9-79A6-44EF-B7ED-7EBC9C1AE41E}" presName="sibTrans" presStyleCnt="0"/>
      <dgm:spPr/>
    </dgm:pt>
    <dgm:pt modelId="{BFB27394-441F-4EC2-B66B-FA4D1FC2B63D}" type="pres">
      <dgm:prSet presAssocID="{EA7FAFA2-1163-4757-876B-A8024C7149D8}" presName="compNode" presStyleCnt="0"/>
      <dgm:spPr/>
    </dgm:pt>
    <dgm:pt modelId="{E9A16BDE-31F1-482D-92C9-D19CC50102D8}" type="pres">
      <dgm:prSet presAssocID="{EA7FAFA2-1163-4757-876B-A8024C7149D8}" presName="iconBgRect" presStyleLbl="bgShp" presStyleIdx="2" presStyleCnt="3"/>
      <dgm:spPr>
        <a:solidFill>
          <a:schemeClr val="accent4"/>
        </a:solidFill>
      </dgm:spPr>
    </dgm:pt>
    <dgm:pt modelId="{0E40E763-4EA6-4E25-AECE-768F8B612E06}" type="pres">
      <dgm:prSet presAssocID="{EA7FAFA2-1163-4757-876B-A8024C7149D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írculos con flechas con relleno sólido"/>
        </a:ext>
      </dgm:extLst>
    </dgm:pt>
    <dgm:pt modelId="{8E1AC0BC-8A18-4576-A29D-B50FCF14BC5D}" type="pres">
      <dgm:prSet presAssocID="{EA7FAFA2-1163-4757-876B-A8024C7149D8}" presName="spaceRect" presStyleCnt="0"/>
      <dgm:spPr/>
    </dgm:pt>
    <dgm:pt modelId="{CFFE620F-5D14-4D9A-AB20-854806BAB185}" type="pres">
      <dgm:prSet presAssocID="{EA7FAFA2-1163-4757-876B-A8024C7149D8}" presName="textRect" presStyleLbl="revTx" presStyleIdx="2" presStyleCnt="3">
        <dgm:presLayoutVars>
          <dgm:chMax val="1"/>
          <dgm:chPref val="1"/>
        </dgm:presLayoutVars>
      </dgm:prSet>
      <dgm:spPr/>
    </dgm:pt>
  </dgm:ptLst>
  <dgm:cxnLst>
    <dgm:cxn modelId="{7AC3140A-8637-4465-AEF6-0C260D12BFD5}" srcId="{317D470B-0C4F-425D-A2EC-F7E00C6F5ED5}" destId="{548C85EA-A9F8-43AE-BC9D-85019C8B3FD2}" srcOrd="1" destOrd="0" parTransId="{EC27FC12-29B2-40B2-BA9E-DB035553B70B}" sibTransId="{FE59ABF9-79A6-44EF-B7ED-7EBC9C1AE41E}"/>
    <dgm:cxn modelId="{7E180714-9747-4C5F-9B18-3A72E378275E}" type="presOf" srcId="{75DD6EA4-B97E-44BF-B515-BBF5A57C99B3}" destId="{83E77CCA-CC9D-45C7-993E-A66481869B53}" srcOrd="0" destOrd="0" presId="urn:microsoft.com/office/officeart/2018/5/layout/IconCircleLabelList"/>
    <dgm:cxn modelId="{8CD6D963-1E91-4EEC-94D8-5583C59D2252}" type="presOf" srcId="{548C85EA-A9F8-43AE-BC9D-85019C8B3FD2}" destId="{E40F3C40-E222-450B-8E7E-4346F595263E}" srcOrd="0" destOrd="0" presId="urn:microsoft.com/office/officeart/2018/5/layout/IconCircleLabelList"/>
    <dgm:cxn modelId="{E1C58C67-1597-4119-BBAB-3F74B538658B}" type="presOf" srcId="{EA7FAFA2-1163-4757-876B-A8024C7149D8}" destId="{CFFE620F-5D14-4D9A-AB20-854806BAB185}" srcOrd="0" destOrd="0" presId="urn:microsoft.com/office/officeart/2018/5/layout/IconCircleLabelList"/>
    <dgm:cxn modelId="{038EB467-710C-484A-AAA5-AB781C6DEA1D}" srcId="{317D470B-0C4F-425D-A2EC-F7E00C6F5ED5}" destId="{75DD6EA4-B97E-44BF-B515-BBF5A57C99B3}" srcOrd="0" destOrd="0" parTransId="{65C4AE39-59A4-4738-8C23-BF1B23616749}" sibTransId="{55F61A69-9AD3-41C8-A655-863D2DC8F5CF}"/>
    <dgm:cxn modelId="{780E89AE-3D5D-4295-B4FC-3245790F28B5}" srcId="{317D470B-0C4F-425D-A2EC-F7E00C6F5ED5}" destId="{EA7FAFA2-1163-4757-876B-A8024C7149D8}" srcOrd="2" destOrd="0" parTransId="{FB63A8EE-C5ED-4BFE-84EF-46627058BA25}" sibTransId="{D44571B8-2C0B-4A70-8FC5-956ADAF23B6B}"/>
    <dgm:cxn modelId="{296464DC-1639-499A-8EEB-70C46D70FE58}" type="presOf" srcId="{317D470B-0C4F-425D-A2EC-F7E00C6F5ED5}" destId="{84A4494B-40F0-4685-BDD4-421C1C952662}" srcOrd="0" destOrd="0" presId="urn:microsoft.com/office/officeart/2018/5/layout/IconCircleLabelList"/>
    <dgm:cxn modelId="{D66676B1-ED21-4126-89EC-FF4710C16654}" type="presParOf" srcId="{84A4494B-40F0-4685-BDD4-421C1C952662}" destId="{2F2F343C-A057-45C5-9E1C-63EB40013572}" srcOrd="0" destOrd="0" presId="urn:microsoft.com/office/officeart/2018/5/layout/IconCircleLabelList"/>
    <dgm:cxn modelId="{6CE9C630-5172-4821-BA8E-D158D275C21C}" type="presParOf" srcId="{2F2F343C-A057-45C5-9E1C-63EB40013572}" destId="{68671F4D-C157-419F-996B-F52BE96FF32F}" srcOrd="0" destOrd="0" presId="urn:microsoft.com/office/officeart/2018/5/layout/IconCircleLabelList"/>
    <dgm:cxn modelId="{7035EB86-3F1F-462A-8F29-169FC99A981B}" type="presParOf" srcId="{2F2F343C-A057-45C5-9E1C-63EB40013572}" destId="{A7FB46B6-BFC6-4823-9628-FFF494D97CE9}" srcOrd="1" destOrd="0" presId="urn:microsoft.com/office/officeart/2018/5/layout/IconCircleLabelList"/>
    <dgm:cxn modelId="{921024DE-441B-4FA1-B441-35751A3AF22A}" type="presParOf" srcId="{2F2F343C-A057-45C5-9E1C-63EB40013572}" destId="{40CDCD6D-8177-4B41-87F7-320AD368E14D}" srcOrd="2" destOrd="0" presId="urn:microsoft.com/office/officeart/2018/5/layout/IconCircleLabelList"/>
    <dgm:cxn modelId="{DED4FA5A-1D54-4905-A797-9FBA2A12B9E8}" type="presParOf" srcId="{2F2F343C-A057-45C5-9E1C-63EB40013572}" destId="{83E77CCA-CC9D-45C7-993E-A66481869B53}" srcOrd="3" destOrd="0" presId="urn:microsoft.com/office/officeart/2018/5/layout/IconCircleLabelList"/>
    <dgm:cxn modelId="{806FF73A-2361-456C-A2D2-2CE384A51A5A}" type="presParOf" srcId="{84A4494B-40F0-4685-BDD4-421C1C952662}" destId="{1110820A-40D1-4E9D-B1E9-082C9A9FEC0C}" srcOrd="1" destOrd="0" presId="urn:microsoft.com/office/officeart/2018/5/layout/IconCircleLabelList"/>
    <dgm:cxn modelId="{1FEFDE16-D588-4EF7-BA59-D289DADA7C9D}" type="presParOf" srcId="{84A4494B-40F0-4685-BDD4-421C1C952662}" destId="{19489FF7-37E8-49CA-93C6-2290363B2456}" srcOrd="2" destOrd="0" presId="urn:microsoft.com/office/officeart/2018/5/layout/IconCircleLabelList"/>
    <dgm:cxn modelId="{6EBB8C07-9EAC-4AAB-8CEF-6267F00AF6F0}" type="presParOf" srcId="{19489FF7-37E8-49CA-93C6-2290363B2456}" destId="{01096F5E-044A-4CEE-B70D-2DE7F09B4D3D}" srcOrd="0" destOrd="0" presId="urn:microsoft.com/office/officeart/2018/5/layout/IconCircleLabelList"/>
    <dgm:cxn modelId="{DE9B08F4-B14D-4280-A490-552ED8AFAA97}" type="presParOf" srcId="{19489FF7-37E8-49CA-93C6-2290363B2456}" destId="{1DB30337-8AC8-4809-BDD4-77DC0B7BE4AD}" srcOrd="1" destOrd="0" presId="urn:microsoft.com/office/officeart/2018/5/layout/IconCircleLabelList"/>
    <dgm:cxn modelId="{1FAEE027-CFDE-4B17-979D-3A7FDDCBCA7C}" type="presParOf" srcId="{19489FF7-37E8-49CA-93C6-2290363B2456}" destId="{685C1B30-E22C-4D58-B104-3016DADF5A62}" srcOrd="2" destOrd="0" presId="urn:microsoft.com/office/officeart/2018/5/layout/IconCircleLabelList"/>
    <dgm:cxn modelId="{BC84C388-2BCA-4B8D-B678-99A8CB903C6B}" type="presParOf" srcId="{19489FF7-37E8-49CA-93C6-2290363B2456}" destId="{E40F3C40-E222-450B-8E7E-4346F595263E}" srcOrd="3" destOrd="0" presId="urn:microsoft.com/office/officeart/2018/5/layout/IconCircleLabelList"/>
    <dgm:cxn modelId="{E4EA5170-AE48-45AE-920E-B8BDBC75948A}" type="presParOf" srcId="{84A4494B-40F0-4685-BDD4-421C1C952662}" destId="{D4C71AAC-A3E8-4F2D-B720-1C9D6414B567}" srcOrd="3" destOrd="0" presId="urn:microsoft.com/office/officeart/2018/5/layout/IconCircleLabelList"/>
    <dgm:cxn modelId="{929714AC-9693-437A-9DE9-7A76B00FF1B4}" type="presParOf" srcId="{84A4494B-40F0-4685-BDD4-421C1C952662}" destId="{BFB27394-441F-4EC2-B66B-FA4D1FC2B63D}" srcOrd="4" destOrd="0" presId="urn:microsoft.com/office/officeart/2018/5/layout/IconCircleLabelList"/>
    <dgm:cxn modelId="{9047D58C-2B06-4514-9975-0B73AC81210C}" type="presParOf" srcId="{BFB27394-441F-4EC2-B66B-FA4D1FC2B63D}" destId="{E9A16BDE-31F1-482D-92C9-D19CC50102D8}" srcOrd="0" destOrd="0" presId="urn:microsoft.com/office/officeart/2018/5/layout/IconCircleLabelList"/>
    <dgm:cxn modelId="{3551F49F-FF0F-4E1C-9B2C-1D4ED6864276}" type="presParOf" srcId="{BFB27394-441F-4EC2-B66B-FA4D1FC2B63D}" destId="{0E40E763-4EA6-4E25-AECE-768F8B612E06}" srcOrd="1" destOrd="0" presId="urn:microsoft.com/office/officeart/2018/5/layout/IconCircleLabelList"/>
    <dgm:cxn modelId="{C408E3CF-1D49-457E-85B0-1D0647E5F25C}" type="presParOf" srcId="{BFB27394-441F-4EC2-B66B-FA4D1FC2B63D}" destId="{8E1AC0BC-8A18-4576-A29D-B50FCF14BC5D}" srcOrd="2" destOrd="0" presId="urn:microsoft.com/office/officeart/2018/5/layout/IconCircleLabelList"/>
    <dgm:cxn modelId="{014B0C4E-C55C-42F9-BD15-E0BE3E7E4A75}" type="presParOf" srcId="{BFB27394-441F-4EC2-B66B-FA4D1FC2B63D}" destId="{CFFE620F-5D14-4D9A-AB20-854806BAB18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37061-989A-4A08-B2C7-F54AB6ECA54C}" type="doc">
      <dgm:prSet loTypeId="urn:microsoft.com/office/officeart/2005/8/layout/bProcess2" loCatId="process" qsTypeId="urn:microsoft.com/office/officeart/2005/8/quickstyle/simple1" qsCatId="simple" csTypeId="urn:microsoft.com/office/officeart/2005/8/colors/accent0_1" csCatId="mainScheme" phldr="1"/>
      <dgm:spPr/>
      <dgm:t>
        <a:bodyPr/>
        <a:lstStyle/>
        <a:p>
          <a:endParaRPr lang="en-US"/>
        </a:p>
      </dgm:t>
    </dgm:pt>
    <dgm:pt modelId="{88B35FAE-91CF-4A30-B475-4E96C6CC3DA0}">
      <dgm:prSet/>
      <dgm:spPr>
        <a:solidFill>
          <a:schemeClr val="accent5">
            <a:lumMod val="20000"/>
            <a:lumOff val="80000"/>
          </a:schemeClr>
        </a:solidFill>
      </dgm:spPr>
      <dgm:t>
        <a:bodyPr/>
        <a:lstStyle/>
        <a:p>
          <a:r>
            <a:rPr lang="es-ES" b="1" dirty="0">
              <a:latin typeface="Calibri" panose="020F0502020204030204" pitchFamily="34" charset="0"/>
              <a:cs typeface="Calibri" panose="020F0502020204030204" pitchFamily="34" charset="0"/>
            </a:rPr>
            <a:t>Rezagos (</a:t>
          </a:r>
          <a:r>
            <a:rPr lang="es-ES" b="1" dirty="0" err="1">
              <a:latin typeface="Calibri" panose="020F0502020204030204" pitchFamily="34" charset="0"/>
              <a:cs typeface="Calibri" panose="020F0502020204030204" pitchFamily="34" charset="0"/>
            </a:rPr>
            <a:t>lags</a:t>
          </a:r>
          <a:r>
            <a:rPr lang="es-ES" b="1" dirty="0">
              <a:latin typeface="Calibri" panose="020F0502020204030204" pitchFamily="34" charset="0"/>
              <a:cs typeface="Calibri" panose="020F0502020204030204" pitchFamily="34" charset="0"/>
            </a:rPr>
            <a:t>): </a:t>
          </a:r>
          <a:r>
            <a:rPr lang="es-ES" dirty="0">
              <a:latin typeface="Calibri" panose="020F0502020204030204" pitchFamily="34" charset="0"/>
              <a:cs typeface="Calibri" panose="020F0502020204030204" pitchFamily="34" charset="0"/>
            </a:rPr>
            <a:t>se utilizan para referirse a observaciones pasadas de la serie temporal. Por ejemplo, si estamos en el tiempo 𝑡 y nos referimos al rezago 1 (𝑡−1), estamos hablando de la observación inmediatamente anterior al tiempo 𝑡. Del mismo modo, un rezago 2 (𝑡−2) sería dos periodos antes del tiempo 𝑡, y así sucesivamente.</a:t>
          </a:r>
          <a:endParaRPr lang="en-US" dirty="0">
            <a:latin typeface="Calibri" panose="020F0502020204030204" pitchFamily="34" charset="0"/>
            <a:cs typeface="Calibri" panose="020F0502020204030204" pitchFamily="34" charset="0"/>
          </a:endParaRPr>
        </a:p>
      </dgm:t>
    </dgm:pt>
    <dgm:pt modelId="{92509EF4-0A9E-4D95-B72A-37AD4E962973}" type="parTrans" cxnId="{4E231DDE-C99D-4D4A-9F76-C42023636359}">
      <dgm:prSet/>
      <dgm:spPr/>
      <dgm:t>
        <a:bodyPr/>
        <a:lstStyle/>
        <a:p>
          <a:endParaRPr lang="en-US">
            <a:latin typeface="Calibri" panose="020F0502020204030204" pitchFamily="34" charset="0"/>
            <a:cs typeface="Calibri" panose="020F0502020204030204" pitchFamily="34" charset="0"/>
          </a:endParaRPr>
        </a:p>
      </dgm:t>
    </dgm:pt>
    <dgm:pt modelId="{2702BC95-EABE-47DD-9903-F5C67C6D6493}" type="sibTrans" cxnId="{4E231DDE-C99D-4D4A-9F76-C42023636359}">
      <dgm:prSet/>
      <dgm:spPr/>
      <dgm:t>
        <a:bodyPr/>
        <a:lstStyle/>
        <a:p>
          <a:endParaRPr lang="en-US">
            <a:latin typeface="Calibri" panose="020F0502020204030204" pitchFamily="34" charset="0"/>
            <a:cs typeface="Calibri" panose="020F0502020204030204" pitchFamily="34" charset="0"/>
          </a:endParaRPr>
        </a:p>
      </dgm:t>
    </dgm:pt>
    <dgm:pt modelId="{C004E6DF-D439-48C4-B3F2-6311BE06C6E3}">
      <dgm:prSet/>
      <dgm:spPr>
        <a:solidFill>
          <a:schemeClr val="accent2">
            <a:lumMod val="20000"/>
            <a:lumOff val="80000"/>
          </a:schemeClr>
        </a:solidFill>
      </dgm:spPr>
      <dgm:t>
        <a:bodyPr/>
        <a:lstStyle/>
        <a:p>
          <a:r>
            <a:rPr lang="es-ES" b="1" dirty="0">
              <a:latin typeface="Calibri" panose="020F0502020204030204" pitchFamily="34" charset="0"/>
              <a:cs typeface="Calibri" panose="020F0502020204030204" pitchFamily="34" charset="0"/>
            </a:rPr>
            <a:t>Adelantos (leads): </a:t>
          </a:r>
          <a:r>
            <a:rPr lang="es-ES" dirty="0">
              <a:latin typeface="Calibri" panose="020F0502020204030204" pitchFamily="34" charset="0"/>
              <a:cs typeface="Calibri" panose="020F0502020204030204" pitchFamily="34" charset="0"/>
            </a:rPr>
            <a:t>se utilizan para referirse a observaciones futuras de la serie temporal. Por ejemplo, si estamos en el tiempo 𝑡 y nos referimos al adelanto 1 (𝑡+1), estamos hablando de la observación inmediatamente después del tiempo 𝑡. Del mismo modo, un adelanto 2 (𝑡+2) sería dos periodos después del tiempo 𝑡, y así sucesivamente.</a:t>
          </a:r>
          <a:endParaRPr lang="en-US" dirty="0">
            <a:latin typeface="Calibri" panose="020F0502020204030204" pitchFamily="34" charset="0"/>
            <a:cs typeface="Calibri" panose="020F0502020204030204" pitchFamily="34" charset="0"/>
          </a:endParaRPr>
        </a:p>
      </dgm:t>
    </dgm:pt>
    <dgm:pt modelId="{1C832853-0356-4CDE-8EAA-62BEEE2509D8}" type="parTrans" cxnId="{9E30C01D-ED1F-49ED-9D93-04AE0BF605C1}">
      <dgm:prSet/>
      <dgm:spPr/>
      <dgm:t>
        <a:bodyPr/>
        <a:lstStyle/>
        <a:p>
          <a:endParaRPr lang="en-US">
            <a:latin typeface="Calibri" panose="020F0502020204030204" pitchFamily="34" charset="0"/>
            <a:cs typeface="Calibri" panose="020F0502020204030204" pitchFamily="34" charset="0"/>
          </a:endParaRPr>
        </a:p>
      </dgm:t>
    </dgm:pt>
    <dgm:pt modelId="{5276D1E1-57BB-4A88-B43B-BD2DA58EC870}" type="sibTrans" cxnId="{9E30C01D-ED1F-49ED-9D93-04AE0BF605C1}">
      <dgm:prSet/>
      <dgm:spPr/>
      <dgm:t>
        <a:bodyPr/>
        <a:lstStyle/>
        <a:p>
          <a:endParaRPr lang="en-US">
            <a:latin typeface="Calibri" panose="020F0502020204030204" pitchFamily="34" charset="0"/>
            <a:cs typeface="Calibri" panose="020F0502020204030204" pitchFamily="34" charset="0"/>
          </a:endParaRPr>
        </a:p>
      </dgm:t>
    </dgm:pt>
    <dgm:pt modelId="{B83B0624-AAF6-457C-B79E-CF16474522AA}" type="pres">
      <dgm:prSet presAssocID="{5C737061-989A-4A08-B2C7-F54AB6ECA54C}" presName="diagram" presStyleCnt="0">
        <dgm:presLayoutVars>
          <dgm:dir/>
          <dgm:resizeHandles/>
        </dgm:presLayoutVars>
      </dgm:prSet>
      <dgm:spPr/>
    </dgm:pt>
    <dgm:pt modelId="{7689F12D-9AE0-43A8-B126-280542A89462}" type="pres">
      <dgm:prSet presAssocID="{88B35FAE-91CF-4A30-B475-4E96C6CC3DA0}" presName="firstNode" presStyleLbl="node1" presStyleIdx="0" presStyleCnt="2">
        <dgm:presLayoutVars>
          <dgm:bulletEnabled val="1"/>
        </dgm:presLayoutVars>
      </dgm:prSet>
      <dgm:spPr/>
    </dgm:pt>
    <dgm:pt modelId="{D9D1DE57-0525-4A13-8570-6D6266928A9F}" type="pres">
      <dgm:prSet presAssocID="{2702BC95-EABE-47DD-9903-F5C67C6D6493}" presName="sibTrans" presStyleLbl="sibTrans2D1" presStyleIdx="0" presStyleCnt="1"/>
      <dgm:spPr/>
    </dgm:pt>
    <dgm:pt modelId="{9682BC98-E219-4427-BE01-20BF6337FA74}" type="pres">
      <dgm:prSet presAssocID="{C004E6DF-D439-48C4-B3F2-6311BE06C6E3}" presName="lastNode" presStyleLbl="node1" presStyleIdx="1" presStyleCnt="2">
        <dgm:presLayoutVars>
          <dgm:bulletEnabled val="1"/>
        </dgm:presLayoutVars>
      </dgm:prSet>
      <dgm:spPr/>
    </dgm:pt>
  </dgm:ptLst>
  <dgm:cxnLst>
    <dgm:cxn modelId="{AB925209-200C-4D8B-A4C4-F464B89300BF}" type="presOf" srcId="{C004E6DF-D439-48C4-B3F2-6311BE06C6E3}" destId="{9682BC98-E219-4427-BE01-20BF6337FA74}" srcOrd="0" destOrd="0" presId="urn:microsoft.com/office/officeart/2005/8/layout/bProcess2"/>
    <dgm:cxn modelId="{D15E110F-26DD-4526-9CC9-ACDF0FA61725}" type="presOf" srcId="{5C737061-989A-4A08-B2C7-F54AB6ECA54C}" destId="{B83B0624-AAF6-457C-B79E-CF16474522AA}" srcOrd="0" destOrd="0" presId="urn:microsoft.com/office/officeart/2005/8/layout/bProcess2"/>
    <dgm:cxn modelId="{9E30C01D-ED1F-49ED-9D93-04AE0BF605C1}" srcId="{5C737061-989A-4A08-B2C7-F54AB6ECA54C}" destId="{C004E6DF-D439-48C4-B3F2-6311BE06C6E3}" srcOrd="1" destOrd="0" parTransId="{1C832853-0356-4CDE-8EAA-62BEEE2509D8}" sibTransId="{5276D1E1-57BB-4A88-B43B-BD2DA58EC870}"/>
    <dgm:cxn modelId="{851ED065-2B40-4F93-902C-BE34E09438A6}" type="presOf" srcId="{88B35FAE-91CF-4A30-B475-4E96C6CC3DA0}" destId="{7689F12D-9AE0-43A8-B126-280542A89462}" srcOrd="0" destOrd="0" presId="urn:microsoft.com/office/officeart/2005/8/layout/bProcess2"/>
    <dgm:cxn modelId="{8C207D9E-1CB5-49CF-8BAA-D8DD9D27013F}" type="presOf" srcId="{2702BC95-EABE-47DD-9903-F5C67C6D6493}" destId="{D9D1DE57-0525-4A13-8570-6D6266928A9F}" srcOrd="0" destOrd="0" presId="urn:microsoft.com/office/officeart/2005/8/layout/bProcess2"/>
    <dgm:cxn modelId="{4E231DDE-C99D-4D4A-9F76-C42023636359}" srcId="{5C737061-989A-4A08-B2C7-F54AB6ECA54C}" destId="{88B35FAE-91CF-4A30-B475-4E96C6CC3DA0}" srcOrd="0" destOrd="0" parTransId="{92509EF4-0A9E-4D95-B72A-37AD4E962973}" sibTransId="{2702BC95-EABE-47DD-9903-F5C67C6D6493}"/>
    <dgm:cxn modelId="{01FFFEEB-3D82-4CB8-AA30-45CBD1812601}" type="presParOf" srcId="{B83B0624-AAF6-457C-B79E-CF16474522AA}" destId="{7689F12D-9AE0-43A8-B126-280542A89462}" srcOrd="0" destOrd="0" presId="urn:microsoft.com/office/officeart/2005/8/layout/bProcess2"/>
    <dgm:cxn modelId="{4A019E7A-5BBA-4AE8-A4EC-26E7F9CBC24E}" type="presParOf" srcId="{B83B0624-AAF6-457C-B79E-CF16474522AA}" destId="{D9D1DE57-0525-4A13-8570-6D6266928A9F}" srcOrd="1" destOrd="0" presId="urn:microsoft.com/office/officeart/2005/8/layout/bProcess2"/>
    <dgm:cxn modelId="{FDE1AAA4-D778-4C13-8615-27BC4993F0D3}" type="presParOf" srcId="{B83B0624-AAF6-457C-B79E-CF16474522AA}" destId="{9682BC98-E219-4427-BE01-20BF6337FA74}"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22726B-340A-4426-AD3F-384502014C1C}"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E9465C73-B95A-4276-8603-C0DEF3DC0AE1}">
      <dgm:prSet custT="1"/>
      <dgm:spPr/>
      <dgm:t>
        <a:bodyPr/>
        <a:lstStyle/>
        <a:p>
          <a:pPr>
            <a:lnSpc>
              <a:spcPct val="100000"/>
            </a:lnSpc>
          </a:pPr>
          <a:r>
            <a:rPr lang="es-ES" sz="1200" dirty="0"/>
            <a:t>Se asume estacionariedad para modelos de pronóstico por lo que es importante evaluarla antes de generarlos.</a:t>
          </a:r>
          <a:endParaRPr lang="en-US" sz="1200" dirty="0"/>
        </a:p>
      </dgm:t>
    </dgm:pt>
    <dgm:pt modelId="{8BEC8040-4026-4757-988B-92D693502202}" type="parTrans" cxnId="{96A7345B-977B-42D1-B1DE-9E846C06CC41}">
      <dgm:prSet/>
      <dgm:spPr/>
      <dgm:t>
        <a:bodyPr/>
        <a:lstStyle/>
        <a:p>
          <a:endParaRPr lang="en-US" sz="2000"/>
        </a:p>
      </dgm:t>
    </dgm:pt>
    <dgm:pt modelId="{E4F3A94C-EEB1-4E0E-80D6-89E81F706457}" type="sibTrans" cxnId="{96A7345B-977B-42D1-B1DE-9E846C06CC41}">
      <dgm:prSet/>
      <dgm:spPr/>
      <dgm:t>
        <a:bodyPr/>
        <a:lstStyle/>
        <a:p>
          <a:pPr>
            <a:lnSpc>
              <a:spcPct val="100000"/>
            </a:lnSpc>
          </a:pPr>
          <a:endParaRPr lang="en-US" sz="2000"/>
        </a:p>
      </dgm:t>
    </dgm:pt>
    <dgm:pt modelId="{C151C75B-1493-4DE1-84DF-782DA271E9A6}">
      <dgm:prSet custT="1"/>
      <dgm:spPr/>
      <dgm:t>
        <a:bodyPr/>
        <a:lstStyle/>
        <a:p>
          <a:pPr>
            <a:lnSpc>
              <a:spcPct val="100000"/>
            </a:lnSpc>
          </a:pPr>
          <a:r>
            <a:rPr lang="es-ES" sz="1200"/>
            <a:t>Una serie temporal es </a:t>
          </a:r>
          <a:r>
            <a:rPr lang="es-ES" sz="1200" b="1"/>
            <a:t>estacionaria en media </a:t>
          </a:r>
          <a:r>
            <a:rPr lang="es-ES" sz="1200"/>
            <a:t>cuando la media es un buen “resumen” de la serie, es decir, es representativa. Una forma de ver si una serie es estacionaria en media, mediante el gráfico, es ver si las observaciones cortan o no, de manera reiterada dicha media.</a:t>
          </a:r>
          <a:endParaRPr lang="en-US" sz="1200"/>
        </a:p>
      </dgm:t>
    </dgm:pt>
    <dgm:pt modelId="{AB3E96E3-A500-409F-9F30-9A810E8A1297}" type="parTrans" cxnId="{1AADB2BB-3D60-4C5F-ACE6-14BE368A7E40}">
      <dgm:prSet/>
      <dgm:spPr/>
      <dgm:t>
        <a:bodyPr/>
        <a:lstStyle/>
        <a:p>
          <a:endParaRPr lang="en-US" sz="2000"/>
        </a:p>
      </dgm:t>
    </dgm:pt>
    <dgm:pt modelId="{6C160B35-6554-4292-B04E-630E5D6ABBFD}" type="sibTrans" cxnId="{1AADB2BB-3D60-4C5F-ACE6-14BE368A7E40}">
      <dgm:prSet/>
      <dgm:spPr/>
      <dgm:t>
        <a:bodyPr/>
        <a:lstStyle/>
        <a:p>
          <a:pPr>
            <a:lnSpc>
              <a:spcPct val="100000"/>
            </a:lnSpc>
          </a:pPr>
          <a:endParaRPr lang="en-US" sz="2000"/>
        </a:p>
      </dgm:t>
    </dgm:pt>
    <dgm:pt modelId="{012DC74C-9299-4C14-917F-EDB9ECB02AC8}">
      <dgm:prSet custT="1"/>
      <dgm:spPr/>
      <dgm:t>
        <a:bodyPr/>
        <a:lstStyle/>
        <a:p>
          <a:pPr>
            <a:lnSpc>
              <a:spcPct val="100000"/>
            </a:lnSpc>
          </a:pPr>
          <a:r>
            <a:rPr lang="es-ES" sz="1200"/>
            <a:t>Una serie con estacionalidad no puede ser estacionaria en media, puesto que la media en cada estación es distinta.</a:t>
          </a:r>
          <a:endParaRPr lang="en-US" sz="1200"/>
        </a:p>
      </dgm:t>
    </dgm:pt>
    <dgm:pt modelId="{E40A1773-4ADB-4872-A28D-190991E5CDDD}" type="parTrans" cxnId="{30156755-994E-49E5-AC7D-4D7C7A63274A}">
      <dgm:prSet/>
      <dgm:spPr/>
      <dgm:t>
        <a:bodyPr/>
        <a:lstStyle/>
        <a:p>
          <a:endParaRPr lang="en-US" sz="2000"/>
        </a:p>
      </dgm:t>
    </dgm:pt>
    <dgm:pt modelId="{94D21A80-6107-41CB-8A01-FC822C70E2A2}" type="sibTrans" cxnId="{30156755-994E-49E5-AC7D-4D7C7A63274A}">
      <dgm:prSet/>
      <dgm:spPr/>
      <dgm:t>
        <a:bodyPr/>
        <a:lstStyle/>
        <a:p>
          <a:endParaRPr lang="en-US" sz="2000"/>
        </a:p>
      </dgm:t>
    </dgm:pt>
    <dgm:pt modelId="{CDDE7DB9-51B6-4877-996F-A9D6D3946A8D}" type="pres">
      <dgm:prSet presAssocID="{4722726B-340A-4426-AD3F-384502014C1C}" presName="root" presStyleCnt="0">
        <dgm:presLayoutVars>
          <dgm:dir/>
          <dgm:resizeHandles val="exact"/>
        </dgm:presLayoutVars>
      </dgm:prSet>
      <dgm:spPr/>
    </dgm:pt>
    <dgm:pt modelId="{33F979C5-1AB8-4287-BE45-8B465765EFED}" type="pres">
      <dgm:prSet presAssocID="{4722726B-340A-4426-AD3F-384502014C1C}" presName="container" presStyleCnt="0">
        <dgm:presLayoutVars>
          <dgm:dir/>
          <dgm:resizeHandles val="exact"/>
        </dgm:presLayoutVars>
      </dgm:prSet>
      <dgm:spPr/>
    </dgm:pt>
    <dgm:pt modelId="{A239730F-6756-49D3-B896-5F0D16F07AD3}" type="pres">
      <dgm:prSet presAssocID="{E9465C73-B95A-4276-8603-C0DEF3DC0AE1}" presName="compNode" presStyleCnt="0"/>
      <dgm:spPr/>
    </dgm:pt>
    <dgm:pt modelId="{A0E372E6-C77A-43E3-A928-266D166F0809}" type="pres">
      <dgm:prSet presAssocID="{E9465C73-B95A-4276-8603-C0DEF3DC0AE1}" presName="iconBgRect" presStyleLbl="bgShp" presStyleIdx="0" presStyleCnt="3"/>
      <dgm:spPr/>
    </dgm:pt>
    <dgm:pt modelId="{E8A86B7B-AB7B-474E-BB4A-4082D77131BF}" type="pres">
      <dgm:prSet presAssocID="{E9465C73-B95A-4276-8603-C0DEF3DC0A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66E7358E-8834-4EAC-9DE4-FC08CA7DF277}" type="pres">
      <dgm:prSet presAssocID="{E9465C73-B95A-4276-8603-C0DEF3DC0AE1}" presName="spaceRect" presStyleCnt="0"/>
      <dgm:spPr/>
    </dgm:pt>
    <dgm:pt modelId="{26315AA9-BA4E-4F24-93D2-997DF5633F97}" type="pres">
      <dgm:prSet presAssocID="{E9465C73-B95A-4276-8603-C0DEF3DC0AE1}" presName="textRect" presStyleLbl="revTx" presStyleIdx="0" presStyleCnt="3">
        <dgm:presLayoutVars>
          <dgm:chMax val="1"/>
          <dgm:chPref val="1"/>
        </dgm:presLayoutVars>
      </dgm:prSet>
      <dgm:spPr/>
    </dgm:pt>
    <dgm:pt modelId="{79700EAD-B9F8-4AB6-95B2-9EF8307BF0A5}" type="pres">
      <dgm:prSet presAssocID="{E4F3A94C-EEB1-4E0E-80D6-89E81F706457}" presName="sibTrans" presStyleLbl="sibTrans2D1" presStyleIdx="0" presStyleCnt="0"/>
      <dgm:spPr/>
    </dgm:pt>
    <dgm:pt modelId="{5437B64E-00FD-4D3C-9D20-91D6B68CC1C0}" type="pres">
      <dgm:prSet presAssocID="{C151C75B-1493-4DE1-84DF-782DA271E9A6}" presName="compNode" presStyleCnt="0"/>
      <dgm:spPr/>
    </dgm:pt>
    <dgm:pt modelId="{132FAEA2-0441-4A8D-B247-DB5576CB902A}" type="pres">
      <dgm:prSet presAssocID="{C151C75B-1493-4DE1-84DF-782DA271E9A6}" presName="iconBgRect" presStyleLbl="bgShp" presStyleIdx="1" presStyleCnt="3"/>
      <dgm:spPr/>
    </dgm:pt>
    <dgm:pt modelId="{77CB3FFD-F38F-47D2-A64C-ABF6883390D3}" type="pres">
      <dgm:prSet presAssocID="{C151C75B-1493-4DE1-84DF-782DA271E9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onómetro"/>
        </a:ext>
      </dgm:extLst>
    </dgm:pt>
    <dgm:pt modelId="{0A801B19-B3F9-4DF7-8390-DD9BFD4FA11C}" type="pres">
      <dgm:prSet presAssocID="{C151C75B-1493-4DE1-84DF-782DA271E9A6}" presName="spaceRect" presStyleCnt="0"/>
      <dgm:spPr/>
    </dgm:pt>
    <dgm:pt modelId="{8431BAB9-D7B8-45E2-857D-70AB9B52CFE9}" type="pres">
      <dgm:prSet presAssocID="{C151C75B-1493-4DE1-84DF-782DA271E9A6}" presName="textRect" presStyleLbl="revTx" presStyleIdx="1" presStyleCnt="3">
        <dgm:presLayoutVars>
          <dgm:chMax val="1"/>
          <dgm:chPref val="1"/>
        </dgm:presLayoutVars>
      </dgm:prSet>
      <dgm:spPr/>
    </dgm:pt>
    <dgm:pt modelId="{5A0EB894-D55F-418D-B858-633CA11A6993}" type="pres">
      <dgm:prSet presAssocID="{6C160B35-6554-4292-B04E-630E5D6ABBFD}" presName="sibTrans" presStyleLbl="sibTrans2D1" presStyleIdx="0" presStyleCnt="0"/>
      <dgm:spPr/>
    </dgm:pt>
    <dgm:pt modelId="{578C504E-303C-4C67-9E52-3865FAA011CA}" type="pres">
      <dgm:prSet presAssocID="{012DC74C-9299-4C14-917F-EDB9ECB02AC8}" presName="compNode" presStyleCnt="0"/>
      <dgm:spPr/>
    </dgm:pt>
    <dgm:pt modelId="{75E8402C-3A33-4C6C-9507-9311F68DF918}" type="pres">
      <dgm:prSet presAssocID="{012DC74C-9299-4C14-917F-EDB9ECB02AC8}" presName="iconBgRect" presStyleLbl="bgShp" presStyleIdx="2" presStyleCnt="3"/>
      <dgm:spPr/>
    </dgm:pt>
    <dgm:pt modelId="{82084D57-4338-4F4E-A2DC-B8BED292210F}" type="pres">
      <dgm:prSet presAssocID="{012DC74C-9299-4C14-917F-EDB9ECB02A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lón de fútbol"/>
        </a:ext>
      </dgm:extLst>
    </dgm:pt>
    <dgm:pt modelId="{A0D973AD-0F29-4F19-A7F6-342C6EFAE02C}" type="pres">
      <dgm:prSet presAssocID="{012DC74C-9299-4C14-917F-EDB9ECB02AC8}" presName="spaceRect" presStyleCnt="0"/>
      <dgm:spPr/>
    </dgm:pt>
    <dgm:pt modelId="{4E33AB8E-564A-404E-BEB3-CFFF7E94C4C6}" type="pres">
      <dgm:prSet presAssocID="{012DC74C-9299-4C14-917F-EDB9ECB02AC8}" presName="textRect" presStyleLbl="revTx" presStyleIdx="2" presStyleCnt="3">
        <dgm:presLayoutVars>
          <dgm:chMax val="1"/>
          <dgm:chPref val="1"/>
        </dgm:presLayoutVars>
      </dgm:prSet>
      <dgm:spPr/>
    </dgm:pt>
  </dgm:ptLst>
  <dgm:cxnLst>
    <dgm:cxn modelId="{76119A01-B0C6-4BD4-972B-01AEB8C0A65D}" type="presOf" srcId="{012DC74C-9299-4C14-917F-EDB9ECB02AC8}" destId="{4E33AB8E-564A-404E-BEB3-CFFF7E94C4C6}" srcOrd="0" destOrd="0" presId="urn:microsoft.com/office/officeart/2018/2/layout/IconCircleList"/>
    <dgm:cxn modelId="{A5F74013-CD4E-40F9-86EA-C809A0C203CC}" type="presOf" srcId="{E4F3A94C-EEB1-4E0E-80D6-89E81F706457}" destId="{79700EAD-B9F8-4AB6-95B2-9EF8307BF0A5}" srcOrd="0" destOrd="0" presId="urn:microsoft.com/office/officeart/2018/2/layout/IconCircleList"/>
    <dgm:cxn modelId="{5133433A-08AA-4745-9501-7CF8897D3C02}" type="presOf" srcId="{6C160B35-6554-4292-B04E-630E5D6ABBFD}" destId="{5A0EB894-D55F-418D-B858-633CA11A6993}" srcOrd="0" destOrd="0" presId="urn:microsoft.com/office/officeart/2018/2/layout/IconCircleList"/>
    <dgm:cxn modelId="{96A7345B-977B-42D1-B1DE-9E846C06CC41}" srcId="{4722726B-340A-4426-AD3F-384502014C1C}" destId="{E9465C73-B95A-4276-8603-C0DEF3DC0AE1}" srcOrd="0" destOrd="0" parTransId="{8BEC8040-4026-4757-988B-92D693502202}" sibTransId="{E4F3A94C-EEB1-4E0E-80D6-89E81F706457}"/>
    <dgm:cxn modelId="{30156755-994E-49E5-AC7D-4D7C7A63274A}" srcId="{4722726B-340A-4426-AD3F-384502014C1C}" destId="{012DC74C-9299-4C14-917F-EDB9ECB02AC8}" srcOrd="2" destOrd="0" parTransId="{E40A1773-4ADB-4872-A28D-190991E5CDDD}" sibTransId="{94D21A80-6107-41CB-8A01-FC822C70E2A2}"/>
    <dgm:cxn modelId="{1AADB2BB-3D60-4C5F-ACE6-14BE368A7E40}" srcId="{4722726B-340A-4426-AD3F-384502014C1C}" destId="{C151C75B-1493-4DE1-84DF-782DA271E9A6}" srcOrd="1" destOrd="0" parTransId="{AB3E96E3-A500-409F-9F30-9A810E8A1297}" sibTransId="{6C160B35-6554-4292-B04E-630E5D6ABBFD}"/>
    <dgm:cxn modelId="{983C8ADE-282E-4F4F-9FC3-2BF725E8A2EA}" type="presOf" srcId="{C151C75B-1493-4DE1-84DF-782DA271E9A6}" destId="{8431BAB9-D7B8-45E2-857D-70AB9B52CFE9}" srcOrd="0" destOrd="0" presId="urn:microsoft.com/office/officeart/2018/2/layout/IconCircleList"/>
    <dgm:cxn modelId="{C29083E7-2565-4751-86BF-B31B95A28432}" type="presOf" srcId="{E9465C73-B95A-4276-8603-C0DEF3DC0AE1}" destId="{26315AA9-BA4E-4F24-93D2-997DF5633F97}" srcOrd="0" destOrd="0" presId="urn:microsoft.com/office/officeart/2018/2/layout/IconCircleList"/>
    <dgm:cxn modelId="{AEEBF4EA-A93E-4512-8AB8-197D4B471013}" type="presOf" srcId="{4722726B-340A-4426-AD3F-384502014C1C}" destId="{CDDE7DB9-51B6-4877-996F-A9D6D3946A8D}" srcOrd="0" destOrd="0" presId="urn:microsoft.com/office/officeart/2018/2/layout/IconCircleList"/>
    <dgm:cxn modelId="{00D8B2AA-4A1B-4FE7-88B3-91058937B9F5}" type="presParOf" srcId="{CDDE7DB9-51B6-4877-996F-A9D6D3946A8D}" destId="{33F979C5-1AB8-4287-BE45-8B465765EFED}" srcOrd="0" destOrd="0" presId="urn:microsoft.com/office/officeart/2018/2/layout/IconCircleList"/>
    <dgm:cxn modelId="{948209AD-6679-4846-9A42-150CB3A79370}" type="presParOf" srcId="{33F979C5-1AB8-4287-BE45-8B465765EFED}" destId="{A239730F-6756-49D3-B896-5F0D16F07AD3}" srcOrd="0" destOrd="0" presId="urn:microsoft.com/office/officeart/2018/2/layout/IconCircleList"/>
    <dgm:cxn modelId="{E5C5630D-3B93-433F-A503-BDE81ACFB6A0}" type="presParOf" srcId="{A239730F-6756-49D3-B896-5F0D16F07AD3}" destId="{A0E372E6-C77A-43E3-A928-266D166F0809}" srcOrd="0" destOrd="0" presId="urn:microsoft.com/office/officeart/2018/2/layout/IconCircleList"/>
    <dgm:cxn modelId="{FD463ADD-E0F1-4D6B-9F13-4AFDDD4AD760}" type="presParOf" srcId="{A239730F-6756-49D3-B896-5F0D16F07AD3}" destId="{E8A86B7B-AB7B-474E-BB4A-4082D77131BF}" srcOrd="1" destOrd="0" presId="urn:microsoft.com/office/officeart/2018/2/layout/IconCircleList"/>
    <dgm:cxn modelId="{1E393547-BDB6-400B-805F-6B1B17540C59}" type="presParOf" srcId="{A239730F-6756-49D3-B896-5F0D16F07AD3}" destId="{66E7358E-8834-4EAC-9DE4-FC08CA7DF277}" srcOrd="2" destOrd="0" presId="urn:microsoft.com/office/officeart/2018/2/layout/IconCircleList"/>
    <dgm:cxn modelId="{19020208-DFAA-414A-BFC5-52C22D82D869}" type="presParOf" srcId="{A239730F-6756-49D3-B896-5F0D16F07AD3}" destId="{26315AA9-BA4E-4F24-93D2-997DF5633F97}" srcOrd="3" destOrd="0" presId="urn:microsoft.com/office/officeart/2018/2/layout/IconCircleList"/>
    <dgm:cxn modelId="{4B5C9F92-6BAA-48AF-B30A-5C989F6087AF}" type="presParOf" srcId="{33F979C5-1AB8-4287-BE45-8B465765EFED}" destId="{79700EAD-B9F8-4AB6-95B2-9EF8307BF0A5}" srcOrd="1" destOrd="0" presId="urn:microsoft.com/office/officeart/2018/2/layout/IconCircleList"/>
    <dgm:cxn modelId="{D75A47BE-398A-4753-8350-37142CCC4BA5}" type="presParOf" srcId="{33F979C5-1AB8-4287-BE45-8B465765EFED}" destId="{5437B64E-00FD-4D3C-9D20-91D6B68CC1C0}" srcOrd="2" destOrd="0" presId="urn:microsoft.com/office/officeart/2018/2/layout/IconCircleList"/>
    <dgm:cxn modelId="{3230D390-53A2-45D0-876B-64B94C4898C8}" type="presParOf" srcId="{5437B64E-00FD-4D3C-9D20-91D6B68CC1C0}" destId="{132FAEA2-0441-4A8D-B247-DB5576CB902A}" srcOrd="0" destOrd="0" presId="urn:microsoft.com/office/officeart/2018/2/layout/IconCircleList"/>
    <dgm:cxn modelId="{5FC78CD6-A94C-49D2-9017-918067C70FE7}" type="presParOf" srcId="{5437B64E-00FD-4D3C-9D20-91D6B68CC1C0}" destId="{77CB3FFD-F38F-47D2-A64C-ABF6883390D3}" srcOrd="1" destOrd="0" presId="urn:microsoft.com/office/officeart/2018/2/layout/IconCircleList"/>
    <dgm:cxn modelId="{2A3E197F-53DD-4716-92E2-C35132D76D84}" type="presParOf" srcId="{5437B64E-00FD-4D3C-9D20-91D6B68CC1C0}" destId="{0A801B19-B3F9-4DF7-8390-DD9BFD4FA11C}" srcOrd="2" destOrd="0" presId="urn:microsoft.com/office/officeart/2018/2/layout/IconCircleList"/>
    <dgm:cxn modelId="{27BB49CE-207C-440D-AFB4-BBFB1A964574}" type="presParOf" srcId="{5437B64E-00FD-4D3C-9D20-91D6B68CC1C0}" destId="{8431BAB9-D7B8-45E2-857D-70AB9B52CFE9}" srcOrd="3" destOrd="0" presId="urn:microsoft.com/office/officeart/2018/2/layout/IconCircleList"/>
    <dgm:cxn modelId="{16CDFF64-B971-4EA3-AA83-8EBED7322503}" type="presParOf" srcId="{33F979C5-1AB8-4287-BE45-8B465765EFED}" destId="{5A0EB894-D55F-418D-B858-633CA11A6993}" srcOrd="3" destOrd="0" presId="urn:microsoft.com/office/officeart/2018/2/layout/IconCircleList"/>
    <dgm:cxn modelId="{C272C5BE-64EB-4FEC-9717-F8EA943A071E}" type="presParOf" srcId="{33F979C5-1AB8-4287-BE45-8B465765EFED}" destId="{578C504E-303C-4C67-9E52-3865FAA011CA}" srcOrd="4" destOrd="0" presId="urn:microsoft.com/office/officeart/2018/2/layout/IconCircleList"/>
    <dgm:cxn modelId="{443DDD72-A4E0-4657-9817-F74F5397B196}" type="presParOf" srcId="{578C504E-303C-4C67-9E52-3865FAA011CA}" destId="{75E8402C-3A33-4C6C-9507-9311F68DF918}" srcOrd="0" destOrd="0" presId="urn:microsoft.com/office/officeart/2018/2/layout/IconCircleList"/>
    <dgm:cxn modelId="{D9DFB5D7-8F58-42A8-A865-7EF561E6E1D4}" type="presParOf" srcId="{578C504E-303C-4C67-9E52-3865FAA011CA}" destId="{82084D57-4338-4F4E-A2DC-B8BED292210F}" srcOrd="1" destOrd="0" presId="urn:microsoft.com/office/officeart/2018/2/layout/IconCircleList"/>
    <dgm:cxn modelId="{A3E0B038-1983-4A8A-9524-7FCE249FDFAA}" type="presParOf" srcId="{578C504E-303C-4C67-9E52-3865FAA011CA}" destId="{A0D973AD-0F29-4F19-A7F6-342C6EFAE02C}" srcOrd="2" destOrd="0" presId="urn:microsoft.com/office/officeart/2018/2/layout/IconCircleList"/>
    <dgm:cxn modelId="{D59618F8-D0C8-4AB7-9820-CDA7F96625D9}" type="presParOf" srcId="{578C504E-303C-4C67-9E52-3865FAA011CA}" destId="{4E33AB8E-564A-404E-BEB3-CFFF7E94C4C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57284A-BB8C-44D4-80D7-7E67BFE4EB3A}" type="doc">
      <dgm:prSet loTypeId="urn:microsoft.com/office/officeart/2005/8/layout/hierarchy1" loCatId="hierarchy" qsTypeId="urn:microsoft.com/office/officeart/2005/8/quickstyle/simple2" qsCatId="simple" csTypeId="urn:microsoft.com/office/officeart/2005/8/colors/colorful3" csCatId="colorful"/>
      <dgm:spPr/>
      <dgm:t>
        <a:bodyPr/>
        <a:lstStyle/>
        <a:p>
          <a:endParaRPr lang="en-US"/>
        </a:p>
      </dgm:t>
    </dgm:pt>
    <dgm:pt modelId="{713A16DD-2C58-4E52-9563-5EF10BC87213}">
      <dgm:prSet/>
      <dgm:spPr/>
      <dgm:t>
        <a:bodyPr/>
        <a:lstStyle/>
        <a:p>
          <a:r>
            <a:rPr lang="es-ES"/>
            <a:t>También es necesario analizar si la varianza de la serie es razonablemente estable (estacionaria) o no. </a:t>
          </a:r>
          <a:endParaRPr lang="en-US"/>
        </a:p>
      </dgm:t>
    </dgm:pt>
    <dgm:pt modelId="{BBC7EFC1-7CF6-43DA-97FA-414C26C31112}" type="parTrans" cxnId="{9DC4524D-456A-4BA3-87B7-8992D45CBAD9}">
      <dgm:prSet/>
      <dgm:spPr/>
      <dgm:t>
        <a:bodyPr/>
        <a:lstStyle/>
        <a:p>
          <a:endParaRPr lang="en-US"/>
        </a:p>
      </dgm:t>
    </dgm:pt>
    <dgm:pt modelId="{A84E0C27-4292-4F00-96A1-9CB054EEA7BB}" type="sibTrans" cxnId="{9DC4524D-456A-4BA3-87B7-8992D45CBAD9}">
      <dgm:prSet/>
      <dgm:spPr/>
      <dgm:t>
        <a:bodyPr/>
        <a:lstStyle/>
        <a:p>
          <a:endParaRPr lang="en-US"/>
        </a:p>
      </dgm:t>
    </dgm:pt>
    <dgm:pt modelId="{57A62082-B15B-4173-9195-17900B8EB3AD}">
      <dgm:prSet/>
      <dgm:spPr/>
      <dgm:t>
        <a:bodyPr/>
        <a:lstStyle/>
        <a:p>
          <a:r>
            <a:rPr lang="es-ES"/>
            <a:t>Para ello, debemos observar si la evolución de la serie está acotada, de manera aproximada, por un rango similar en todo su dominio temporal. </a:t>
          </a:r>
          <a:endParaRPr lang="en-US"/>
        </a:p>
      </dgm:t>
    </dgm:pt>
    <dgm:pt modelId="{359E4970-2FF2-406C-9536-3B518B5C4314}" type="parTrans" cxnId="{38639F6B-3C30-4A60-88A5-8965E4C3B43E}">
      <dgm:prSet/>
      <dgm:spPr/>
      <dgm:t>
        <a:bodyPr/>
        <a:lstStyle/>
        <a:p>
          <a:endParaRPr lang="en-US"/>
        </a:p>
      </dgm:t>
    </dgm:pt>
    <dgm:pt modelId="{27335289-9F6D-4168-A81A-E789A79D244B}" type="sibTrans" cxnId="{38639F6B-3C30-4A60-88A5-8965E4C3B43E}">
      <dgm:prSet/>
      <dgm:spPr/>
      <dgm:t>
        <a:bodyPr/>
        <a:lstStyle/>
        <a:p>
          <a:endParaRPr lang="en-US"/>
        </a:p>
      </dgm:t>
    </dgm:pt>
    <dgm:pt modelId="{9F6E1471-33C0-4FC2-934E-F0E73A791BBC}">
      <dgm:prSet/>
      <dgm:spPr/>
      <dgm:t>
        <a:bodyPr/>
        <a:lstStyle/>
        <a:p>
          <a:r>
            <a:rPr lang="es-ES"/>
            <a:t>A este tipo de series se les conoce como </a:t>
          </a:r>
          <a:r>
            <a:rPr lang="es-ES" b="1"/>
            <a:t>estacionaria en varianza</a:t>
          </a:r>
          <a:r>
            <a:rPr lang="es-ES"/>
            <a:t>.</a:t>
          </a:r>
          <a:endParaRPr lang="en-US"/>
        </a:p>
      </dgm:t>
    </dgm:pt>
    <dgm:pt modelId="{F2CB5ABC-9FBA-4A42-A9B4-2335033359FD}" type="parTrans" cxnId="{DF70417C-3A55-4B32-831E-32C61F93DB1B}">
      <dgm:prSet/>
      <dgm:spPr/>
      <dgm:t>
        <a:bodyPr/>
        <a:lstStyle/>
        <a:p>
          <a:endParaRPr lang="en-US"/>
        </a:p>
      </dgm:t>
    </dgm:pt>
    <dgm:pt modelId="{336B9CDE-D623-48BA-91A3-75184EB1E7BA}" type="sibTrans" cxnId="{DF70417C-3A55-4B32-831E-32C61F93DB1B}">
      <dgm:prSet/>
      <dgm:spPr/>
      <dgm:t>
        <a:bodyPr/>
        <a:lstStyle/>
        <a:p>
          <a:endParaRPr lang="en-US"/>
        </a:p>
      </dgm:t>
    </dgm:pt>
    <dgm:pt modelId="{B2748AA5-403C-45B9-9F19-C076D0EFA58C}" type="pres">
      <dgm:prSet presAssocID="{CF57284A-BB8C-44D4-80D7-7E67BFE4EB3A}" presName="hierChild1" presStyleCnt="0">
        <dgm:presLayoutVars>
          <dgm:chPref val="1"/>
          <dgm:dir/>
          <dgm:animOne val="branch"/>
          <dgm:animLvl val="lvl"/>
          <dgm:resizeHandles/>
        </dgm:presLayoutVars>
      </dgm:prSet>
      <dgm:spPr/>
    </dgm:pt>
    <dgm:pt modelId="{8579A989-66BE-4E82-A578-8B55C0885D46}" type="pres">
      <dgm:prSet presAssocID="{713A16DD-2C58-4E52-9563-5EF10BC87213}" presName="hierRoot1" presStyleCnt="0"/>
      <dgm:spPr/>
    </dgm:pt>
    <dgm:pt modelId="{7EED698B-A8CD-4167-BD9B-829BEE6C2C5E}" type="pres">
      <dgm:prSet presAssocID="{713A16DD-2C58-4E52-9563-5EF10BC87213}" presName="composite" presStyleCnt="0"/>
      <dgm:spPr/>
    </dgm:pt>
    <dgm:pt modelId="{4293B15C-7B9E-4786-8FE9-FDD1A715B638}" type="pres">
      <dgm:prSet presAssocID="{713A16DD-2C58-4E52-9563-5EF10BC87213}" presName="background" presStyleLbl="node0" presStyleIdx="0" presStyleCnt="3"/>
      <dgm:spPr/>
    </dgm:pt>
    <dgm:pt modelId="{AE919E54-89D0-45FB-8A73-CC13671E10A7}" type="pres">
      <dgm:prSet presAssocID="{713A16DD-2C58-4E52-9563-5EF10BC87213}" presName="text" presStyleLbl="fgAcc0" presStyleIdx="0" presStyleCnt="3">
        <dgm:presLayoutVars>
          <dgm:chPref val="3"/>
        </dgm:presLayoutVars>
      </dgm:prSet>
      <dgm:spPr/>
    </dgm:pt>
    <dgm:pt modelId="{300A1228-3981-4034-8B8A-E3B6E0787693}" type="pres">
      <dgm:prSet presAssocID="{713A16DD-2C58-4E52-9563-5EF10BC87213}" presName="hierChild2" presStyleCnt="0"/>
      <dgm:spPr/>
    </dgm:pt>
    <dgm:pt modelId="{6447C734-2A9F-4704-9A2B-033DCA9E68A8}" type="pres">
      <dgm:prSet presAssocID="{57A62082-B15B-4173-9195-17900B8EB3AD}" presName="hierRoot1" presStyleCnt="0"/>
      <dgm:spPr/>
    </dgm:pt>
    <dgm:pt modelId="{A444C5FA-559E-446C-8164-AC273294EB35}" type="pres">
      <dgm:prSet presAssocID="{57A62082-B15B-4173-9195-17900B8EB3AD}" presName="composite" presStyleCnt="0"/>
      <dgm:spPr/>
    </dgm:pt>
    <dgm:pt modelId="{7A004363-48AE-42AC-B15E-CBD70BA5AACF}" type="pres">
      <dgm:prSet presAssocID="{57A62082-B15B-4173-9195-17900B8EB3AD}" presName="background" presStyleLbl="node0" presStyleIdx="1" presStyleCnt="3"/>
      <dgm:spPr/>
    </dgm:pt>
    <dgm:pt modelId="{BDA602F1-AAF5-4650-9DCD-EFD478A7975E}" type="pres">
      <dgm:prSet presAssocID="{57A62082-B15B-4173-9195-17900B8EB3AD}" presName="text" presStyleLbl="fgAcc0" presStyleIdx="1" presStyleCnt="3">
        <dgm:presLayoutVars>
          <dgm:chPref val="3"/>
        </dgm:presLayoutVars>
      </dgm:prSet>
      <dgm:spPr/>
    </dgm:pt>
    <dgm:pt modelId="{2765D357-BFC1-452A-BDC7-CEE2B3DB0D14}" type="pres">
      <dgm:prSet presAssocID="{57A62082-B15B-4173-9195-17900B8EB3AD}" presName="hierChild2" presStyleCnt="0"/>
      <dgm:spPr/>
    </dgm:pt>
    <dgm:pt modelId="{1361E77D-26AC-4959-AD5F-D7CC23E62481}" type="pres">
      <dgm:prSet presAssocID="{9F6E1471-33C0-4FC2-934E-F0E73A791BBC}" presName="hierRoot1" presStyleCnt="0"/>
      <dgm:spPr/>
    </dgm:pt>
    <dgm:pt modelId="{DC5EFEFB-2BF9-4517-A184-D8403657C26A}" type="pres">
      <dgm:prSet presAssocID="{9F6E1471-33C0-4FC2-934E-F0E73A791BBC}" presName="composite" presStyleCnt="0"/>
      <dgm:spPr/>
    </dgm:pt>
    <dgm:pt modelId="{D4002327-E424-4E17-8AB7-CCE055F8FD83}" type="pres">
      <dgm:prSet presAssocID="{9F6E1471-33C0-4FC2-934E-F0E73A791BBC}" presName="background" presStyleLbl="node0" presStyleIdx="2" presStyleCnt="3"/>
      <dgm:spPr/>
    </dgm:pt>
    <dgm:pt modelId="{9FD811B0-BF47-4223-B052-10ED91DD5F4E}" type="pres">
      <dgm:prSet presAssocID="{9F6E1471-33C0-4FC2-934E-F0E73A791BBC}" presName="text" presStyleLbl="fgAcc0" presStyleIdx="2" presStyleCnt="3">
        <dgm:presLayoutVars>
          <dgm:chPref val="3"/>
        </dgm:presLayoutVars>
      </dgm:prSet>
      <dgm:spPr/>
    </dgm:pt>
    <dgm:pt modelId="{4BD375E9-3590-4793-9C44-931442978D50}" type="pres">
      <dgm:prSet presAssocID="{9F6E1471-33C0-4FC2-934E-F0E73A791BBC}" presName="hierChild2" presStyleCnt="0"/>
      <dgm:spPr/>
    </dgm:pt>
  </dgm:ptLst>
  <dgm:cxnLst>
    <dgm:cxn modelId="{38639F6B-3C30-4A60-88A5-8965E4C3B43E}" srcId="{CF57284A-BB8C-44D4-80D7-7E67BFE4EB3A}" destId="{57A62082-B15B-4173-9195-17900B8EB3AD}" srcOrd="1" destOrd="0" parTransId="{359E4970-2FF2-406C-9536-3B518B5C4314}" sibTransId="{27335289-9F6D-4168-A81A-E789A79D244B}"/>
    <dgm:cxn modelId="{9DC4524D-456A-4BA3-87B7-8992D45CBAD9}" srcId="{CF57284A-BB8C-44D4-80D7-7E67BFE4EB3A}" destId="{713A16DD-2C58-4E52-9563-5EF10BC87213}" srcOrd="0" destOrd="0" parTransId="{BBC7EFC1-7CF6-43DA-97FA-414C26C31112}" sibTransId="{A84E0C27-4292-4F00-96A1-9CB054EEA7BB}"/>
    <dgm:cxn modelId="{DF70417C-3A55-4B32-831E-32C61F93DB1B}" srcId="{CF57284A-BB8C-44D4-80D7-7E67BFE4EB3A}" destId="{9F6E1471-33C0-4FC2-934E-F0E73A791BBC}" srcOrd="2" destOrd="0" parTransId="{F2CB5ABC-9FBA-4A42-A9B4-2335033359FD}" sibTransId="{336B9CDE-D623-48BA-91A3-75184EB1E7BA}"/>
    <dgm:cxn modelId="{930D0B8E-7CEB-4D72-8AF9-8F2B4CE50EA9}" type="presOf" srcId="{57A62082-B15B-4173-9195-17900B8EB3AD}" destId="{BDA602F1-AAF5-4650-9DCD-EFD478A7975E}" srcOrd="0" destOrd="0" presId="urn:microsoft.com/office/officeart/2005/8/layout/hierarchy1"/>
    <dgm:cxn modelId="{A4DCB493-F411-43A1-BF26-5D07C84B8A09}" type="presOf" srcId="{CF57284A-BB8C-44D4-80D7-7E67BFE4EB3A}" destId="{B2748AA5-403C-45B9-9F19-C076D0EFA58C}" srcOrd="0" destOrd="0" presId="urn:microsoft.com/office/officeart/2005/8/layout/hierarchy1"/>
    <dgm:cxn modelId="{6356D1DD-3FD5-45AB-9658-B0578C8DB0BE}" type="presOf" srcId="{9F6E1471-33C0-4FC2-934E-F0E73A791BBC}" destId="{9FD811B0-BF47-4223-B052-10ED91DD5F4E}" srcOrd="0" destOrd="0" presId="urn:microsoft.com/office/officeart/2005/8/layout/hierarchy1"/>
    <dgm:cxn modelId="{CF8A2AF3-B551-486D-9987-3B9B934CD709}" type="presOf" srcId="{713A16DD-2C58-4E52-9563-5EF10BC87213}" destId="{AE919E54-89D0-45FB-8A73-CC13671E10A7}" srcOrd="0" destOrd="0" presId="urn:microsoft.com/office/officeart/2005/8/layout/hierarchy1"/>
    <dgm:cxn modelId="{B5DE1C86-1285-452F-ACE0-19A27301420A}" type="presParOf" srcId="{B2748AA5-403C-45B9-9F19-C076D0EFA58C}" destId="{8579A989-66BE-4E82-A578-8B55C0885D46}" srcOrd="0" destOrd="0" presId="urn:microsoft.com/office/officeart/2005/8/layout/hierarchy1"/>
    <dgm:cxn modelId="{98D8633C-AC44-4821-BAD4-6D96F7A592B7}" type="presParOf" srcId="{8579A989-66BE-4E82-A578-8B55C0885D46}" destId="{7EED698B-A8CD-4167-BD9B-829BEE6C2C5E}" srcOrd="0" destOrd="0" presId="urn:microsoft.com/office/officeart/2005/8/layout/hierarchy1"/>
    <dgm:cxn modelId="{EBB6C97E-9C5D-428D-A4A1-CDAE15CDB279}" type="presParOf" srcId="{7EED698B-A8CD-4167-BD9B-829BEE6C2C5E}" destId="{4293B15C-7B9E-4786-8FE9-FDD1A715B638}" srcOrd="0" destOrd="0" presId="urn:microsoft.com/office/officeart/2005/8/layout/hierarchy1"/>
    <dgm:cxn modelId="{03CE18FC-30FA-4194-AAB5-AE8F7510FE5D}" type="presParOf" srcId="{7EED698B-A8CD-4167-BD9B-829BEE6C2C5E}" destId="{AE919E54-89D0-45FB-8A73-CC13671E10A7}" srcOrd="1" destOrd="0" presId="urn:microsoft.com/office/officeart/2005/8/layout/hierarchy1"/>
    <dgm:cxn modelId="{1C441AEE-45F5-4B92-811D-B130F717209A}" type="presParOf" srcId="{8579A989-66BE-4E82-A578-8B55C0885D46}" destId="{300A1228-3981-4034-8B8A-E3B6E0787693}" srcOrd="1" destOrd="0" presId="urn:microsoft.com/office/officeart/2005/8/layout/hierarchy1"/>
    <dgm:cxn modelId="{F352CE90-292F-4FEE-84F6-F17EE3CB7C71}" type="presParOf" srcId="{B2748AA5-403C-45B9-9F19-C076D0EFA58C}" destId="{6447C734-2A9F-4704-9A2B-033DCA9E68A8}" srcOrd="1" destOrd="0" presId="urn:microsoft.com/office/officeart/2005/8/layout/hierarchy1"/>
    <dgm:cxn modelId="{8F572834-9F51-4913-9FCB-B0E3327C798B}" type="presParOf" srcId="{6447C734-2A9F-4704-9A2B-033DCA9E68A8}" destId="{A444C5FA-559E-446C-8164-AC273294EB35}" srcOrd="0" destOrd="0" presId="urn:microsoft.com/office/officeart/2005/8/layout/hierarchy1"/>
    <dgm:cxn modelId="{C2DD451C-D554-42E1-B4EA-8AC51B7D9041}" type="presParOf" srcId="{A444C5FA-559E-446C-8164-AC273294EB35}" destId="{7A004363-48AE-42AC-B15E-CBD70BA5AACF}" srcOrd="0" destOrd="0" presId="urn:microsoft.com/office/officeart/2005/8/layout/hierarchy1"/>
    <dgm:cxn modelId="{E80D88DD-2F5F-4EE1-837E-EA225C7D5FE6}" type="presParOf" srcId="{A444C5FA-559E-446C-8164-AC273294EB35}" destId="{BDA602F1-AAF5-4650-9DCD-EFD478A7975E}" srcOrd="1" destOrd="0" presId="urn:microsoft.com/office/officeart/2005/8/layout/hierarchy1"/>
    <dgm:cxn modelId="{0BC27E8F-C129-4E52-9A75-AA58B0619F61}" type="presParOf" srcId="{6447C734-2A9F-4704-9A2B-033DCA9E68A8}" destId="{2765D357-BFC1-452A-BDC7-CEE2B3DB0D14}" srcOrd="1" destOrd="0" presId="urn:microsoft.com/office/officeart/2005/8/layout/hierarchy1"/>
    <dgm:cxn modelId="{3AADD29D-4F35-4A07-86D9-C2E64B3F6AB1}" type="presParOf" srcId="{B2748AA5-403C-45B9-9F19-C076D0EFA58C}" destId="{1361E77D-26AC-4959-AD5F-D7CC23E62481}" srcOrd="2" destOrd="0" presId="urn:microsoft.com/office/officeart/2005/8/layout/hierarchy1"/>
    <dgm:cxn modelId="{6AFDF794-877B-44F2-9E57-EBEC66C8D65C}" type="presParOf" srcId="{1361E77D-26AC-4959-AD5F-D7CC23E62481}" destId="{DC5EFEFB-2BF9-4517-A184-D8403657C26A}" srcOrd="0" destOrd="0" presId="urn:microsoft.com/office/officeart/2005/8/layout/hierarchy1"/>
    <dgm:cxn modelId="{0CCB2B34-14FC-4150-A99E-5370BFF58AFF}" type="presParOf" srcId="{DC5EFEFB-2BF9-4517-A184-D8403657C26A}" destId="{D4002327-E424-4E17-8AB7-CCE055F8FD83}" srcOrd="0" destOrd="0" presId="urn:microsoft.com/office/officeart/2005/8/layout/hierarchy1"/>
    <dgm:cxn modelId="{2D20625A-BE76-44DB-B1F4-552A643142EF}" type="presParOf" srcId="{DC5EFEFB-2BF9-4517-A184-D8403657C26A}" destId="{9FD811B0-BF47-4223-B052-10ED91DD5F4E}" srcOrd="1" destOrd="0" presId="urn:microsoft.com/office/officeart/2005/8/layout/hierarchy1"/>
    <dgm:cxn modelId="{94DC6242-AE15-4A42-9279-F379AAD1D2DC}" type="presParOf" srcId="{1361E77D-26AC-4959-AD5F-D7CC23E62481}" destId="{4BD375E9-3590-4793-9C44-931442978D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6A60B7-87CF-4B19-ABA2-5D6EEF20527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67BEC1A-40D3-4D20-B1B7-24EA0C8DA405}">
      <dgm:prSet/>
      <dgm:spPr/>
      <dgm:t>
        <a:bodyPr/>
        <a:lstStyle/>
        <a:p>
          <a:r>
            <a:rPr lang="es-ES"/>
            <a:t>La diferencia se calcula restando cada valor de la serie en el momento actual (</a:t>
          </a:r>
          <a:r>
            <a:rPr lang="es-ES" i="1"/>
            <a:t>t</a:t>
          </a:r>
          <a:r>
            <a:rPr lang="es-ES"/>
            <a:t>) menos el momento anterior (</a:t>
          </a:r>
          <a:r>
            <a:rPr lang="es-ES" i="1"/>
            <a:t>t-1</a:t>
          </a:r>
          <a:r>
            <a:rPr lang="es-ES"/>
            <a:t>). Esto nos permite capturar los cambios instantáneos entre periodos de tiempo consecutivos y analizar la evolución de la serie a lo largo del tiempo.</a:t>
          </a:r>
          <a:endParaRPr lang="en-US"/>
        </a:p>
      </dgm:t>
    </dgm:pt>
    <dgm:pt modelId="{1F277533-0027-4974-A409-3D4ADEF8FEC6}" type="parTrans" cxnId="{8FF812C8-090C-4D4D-BF28-D9B4CBE1AE28}">
      <dgm:prSet/>
      <dgm:spPr/>
      <dgm:t>
        <a:bodyPr/>
        <a:lstStyle/>
        <a:p>
          <a:endParaRPr lang="en-US"/>
        </a:p>
      </dgm:t>
    </dgm:pt>
    <dgm:pt modelId="{9CB8699D-38FF-493A-9A1F-BFB62F3A65F8}" type="sibTrans" cxnId="{8FF812C8-090C-4D4D-BF28-D9B4CBE1AE28}">
      <dgm:prSet/>
      <dgm:spPr/>
      <dgm:t>
        <a:bodyPr/>
        <a:lstStyle/>
        <a:p>
          <a:endParaRPr lang="en-US"/>
        </a:p>
      </dgm:t>
    </dgm:pt>
    <dgm:pt modelId="{0599E40A-FCC7-4AD6-9F48-D780541AE1CA}">
      <dgm:prSet/>
      <dgm:spPr/>
      <dgm:t>
        <a:bodyPr/>
        <a:lstStyle/>
        <a:p>
          <a:r>
            <a:rPr lang="es-ES" dirty="0"/>
            <a:t>El resultado de la diferenciación es una nueva serie de tiempo que representa los cambios instantáneos entre los períodos de tiempo consecutivos. Al hacer esto, la tendencia y otras componentes no estacionarias de la serie de tiempo pueden ser removidas o reducidas, lo que hace que la serie sea más estacionaria y adecuada para el análisis con modelos estacionarios.</a:t>
          </a:r>
          <a:endParaRPr lang="en-US" dirty="0"/>
        </a:p>
      </dgm:t>
    </dgm:pt>
    <dgm:pt modelId="{CB9E0104-9324-4710-A0D8-C6F097980519}" type="parTrans" cxnId="{EDBD670B-951C-4283-B58C-2E4C12AFBC45}">
      <dgm:prSet/>
      <dgm:spPr/>
      <dgm:t>
        <a:bodyPr/>
        <a:lstStyle/>
        <a:p>
          <a:endParaRPr lang="en-US"/>
        </a:p>
      </dgm:t>
    </dgm:pt>
    <dgm:pt modelId="{4AB8CC7E-669F-452C-94DB-1306DBFEF7C4}" type="sibTrans" cxnId="{EDBD670B-951C-4283-B58C-2E4C12AFBC45}">
      <dgm:prSet/>
      <dgm:spPr/>
      <dgm:t>
        <a:bodyPr/>
        <a:lstStyle/>
        <a:p>
          <a:endParaRPr lang="en-US"/>
        </a:p>
      </dgm:t>
    </dgm:pt>
    <dgm:pt modelId="{7CBC0E21-4D31-4EF5-B2FF-58B3B1AF4E7D}">
      <dgm:prSet/>
      <dgm:spPr/>
      <dgm:t>
        <a:bodyPr/>
        <a:lstStyle/>
        <a:p>
          <a:r>
            <a:rPr lang="es-ES"/>
            <a:t>La diferenciación se puede aplicar de manera iterativa, es decir, se puede repetir la operación de diferencia tantas veces como sea necesario hasta que se logre la estacionariedad deseada. La cantidad de veces que se realiza la diferenciación se denomina orden de diferenciación 𝑑.</a:t>
          </a:r>
          <a:endParaRPr lang="en-US"/>
        </a:p>
      </dgm:t>
    </dgm:pt>
    <dgm:pt modelId="{7EE5D9AC-EB8F-4325-8435-BD71144B6A1C}" type="parTrans" cxnId="{FD818E35-5D60-4A13-B4A4-2B6C76792BFB}">
      <dgm:prSet/>
      <dgm:spPr/>
      <dgm:t>
        <a:bodyPr/>
        <a:lstStyle/>
        <a:p>
          <a:endParaRPr lang="en-US"/>
        </a:p>
      </dgm:t>
    </dgm:pt>
    <dgm:pt modelId="{E5DD635A-4E2F-487D-BA79-590F12E15325}" type="sibTrans" cxnId="{FD818E35-5D60-4A13-B4A4-2B6C76792BFB}">
      <dgm:prSet/>
      <dgm:spPr/>
      <dgm:t>
        <a:bodyPr/>
        <a:lstStyle/>
        <a:p>
          <a:endParaRPr lang="en-US"/>
        </a:p>
      </dgm:t>
    </dgm:pt>
    <dgm:pt modelId="{96D92CA1-0B8B-4C9C-8C75-3DD1FCCE83E2}">
      <dgm:prSet/>
      <dgm:spPr/>
      <dgm:t>
        <a:bodyPr/>
        <a:lstStyle/>
        <a:p>
          <a:r>
            <a:rPr lang="es-ES"/>
            <a:t>Es importante tener en cuenta que la diferenciación no siempre es la solución óptima y que debe ser utilizada con precaución, ya que puede introducir variabilidad adicional en la serie de tiempo y puede resultar en una pérdida de información si se aplica de manera excesiva. Por esta razón, es útil realizar pruebas de diagnóstico para determinar el orden adecuado de diferenciación.</a:t>
          </a:r>
          <a:endParaRPr lang="en-US"/>
        </a:p>
      </dgm:t>
    </dgm:pt>
    <dgm:pt modelId="{6DE9006E-3CA7-4438-B566-6087C0D1F8FF}" type="parTrans" cxnId="{A4A7933E-FE60-4175-8C8F-32CE0C33C51D}">
      <dgm:prSet/>
      <dgm:spPr/>
      <dgm:t>
        <a:bodyPr/>
        <a:lstStyle/>
        <a:p>
          <a:endParaRPr lang="en-US"/>
        </a:p>
      </dgm:t>
    </dgm:pt>
    <dgm:pt modelId="{56F58641-96A7-4B2D-947D-AB5950974A50}" type="sibTrans" cxnId="{A4A7933E-FE60-4175-8C8F-32CE0C33C51D}">
      <dgm:prSet/>
      <dgm:spPr/>
      <dgm:t>
        <a:bodyPr/>
        <a:lstStyle/>
        <a:p>
          <a:endParaRPr lang="en-US"/>
        </a:p>
      </dgm:t>
    </dgm:pt>
    <dgm:pt modelId="{CA492E77-9BF5-48A0-A5A2-2B5FBF2C2ED4}" type="pres">
      <dgm:prSet presAssocID="{776A60B7-87CF-4B19-ABA2-5D6EEF20527E}" presName="root" presStyleCnt="0">
        <dgm:presLayoutVars>
          <dgm:dir/>
          <dgm:resizeHandles val="exact"/>
        </dgm:presLayoutVars>
      </dgm:prSet>
      <dgm:spPr/>
    </dgm:pt>
    <dgm:pt modelId="{EACBEB89-8BE6-49AF-82F3-38635FC0B6B6}" type="pres">
      <dgm:prSet presAssocID="{467BEC1A-40D3-4D20-B1B7-24EA0C8DA405}" presName="compNode" presStyleCnt="0"/>
      <dgm:spPr/>
    </dgm:pt>
    <dgm:pt modelId="{32D20712-1D3E-4BBD-862E-A3020582783F}" type="pres">
      <dgm:prSet presAssocID="{467BEC1A-40D3-4D20-B1B7-24EA0C8DA405}" presName="bgRect" presStyleLbl="bgShp" presStyleIdx="0" presStyleCnt="4"/>
      <dgm:spPr/>
    </dgm:pt>
    <dgm:pt modelId="{F7AA0681-F41B-43A5-BE42-104ABEEAD405}" type="pres">
      <dgm:prSet presAssocID="{467BEC1A-40D3-4D20-B1B7-24EA0C8DA4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dora"/>
        </a:ext>
      </dgm:extLst>
    </dgm:pt>
    <dgm:pt modelId="{84FF085C-CF37-4BF7-9C51-D3875558F3CD}" type="pres">
      <dgm:prSet presAssocID="{467BEC1A-40D3-4D20-B1B7-24EA0C8DA405}" presName="spaceRect" presStyleCnt="0"/>
      <dgm:spPr/>
    </dgm:pt>
    <dgm:pt modelId="{3F610D7C-E590-4069-A65B-E52D78F693E5}" type="pres">
      <dgm:prSet presAssocID="{467BEC1A-40D3-4D20-B1B7-24EA0C8DA405}" presName="parTx" presStyleLbl="revTx" presStyleIdx="0" presStyleCnt="4">
        <dgm:presLayoutVars>
          <dgm:chMax val="0"/>
          <dgm:chPref val="0"/>
        </dgm:presLayoutVars>
      </dgm:prSet>
      <dgm:spPr/>
    </dgm:pt>
    <dgm:pt modelId="{C0A65AF4-60D4-4A6F-B12E-35F7CF6EFEA7}" type="pres">
      <dgm:prSet presAssocID="{9CB8699D-38FF-493A-9A1F-BFB62F3A65F8}" presName="sibTrans" presStyleCnt="0"/>
      <dgm:spPr/>
    </dgm:pt>
    <dgm:pt modelId="{B8D689AF-C31E-4E09-BB34-989341CE8439}" type="pres">
      <dgm:prSet presAssocID="{0599E40A-FCC7-4AD6-9F48-D780541AE1CA}" presName="compNode" presStyleCnt="0"/>
      <dgm:spPr/>
    </dgm:pt>
    <dgm:pt modelId="{ADD85285-3957-42FF-8E7B-BD01864164F0}" type="pres">
      <dgm:prSet presAssocID="{0599E40A-FCC7-4AD6-9F48-D780541AE1CA}" presName="bgRect" presStyleLbl="bgShp" presStyleIdx="1" presStyleCnt="4"/>
      <dgm:spPr/>
    </dgm:pt>
    <dgm:pt modelId="{CA491C4C-33B2-4DE2-AF1C-9604EF8A621C}" type="pres">
      <dgm:prSet presAssocID="{0599E40A-FCC7-4AD6-9F48-D780541AE1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FEB9CF42-8FC0-465C-A82C-C1CC3C0FB292}" type="pres">
      <dgm:prSet presAssocID="{0599E40A-FCC7-4AD6-9F48-D780541AE1CA}" presName="spaceRect" presStyleCnt="0"/>
      <dgm:spPr/>
    </dgm:pt>
    <dgm:pt modelId="{646AE957-F77B-4A92-A2AE-829DFB9466C1}" type="pres">
      <dgm:prSet presAssocID="{0599E40A-FCC7-4AD6-9F48-D780541AE1CA}" presName="parTx" presStyleLbl="revTx" presStyleIdx="1" presStyleCnt="4">
        <dgm:presLayoutVars>
          <dgm:chMax val="0"/>
          <dgm:chPref val="0"/>
        </dgm:presLayoutVars>
      </dgm:prSet>
      <dgm:spPr/>
    </dgm:pt>
    <dgm:pt modelId="{3FF5F762-1A28-4EC2-A8D0-453AB0CD575A}" type="pres">
      <dgm:prSet presAssocID="{4AB8CC7E-669F-452C-94DB-1306DBFEF7C4}" presName="sibTrans" presStyleCnt="0"/>
      <dgm:spPr/>
    </dgm:pt>
    <dgm:pt modelId="{CE93000A-044F-4D96-8E62-8B00527BCBB0}" type="pres">
      <dgm:prSet presAssocID="{7CBC0E21-4D31-4EF5-B2FF-58B3B1AF4E7D}" presName="compNode" presStyleCnt="0"/>
      <dgm:spPr/>
    </dgm:pt>
    <dgm:pt modelId="{0987A4F7-0694-444F-BC23-BC43EB2C33FD}" type="pres">
      <dgm:prSet presAssocID="{7CBC0E21-4D31-4EF5-B2FF-58B3B1AF4E7D}" presName="bgRect" presStyleLbl="bgShp" presStyleIdx="2" presStyleCnt="4"/>
      <dgm:spPr/>
    </dgm:pt>
    <dgm:pt modelId="{28573D62-C7A6-41DD-8AA3-E1EFE8D94486}" type="pres">
      <dgm:prSet presAssocID="{7CBC0E21-4D31-4EF5-B2FF-58B3B1AF4E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lamation Mark"/>
        </a:ext>
      </dgm:extLst>
    </dgm:pt>
    <dgm:pt modelId="{4891F3C9-7483-450E-954E-734A6B96BB89}" type="pres">
      <dgm:prSet presAssocID="{7CBC0E21-4D31-4EF5-B2FF-58B3B1AF4E7D}" presName="spaceRect" presStyleCnt="0"/>
      <dgm:spPr/>
    </dgm:pt>
    <dgm:pt modelId="{B035899E-CFCB-4C25-9425-6990BD466FBD}" type="pres">
      <dgm:prSet presAssocID="{7CBC0E21-4D31-4EF5-B2FF-58B3B1AF4E7D}" presName="parTx" presStyleLbl="revTx" presStyleIdx="2" presStyleCnt="4">
        <dgm:presLayoutVars>
          <dgm:chMax val="0"/>
          <dgm:chPref val="0"/>
        </dgm:presLayoutVars>
      </dgm:prSet>
      <dgm:spPr/>
    </dgm:pt>
    <dgm:pt modelId="{2EC69D0C-179C-4658-A9D2-D49497255D3A}" type="pres">
      <dgm:prSet presAssocID="{E5DD635A-4E2F-487D-BA79-590F12E15325}" presName="sibTrans" presStyleCnt="0"/>
      <dgm:spPr/>
    </dgm:pt>
    <dgm:pt modelId="{4432A8D2-701F-4E82-B8E4-268F82899961}" type="pres">
      <dgm:prSet presAssocID="{96D92CA1-0B8B-4C9C-8C75-3DD1FCCE83E2}" presName="compNode" presStyleCnt="0"/>
      <dgm:spPr/>
    </dgm:pt>
    <dgm:pt modelId="{30E6F0C0-DBD7-400B-BD89-B2C883E2B5FC}" type="pres">
      <dgm:prSet presAssocID="{96D92CA1-0B8B-4C9C-8C75-3DD1FCCE83E2}" presName="bgRect" presStyleLbl="bgShp" presStyleIdx="3" presStyleCnt="4"/>
      <dgm:spPr/>
    </dgm:pt>
    <dgm:pt modelId="{1D2D8B98-D416-4C35-9FDE-2CC84536C21C}" type="pres">
      <dgm:prSet presAssocID="{96D92CA1-0B8B-4C9C-8C75-3DD1FCCE83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e"/>
        </a:ext>
      </dgm:extLst>
    </dgm:pt>
    <dgm:pt modelId="{C341259C-737C-44E8-BC16-73177CD42043}" type="pres">
      <dgm:prSet presAssocID="{96D92CA1-0B8B-4C9C-8C75-3DD1FCCE83E2}" presName="spaceRect" presStyleCnt="0"/>
      <dgm:spPr/>
    </dgm:pt>
    <dgm:pt modelId="{F37DA086-7F71-4AFF-AE9C-2D4537250B23}" type="pres">
      <dgm:prSet presAssocID="{96D92CA1-0B8B-4C9C-8C75-3DD1FCCE83E2}" presName="parTx" presStyleLbl="revTx" presStyleIdx="3" presStyleCnt="4">
        <dgm:presLayoutVars>
          <dgm:chMax val="0"/>
          <dgm:chPref val="0"/>
        </dgm:presLayoutVars>
      </dgm:prSet>
      <dgm:spPr/>
    </dgm:pt>
  </dgm:ptLst>
  <dgm:cxnLst>
    <dgm:cxn modelId="{EDBD670B-951C-4283-B58C-2E4C12AFBC45}" srcId="{776A60B7-87CF-4B19-ABA2-5D6EEF20527E}" destId="{0599E40A-FCC7-4AD6-9F48-D780541AE1CA}" srcOrd="1" destOrd="0" parTransId="{CB9E0104-9324-4710-A0D8-C6F097980519}" sibTransId="{4AB8CC7E-669F-452C-94DB-1306DBFEF7C4}"/>
    <dgm:cxn modelId="{FD818E35-5D60-4A13-B4A4-2B6C76792BFB}" srcId="{776A60B7-87CF-4B19-ABA2-5D6EEF20527E}" destId="{7CBC0E21-4D31-4EF5-B2FF-58B3B1AF4E7D}" srcOrd="2" destOrd="0" parTransId="{7EE5D9AC-EB8F-4325-8435-BD71144B6A1C}" sibTransId="{E5DD635A-4E2F-487D-BA79-590F12E15325}"/>
    <dgm:cxn modelId="{A4A7933E-FE60-4175-8C8F-32CE0C33C51D}" srcId="{776A60B7-87CF-4B19-ABA2-5D6EEF20527E}" destId="{96D92CA1-0B8B-4C9C-8C75-3DD1FCCE83E2}" srcOrd="3" destOrd="0" parTransId="{6DE9006E-3CA7-4438-B566-6087C0D1F8FF}" sibTransId="{56F58641-96A7-4B2D-947D-AB5950974A50}"/>
    <dgm:cxn modelId="{A5EA625E-3CD4-4E46-96BB-2CF82A345495}" type="presOf" srcId="{0599E40A-FCC7-4AD6-9F48-D780541AE1CA}" destId="{646AE957-F77B-4A92-A2AE-829DFB9466C1}" srcOrd="0" destOrd="0" presId="urn:microsoft.com/office/officeart/2018/2/layout/IconVerticalSolidList"/>
    <dgm:cxn modelId="{7E416351-CBD8-4F03-BFFB-F42DC2F43095}" type="presOf" srcId="{776A60B7-87CF-4B19-ABA2-5D6EEF20527E}" destId="{CA492E77-9BF5-48A0-A5A2-2B5FBF2C2ED4}" srcOrd="0" destOrd="0" presId="urn:microsoft.com/office/officeart/2018/2/layout/IconVerticalSolidList"/>
    <dgm:cxn modelId="{76D37788-7F25-4EA9-984F-8E46CE6805FB}" type="presOf" srcId="{467BEC1A-40D3-4D20-B1B7-24EA0C8DA405}" destId="{3F610D7C-E590-4069-A65B-E52D78F693E5}" srcOrd="0" destOrd="0" presId="urn:microsoft.com/office/officeart/2018/2/layout/IconVerticalSolidList"/>
    <dgm:cxn modelId="{2854C1A3-6FEB-44F4-BB39-CD85971B4131}" type="presOf" srcId="{7CBC0E21-4D31-4EF5-B2FF-58B3B1AF4E7D}" destId="{B035899E-CFCB-4C25-9425-6990BD466FBD}" srcOrd="0" destOrd="0" presId="urn:microsoft.com/office/officeart/2018/2/layout/IconVerticalSolidList"/>
    <dgm:cxn modelId="{8FF812C8-090C-4D4D-BF28-D9B4CBE1AE28}" srcId="{776A60B7-87CF-4B19-ABA2-5D6EEF20527E}" destId="{467BEC1A-40D3-4D20-B1B7-24EA0C8DA405}" srcOrd="0" destOrd="0" parTransId="{1F277533-0027-4974-A409-3D4ADEF8FEC6}" sibTransId="{9CB8699D-38FF-493A-9A1F-BFB62F3A65F8}"/>
    <dgm:cxn modelId="{417282DB-8459-49AF-8E16-DB0A81E07700}" type="presOf" srcId="{96D92CA1-0B8B-4C9C-8C75-3DD1FCCE83E2}" destId="{F37DA086-7F71-4AFF-AE9C-2D4537250B23}" srcOrd="0" destOrd="0" presId="urn:microsoft.com/office/officeart/2018/2/layout/IconVerticalSolidList"/>
    <dgm:cxn modelId="{EE5F1C09-EFD2-4F16-9B05-E518D34D87F7}" type="presParOf" srcId="{CA492E77-9BF5-48A0-A5A2-2B5FBF2C2ED4}" destId="{EACBEB89-8BE6-49AF-82F3-38635FC0B6B6}" srcOrd="0" destOrd="0" presId="urn:microsoft.com/office/officeart/2018/2/layout/IconVerticalSolidList"/>
    <dgm:cxn modelId="{0062E798-716C-4E27-83E7-F3D2E1E37863}" type="presParOf" srcId="{EACBEB89-8BE6-49AF-82F3-38635FC0B6B6}" destId="{32D20712-1D3E-4BBD-862E-A3020582783F}" srcOrd="0" destOrd="0" presId="urn:microsoft.com/office/officeart/2018/2/layout/IconVerticalSolidList"/>
    <dgm:cxn modelId="{C2FA29AB-5BB5-446B-B41D-738451C73BF7}" type="presParOf" srcId="{EACBEB89-8BE6-49AF-82F3-38635FC0B6B6}" destId="{F7AA0681-F41B-43A5-BE42-104ABEEAD405}" srcOrd="1" destOrd="0" presId="urn:microsoft.com/office/officeart/2018/2/layout/IconVerticalSolidList"/>
    <dgm:cxn modelId="{CCC10EC2-2CD8-4138-B825-CBB0E96D4412}" type="presParOf" srcId="{EACBEB89-8BE6-49AF-82F3-38635FC0B6B6}" destId="{84FF085C-CF37-4BF7-9C51-D3875558F3CD}" srcOrd="2" destOrd="0" presId="urn:microsoft.com/office/officeart/2018/2/layout/IconVerticalSolidList"/>
    <dgm:cxn modelId="{A19BBBCD-B495-4F14-8DF7-9E49C562B338}" type="presParOf" srcId="{EACBEB89-8BE6-49AF-82F3-38635FC0B6B6}" destId="{3F610D7C-E590-4069-A65B-E52D78F693E5}" srcOrd="3" destOrd="0" presId="urn:microsoft.com/office/officeart/2018/2/layout/IconVerticalSolidList"/>
    <dgm:cxn modelId="{2948D0FE-955C-4759-AE96-AE1ED783D11C}" type="presParOf" srcId="{CA492E77-9BF5-48A0-A5A2-2B5FBF2C2ED4}" destId="{C0A65AF4-60D4-4A6F-B12E-35F7CF6EFEA7}" srcOrd="1" destOrd="0" presId="urn:microsoft.com/office/officeart/2018/2/layout/IconVerticalSolidList"/>
    <dgm:cxn modelId="{FDFD0DFD-04BD-4474-A12A-30F8BAA7ED83}" type="presParOf" srcId="{CA492E77-9BF5-48A0-A5A2-2B5FBF2C2ED4}" destId="{B8D689AF-C31E-4E09-BB34-989341CE8439}" srcOrd="2" destOrd="0" presId="urn:microsoft.com/office/officeart/2018/2/layout/IconVerticalSolidList"/>
    <dgm:cxn modelId="{5AF2728D-554F-426F-AB05-7FCA56327738}" type="presParOf" srcId="{B8D689AF-C31E-4E09-BB34-989341CE8439}" destId="{ADD85285-3957-42FF-8E7B-BD01864164F0}" srcOrd="0" destOrd="0" presId="urn:microsoft.com/office/officeart/2018/2/layout/IconVerticalSolidList"/>
    <dgm:cxn modelId="{5213A555-0A58-4950-8298-B521C2C55F47}" type="presParOf" srcId="{B8D689AF-C31E-4E09-BB34-989341CE8439}" destId="{CA491C4C-33B2-4DE2-AF1C-9604EF8A621C}" srcOrd="1" destOrd="0" presId="urn:microsoft.com/office/officeart/2018/2/layout/IconVerticalSolidList"/>
    <dgm:cxn modelId="{281FC325-F977-4F78-B129-FE3124054C2B}" type="presParOf" srcId="{B8D689AF-C31E-4E09-BB34-989341CE8439}" destId="{FEB9CF42-8FC0-465C-A82C-C1CC3C0FB292}" srcOrd="2" destOrd="0" presId="urn:microsoft.com/office/officeart/2018/2/layout/IconVerticalSolidList"/>
    <dgm:cxn modelId="{55DFE9F3-DFB7-45C5-B7A5-2FDB16ABE0D8}" type="presParOf" srcId="{B8D689AF-C31E-4E09-BB34-989341CE8439}" destId="{646AE957-F77B-4A92-A2AE-829DFB9466C1}" srcOrd="3" destOrd="0" presId="urn:microsoft.com/office/officeart/2018/2/layout/IconVerticalSolidList"/>
    <dgm:cxn modelId="{83DB8367-2EB2-407E-B2C3-18D8DE9F5CF2}" type="presParOf" srcId="{CA492E77-9BF5-48A0-A5A2-2B5FBF2C2ED4}" destId="{3FF5F762-1A28-4EC2-A8D0-453AB0CD575A}" srcOrd="3" destOrd="0" presId="urn:microsoft.com/office/officeart/2018/2/layout/IconVerticalSolidList"/>
    <dgm:cxn modelId="{C9BEDFEE-AC41-411E-AB96-9BA945658686}" type="presParOf" srcId="{CA492E77-9BF5-48A0-A5A2-2B5FBF2C2ED4}" destId="{CE93000A-044F-4D96-8E62-8B00527BCBB0}" srcOrd="4" destOrd="0" presId="urn:microsoft.com/office/officeart/2018/2/layout/IconVerticalSolidList"/>
    <dgm:cxn modelId="{DF2C467E-5E65-40D2-A462-1524EBCBE018}" type="presParOf" srcId="{CE93000A-044F-4D96-8E62-8B00527BCBB0}" destId="{0987A4F7-0694-444F-BC23-BC43EB2C33FD}" srcOrd="0" destOrd="0" presId="urn:microsoft.com/office/officeart/2018/2/layout/IconVerticalSolidList"/>
    <dgm:cxn modelId="{4B6F7F26-9BAE-4C73-BAB6-1697F45A1FE9}" type="presParOf" srcId="{CE93000A-044F-4D96-8E62-8B00527BCBB0}" destId="{28573D62-C7A6-41DD-8AA3-E1EFE8D94486}" srcOrd="1" destOrd="0" presId="urn:microsoft.com/office/officeart/2018/2/layout/IconVerticalSolidList"/>
    <dgm:cxn modelId="{4CCCA13E-024C-4FB1-ACB8-FA2CDFDA5BA3}" type="presParOf" srcId="{CE93000A-044F-4D96-8E62-8B00527BCBB0}" destId="{4891F3C9-7483-450E-954E-734A6B96BB89}" srcOrd="2" destOrd="0" presId="urn:microsoft.com/office/officeart/2018/2/layout/IconVerticalSolidList"/>
    <dgm:cxn modelId="{60A41466-C066-4EC9-8860-B20B3C6DF178}" type="presParOf" srcId="{CE93000A-044F-4D96-8E62-8B00527BCBB0}" destId="{B035899E-CFCB-4C25-9425-6990BD466FBD}" srcOrd="3" destOrd="0" presId="urn:microsoft.com/office/officeart/2018/2/layout/IconVerticalSolidList"/>
    <dgm:cxn modelId="{E904C52F-6243-44CA-9D3D-2CA9C5DD8CF8}" type="presParOf" srcId="{CA492E77-9BF5-48A0-A5A2-2B5FBF2C2ED4}" destId="{2EC69D0C-179C-4658-A9D2-D49497255D3A}" srcOrd="5" destOrd="0" presId="urn:microsoft.com/office/officeart/2018/2/layout/IconVerticalSolidList"/>
    <dgm:cxn modelId="{CF8C0BE2-917A-411D-B450-CBFEB4584558}" type="presParOf" srcId="{CA492E77-9BF5-48A0-A5A2-2B5FBF2C2ED4}" destId="{4432A8D2-701F-4E82-B8E4-268F82899961}" srcOrd="6" destOrd="0" presId="urn:microsoft.com/office/officeart/2018/2/layout/IconVerticalSolidList"/>
    <dgm:cxn modelId="{EE649157-BC8D-4D84-BC8B-2E4353B4A161}" type="presParOf" srcId="{4432A8D2-701F-4E82-B8E4-268F82899961}" destId="{30E6F0C0-DBD7-400B-BD89-B2C883E2B5FC}" srcOrd="0" destOrd="0" presId="urn:microsoft.com/office/officeart/2018/2/layout/IconVerticalSolidList"/>
    <dgm:cxn modelId="{8E9AC469-E166-45FC-A5E9-06E0E47B4723}" type="presParOf" srcId="{4432A8D2-701F-4E82-B8E4-268F82899961}" destId="{1D2D8B98-D416-4C35-9FDE-2CC84536C21C}" srcOrd="1" destOrd="0" presId="urn:microsoft.com/office/officeart/2018/2/layout/IconVerticalSolidList"/>
    <dgm:cxn modelId="{6506E704-9630-4FB0-9FBD-E5D2EA43DCA6}" type="presParOf" srcId="{4432A8D2-701F-4E82-B8E4-268F82899961}" destId="{C341259C-737C-44E8-BC16-73177CD42043}" srcOrd="2" destOrd="0" presId="urn:microsoft.com/office/officeart/2018/2/layout/IconVerticalSolidList"/>
    <dgm:cxn modelId="{F5A8BD44-1169-4A9E-994A-D11D6E6C3B1D}" type="presParOf" srcId="{4432A8D2-701F-4E82-B8E4-268F82899961}" destId="{F37DA086-7F71-4AFF-AE9C-2D4537250B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71F4D-C157-419F-996B-F52BE96FF32F}">
      <dsp:nvSpPr>
        <dsp:cNvPr id="0" name=""/>
        <dsp:cNvSpPr/>
      </dsp:nvSpPr>
      <dsp:spPr>
        <a:xfrm>
          <a:off x="8353182" y="174151"/>
          <a:ext cx="1990125" cy="1990125"/>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A7FB46B6-BFC6-4823-9628-FFF494D97CE9}">
      <dsp:nvSpPr>
        <dsp:cNvPr id="0" name=""/>
        <dsp:cNvSpPr/>
      </dsp:nvSpPr>
      <dsp:spPr>
        <a:xfrm>
          <a:off x="8777307" y="589038"/>
          <a:ext cx="1141875" cy="1141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E77CCA-CC9D-45C7-993E-A66481869B53}">
      <dsp:nvSpPr>
        <dsp:cNvPr id="0" name=""/>
        <dsp:cNvSpPr/>
      </dsp:nvSpPr>
      <dsp:spPr>
        <a:xfrm>
          <a:off x="7716995"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s-ES" sz="2400" kern="1200" dirty="0"/>
            <a:t>modelos ESTOCÁSTICOS</a:t>
          </a:r>
          <a:endParaRPr lang="en-US" sz="2400" kern="1200" dirty="0"/>
        </a:p>
      </dsp:txBody>
      <dsp:txXfrm>
        <a:off x="7716995" y="2784151"/>
        <a:ext cx="3262500" cy="720000"/>
      </dsp:txXfrm>
    </dsp:sp>
    <dsp:sp modelId="{01096F5E-044A-4CEE-B70D-2DE7F09B4D3D}">
      <dsp:nvSpPr>
        <dsp:cNvPr id="0" name=""/>
        <dsp:cNvSpPr/>
      </dsp:nvSpPr>
      <dsp:spPr>
        <a:xfrm>
          <a:off x="4519745" y="174151"/>
          <a:ext cx="1990125" cy="1990125"/>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1DB30337-8AC8-4809-BDD4-77DC0B7BE4AD}">
      <dsp:nvSpPr>
        <dsp:cNvPr id="0" name=""/>
        <dsp:cNvSpPr/>
      </dsp:nvSpPr>
      <dsp:spPr>
        <a:xfrm>
          <a:off x="4943870" y="598276"/>
          <a:ext cx="1141875" cy="114187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0F3C40-E222-450B-8E7E-4346F595263E}">
      <dsp:nvSpPr>
        <dsp:cNvPr id="0" name=""/>
        <dsp:cNvSpPr/>
      </dsp:nvSpPr>
      <dsp:spPr>
        <a:xfrm>
          <a:off x="3883557"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s-ES" sz="2400" kern="1200" dirty="0"/>
            <a:t>ESTACIONARIEDAD</a:t>
          </a:r>
          <a:endParaRPr lang="en-US" sz="2400" kern="1200" dirty="0"/>
        </a:p>
      </dsp:txBody>
      <dsp:txXfrm>
        <a:off x="3883557" y="2784151"/>
        <a:ext cx="3262500" cy="720000"/>
      </dsp:txXfrm>
    </dsp:sp>
    <dsp:sp modelId="{E9A16BDE-31F1-482D-92C9-D19CC50102D8}">
      <dsp:nvSpPr>
        <dsp:cNvPr id="0" name=""/>
        <dsp:cNvSpPr/>
      </dsp:nvSpPr>
      <dsp:spPr>
        <a:xfrm>
          <a:off x="686307" y="174151"/>
          <a:ext cx="1990125" cy="1990125"/>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0E40E763-4EA6-4E25-AECE-768F8B612E06}">
      <dsp:nvSpPr>
        <dsp:cNvPr id="0" name=""/>
        <dsp:cNvSpPr/>
      </dsp:nvSpPr>
      <dsp:spPr>
        <a:xfrm>
          <a:off x="1110432" y="598276"/>
          <a:ext cx="1141875" cy="1141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FE620F-5D14-4D9A-AB20-854806BAB185}">
      <dsp:nvSpPr>
        <dsp:cNvPr id="0" name=""/>
        <dsp:cNvSpPr/>
      </dsp:nvSpPr>
      <dsp:spPr>
        <a:xfrm>
          <a:off x="50119"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s-ES" sz="2400" kern="1200" dirty="0"/>
            <a:t>METODOLOGÍA BOX-JENKINS</a:t>
          </a:r>
          <a:endParaRPr lang="en-US" sz="2400" kern="1200" dirty="0"/>
        </a:p>
      </dsp:txBody>
      <dsp:txXfrm>
        <a:off x="50119" y="2784151"/>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9F12D-9AE0-43A8-B126-280542A89462}">
      <dsp:nvSpPr>
        <dsp:cNvPr id="0" name=""/>
        <dsp:cNvSpPr/>
      </dsp:nvSpPr>
      <dsp:spPr>
        <a:xfrm>
          <a:off x="1497645" y="888"/>
          <a:ext cx="3427223" cy="3427223"/>
        </a:xfrm>
        <a:prstGeom prst="ellipse">
          <a:avLst/>
        </a:prstGeom>
        <a:solidFill>
          <a:schemeClr val="accent5">
            <a:lumMod val="20000"/>
            <a:lumOff val="8000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Calibri" panose="020F0502020204030204" pitchFamily="34" charset="0"/>
              <a:cs typeface="Calibri" panose="020F0502020204030204" pitchFamily="34" charset="0"/>
            </a:rPr>
            <a:t>Rezagos (</a:t>
          </a:r>
          <a:r>
            <a:rPr lang="es-ES" sz="1400" b="1" kern="1200" dirty="0" err="1">
              <a:latin typeface="Calibri" panose="020F0502020204030204" pitchFamily="34" charset="0"/>
              <a:cs typeface="Calibri" panose="020F0502020204030204" pitchFamily="34" charset="0"/>
            </a:rPr>
            <a:t>lags</a:t>
          </a:r>
          <a:r>
            <a:rPr lang="es-ES" sz="1400" b="1" kern="1200" dirty="0">
              <a:latin typeface="Calibri" panose="020F0502020204030204" pitchFamily="34" charset="0"/>
              <a:cs typeface="Calibri" panose="020F0502020204030204" pitchFamily="34" charset="0"/>
            </a:rPr>
            <a:t>): </a:t>
          </a:r>
          <a:r>
            <a:rPr lang="es-ES" sz="1400" kern="1200" dirty="0">
              <a:latin typeface="Calibri" panose="020F0502020204030204" pitchFamily="34" charset="0"/>
              <a:cs typeface="Calibri" panose="020F0502020204030204" pitchFamily="34" charset="0"/>
            </a:rPr>
            <a:t>se utilizan para referirse a observaciones pasadas de la serie temporal. Por ejemplo, si estamos en el tiempo 𝑡 y nos referimos al rezago 1 (𝑡−1), estamos hablando de la observación inmediatamente anterior al tiempo 𝑡. Del mismo modo, un rezago 2 (𝑡−2) sería dos periodos antes del tiempo 𝑡, y así sucesivamente.</a:t>
          </a:r>
          <a:endParaRPr lang="en-US" sz="1400" kern="1200" dirty="0">
            <a:latin typeface="Calibri" panose="020F0502020204030204" pitchFamily="34" charset="0"/>
            <a:cs typeface="Calibri" panose="020F0502020204030204" pitchFamily="34" charset="0"/>
          </a:endParaRPr>
        </a:p>
      </dsp:txBody>
      <dsp:txXfrm>
        <a:off x="1999550" y="502793"/>
        <a:ext cx="2423413" cy="2423413"/>
      </dsp:txXfrm>
    </dsp:sp>
    <dsp:sp modelId="{D9D1DE57-0525-4A13-8570-6D6266928A9F}">
      <dsp:nvSpPr>
        <dsp:cNvPr id="0" name=""/>
        <dsp:cNvSpPr/>
      </dsp:nvSpPr>
      <dsp:spPr>
        <a:xfrm rot="5400000">
          <a:off x="5207615" y="1260392"/>
          <a:ext cx="1199528" cy="908214"/>
        </a:xfrm>
        <a:prstGeom prst="triangle">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82BC98-E219-4427-BE01-20BF6337FA74}">
      <dsp:nvSpPr>
        <dsp:cNvPr id="0" name=""/>
        <dsp:cNvSpPr/>
      </dsp:nvSpPr>
      <dsp:spPr>
        <a:xfrm>
          <a:off x="6638480" y="888"/>
          <a:ext cx="3427223" cy="3427223"/>
        </a:xfrm>
        <a:prstGeom prst="ellipse">
          <a:avLst/>
        </a:prstGeom>
        <a:solidFill>
          <a:schemeClr val="accent2">
            <a:lumMod val="20000"/>
            <a:lumOff val="80000"/>
          </a:schemeClr>
        </a:solidFill>
        <a:ln w="2222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Calibri" panose="020F0502020204030204" pitchFamily="34" charset="0"/>
              <a:cs typeface="Calibri" panose="020F0502020204030204" pitchFamily="34" charset="0"/>
            </a:rPr>
            <a:t>Adelantos (leads): </a:t>
          </a:r>
          <a:r>
            <a:rPr lang="es-ES" sz="1400" kern="1200" dirty="0">
              <a:latin typeface="Calibri" panose="020F0502020204030204" pitchFamily="34" charset="0"/>
              <a:cs typeface="Calibri" panose="020F0502020204030204" pitchFamily="34" charset="0"/>
            </a:rPr>
            <a:t>se utilizan para referirse a observaciones futuras de la serie temporal. Por ejemplo, si estamos en el tiempo 𝑡 y nos referimos al adelanto 1 (𝑡+1), estamos hablando de la observación inmediatamente después del tiempo 𝑡. Del mismo modo, un adelanto 2 (𝑡+2) sería dos periodos después del tiempo 𝑡, y así sucesivamente.</a:t>
          </a:r>
          <a:endParaRPr lang="en-US" sz="1400" kern="1200" dirty="0">
            <a:latin typeface="Calibri" panose="020F0502020204030204" pitchFamily="34" charset="0"/>
            <a:cs typeface="Calibri" panose="020F0502020204030204" pitchFamily="34" charset="0"/>
          </a:endParaRPr>
        </a:p>
      </dsp:txBody>
      <dsp:txXfrm>
        <a:off x="7140385" y="502793"/>
        <a:ext cx="2423413" cy="2423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372E6-C77A-43E3-A928-266D166F0809}">
      <dsp:nvSpPr>
        <dsp:cNvPr id="0" name=""/>
        <dsp:cNvSpPr/>
      </dsp:nvSpPr>
      <dsp:spPr>
        <a:xfrm>
          <a:off x="235953" y="1064293"/>
          <a:ext cx="915248" cy="91524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86B7B-AB7B-474E-BB4A-4082D77131BF}">
      <dsp:nvSpPr>
        <dsp:cNvPr id="0" name=""/>
        <dsp:cNvSpPr/>
      </dsp:nvSpPr>
      <dsp:spPr>
        <a:xfrm>
          <a:off x="428155" y="1256495"/>
          <a:ext cx="530843" cy="5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315AA9-BA4E-4F24-93D2-997DF5633F97}">
      <dsp:nvSpPr>
        <dsp:cNvPr id="0" name=""/>
        <dsp:cNvSpPr/>
      </dsp:nvSpPr>
      <dsp:spPr>
        <a:xfrm>
          <a:off x="1347326" y="1064293"/>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s-ES" sz="1200" kern="1200" dirty="0"/>
            <a:t>Se asume estacionariedad para modelos de pronóstico por lo que es importante evaluarla antes de generarlos.</a:t>
          </a:r>
          <a:endParaRPr lang="en-US" sz="1200" kern="1200" dirty="0"/>
        </a:p>
      </dsp:txBody>
      <dsp:txXfrm>
        <a:off x="1347326" y="1064293"/>
        <a:ext cx="2157370" cy="915248"/>
      </dsp:txXfrm>
    </dsp:sp>
    <dsp:sp modelId="{132FAEA2-0441-4A8D-B247-DB5576CB902A}">
      <dsp:nvSpPr>
        <dsp:cNvPr id="0" name=""/>
        <dsp:cNvSpPr/>
      </dsp:nvSpPr>
      <dsp:spPr>
        <a:xfrm>
          <a:off x="3880603" y="1064293"/>
          <a:ext cx="915248" cy="91524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CB3FFD-F38F-47D2-A64C-ABF6883390D3}">
      <dsp:nvSpPr>
        <dsp:cNvPr id="0" name=""/>
        <dsp:cNvSpPr/>
      </dsp:nvSpPr>
      <dsp:spPr>
        <a:xfrm>
          <a:off x="4072805" y="1256495"/>
          <a:ext cx="530843" cy="5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31BAB9-D7B8-45E2-857D-70AB9B52CFE9}">
      <dsp:nvSpPr>
        <dsp:cNvPr id="0" name=""/>
        <dsp:cNvSpPr/>
      </dsp:nvSpPr>
      <dsp:spPr>
        <a:xfrm>
          <a:off x="4991975" y="1064293"/>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s-ES" sz="1200" kern="1200"/>
            <a:t>Una serie temporal es </a:t>
          </a:r>
          <a:r>
            <a:rPr lang="es-ES" sz="1200" b="1" kern="1200"/>
            <a:t>estacionaria en media </a:t>
          </a:r>
          <a:r>
            <a:rPr lang="es-ES" sz="1200" kern="1200"/>
            <a:t>cuando la media es un buen “resumen” de la serie, es decir, es representativa. Una forma de ver si una serie es estacionaria en media, mediante el gráfico, es ver si las observaciones cortan o no, de manera reiterada dicha media.</a:t>
          </a:r>
          <a:endParaRPr lang="en-US" sz="1200" kern="1200"/>
        </a:p>
      </dsp:txBody>
      <dsp:txXfrm>
        <a:off x="4991975" y="1064293"/>
        <a:ext cx="2157370" cy="915248"/>
      </dsp:txXfrm>
    </dsp:sp>
    <dsp:sp modelId="{75E8402C-3A33-4C6C-9507-9311F68DF918}">
      <dsp:nvSpPr>
        <dsp:cNvPr id="0" name=""/>
        <dsp:cNvSpPr/>
      </dsp:nvSpPr>
      <dsp:spPr>
        <a:xfrm>
          <a:off x="7525252" y="1064293"/>
          <a:ext cx="915248" cy="915248"/>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84D57-4338-4F4E-A2DC-B8BED292210F}">
      <dsp:nvSpPr>
        <dsp:cNvPr id="0" name=""/>
        <dsp:cNvSpPr/>
      </dsp:nvSpPr>
      <dsp:spPr>
        <a:xfrm>
          <a:off x="7717454" y="1256495"/>
          <a:ext cx="530843" cy="53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33AB8E-564A-404E-BEB3-CFFF7E94C4C6}">
      <dsp:nvSpPr>
        <dsp:cNvPr id="0" name=""/>
        <dsp:cNvSpPr/>
      </dsp:nvSpPr>
      <dsp:spPr>
        <a:xfrm>
          <a:off x="8636625" y="1064293"/>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s-ES" sz="1200" kern="1200"/>
            <a:t>Una serie con estacionalidad no puede ser estacionaria en media, puesto que la media en cada estación es distinta.</a:t>
          </a:r>
          <a:endParaRPr lang="en-US" sz="1200" kern="1200"/>
        </a:p>
      </dsp:txBody>
      <dsp:txXfrm>
        <a:off x="8636625" y="1064293"/>
        <a:ext cx="2157370" cy="915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3B15C-7B9E-4786-8FE9-FDD1A715B638}">
      <dsp:nvSpPr>
        <dsp:cNvPr id="0" name=""/>
        <dsp:cNvSpPr/>
      </dsp:nvSpPr>
      <dsp:spPr>
        <a:xfrm>
          <a:off x="0" y="656715"/>
          <a:ext cx="2599494" cy="1650678"/>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E919E54-89D0-45FB-8A73-CC13671E10A7}">
      <dsp:nvSpPr>
        <dsp:cNvPr id="0" name=""/>
        <dsp:cNvSpPr/>
      </dsp:nvSpPr>
      <dsp:spPr>
        <a:xfrm>
          <a:off x="288832" y="931106"/>
          <a:ext cx="2599494" cy="1650678"/>
        </a:xfrm>
        <a:prstGeom prst="roundRect">
          <a:avLst>
            <a:gd name="adj" fmla="val 10000"/>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También es necesario analizar si la varianza de la serie es razonablemente estable (estacionaria) o no. </a:t>
          </a:r>
          <a:endParaRPr lang="en-US" sz="1700" kern="1200"/>
        </a:p>
      </dsp:txBody>
      <dsp:txXfrm>
        <a:off x="337179" y="979453"/>
        <a:ext cx="2502800" cy="1553984"/>
      </dsp:txXfrm>
    </dsp:sp>
    <dsp:sp modelId="{7A004363-48AE-42AC-B15E-CBD70BA5AACF}">
      <dsp:nvSpPr>
        <dsp:cNvPr id="0" name=""/>
        <dsp:cNvSpPr/>
      </dsp:nvSpPr>
      <dsp:spPr>
        <a:xfrm>
          <a:off x="3177159" y="656715"/>
          <a:ext cx="2599494" cy="1650678"/>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DA602F1-AAF5-4650-9DCD-EFD478A7975E}">
      <dsp:nvSpPr>
        <dsp:cNvPr id="0" name=""/>
        <dsp:cNvSpPr/>
      </dsp:nvSpPr>
      <dsp:spPr>
        <a:xfrm>
          <a:off x="3465992" y="931106"/>
          <a:ext cx="2599494" cy="1650678"/>
        </a:xfrm>
        <a:prstGeom prst="roundRect">
          <a:avLst>
            <a:gd name="adj" fmla="val 10000"/>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Para ello, debemos observar si la evolución de la serie está acotada, de manera aproximada, por un rango similar en todo su dominio temporal. </a:t>
          </a:r>
          <a:endParaRPr lang="en-US" sz="1700" kern="1200"/>
        </a:p>
      </dsp:txBody>
      <dsp:txXfrm>
        <a:off x="3514339" y="979453"/>
        <a:ext cx="2502800" cy="1553984"/>
      </dsp:txXfrm>
    </dsp:sp>
    <dsp:sp modelId="{D4002327-E424-4E17-8AB7-CCE055F8FD83}">
      <dsp:nvSpPr>
        <dsp:cNvPr id="0" name=""/>
        <dsp:cNvSpPr/>
      </dsp:nvSpPr>
      <dsp:spPr>
        <a:xfrm>
          <a:off x="6354319" y="656715"/>
          <a:ext cx="2599494" cy="1650678"/>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FD811B0-BF47-4223-B052-10ED91DD5F4E}">
      <dsp:nvSpPr>
        <dsp:cNvPr id="0" name=""/>
        <dsp:cNvSpPr/>
      </dsp:nvSpPr>
      <dsp:spPr>
        <a:xfrm>
          <a:off x="6643151" y="931106"/>
          <a:ext cx="2599494" cy="1650678"/>
        </a:xfrm>
        <a:prstGeom prst="roundRect">
          <a:avLst>
            <a:gd name="adj" fmla="val 10000"/>
          </a:avLst>
        </a:prstGeom>
        <a:solidFill>
          <a:schemeClr val="lt1">
            <a:alpha val="90000"/>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A este tipo de series se les conoce como </a:t>
          </a:r>
          <a:r>
            <a:rPr lang="es-ES" sz="1700" b="1" kern="1200"/>
            <a:t>estacionaria en varianza</a:t>
          </a:r>
          <a:r>
            <a:rPr lang="es-ES" sz="1700" kern="1200"/>
            <a:t>.</a:t>
          </a:r>
          <a:endParaRPr lang="en-US" sz="1700" kern="1200"/>
        </a:p>
      </dsp:txBody>
      <dsp:txXfrm>
        <a:off x="6691498" y="979453"/>
        <a:ext cx="2502800" cy="15539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20712-1D3E-4BBD-862E-A3020582783F}">
      <dsp:nvSpPr>
        <dsp:cNvPr id="0" name=""/>
        <dsp:cNvSpPr/>
      </dsp:nvSpPr>
      <dsp:spPr>
        <a:xfrm>
          <a:off x="0" y="1526"/>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A0681-F41B-43A5-BE42-104ABEEAD405}">
      <dsp:nvSpPr>
        <dsp:cNvPr id="0" name=""/>
        <dsp:cNvSpPr/>
      </dsp:nvSpPr>
      <dsp:spPr>
        <a:xfrm>
          <a:off x="234055" y="175617"/>
          <a:ext cx="425555" cy="425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610D7C-E590-4069-A65B-E52D78F693E5}">
      <dsp:nvSpPr>
        <dsp:cNvPr id="0" name=""/>
        <dsp:cNvSpPr/>
      </dsp:nvSpPr>
      <dsp:spPr>
        <a:xfrm>
          <a:off x="893665" y="1526"/>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666750">
            <a:lnSpc>
              <a:spcPct val="90000"/>
            </a:lnSpc>
            <a:spcBef>
              <a:spcPct val="0"/>
            </a:spcBef>
            <a:spcAft>
              <a:spcPct val="35000"/>
            </a:spcAft>
            <a:buNone/>
          </a:pPr>
          <a:r>
            <a:rPr lang="es-ES" sz="1500" kern="1200"/>
            <a:t>La diferencia se calcula restando cada valor de la serie en el momento actual (</a:t>
          </a:r>
          <a:r>
            <a:rPr lang="es-ES" sz="1500" i="1" kern="1200"/>
            <a:t>t</a:t>
          </a:r>
          <a:r>
            <a:rPr lang="es-ES" sz="1500" kern="1200"/>
            <a:t>) menos el momento anterior (</a:t>
          </a:r>
          <a:r>
            <a:rPr lang="es-ES" sz="1500" i="1" kern="1200"/>
            <a:t>t-1</a:t>
          </a:r>
          <a:r>
            <a:rPr lang="es-ES" sz="1500" kern="1200"/>
            <a:t>). Esto nos permite capturar los cambios instantáneos entre periodos de tiempo consecutivos y analizar la evolución de la serie a lo largo del tiempo.</a:t>
          </a:r>
          <a:endParaRPr lang="en-US" sz="1500" kern="1200"/>
        </a:p>
      </dsp:txBody>
      <dsp:txXfrm>
        <a:off x="893665" y="1526"/>
        <a:ext cx="10135949" cy="773736"/>
      </dsp:txXfrm>
    </dsp:sp>
    <dsp:sp modelId="{ADD85285-3957-42FF-8E7B-BD01864164F0}">
      <dsp:nvSpPr>
        <dsp:cNvPr id="0" name=""/>
        <dsp:cNvSpPr/>
      </dsp:nvSpPr>
      <dsp:spPr>
        <a:xfrm>
          <a:off x="0" y="968697"/>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491C4C-33B2-4DE2-AF1C-9604EF8A621C}">
      <dsp:nvSpPr>
        <dsp:cNvPr id="0" name=""/>
        <dsp:cNvSpPr/>
      </dsp:nvSpPr>
      <dsp:spPr>
        <a:xfrm>
          <a:off x="234055" y="1142788"/>
          <a:ext cx="425555" cy="425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6AE957-F77B-4A92-A2AE-829DFB9466C1}">
      <dsp:nvSpPr>
        <dsp:cNvPr id="0" name=""/>
        <dsp:cNvSpPr/>
      </dsp:nvSpPr>
      <dsp:spPr>
        <a:xfrm>
          <a:off x="893665" y="968697"/>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666750">
            <a:lnSpc>
              <a:spcPct val="90000"/>
            </a:lnSpc>
            <a:spcBef>
              <a:spcPct val="0"/>
            </a:spcBef>
            <a:spcAft>
              <a:spcPct val="35000"/>
            </a:spcAft>
            <a:buNone/>
          </a:pPr>
          <a:r>
            <a:rPr lang="es-ES" sz="1500" kern="1200" dirty="0"/>
            <a:t>El resultado de la diferenciación es una nueva serie de tiempo que representa los cambios instantáneos entre los períodos de tiempo consecutivos. Al hacer esto, la tendencia y otras componentes no estacionarias de la serie de tiempo pueden ser removidas o reducidas, lo que hace que la serie sea más estacionaria y adecuada para el análisis con modelos estacionarios.</a:t>
          </a:r>
          <a:endParaRPr lang="en-US" sz="1500" kern="1200" dirty="0"/>
        </a:p>
      </dsp:txBody>
      <dsp:txXfrm>
        <a:off x="893665" y="968697"/>
        <a:ext cx="10135949" cy="773736"/>
      </dsp:txXfrm>
    </dsp:sp>
    <dsp:sp modelId="{0987A4F7-0694-444F-BC23-BC43EB2C33FD}">
      <dsp:nvSpPr>
        <dsp:cNvPr id="0" name=""/>
        <dsp:cNvSpPr/>
      </dsp:nvSpPr>
      <dsp:spPr>
        <a:xfrm>
          <a:off x="0" y="1935868"/>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73D62-C7A6-41DD-8AA3-E1EFE8D94486}">
      <dsp:nvSpPr>
        <dsp:cNvPr id="0" name=""/>
        <dsp:cNvSpPr/>
      </dsp:nvSpPr>
      <dsp:spPr>
        <a:xfrm>
          <a:off x="234055" y="2109959"/>
          <a:ext cx="425555" cy="425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35899E-CFCB-4C25-9425-6990BD466FBD}">
      <dsp:nvSpPr>
        <dsp:cNvPr id="0" name=""/>
        <dsp:cNvSpPr/>
      </dsp:nvSpPr>
      <dsp:spPr>
        <a:xfrm>
          <a:off x="893665" y="1935868"/>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666750">
            <a:lnSpc>
              <a:spcPct val="90000"/>
            </a:lnSpc>
            <a:spcBef>
              <a:spcPct val="0"/>
            </a:spcBef>
            <a:spcAft>
              <a:spcPct val="35000"/>
            </a:spcAft>
            <a:buNone/>
          </a:pPr>
          <a:r>
            <a:rPr lang="es-ES" sz="1500" kern="1200"/>
            <a:t>La diferenciación se puede aplicar de manera iterativa, es decir, se puede repetir la operación de diferencia tantas veces como sea necesario hasta que se logre la estacionariedad deseada. La cantidad de veces que se realiza la diferenciación se denomina orden de diferenciación 𝑑.</a:t>
          </a:r>
          <a:endParaRPr lang="en-US" sz="1500" kern="1200"/>
        </a:p>
      </dsp:txBody>
      <dsp:txXfrm>
        <a:off x="893665" y="1935868"/>
        <a:ext cx="10135949" cy="773736"/>
      </dsp:txXfrm>
    </dsp:sp>
    <dsp:sp modelId="{30E6F0C0-DBD7-400B-BD89-B2C883E2B5FC}">
      <dsp:nvSpPr>
        <dsp:cNvPr id="0" name=""/>
        <dsp:cNvSpPr/>
      </dsp:nvSpPr>
      <dsp:spPr>
        <a:xfrm>
          <a:off x="0" y="2903039"/>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D8B98-D416-4C35-9FDE-2CC84536C21C}">
      <dsp:nvSpPr>
        <dsp:cNvPr id="0" name=""/>
        <dsp:cNvSpPr/>
      </dsp:nvSpPr>
      <dsp:spPr>
        <a:xfrm>
          <a:off x="234055" y="3077130"/>
          <a:ext cx="425555" cy="4255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7DA086-7F71-4AFF-AE9C-2D4537250B23}">
      <dsp:nvSpPr>
        <dsp:cNvPr id="0" name=""/>
        <dsp:cNvSpPr/>
      </dsp:nvSpPr>
      <dsp:spPr>
        <a:xfrm>
          <a:off x="893665" y="2903039"/>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666750">
            <a:lnSpc>
              <a:spcPct val="90000"/>
            </a:lnSpc>
            <a:spcBef>
              <a:spcPct val="0"/>
            </a:spcBef>
            <a:spcAft>
              <a:spcPct val="35000"/>
            </a:spcAft>
            <a:buNone/>
          </a:pPr>
          <a:r>
            <a:rPr lang="es-ES" sz="1500" kern="1200"/>
            <a:t>Es importante tener en cuenta que la diferenciación no siempre es la solución óptima y que debe ser utilizada con precaución, ya que puede introducir variabilidad adicional en la serie de tiempo y puede resultar en una pérdida de información si se aplica de manera excesiva. Por esta razón, es útil realizar pruebas de diagnóstico para determinar el orden adecuado de diferenciación.</a:t>
          </a:r>
          <a:endParaRPr lang="en-US" sz="1500" kern="1200"/>
        </a:p>
      </dsp:txBody>
      <dsp:txXfrm>
        <a:off x="893665" y="2903039"/>
        <a:ext cx="10135949" cy="77373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20/12/2024</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20/12/2024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noProof="0" smtClean="0"/>
              <a:t>3</a:t>
            </a:fld>
            <a:endParaRPr lang="es-ES" noProof="0"/>
          </a:p>
        </p:txBody>
      </p:sp>
    </p:spTree>
    <p:extLst>
      <p:ext uri="{BB962C8B-B14F-4D97-AF65-F5344CB8AC3E}">
        <p14:creationId xmlns:p14="http://schemas.microsoft.com/office/powerpoint/2010/main" val="75751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21</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20/12/2024</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20/12/2024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20/12/2024</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20/12/2024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20/12/2024</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20/12/2024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20/12/2024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20/12/2024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20/12/2024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20/12/2024</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20/12/2024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20/12/2024</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5.xml"/><Relationship Id="rId7" Type="http://schemas.openxmlformats.org/officeDocument/2006/relationships/image" Target="../media/image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68.png"/></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pxhere.com/es/photo/1419096" TargetMode="Externa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6000" dirty="0">
                <a:solidFill>
                  <a:schemeClr val="bg1"/>
                </a:solidFill>
              </a:rPr>
              <a:t>Series de tiempo aplicadas</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895244"/>
          </a:xfrm>
        </p:spPr>
        <p:txBody>
          <a:bodyPr rtlCol="0">
            <a:normAutofit/>
          </a:bodyPr>
          <a:lstStyle/>
          <a:p>
            <a:pPr rtl="0"/>
            <a:r>
              <a:rPr lang="es-ES" sz="2000" dirty="0">
                <a:solidFill>
                  <a:schemeClr val="bg1"/>
                </a:solidFill>
              </a:rPr>
              <a:t>Magister data </a:t>
            </a:r>
            <a:r>
              <a:rPr lang="es-ES" sz="2000" dirty="0" err="1">
                <a:solidFill>
                  <a:schemeClr val="bg1"/>
                </a:solidFill>
              </a:rPr>
              <a:t>science</a:t>
            </a:r>
            <a:endParaRPr lang="es-ES" sz="2000" dirty="0">
              <a:solidFill>
                <a:schemeClr val="bg1"/>
              </a:solidFill>
            </a:endParaRPr>
          </a:p>
          <a:p>
            <a:pPr rtl="0"/>
            <a:r>
              <a:rPr lang="es-ES" sz="1400" dirty="0">
                <a:solidFill>
                  <a:srgbClr val="7CEBFF"/>
                </a:solidFill>
              </a:rPr>
              <a:t>DOCENTE: </a:t>
            </a:r>
            <a:r>
              <a:rPr lang="es-ES" sz="1400" dirty="0" err="1">
                <a:solidFill>
                  <a:srgbClr val="7CEBFF"/>
                </a:solidFill>
              </a:rPr>
              <a:t>PaULETTE</a:t>
            </a:r>
            <a:r>
              <a:rPr lang="es-ES" sz="1400" dirty="0">
                <a:solidFill>
                  <a:srgbClr val="7CEBFF"/>
                </a:solidFill>
              </a:rPr>
              <a:t> REYES BAEZA</a:t>
            </a:r>
          </a:p>
        </p:txBody>
      </p:sp>
      <p:pic>
        <p:nvPicPr>
          <p:cNvPr id="1026" name="Picture 2">
            <a:extLst>
              <a:ext uri="{FF2B5EF4-FFF2-40B4-BE49-F238E27FC236}">
                <a16:creationId xmlns:a16="http://schemas.microsoft.com/office/drawing/2014/main" id="{5B904BA2-03C7-5FEA-CBAF-2BD14CBFE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322" y="722289"/>
            <a:ext cx="3836145" cy="117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C9F16D2-8FC8-78A8-9F64-B406D9C8FC15}"/>
              </a:ext>
            </a:extLst>
          </p:cNvPr>
          <p:cNvSpPr>
            <a:spLocks noGrp="1"/>
          </p:cNvSpPr>
          <p:nvPr>
            <p:ph type="title"/>
          </p:nvPr>
        </p:nvSpPr>
        <p:spPr>
          <a:xfrm>
            <a:off x="579604" y="5293206"/>
            <a:ext cx="11029616" cy="1013800"/>
          </a:xfrm>
        </p:spPr>
        <p:txBody>
          <a:bodyPr>
            <a:normAutofit/>
          </a:bodyPr>
          <a:lstStyle/>
          <a:p>
            <a:r>
              <a:rPr lang="es-ES" sz="3200" dirty="0">
                <a:solidFill>
                  <a:schemeClr val="bg1"/>
                </a:solidFill>
              </a:rPr>
              <a:t>ESTACIONARIEDAD (STATIONARITY)</a:t>
            </a:r>
            <a:endParaRPr lang="es-ES" dirty="0">
              <a:solidFill>
                <a:schemeClr val="bg1"/>
              </a:solidFill>
            </a:endParaRPr>
          </a:p>
        </p:txBody>
      </p:sp>
      <p:pic>
        <p:nvPicPr>
          <p:cNvPr id="5" name="Imagen 4">
            <a:extLst>
              <a:ext uri="{FF2B5EF4-FFF2-40B4-BE49-F238E27FC236}">
                <a16:creationId xmlns:a16="http://schemas.microsoft.com/office/drawing/2014/main" id="{53B37E67-D15E-1A73-0FB6-12596613007C}"/>
              </a:ext>
            </a:extLst>
          </p:cNvPr>
          <p:cNvPicPr>
            <a:picLocks noChangeAspect="1"/>
          </p:cNvPicPr>
          <p:nvPr/>
        </p:nvPicPr>
        <p:blipFill>
          <a:blip r:embed="rId2"/>
          <a:stretch>
            <a:fillRect/>
          </a:stretch>
        </p:blipFill>
        <p:spPr>
          <a:xfrm>
            <a:off x="3038474" y="1457878"/>
            <a:ext cx="5481637" cy="3609105"/>
          </a:xfrm>
          <a:prstGeom prst="rect">
            <a:avLst/>
          </a:prstGeom>
        </p:spPr>
      </p:pic>
      <p:sp>
        <p:nvSpPr>
          <p:cNvPr id="13" name="Marcador de contenido 6">
            <a:extLst>
              <a:ext uri="{FF2B5EF4-FFF2-40B4-BE49-F238E27FC236}">
                <a16:creationId xmlns:a16="http://schemas.microsoft.com/office/drawing/2014/main" id="{F7850E4D-BF82-044B-16ED-EA97003C92EE}"/>
              </a:ext>
            </a:extLst>
          </p:cNvPr>
          <p:cNvSpPr txBox="1">
            <a:spLocks/>
          </p:cNvSpPr>
          <p:nvPr/>
        </p:nvSpPr>
        <p:spPr>
          <a:xfrm>
            <a:off x="515938" y="545276"/>
            <a:ext cx="9837738" cy="8536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s-ES" dirty="0"/>
              <a:t>Ejemplo: La serie de Taxis, como vemos, tiene una tendencia creciente, por lo que la media no puede ser representativa. </a:t>
            </a:r>
          </a:p>
        </p:txBody>
      </p:sp>
    </p:spTree>
    <p:extLst>
      <p:ext uri="{BB962C8B-B14F-4D97-AF65-F5344CB8AC3E}">
        <p14:creationId xmlns:p14="http://schemas.microsoft.com/office/powerpoint/2010/main" val="341116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7D18C-596F-4CBF-6C42-23E960BE7140}"/>
              </a:ext>
            </a:extLst>
          </p:cNvPr>
          <p:cNvSpPr>
            <a:spLocks noGrp="1"/>
          </p:cNvSpPr>
          <p:nvPr>
            <p:ph type="title"/>
          </p:nvPr>
        </p:nvSpPr>
        <p:spPr/>
        <p:txBody>
          <a:bodyPr/>
          <a:lstStyle/>
          <a:p>
            <a:r>
              <a:rPr lang="es-ES" dirty="0"/>
              <a:t>ESTACIONARIEDAD (STATIONARITY)</a:t>
            </a:r>
          </a:p>
        </p:txBody>
      </p:sp>
      <p:graphicFrame>
        <p:nvGraphicFramePr>
          <p:cNvPr id="11" name="Marcador de contenido 2">
            <a:extLst>
              <a:ext uri="{FF2B5EF4-FFF2-40B4-BE49-F238E27FC236}">
                <a16:creationId xmlns:a16="http://schemas.microsoft.com/office/drawing/2014/main" id="{4675C064-D255-7948-60A3-87F66ED7A4DB}"/>
              </a:ext>
            </a:extLst>
          </p:cNvPr>
          <p:cNvGraphicFramePr>
            <a:graphicFrameLocks noGrp="1"/>
          </p:cNvGraphicFramePr>
          <p:nvPr>
            <p:ph idx="1"/>
          </p:nvPr>
        </p:nvGraphicFramePr>
        <p:xfrm>
          <a:off x="1514475" y="2486025"/>
          <a:ext cx="9242646" cy="3238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upo 3">
            <a:extLst>
              <a:ext uri="{FF2B5EF4-FFF2-40B4-BE49-F238E27FC236}">
                <a16:creationId xmlns:a16="http://schemas.microsoft.com/office/drawing/2014/main" id="{AD509395-FFC3-9A38-3130-FD8DC77C951A}"/>
              </a:ext>
            </a:extLst>
          </p:cNvPr>
          <p:cNvGrpSpPr/>
          <p:nvPr/>
        </p:nvGrpSpPr>
        <p:grpSpPr>
          <a:xfrm>
            <a:off x="10757121" y="808923"/>
            <a:ext cx="853686" cy="853686"/>
            <a:chOff x="10757121" y="808923"/>
            <a:chExt cx="853686" cy="853686"/>
          </a:xfrm>
        </p:grpSpPr>
        <p:sp>
          <p:nvSpPr>
            <p:cNvPr id="5" name="Elipse 4">
              <a:extLst>
                <a:ext uri="{FF2B5EF4-FFF2-40B4-BE49-F238E27FC236}">
                  <a16:creationId xmlns:a16="http://schemas.microsoft.com/office/drawing/2014/main" id="{CC4C93BE-1108-F98E-BA24-65380A8814FA}"/>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 name="Rectángulo 5" descr="Silueta de Buda con relleno sólido">
              <a:extLst>
                <a:ext uri="{FF2B5EF4-FFF2-40B4-BE49-F238E27FC236}">
                  <a16:creationId xmlns:a16="http://schemas.microsoft.com/office/drawing/2014/main" id="{90EF5E44-AECD-9FEA-104F-6ECD61DEC9AC}"/>
                </a:ext>
              </a:extLst>
            </p:cNvPr>
            <p:cNvSpPr/>
            <p:nvPr/>
          </p:nvSpPr>
          <p:spPr>
            <a:xfrm>
              <a:off x="10893312" y="933450"/>
              <a:ext cx="581025" cy="581025"/>
            </a:xfrm>
            <a:prstGeom prst="rect">
              <a:avLst/>
            </a:prstGeom>
            <a:blipFill>
              <a:blip r:embed="rId7">
                <a:extLs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160235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48312B-4A4D-5AD4-F34E-35A54F441C99}"/>
              </a:ext>
            </a:extLst>
          </p:cNvPr>
          <p:cNvSpPr>
            <a:spLocks noGrp="1"/>
          </p:cNvSpPr>
          <p:nvPr>
            <p:ph idx="4294967295"/>
          </p:nvPr>
        </p:nvSpPr>
        <p:spPr>
          <a:xfrm>
            <a:off x="407348" y="661988"/>
            <a:ext cx="2692400" cy="5364162"/>
          </a:xfrm>
        </p:spPr>
        <p:txBody>
          <a:bodyPr>
            <a:normAutofit/>
          </a:bodyPr>
          <a:lstStyle/>
          <a:p>
            <a:pPr algn="just">
              <a:buFont typeface="Wingdings" panose="05000000000000000000" pitchFamily="2" charset="2"/>
              <a:buChar char="Ø"/>
            </a:pPr>
            <a:r>
              <a:rPr lang="es-ES" dirty="0"/>
              <a:t>Ejemplo:</a:t>
            </a:r>
          </a:p>
          <a:p>
            <a:pPr marL="0" indent="0" algn="just">
              <a:buNone/>
            </a:pPr>
            <a:r>
              <a:rPr lang="es-ES" dirty="0"/>
              <a:t>La serie de variación de precios de apertura de una acción y de consumo eléctrico parecen tener una variabilidad constante, ya que se podría resumir con una sola “caja”. </a:t>
            </a:r>
          </a:p>
          <a:p>
            <a:pPr marL="0" indent="0" algn="just">
              <a:buNone/>
            </a:pPr>
            <a:r>
              <a:rPr lang="es-ES" dirty="0"/>
              <a:t>La tasa de desempleo va cambiando su fluctuación según aumentan los valores de la serie, por lo que ésta no parece estacionaria en varianza.</a:t>
            </a:r>
          </a:p>
          <a:p>
            <a:pPr algn="just">
              <a:buFont typeface="Wingdings" panose="05000000000000000000" pitchFamily="2" charset="2"/>
              <a:buChar char="Ø"/>
            </a:pPr>
            <a:endParaRPr lang="es-ES" dirty="0"/>
          </a:p>
        </p:txBody>
      </p:sp>
      <p:grpSp>
        <p:nvGrpSpPr>
          <p:cNvPr id="11" name="Grupo 10">
            <a:extLst>
              <a:ext uri="{FF2B5EF4-FFF2-40B4-BE49-F238E27FC236}">
                <a16:creationId xmlns:a16="http://schemas.microsoft.com/office/drawing/2014/main" id="{A94F5333-39F5-9670-69B0-D93476399C83}"/>
              </a:ext>
            </a:extLst>
          </p:cNvPr>
          <p:cNvGrpSpPr/>
          <p:nvPr/>
        </p:nvGrpSpPr>
        <p:grpSpPr>
          <a:xfrm>
            <a:off x="3419168" y="985223"/>
            <a:ext cx="8849032" cy="5596552"/>
            <a:chOff x="3342968" y="1261448"/>
            <a:chExt cx="8849032" cy="5596552"/>
          </a:xfrm>
        </p:grpSpPr>
        <p:pic>
          <p:nvPicPr>
            <p:cNvPr id="5" name="Imagen 4">
              <a:extLst>
                <a:ext uri="{FF2B5EF4-FFF2-40B4-BE49-F238E27FC236}">
                  <a16:creationId xmlns:a16="http://schemas.microsoft.com/office/drawing/2014/main" id="{B4AC5BC8-ECF7-E220-6746-EE8BA215F143}"/>
                </a:ext>
              </a:extLst>
            </p:cNvPr>
            <p:cNvPicPr>
              <a:picLocks noChangeAspect="1"/>
            </p:cNvPicPr>
            <p:nvPr/>
          </p:nvPicPr>
          <p:blipFill>
            <a:blip r:embed="rId2"/>
            <a:stretch>
              <a:fillRect/>
            </a:stretch>
          </p:blipFill>
          <p:spPr>
            <a:xfrm>
              <a:off x="3342968" y="1261448"/>
              <a:ext cx="8849032" cy="5596552"/>
            </a:xfrm>
            <a:prstGeom prst="rect">
              <a:avLst/>
            </a:prstGeom>
          </p:spPr>
        </p:pic>
        <p:sp>
          <p:nvSpPr>
            <p:cNvPr id="8" name="CuadroTexto 7">
              <a:extLst>
                <a:ext uri="{FF2B5EF4-FFF2-40B4-BE49-F238E27FC236}">
                  <a16:creationId xmlns:a16="http://schemas.microsoft.com/office/drawing/2014/main" id="{3ECCF6C9-1489-EC65-EF86-82C433E13246}"/>
                </a:ext>
              </a:extLst>
            </p:cNvPr>
            <p:cNvSpPr txBox="1"/>
            <p:nvPr/>
          </p:nvSpPr>
          <p:spPr>
            <a:xfrm>
              <a:off x="4992820" y="4059724"/>
              <a:ext cx="1103180" cy="307777"/>
            </a:xfrm>
            <a:prstGeom prst="rect">
              <a:avLst/>
            </a:prstGeom>
            <a:solidFill>
              <a:srgbClr val="FFFFFF"/>
            </a:solidFill>
          </p:spPr>
          <p:txBody>
            <a:bodyPr wrap="square" rtlCol="0">
              <a:spAutoFit/>
            </a:bodyPr>
            <a:lstStyle/>
            <a:p>
              <a:pPr algn="ctr"/>
              <a:r>
                <a:rPr lang="es-ES" sz="1400" dirty="0">
                  <a:solidFill>
                    <a:schemeClr val="tx1">
                      <a:lumMod val="65000"/>
                      <a:lumOff val="35000"/>
                    </a:schemeClr>
                  </a:solidFill>
                  <a:latin typeface="+mj-lt"/>
                </a:rPr>
                <a:t>Desempleo</a:t>
              </a:r>
            </a:p>
          </p:txBody>
        </p:sp>
        <p:sp>
          <p:nvSpPr>
            <p:cNvPr id="9" name="CuadroTexto 8">
              <a:extLst>
                <a:ext uri="{FF2B5EF4-FFF2-40B4-BE49-F238E27FC236}">
                  <a16:creationId xmlns:a16="http://schemas.microsoft.com/office/drawing/2014/main" id="{EDFA21A1-3728-26C2-184C-C86F8CD63B44}"/>
                </a:ext>
              </a:extLst>
            </p:cNvPr>
            <p:cNvSpPr txBox="1"/>
            <p:nvPr/>
          </p:nvSpPr>
          <p:spPr>
            <a:xfrm>
              <a:off x="6521809" y="1261448"/>
              <a:ext cx="2552384" cy="307777"/>
            </a:xfrm>
            <a:prstGeom prst="rect">
              <a:avLst/>
            </a:prstGeom>
            <a:solidFill>
              <a:srgbClr val="FFFFFF"/>
            </a:solidFill>
          </p:spPr>
          <p:txBody>
            <a:bodyPr wrap="square" rtlCol="0">
              <a:spAutoFit/>
            </a:bodyPr>
            <a:lstStyle/>
            <a:p>
              <a:pPr algn="ctr"/>
              <a:r>
                <a:rPr lang="es-ES" sz="1400" dirty="0">
                  <a:solidFill>
                    <a:schemeClr val="tx1">
                      <a:lumMod val="65000"/>
                      <a:lumOff val="35000"/>
                    </a:schemeClr>
                  </a:solidFill>
                  <a:latin typeface="+mj-lt"/>
                </a:rPr>
                <a:t>Precio apertura</a:t>
              </a:r>
            </a:p>
          </p:txBody>
        </p:sp>
        <p:sp>
          <p:nvSpPr>
            <p:cNvPr id="10" name="CuadroTexto 9">
              <a:extLst>
                <a:ext uri="{FF2B5EF4-FFF2-40B4-BE49-F238E27FC236}">
                  <a16:creationId xmlns:a16="http://schemas.microsoft.com/office/drawing/2014/main" id="{EC7626D6-F248-FD23-2F0B-6F1D0DFE6FE4}"/>
                </a:ext>
              </a:extLst>
            </p:cNvPr>
            <p:cNvSpPr txBox="1"/>
            <p:nvPr/>
          </p:nvSpPr>
          <p:spPr>
            <a:xfrm>
              <a:off x="8881476" y="4014479"/>
              <a:ext cx="1963503" cy="307777"/>
            </a:xfrm>
            <a:prstGeom prst="rect">
              <a:avLst/>
            </a:prstGeom>
            <a:solidFill>
              <a:srgbClr val="FFFFFF"/>
            </a:solidFill>
          </p:spPr>
          <p:txBody>
            <a:bodyPr wrap="square" rtlCol="0">
              <a:spAutoFit/>
            </a:bodyPr>
            <a:lstStyle/>
            <a:p>
              <a:pPr algn="ctr"/>
              <a:r>
                <a:rPr lang="es-ES" sz="1400" dirty="0">
                  <a:solidFill>
                    <a:schemeClr val="tx1">
                      <a:lumMod val="65000"/>
                      <a:lumOff val="35000"/>
                    </a:schemeClr>
                  </a:solidFill>
                  <a:latin typeface="+mj-lt"/>
                </a:rPr>
                <a:t>Consumo eléctrico</a:t>
              </a:r>
            </a:p>
          </p:txBody>
        </p:sp>
      </p:grpSp>
    </p:spTree>
    <p:extLst>
      <p:ext uri="{BB962C8B-B14F-4D97-AF65-F5344CB8AC3E}">
        <p14:creationId xmlns:p14="http://schemas.microsoft.com/office/powerpoint/2010/main" val="262926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7D18C-596F-4CBF-6C42-23E960BE7140}"/>
              </a:ext>
            </a:extLst>
          </p:cNvPr>
          <p:cNvSpPr>
            <a:spLocks noGrp="1"/>
          </p:cNvSpPr>
          <p:nvPr>
            <p:ph type="title"/>
          </p:nvPr>
        </p:nvSpPr>
        <p:spPr/>
        <p:txBody>
          <a:bodyPr/>
          <a:lstStyle/>
          <a:p>
            <a:r>
              <a:rPr lang="es-ES" dirty="0"/>
              <a:t>ESTACIONARIEDAD (STATIONARITY)</a:t>
            </a:r>
          </a:p>
        </p:txBody>
      </p:sp>
      <p:sp>
        <p:nvSpPr>
          <p:cNvPr id="7" name="Marcador de contenido 6">
            <a:extLst>
              <a:ext uri="{FF2B5EF4-FFF2-40B4-BE49-F238E27FC236}">
                <a16:creationId xmlns:a16="http://schemas.microsoft.com/office/drawing/2014/main" id="{65A2290D-0662-378D-1BBF-48C5833F913E}"/>
              </a:ext>
            </a:extLst>
          </p:cNvPr>
          <p:cNvSpPr>
            <a:spLocks noGrp="1"/>
          </p:cNvSpPr>
          <p:nvPr>
            <p:ph idx="1"/>
          </p:nvPr>
        </p:nvSpPr>
        <p:spPr>
          <a:xfrm>
            <a:off x="581193" y="2180496"/>
            <a:ext cx="3276432" cy="4286979"/>
          </a:xfrm>
        </p:spPr>
        <p:txBody>
          <a:bodyPr>
            <a:normAutofit/>
          </a:bodyPr>
          <a:lstStyle/>
          <a:p>
            <a:pPr marL="0" indent="0" algn="just">
              <a:buNone/>
            </a:pPr>
            <a:r>
              <a:rPr lang="es-ES" b="1" dirty="0"/>
              <a:t>CLASIFICACIÓN DE PEGEL</a:t>
            </a:r>
          </a:p>
          <a:p>
            <a:pPr marL="0" indent="0" algn="just">
              <a:buNone/>
            </a:pPr>
            <a:r>
              <a:rPr lang="es-ES" dirty="0"/>
              <a:t>La clasificación de </a:t>
            </a:r>
            <a:r>
              <a:rPr lang="es-ES" dirty="0" err="1"/>
              <a:t>Pegel</a:t>
            </a:r>
            <a:r>
              <a:rPr lang="es-ES" dirty="0"/>
              <a:t> es un sistema utilizado para clasificar las series de tiempo según sus características estructurales.</a:t>
            </a:r>
          </a:p>
        </p:txBody>
      </p:sp>
      <p:pic>
        <p:nvPicPr>
          <p:cNvPr id="8" name="Picture 2" descr="No hay descripción alternativa para esta imagen">
            <a:extLst>
              <a:ext uri="{FF2B5EF4-FFF2-40B4-BE49-F238E27FC236}">
                <a16:creationId xmlns:a16="http://schemas.microsoft.com/office/drawing/2014/main" id="{8BCD21E3-C2EE-4A8E-81E2-79DBF7562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003" y="2573908"/>
            <a:ext cx="6516049" cy="315061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o 3">
            <a:extLst>
              <a:ext uri="{FF2B5EF4-FFF2-40B4-BE49-F238E27FC236}">
                <a16:creationId xmlns:a16="http://schemas.microsoft.com/office/drawing/2014/main" id="{FBD708C7-40AA-A067-074E-239A458AF739}"/>
              </a:ext>
            </a:extLst>
          </p:cNvPr>
          <p:cNvGrpSpPr/>
          <p:nvPr/>
        </p:nvGrpSpPr>
        <p:grpSpPr>
          <a:xfrm>
            <a:off x="10757121" y="808923"/>
            <a:ext cx="853686" cy="853686"/>
            <a:chOff x="10757121" y="808923"/>
            <a:chExt cx="853686" cy="853686"/>
          </a:xfrm>
        </p:grpSpPr>
        <p:sp>
          <p:nvSpPr>
            <p:cNvPr id="5" name="Elipse 4">
              <a:extLst>
                <a:ext uri="{FF2B5EF4-FFF2-40B4-BE49-F238E27FC236}">
                  <a16:creationId xmlns:a16="http://schemas.microsoft.com/office/drawing/2014/main" id="{6D5B4799-9F8F-3F61-1A0E-88B21B97D39F}"/>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 name="Rectángulo 5" descr="Silueta de Buda con relleno sólido">
              <a:extLst>
                <a:ext uri="{FF2B5EF4-FFF2-40B4-BE49-F238E27FC236}">
                  <a16:creationId xmlns:a16="http://schemas.microsoft.com/office/drawing/2014/main" id="{72D7E335-9C8B-6C97-F4BD-3F8A5E9CA404}"/>
                </a:ext>
              </a:extLst>
            </p:cNvPr>
            <p:cNvSpPr/>
            <p:nvPr/>
          </p:nvSpPr>
          <p:spPr>
            <a:xfrm>
              <a:off x="10893312" y="933450"/>
              <a:ext cx="581025" cy="581025"/>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51396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7D18C-596F-4CBF-6C42-23E960BE7140}"/>
              </a:ext>
            </a:extLst>
          </p:cNvPr>
          <p:cNvSpPr>
            <a:spLocks noGrp="1"/>
          </p:cNvSpPr>
          <p:nvPr>
            <p:ph type="title"/>
          </p:nvPr>
        </p:nvSpPr>
        <p:spPr/>
        <p:txBody>
          <a:bodyPr/>
          <a:lstStyle/>
          <a:p>
            <a:r>
              <a:rPr lang="es-ES" dirty="0"/>
              <a:t>ESTACIONARIEDAD (STATIONARITY)</a:t>
            </a:r>
          </a:p>
        </p:txBody>
      </p:sp>
      <p:sp>
        <p:nvSpPr>
          <p:cNvPr id="7" name="Marcador de contenido 6">
            <a:extLst>
              <a:ext uri="{FF2B5EF4-FFF2-40B4-BE49-F238E27FC236}">
                <a16:creationId xmlns:a16="http://schemas.microsoft.com/office/drawing/2014/main" id="{65A2290D-0662-378D-1BBF-48C5833F913E}"/>
              </a:ext>
            </a:extLst>
          </p:cNvPr>
          <p:cNvSpPr>
            <a:spLocks noGrp="1"/>
          </p:cNvSpPr>
          <p:nvPr>
            <p:ph idx="1"/>
          </p:nvPr>
        </p:nvSpPr>
        <p:spPr>
          <a:xfrm>
            <a:off x="581192" y="2180496"/>
            <a:ext cx="11096457" cy="4286979"/>
          </a:xfrm>
        </p:spPr>
        <p:txBody>
          <a:bodyPr>
            <a:normAutofit/>
          </a:bodyPr>
          <a:lstStyle/>
          <a:p>
            <a:pPr marL="0" indent="0" algn="just">
              <a:buNone/>
            </a:pPr>
            <a:r>
              <a:rPr lang="es-ES" dirty="0"/>
              <a:t>Consecuencias de no estacionariedad:</a:t>
            </a:r>
          </a:p>
          <a:p>
            <a:pPr algn="just"/>
            <a:r>
              <a:rPr lang="es-ES" dirty="0">
                <a:solidFill>
                  <a:schemeClr val="accent2"/>
                </a:solidFill>
              </a:rPr>
              <a:t>Predicciones poco fiables: </a:t>
            </a:r>
            <a:r>
              <a:rPr lang="es-ES" dirty="0"/>
              <a:t>Es probable que los modelos de predicción basados en tendencias pasadas no sean confiables, lo que puede resultar en pronósticos inexactos y poco fiables.</a:t>
            </a:r>
          </a:p>
          <a:p>
            <a:r>
              <a:rPr lang="es-ES" dirty="0" err="1">
                <a:solidFill>
                  <a:schemeClr val="accent2"/>
                </a:solidFill>
              </a:rPr>
              <a:t>Autocorrelacón</a:t>
            </a:r>
            <a:r>
              <a:rPr lang="es-ES" dirty="0">
                <a:solidFill>
                  <a:schemeClr val="accent2"/>
                </a:solidFill>
              </a:rPr>
              <a:t> persistente: </a:t>
            </a:r>
            <a:r>
              <a:rPr lang="es-MX" dirty="0"/>
              <a:t>La no estacionariedad provoca que los residuos muestren patrones no deseados.</a:t>
            </a:r>
          </a:p>
          <a:p>
            <a:r>
              <a:rPr lang="es-ES" dirty="0">
                <a:solidFill>
                  <a:schemeClr val="accent2"/>
                </a:solidFill>
              </a:rPr>
              <a:t>Inferencias estadísticas sesgadas: </a:t>
            </a:r>
            <a:r>
              <a:rPr lang="es-ES" dirty="0"/>
              <a:t>Las pruebas estadísticas y los intervalos de confianza basados en suposiciones de estacionariedad pueden ser sesgados si la serie de tiempo no es estacionaria. </a:t>
            </a:r>
          </a:p>
          <a:p>
            <a:r>
              <a:rPr lang="es-ES" dirty="0">
                <a:solidFill>
                  <a:schemeClr val="accent2"/>
                </a:solidFill>
              </a:rPr>
              <a:t>Dificultad para identificar patrones: </a:t>
            </a:r>
            <a:r>
              <a:rPr lang="es-ES" dirty="0"/>
              <a:t>La presencia de tendencias, estacionalidad o cambios estructurales en una serie no estacionaria puede dificultar la identificación de patrones significativos.</a:t>
            </a:r>
          </a:p>
        </p:txBody>
      </p:sp>
      <p:grpSp>
        <p:nvGrpSpPr>
          <p:cNvPr id="4" name="Grupo 3">
            <a:extLst>
              <a:ext uri="{FF2B5EF4-FFF2-40B4-BE49-F238E27FC236}">
                <a16:creationId xmlns:a16="http://schemas.microsoft.com/office/drawing/2014/main" id="{0A77B6A7-BD91-EE5B-356D-CDDA9216E099}"/>
              </a:ext>
            </a:extLst>
          </p:cNvPr>
          <p:cNvGrpSpPr/>
          <p:nvPr/>
        </p:nvGrpSpPr>
        <p:grpSpPr>
          <a:xfrm>
            <a:off x="10757121" y="808923"/>
            <a:ext cx="853686" cy="853686"/>
            <a:chOff x="10757121" y="808923"/>
            <a:chExt cx="853686" cy="853686"/>
          </a:xfrm>
        </p:grpSpPr>
        <p:sp>
          <p:nvSpPr>
            <p:cNvPr id="5" name="Elipse 4">
              <a:extLst>
                <a:ext uri="{FF2B5EF4-FFF2-40B4-BE49-F238E27FC236}">
                  <a16:creationId xmlns:a16="http://schemas.microsoft.com/office/drawing/2014/main" id="{62230D9A-98DD-C456-BD8D-C8F83D45EE72}"/>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 name="Rectángulo 5" descr="Silueta de Buda con relleno sólido">
              <a:extLst>
                <a:ext uri="{FF2B5EF4-FFF2-40B4-BE49-F238E27FC236}">
                  <a16:creationId xmlns:a16="http://schemas.microsoft.com/office/drawing/2014/main" id="{7A810D04-52BC-9492-C07D-4A9C2F5A6211}"/>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348041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2C603-65E5-5609-6456-55682EE182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E519473-080B-1E5D-0C01-659E7E1D49A1}"/>
              </a:ext>
            </a:extLst>
          </p:cNvPr>
          <p:cNvSpPr>
            <a:spLocks noGrp="1"/>
          </p:cNvSpPr>
          <p:nvPr>
            <p:ph type="title"/>
          </p:nvPr>
        </p:nvSpPr>
        <p:spPr/>
        <p:txBody>
          <a:bodyPr/>
          <a:lstStyle/>
          <a:p>
            <a:r>
              <a:rPr lang="es-ES" dirty="0"/>
              <a:t>ESTACIONARIEDAD (STATIONARITY)</a:t>
            </a:r>
          </a:p>
        </p:txBody>
      </p:sp>
      <p:sp>
        <p:nvSpPr>
          <p:cNvPr id="7" name="Marcador de contenido 6">
            <a:extLst>
              <a:ext uri="{FF2B5EF4-FFF2-40B4-BE49-F238E27FC236}">
                <a16:creationId xmlns:a16="http://schemas.microsoft.com/office/drawing/2014/main" id="{E3A176FA-E7F3-0C67-0975-FDF951A6C4D4}"/>
              </a:ext>
            </a:extLst>
          </p:cNvPr>
          <p:cNvSpPr>
            <a:spLocks noGrp="1"/>
          </p:cNvSpPr>
          <p:nvPr>
            <p:ph idx="1"/>
          </p:nvPr>
        </p:nvSpPr>
        <p:spPr>
          <a:xfrm>
            <a:off x="581192" y="2180496"/>
            <a:ext cx="11096457" cy="4286979"/>
          </a:xfrm>
        </p:spPr>
        <p:txBody>
          <a:bodyPr>
            <a:normAutofit/>
          </a:bodyPr>
          <a:lstStyle/>
          <a:p>
            <a:pPr marL="0" indent="0" algn="just">
              <a:buNone/>
            </a:pPr>
            <a:r>
              <a:rPr lang="es-ES" dirty="0"/>
              <a:t>Detección:</a:t>
            </a:r>
          </a:p>
          <a:p>
            <a:pPr marL="342900" indent="-342900" algn="just">
              <a:buAutoNum type="arabicPeriod"/>
            </a:pPr>
            <a:r>
              <a:rPr lang="es-MX" dirty="0"/>
              <a:t>Métodos Visuales:</a:t>
            </a:r>
          </a:p>
          <a:p>
            <a:pPr lvl="1" algn="just"/>
            <a:r>
              <a:rPr lang="es-MX" dirty="0"/>
              <a:t>Gráfica de la Serie de Tiempo: Si la serie muestra una tendencia o cambios en la varianza a lo largo del tiempo, puede no ser estacionaria.</a:t>
            </a:r>
          </a:p>
          <a:p>
            <a:pPr lvl="1" algn="just"/>
            <a:r>
              <a:rPr lang="es-MX" dirty="0"/>
              <a:t>Gráfica de Autocorrelación (ACF): Una serie estacionaria tiene autocorrelaciones que disminuyen rápidamente (se cortan) a medida que aumenta el rezago.</a:t>
            </a:r>
          </a:p>
          <a:p>
            <a:pPr marL="342900" indent="-342900" algn="just">
              <a:buAutoNum type="arabicPeriod"/>
            </a:pPr>
            <a:r>
              <a:rPr lang="es-MX" dirty="0"/>
              <a:t>Métodos Estadísticos:</a:t>
            </a:r>
          </a:p>
          <a:p>
            <a:pPr lvl="1" algn="just"/>
            <a:r>
              <a:rPr lang="es-MX" dirty="0"/>
              <a:t>Prueba de </a:t>
            </a:r>
            <a:r>
              <a:rPr lang="es-MX" dirty="0" err="1"/>
              <a:t>Dickey</a:t>
            </a:r>
            <a:r>
              <a:rPr lang="es-MX" dirty="0"/>
              <a:t>-Fuller Aumentada (ADF)</a:t>
            </a:r>
          </a:p>
          <a:p>
            <a:pPr lvl="1" algn="just"/>
            <a:r>
              <a:rPr lang="es-MX" dirty="0"/>
              <a:t>Prueba KPSS (</a:t>
            </a:r>
            <a:r>
              <a:rPr lang="es-MX" dirty="0" err="1"/>
              <a:t>Kwiatkowski</a:t>
            </a:r>
            <a:r>
              <a:rPr lang="es-MX" dirty="0"/>
              <a:t>-Phillips-Schmidt-</a:t>
            </a:r>
            <a:r>
              <a:rPr lang="es-MX" dirty="0" err="1"/>
              <a:t>Shin</a:t>
            </a:r>
            <a:r>
              <a:rPr lang="es-MX" dirty="0"/>
              <a:t>)</a:t>
            </a:r>
          </a:p>
          <a:p>
            <a:pPr lvl="1" algn="just"/>
            <a:r>
              <a:rPr lang="es-MX" dirty="0"/>
              <a:t>Varianza en Ventanas Móviles</a:t>
            </a:r>
            <a:endParaRPr lang="es-ES" dirty="0"/>
          </a:p>
        </p:txBody>
      </p:sp>
      <p:grpSp>
        <p:nvGrpSpPr>
          <p:cNvPr id="4" name="Grupo 3">
            <a:extLst>
              <a:ext uri="{FF2B5EF4-FFF2-40B4-BE49-F238E27FC236}">
                <a16:creationId xmlns:a16="http://schemas.microsoft.com/office/drawing/2014/main" id="{62F6C22C-3DE9-5EE6-B56F-CC431DE64870}"/>
              </a:ext>
            </a:extLst>
          </p:cNvPr>
          <p:cNvGrpSpPr/>
          <p:nvPr/>
        </p:nvGrpSpPr>
        <p:grpSpPr>
          <a:xfrm>
            <a:off x="10757121" y="808923"/>
            <a:ext cx="853686" cy="853686"/>
            <a:chOff x="10757121" y="808923"/>
            <a:chExt cx="853686" cy="853686"/>
          </a:xfrm>
        </p:grpSpPr>
        <p:sp>
          <p:nvSpPr>
            <p:cNvPr id="5" name="Elipse 4">
              <a:extLst>
                <a:ext uri="{FF2B5EF4-FFF2-40B4-BE49-F238E27FC236}">
                  <a16:creationId xmlns:a16="http://schemas.microsoft.com/office/drawing/2014/main" id="{41208794-B991-F319-AA43-F9B2F505C247}"/>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 name="Rectángulo 5" descr="Silueta de Buda con relleno sólido">
              <a:extLst>
                <a:ext uri="{FF2B5EF4-FFF2-40B4-BE49-F238E27FC236}">
                  <a16:creationId xmlns:a16="http://schemas.microsoft.com/office/drawing/2014/main" id="{C52577A8-1734-5B9F-B2E9-59F52F2E6144}"/>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146186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E0F07-E795-97E6-C33D-62250D39CED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5326ED-3180-DD4B-6066-2A5B2E4DB6D5}"/>
              </a:ext>
            </a:extLst>
          </p:cNvPr>
          <p:cNvSpPr>
            <a:spLocks noGrp="1"/>
          </p:cNvSpPr>
          <p:nvPr>
            <p:ph type="title"/>
          </p:nvPr>
        </p:nvSpPr>
        <p:spPr/>
        <p:txBody>
          <a:bodyPr/>
          <a:lstStyle/>
          <a:p>
            <a:r>
              <a:rPr lang="es-ES" dirty="0"/>
              <a:t>ESTACIONARIEDAD (STATIONARITY)</a:t>
            </a:r>
          </a:p>
        </p:txBody>
      </p:sp>
      <p:sp>
        <p:nvSpPr>
          <p:cNvPr id="7" name="Marcador de contenido 6">
            <a:extLst>
              <a:ext uri="{FF2B5EF4-FFF2-40B4-BE49-F238E27FC236}">
                <a16:creationId xmlns:a16="http://schemas.microsoft.com/office/drawing/2014/main" id="{968BF3EC-D649-31F5-767E-FC2B4F56FDB2}"/>
              </a:ext>
            </a:extLst>
          </p:cNvPr>
          <p:cNvSpPr>
            <a:spLocks noGrp="1"/>
          </p:cNvSpPr>
          <p:nvPr>
            <p:ph idx="1"/>
          </p:nvPr>
        </p:nvSpPr>
        <p:spPr>
          <a:xfrm>
            <a:off x="581192" y="2180496"/>
            <a:ext cx="11096457" cy="4286979"/>
          </a:xfrm>
        </p:spPr>
        <p:txBody>
          <a:bodyPr>
            <a:normAutofit/>
          </a:bodyPr>
          <a:lstStyle/>
          <a:p>
            <a:pPr marL="0" indent="0" algn="just">
              <a:buNone/>
            </a:pPr>
            <a:r>
              <a:rPr lang="es-MX" dirty="0"/>
              <a:t>Si una serie no es estacionaria (por ejemplo, tiene una tendencia o una varianza no constante), la </a:t>
            </a:r>
            <a:r>
              <a:rPr lang="es-MX" dirty="0" err="1"/>
              <a:t>autocovarianza</a:t>
            </a:r>
            <a:r>
              <a:rPr lang="es-MX" dirty="0"/>
              <a:t> no será constante en el tiempo y cambiará a medida que avanzan los períodos.</a:t>
            </a:r>
          </a:p>
          <a:p>
            <a:pPr marL="0" indent="0" algn="just">
              <a:buNone/>
            </a:pPr>
            <a:r>
              <a:rPr lang="es-MX" dirty="0"/>
              <a:t>En modelos de series de tiempo como AR, MA y ARIMA, uno de los supuestos fundamentales es que la serie es estacionaria. Si este supuesto no se cumple, la </a:t>
            </a:r>
            <a:r>
              <a:rPr lang="es-MX" dirty="0" err="1"/>
              <a:t>autocovarianza</a:t>
            </a:r>
            <a:r>
              <a:rPr lang="es-MX" dirty="0"/>
              <a:t> puede cambiar con el tiempo, y no se podrá capturar la estructura temporal adecuadamente.</a:t>
            </a:r>
          </a:p>
          <a:p>
            <a:pPr marL="0" indent="0" algn="just">
              <a:buNone/>
            </a:pPr>
            <a:r>
              <a:rPr lang="es-MX" dirty="0"/>
              <a:t>Si se está trabajando con una serie no estacionaria, se deben tomar medidas para hacerla estacionaria, como la diferenciación o el suavizado, antes de usarla en un modelo de series de tiempo.</a:t>
            </a:r>
            <a:endParaRPr lang="es-ES" dirty="0"/>
          </a:p>
        </p:txBody>
      </p:sp>
      <p:grpSp>
        <p:nvGrpSpPr>
          <p:cNvPr id="4" name="Grupo 3">
            <a:extLst>
              <a:ext uri="{FF2B5EF4-FFF2-40B4-BE49-F238E27FC236}">
                <a16:creationId xmlns:a16="http://schemas.microsoft.com/office/drawing/2014/main" id="{44CB5510-8B46-29F7-8E60-1DC294C1080E}"/>
              </a:ext>
            </a:extLst>
          </p:cNvPr>
          <p:cNvGrpSpPr/>
          <p:nvPr/>
        </p:nvGrpSpPr>
        <p:grpSpPr>
          <a:xfrm>
            <a:off x="10757121" y="808923"/>
            <a:ext cx="853686" cy="853686"/>
            <a:chOff x="10757121" y="808923"/>
            <a:chExt cx="853686" cy="853686"/>
          </a:xfrm>
        </p:grpSpPr>
        <p:sp>
          <p:nvSpPr>
            <p:cNvPr id="5" name="Elipse 4">
              <a:extLst>
                <a:ext uri="{FF2B5EF4-FFF2-40B4-BE49-F238E27FC236}">
                  <a16:creationId xmlns:a16="http://schemas.microsoft.com/office/drawing/2014/main" id="{D7F37A12-1B60-3F44-7CB6-6FE29DA57625}"/>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 name="Rectángulo 5" descr="Silueta de Buda con relleno sólido">
              <a:extLst>
                <a:ext uri="{FF2B5EF4-FFF2-40B4-BE49-F238E27FC236}">
                  <a16:creationId xmlns:a16="http://schemas.microsoft.com/office/drawing/2014/main" id="{7CF333CC-0B1B-3E5C-4B80-BE2F2DEECDD3}"/>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146966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BC95D-B8C6-907C-715D-DE717DD990C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43BA3A3-4277-0066-A595-14F3DF07538E}"/>
              </a:ext>
            </a:extLst>
          </p:cNvPr>
          <p:cNvSpPr>
            <a:spLocks noGrp="1"/>
          </p:cNvSpPr>
          <p:nvPr>
            <p:ph type="title"/>
          </p:nvPr>
        </p:nvSpPr>
        <p:spPr/>
        <p:txBody>
          <a:bodyPr/>
          <a:lstStyle/>
          <a:p>
            <a:r>
              <a:rPr lang="es-ES" dirty="0"/>
              <a:t>ESTACIONARIEDAD (STATIONARITY)</a:t>
            </a:r>
          </a:p>
        </p:txBody>
      </p:sp>
      <p:sp>
        <p:nvSpPr>
          <p:cNvPr id="7" name="Marcador de contenido 6">
            <a:extLst>
              <a:ext uri="{FF2B5EF4-FFF2-40B4-BE49-F238E27FC236}">
                <a16:creationId xmlns:a16="http://schemas.microsoft.com/office/drawing/2014/main" id="{10919358-EB68-DD1A-6B67-CB64586C3C21}"/>
              </a:ext>
            </a:extLst>
          </p:cNvPr>
          <p:cNvSpPr>
            <a:spLocks noGrp="1"/>
          </p:cNvSpPr>
          <p:nvPr>
            <p:ph idx="1"/>
          </p:nvPr>
        </p:nvSpPr>
        <p:spPr>
          <a:xfrm>
            <a:off x="581192" y="2180496"/>
            <a:ext cx="11096457" cy="4286979"/>
          </a:xfrm>
        </p:spPr>
        <p:txBody>
          <a:bodyPr>
            <a:normAutofit/>
          </a:bodyPr>
          <a:lstStyle/>
          <a:p>
            <a:pPr marL="0" indent="0" algn="just">
              <a:buNone/>
            </a:pPr>
            <a:r>
              <a:rPr lang="es-MX" dirty="0"/>
              <a:t>Corrección: </a:t>
            </a:r>
          </a:p>
          <a:p>
            <a:pPr algn="just"/>
            <a:r>
              <a:rPr lang="es-MX" dirty="0"/>
              <a:t>Diferenciación (</a:t>
            </a:r>
            <a:r>
              <a:rPr lang="es-MX" dirty="0" err="1"/>
              <a:t>Differencing</a:t>
            </a:r>
            <a:r>
              <a:rPr lang="es-MX" dirty="0"/>
              <a:t>)</a:t>
            </a:r>
          </a:p>
          <a:p>
            <a:pPr algn="just"/>
            <a:r>
              <a:rPr lang="es-MX" dirty="0"/>
              <a:t>Transformaciones logarítmicas</a:t>
            </a:r>
          </a:p>
          <a:p>
            <a:pPr algn="just"/>
            <a:r>
              <a:rPr lang="es-MX" dirty="0"/>
              <a:t>Eliminación de Tendencias</a:t>
            </a:r>
          </a:p>
          <a:p>
            <a:pPr algn="just"/>
            <a:r>
              <a:rPr lang="es-MX" dirty="0"/>
              <a:t>Descomposición de la Serie</a:t>
            </a:r>
          </a:p>
          <a:p>
            <a:pPr algn="just"/>
            <a:r>
              <a:rPr lang="es-MX" dirty="0"/>
              <a:t>Transformación de Potencia (Box-Cox)</a:t>
            </a:r>
            <a:endParaRPr lang="es-ES" dirty="0"/>
          </a:p>
        </p:txBody>
      </p:sp>
      <p:grpSp>
        <p:nvGrpSpPr>
          <p:cNvPr id="4" name="Grupo 3">
            <a:extLst>
              <a:ext uri="{FF2B5EF4-FFF2-40B4-BE49-F238E27FC236}">
                <a16:creationId xmlns:a16="http://schemas.microsoft.com/office/drawing/2014/main" id="{FCBB0182-BF52-3587-7FC3-AA7A8506BA57}"/>
              </a:ext>
            </a:extLst>
          </p:cNvPr>
          <p:cNvGrpSpPr/>
          <p:nvPr/>
        </p:nvGrpSpPr>
        <p:grpSpPr>
          <a:xfrm>
            <a:off x="10757121" y="808923"/>
            <a:ext cx="853686" cy="853686"/>
            <a:chOff x="10757121" y="808923"/>
            <a:chExt cx="853686" cy="853686"/>
          </a:xfrm>
        </p:grpSpPr>
        <p:sp>
          <p:nvSpPr>
            <p:cNvPr id="5" name="Elipse 4">
              <a:extLst>
                <a:ext uri="{FF2B5EF4-FFF2-40B4-BE49-F238E27FC236}">
                  <a16:creationId xmlns:a16="http://schemas.microsoft.com/office/drawing/2014/main" id="{2B4D12DD-E319-1070-51EE-1C6F332AF6CC}"/>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 name="Rectángulo 5" descr="Silueta de Buda con relleno sólido">
              <a:extLst>
                <a:ext uri="{FF2B5EF4-FFF2-40B4-BE49-F238E27FC236}">
                  <a16:creationId xmlns:a16="http://schemas.microsoft.com/office/drawing/2014/main" id="{BBF2C7EF-1DEE-A0C6-D2B8-A2BE8ECB58DE}"/>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352843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492D56B9-8649-121D-EECF-785310127626}"/>
              </a:ext>
            </a:extLst>
          </p:cNvPr>
          <p:cNvSpPr/>
          <p:nvPr/>
        </p:nvSpPr>
        <p:spPr>
          <a:xfrm>
            <a:off x="4781550" y="4410075"/>
            <a:ext cx="3095625" cy="52387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6A97D18C-596F-4CBF-6C42-23E960BE7140}"/>
              </a:ext>
            </a:extLst>
          </p:cNvPr>
          <p:cNvSpPr>
            <a:spLocks noGrp="1"/>
          </p:cNvSpPr>
          <p:nvPr>
            <p:ph type="title"/>
          </p:nvPr>
        </p:nvSpPr>
        <p:spPr/>
        <p:txBody>
          <a:bodyPr/>
          <a:lstStyle/>
          <a:p>
            <a:r>
              <a:rPr lang="es-ES" dirty="0"/>
              <a:t>ESTACIONARIEDAD (STATIONARITY)</a:t>
            </a:r>
          </a:p>
        </p:txBody>
      </p:sp>
      <mc:AlternateContent xmlns:mc="http://schemas.openxmlformats.org/markup-compatibility/2006" xmlns:a14="http://schemas.microsoft.com/office/drawing/2010/main">
        <mc:Choice Requires="a14">
          <p:sp>
            <p:nvSpPr>
              <p:cNvPr id="9" name="Marcador de contenido 2">
                <a:extLst>
                  <a:ext uri="{FF2B5EF4-FFF2-40B4-BE49-F238E27FC236}">
                    <a16:creationId xmlns:a16="http://schemas.microsoft.com/office/drawing/2014/main" id="{A548312B-4A4D-5AD4-F34E-35A54F441C99}"/>
                  </a:ext>
                </a:extLst>
              </p:cNvPr>
              <p:cNvSpPr txBox="1">
                <a:spLocks/>
              </p:cNvSpPr>
              <p:nvPr/>
            </p:nvSpPr>
            <p:spPr>
              <a:xfrm>
                <a:off x="733592" y="1952626"/>
                <a:ext cx="11029615" cy="460057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s-ES" b="1" dirty="0"/>
                  <a:t>DIFERENCIACIÓN</a:t>
                </a:r>
              </a:p>
              <a:p>
                <a:pPr marL="0" indent="0">
                  <a:buFont typeface="Wingdings 2" panose="05020102010507070707" pitchFamily="18" charset="2"/>
                  <a:buNone/>
                </a:pPr>
                <a:r>
                  <a:rPr lang="es-ES" dirty="0">
                    <a:solidFill>
                      <a:schemeClr val="tx1"/>
                    </a:solidFill>
                  </a:rPr>
                  <a:t>En caso de que una serie de tiempo no sea estacionaria, hay varias estrategias que se pueden considerar para abordar este problema y hacer que la serie sea estacionaria.  Aplicar </a:t>
                </a:r>
                <a:r>
                  <a:rPr lang="es-ES" b="1" dirty="0">
                    <a:solidFill>
                      <a:schemeClr val="tx1"/>
                    </a:solidFill>
                  </a:rPr>
                  <a:t>diferenciación </a:t>
                </a:r>
                <a:r>
                  <a:rPr lang="es-ES" dirty="0">
                    <a:solidFill>
                      <a:schemeClr val="tx1"/>
                    </a:solidFill>
                  </a:rPr>
                  <a:t>es una de las formas más comunes de hacer que una serie de tiempo sea estacionaria. Consiste en calcular las diferencias entre los valores sucesivos de la serie de tiempo.</a:t>
                </a:r>
              </a:p>
              <a:p>
                <a:pPr marL="0" indent="0">
                  <a:buFont typeface="Wingdings 2" panose="05020102010507070707" pitchFamily="18" charset="2"/>
                  <a:buNone/>
                </a:pPr>
                <a:r>
                  <a:rPr lang="es-ES" dirty="0">
                    <a:solidFill>
                      <a:schemeClr val="tx1"/>
                    </a:solidFill>
                  </a:rPr>
                  <a:t>Una transformación estacionaria de la media de una serie consiste en calcular su variación.  A esto se le llama también “diferencia” y se suele denotar como:</a:t>
                </a:r>
              </a:p>
              <a:p>
                <a:pPr marL="0" indent="0" algn="ctr">
                  <a:buFont typeface="Wingdings 2" panose="05020102010507070707" pitchFamily="18" charset="2"/>
                  <a:buNone/>
                </a:pPr>
                <a:r>
                  <a:rPr lang="es-ES" sz="2800" dirty="0">
                    <a:solidFill>
                      <a:schemeClr val="tx1"/>
                    </a:solidFill>
                  </a:rPr>
                  <a:t> </a:t>
                </a:r>
                <a14:m>
                  <m:oMath xmlns:m="http://schemas.openxmlformats.org/officeDocument/2006/math">
                    <m:sSub>
                      <m:sSubPr>
                        <m:ctrlPr>
                          <a:rPr lang="es-ES" sz="2400" i="1">
                            <a:solidFill>
                              <a:schemeClr val="tx1"/>
                            </a:solidFill>
                            <a:latin typeface="Cambria Math" panose="02040503050406030204" pitchFamily="18" charset="0"/>
                          </a:rPr>
                        </m:ctrlPr>
                      </m:sSubPr>
                      <m:e>
                        <m:r>
                          <m:rPr>
                            <m:nor/>
                          </m:rPr>
                          <a:rPr lang="es-ES" sz="2400" dirty="0">
                            <a:solidFill>
                              <a:schemeClr val="tx1"/>
                            </a:solidFill>
                          </a:rPr>
                          <m:t>Δ</m:t>
                        </m:r>
                        <m:r>
                          <a:rPr lang="es-CL" sz="2400" i="1">
                            <a:solidFill>
                              <a:schemeClr val="tx1"/>
                            </a:solidFill>
                            <a:latin typeface="Cambria Math" panose="02040503050406030204" pitchFamily="18" charset="0"/>
                            <a:ea typeface="Calibri" panose="020F0502020204030204" pitchFamily="34" charset="0"/>
                            <a:cs typeface="Arial" panose="020B0604020202020204" pitchFamily="34" charset="0"/>
                          </a:rPr>
                          <m:t>𝑦</m:t>
                        </m:r>
                      </m:e>
                      <m:sub>
                        <m:r>
                          <a:rPr lang="es-CL" sz="2400" i="1">
                            <a:solidFill>
                              <a:schemeClr val="tx1"/>
                            </a:solidFill>
                            <a:latin typeface="Cambria Math" panose="02040503050406030204" pitchFamily="18" charset="0"/>
                            <a:ea typeface="Calibri" panose="020F0502020204030204" pitchFamily="34" charset="0"/>
                            <a:cs typeface="Arial" panose="020B0604020202020204" pitchFamily="34" charset="0"/>
                          </a:rPr>
                          <m:t>𝑡</m:t>
                        </m:r>
                      </m:sub>
                    </m:sSub>
                    <m:r>
                      <a:rPr lang="es-ES" sz="2400" i="1" smtClean="0">
                        <a:solidFill>
                          <a:schemeClr val="tx1"/>
                        </a:solidFill>
                        <a:latin typeface="Cambria Math" panose="02040503050406030204" pitchFamily="18" charset="0"/>
                        <a:ea typeface="Calibri" panose="020F0502020204030204" pitchFamily="34" charset="0"/>
                        <a:cs typeface="Arial" panose="020B0604020202020204" pitchFamily="34" charset="0"/>
                      </a:rPr>
                      <m:t> </m:t>
                    </m:r>
                  </m:oMath>
                </a14:m>
                <a:r>
                  <a:rPr lang="es-ES" sz="2800" dirty="0">
                    <a:solidFill>
                      <a:schemeClr val="tx1"/>
                    </a:solidFill>
                  </a:rPr>
                  <a:t>=</a:t>
                </a:r>
                <a:r>
                  <a:rPr lang="es-ES" sz="2800" dirty="0">
                    <a:solidFill>
                      <a:schemeClr val="tx1"/>
                    </a:solidFill>
                    <a:ea typeface="Calibri" panose="020F0502020204030204" pitchFamily="34" charset="0"/>
                  </a:rPr>
                  <a:t> </a:t>
                </a:r>
                <a14:m>
                  <m:oMath xmlns:m="http://schemas.openxmlformats.org/officeDocument/2006/math">
                    <m:sSub>
                      <m:sSubPr>
                        <m:ctrlPr>
                          <a:rPr lang="es-ES" sz="2800" i="1">
                            <a:solidFill>
                              <a:schemeClr val="tx1"/>
                            </a:solidFill>
                            <a:latin typeface="Cambria Math" panose="02040503050406030204" pitchFamily="18" charset="0"/>
                            <a:ea typeface="Calibri" panose="020F0502020204030204" pitchFamily="34" charset="0"/>
                          </a:rPr>
                        </m:ctrlPr>
                      </m:sSubPr>
                      <m:e>
                        <m:r>
                          <a:rPr lang="es-ES" sz="2800" i="1">
                            <a:solidFill>
                              <a:schemeClr val="tx1"/>
                            </a:solidFill>
                            <a:latin typeface="Cambria Math" panose="02040503050406030204" pitchFamily="18" charset="0"/>
                            <a:ea typeface="Calibri" panose="020F0502020204030204" pitchFamily="34" charset="0"/>
                          </a:rPr>
                          <m:t>𝑦</m:t>
                        </m:r>
                      </m:e>
                      <m:sub>
                        <m:r>
                          <a:rPr lang="es-CL" sz="2800" i="1">
                            <a:solidFill>
                              <a:schemeClr val="tx1"/>
                            </a:solidFill>
                            <a:latin typeface="Cambria Math" panose="02040503050406030204" pitchFamily="18" charset="0"/>
                            <a:ea typeface="Calibri" panose="020F0502020204030204" pitchFamily="34" charset="0"/>
                          </a:rPr>
                          <m:t>𝑡</m:t>
                        </m:r>
                      </m:sub>
                    </m:sSub>
                  </m:oMath>
                </a14:m>
                <a:r>
                  <a:rPr lang="es-ES" sz="2800" dirty="0">
                    <a:solidFill>
                      <a:schemeClr val="tx1"/>
                    </a:solidFill>
                  </a:rPr>
                  <a:t> −</a:t>
                </a:r>
                <a:r>
                  <a:rPr lang="es-ES" sz="2800" dirty="0">
                    <a:solidFill>
                      <a:schemeClr val="tx1"/>
                    </a:solidFill>
                    <a:ea typeface="Calibri" panose="020F0502020204030204" pitchFamily="34" charset="0"/>
                  </a:rPr>
                  <a:t> </a:t>
                </a:r>
                <a14:m>
                  <m:oMath xmlns:m="http://schemas.openxmlformats.org/officeDocument/2006/math">
                    <m:sSub>
                      <m:sSubPr>
                        <m:ctrlPr>
                          <a:rPr lang="es-ES" sz="2800" i="1">
                            <a:solidFill>
                              <a:schemeClr val="tx1"/>
                            </a:solidFill>
                            <a:latin typeface="Cambria Math" panose="02040503050406030204" pitchFamily="18" charset="0"/>
                            <a:ea typeface="Calibri" panose="020F0502020204030204" pitchFamily="34" charset="0"/>
                          </a:rPr>
                        </m:ctrlPr>
                      </m:sSubPr>
                      <m:e>
                        <m:r>
                          <a:rPr lang="es-ES" sz="2800" i="1">
                            <a:solidFill>
                              <a:schemeClr val="tx1"/>
                            </a:solidFill>
                            <a:latin typeface="Cambria Math" panose="02040503050406030204" pitchFamily="18" charset="0"/>
                            <a:ea typeface="Calibri" panose="020F0502020204030204" pitchFamily="34" charset="0"/>
                          </a:rPr>
                          <m:t>𝑦</m:t>
                        </m:r>
                      </m:e>
                      <m:sub>
                        <m:r>
                          <a:rPr lang="es-CL" sz="2800" i="1">
                            <a:solidFill>
                              <a:schemeClr val="tx1"/>
                            </a:solidFill>
                            <a:latin typeface="Cambria Math" panose="02040503050406030204" pitchFamily="18" charset="0"/>
                            <a:ea typeface="Calibri" panose="020F0502020204030204" pitchFamily="34" charset="0"/>
                          </a:rPr>
                          <m:t>𝑡</m:t>
                        </m:r>
                        <m:r>
                          <a:rPr lang="es-ES" sz="2800" i="1">
                            <a:solidFill>
                              <a:schemeClr val="tx1"/>
                            </a:solidFill>
                            <a:latin typeface="Cambria Math" panose="02040503050406030204" pitchFamily="18" charset="0"/>
                            <a:ea typeface="Calibri" panose="020F0502020204030204" pitchFamily="34" charset="0"/>
                          </a:rPr>
                          <m:t>−1</m:t>
                        </m:r>
                      </m:sub>
                    </m:sSub>
                  </m:oMath>
                </a14:m>
                <a:r>
                  <a:rPr lang="es-ES" sz="2800" dirty="0">
                    <a:solidFill>
                      <a:schemeClr val="tx1"/>
                    </a:solidFill>
                  </a:rPr>
                  <a:t> </a:t>
                </a:r>
              </a:p>
              <a:p>
                <a:pPr marL="0" indent="0">
                  <a:buFont typeface="Wingdings 2" panose="05020102010507070707" pitchFamily="18" charset="2"/>
                  <a:buNone/>
                </a:pPr>
                <a:r>
                  <a:rPr lang="es-ES" dirty="0">
                    <a:solidFill>
                      <a:schemeClr val="tx1"/>
                    </a:solidFill>
                  </a:rPr>
                  <a:t>Donde:</a:t>
                </a:r>
              </a:p>
              <a:p>
                <a:pPr marL="0" indent="0">
                  <a:buFont typeface="Wingdings 2" panose="05020102010507070707" pitchFamily="18" charset="2"/>
                  <a:buNone/>
                </a:pPr>
                <a14:m>
                  <m:oMath xmlns:m="http://schemas.openxmlformats.org/officeDocument/2006/math">
                    <m:sSub>
                      <m:sSubPr>
                        <m:ctrlPr>
                          <a:rPr lang="es-ES" i="1" smtClean="0">
                            <a:solidFill>
                              <a:schemeClr val="tx1"/>
                            </a:solidFill>
                            <a:latin typeface="Cambria Math" panose="02040503050406030204" pitchFamily="18" charset="0"/>
                          </a:rPr>
                        </m:ctrlPr>
                      </m:sSubPr>
                      <m:e>
                        <m:r>
                          <m:rPr>
                            <m:nor/>
                          </m:rPr>
                          <a:rPr lang="es-ES" dirty="0">
                            <a:solidFill>
                              <a:schemeClr val="tx1"/>
                            </a:solidFill>
                          </a:rPr>
                          <m:t>Δ</m:t>
                        </m:r>
                        <m:r>
                          <a:rPr lang="es-CL" i="1">
                            <a:solidFill>
                              <a:schemeClr val="tx1"/>
                            </a:solidFill>
                            <a:latin typeface="Cambria Math" panose="02040503050406030204" pitchFamily="18" charset="0"/>
                            <a:ea typeface="Calibri" panose="020F0502020204030204" pitchFamily="34" charset="0"/>
                            <a:cs typeface="Arial" panose="020B0604020202020204" pitchFamily="34" charset="0"/>
                          </a:rPr>
                          <m:t>𝑦</m:t>
                        </m:r>
                      </m:e>
                      <m:sub>
                        <m:r>
                          <a:rPr lang="es-CL" i="1">
                            <a:solidFill>
                              <a:schemeClr val="tx1"/>
                            </a:solidFill>
                            <a:latin typeface="Cambria Math" panose="02040503050406030204" pitchFamily="18" charset="0"/>
                            <a:ea typeface="Calibri" panose="020F0502020204030204" pitchFamily="34" charset="0"/>
                            <a:cs typeface="Arial" panose="020B0604020202020204" pitchFamily="34" charset="0"/>
                          </a:rPr>
                          <m:t>𝑡</m:t>
                        </m:r>
                      </m:sub>
                    </m:sSub>
                  </m:oMath>
                </a14:m>
                <a:r>
                  <a:rPr lang="es-ES" dirty="0">
                    <a:solidFill>
                      <a:schemeClr val="tx1"/>
                    </a:solidFill>
                    <a:ea typeface="Calibri" panose="020F0502020204030204" pitchFamily="34" charset="0"/>
                    <a:cs typeface="Arial" panose="020B0604020202020204" pitchFamily="34" charset="0"/>
                  </a:rPr>
                  <a:t> es la diferencia de la serie de tiempo en el momento </a:t>
                </a:r>
                <a:r>
                  <a:rPr lang="es-ES" i="1" dirty="0">
                    <a:solidFill>
                      <a:schemeClr val="tx1"/>
                    </a:solidFill>
                    <a:ea typeface="Calibri" panose="020F0502020204030204" pitchFamily="34" charset="0"/>
                    <a:cs typeface="Arial" panose="020B0604020202020204" pitchFamily="34" charset="0"/>
                  </a:rPr>
                  <a:t>t</a:t>
                </a:r>
              </a:p>
              <a:p>
                <a:pPr marL="0" indent="0">
                  <a:buFont typeface="Wingdings 2" panose="05020102010507070707" pitchFamily="18" charset="2"/>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s-ES" i="1">
                            <a:solidFill>
                              <a:schemeClr val="tx1"/>
                            </a:solidFill>
                            <a:latin typeface="Cambria Math" panose="02040503050406030204" pitchFamily="18" charset="0"/>
                            <a:ea typeface="Calibri" panose="020F0502020204030204" pitchFamily="34" charset="0"/>
                          </a:rPr>
                          <m:t>𝑦</m:t>
                        </m:r>
                      </m:e>
                      <m:sub>
                        <m:r>
                          <a:rPr lang="es-CL" i="1">
                            <a:solidFill>
                              <a:schemeClr val="tx1"/>
                            </a:solidFill>
                            <a:latin typeface="Cambria Math" panose="02040503050406030204" pitchFamily="18" charset="0"/>
                            <a:ea typeface="Calibri" panose="020F0502020204030204" pitchFamily="34" charset="0"/>
                          </a:rPr>
                          <m:t>𝑡</m:t>
                        </m:r>
                      </m:sub>
                    </m:sSub>
                  </m:oMath>
                </a14:m>
                <a:r>
                  <a:rPr lang="es-ES" dirty="0">
                    <a:solidFill>
                      <a:schemeClr val="tx1"/>
                    </a:solidFill>
                  </a:rPr>
                  <a:t> es el valor de la serie de tiempo en el momento </a:t>
                </a:r>
                <a:r>
                  <a:rPr lang="es-ES" i="1" dirty="0">
                    <a:solidFill>
                      <a:schemeClr val="tx1"/>
                    </a:solidFill>
                  </a:rPr>
                  <a:t>t</a:t>
                </a:r>
              </a:p>
              <a:p>
                <a:pPr marL="0" indent="0">
                  <a:buFont typeface="Wingdings 2" panose="05020102010507070707" pitchFamily="18" charset="2"/>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s-ES" i="1">
                            <a:solidFill>
                              <a:schemeClr val="tx1"/>
                            </a:solidFill>
                            <a:latin typeface="Cambria Math" panose="02040503050406030204" pitchFamily="18" charset="0"/>
                            <a:ea typeface="Calibri" panose="020F0502020204030204" pitchFamily="34" charset="0"/>
                          </a:rPr>
                          <m:t>𝑦</m:t>
                        </m:r>
                      </m:e>
                      <m:sub>
                        <m:r>
                          <a:rPr lang="es-CL" i="1">
                            <a:solidFill>
                              <a:schemeClr val="tx1"/>
                            </a:solidFill>
                            <a:latin typeface="Cambria Math" panose="02040503050406030204" pitchFamily="18" charset="0"/>
                            <a:ea typeface="Calibri" panose="020F0502020204030204" pitchFamily="34" charset="0"/>
                          </a:rPr>
                          <m:t>𝑡</m:t>
                        </m:r>
                        <m:r>
                          <a:rPr lang="es-ES" i="1">
                            <a:solidFill>
                              <a:schemeClr val="tx1"/>
                            </a:solidFill>
                            <a:latin typeface="Cambria Math" panose="02040503050406030204" pitchFamily="18" charset="0"/>
                            <a:ea typeface="Calibri" panose="020F0502020204030204" pitchFamily="34" charset="0"/>
                          </a:rPr>
                          <m:t>−1</m:t>
                        </m:r>
                      </m:sub>
                    </m:sSub>
                  </m:oMath>
                </a14:m>
                <a:r>
                  <a:rPr lang="es-ES" dirty="0">
                    <a:solidFill>
                      <a:schemeClr val="tx1"/>
                    </a:solidFill>
                  </a:rPr>
                  <a:t> es el valor de la serie de tiempo en el momento </a:t>
                </a:r>
                <a:r>
                  <a:rPr lang="es-ES" i="1" dirty="0">
                    <a:solidFill>
                      <a:schemeClr val="tx1"/>
                    </a:solidFill>
                    <a:latin typeface="Times New Roman" panose="02020603050405020304" pitchFamily="18" charset="0"/>
                    <a:cs typeface="Times New Roman" panose="02020603050405020304" pitchFamily="18" charset="0"/>
                  </a:rPr>
                  <a:t>t-1</a:t>
                </a:r>
                <a:r>
                  <a:rPr lang="es-ES" dirty="0">
                    <a:solidFill>
                      <a:schemeClr val="tx1"/>
                    </a:solidFill>
                  </a:rPr>
                  <a:t>, es decir, en el momento anterior al tiempo actual </a:t>
                </a:r>
                <a:r>
                  <a:rPr lang="es-ES" i="1" dirty="0">
                    <a:solidFill>
                      <a:schemeClr val="tx1"/>
                    </a:solidFill>
                    <a:latin typeface="Times New Roman" panose="02020603050405020304" pitchFamily="18" charset="0"/>
                    <a:cs typeface="Times New Roman" panose="02020603050405020304" pitchFamily="18" charset="0"/>
                  </a:rPr>
                  <a:t>t</a:t>
                </a:r>
                <a:r>
                  <a:rPr lang="es-ES" dirty="0">
                    <a:solidFill>
                      <a:schemeClr val="tx1"/>
                    </a:solidFill>
                  </a:rPr>
                  <a:t>.</a:t>
                </a:r>
              </a:p>
            </p:txBody>
          </p:sp>
        </mc:Choice>
        <mc:Fallback xmlns="">
          <p:sp>
            <p:nvSpPr>
              <p:cNvPr id="9" name="Marcador de contenido 2">
                <a:extLst>
                  <a:ext uri="{FF2B5EF4-FFF2-40B4-BE49-F238E27FC236}">
                    <a16:creationId xmlns:a16="http://schemas.microsoft.com/office/drawing/2014/main" id="{A548312B-4A4D-5AD4-F34E-35A54F441C99}"/>
                  </a:ext>
                </a:extLst>
              </p:cNvPr>
              <p:cNvSpPr txBox="1">
                <a:spLocks noRot="1" noChangeAspect="1" noMove="1" noResize="1" noEditPoints="1" noAdjustHandles="1" noChangeArrowheads="1" noChangeShapeType="1" noTextEdit="1"/>
              </p:cNvSpPr>
              <p:nvPr/>
            </p:nvSpPr>
            <p:spPr>
              <a:xfrm>
                <a:off x="733592" y="1952626"/>
                <a:ext cx="11029615" cy="4600574"/>
              </a:xfrm>
              <a:prstGeom prst="rect">
                <a:avLst/>
              </a:prstGeom>
              <a:blipFill>
                <a:blip r:embed="rId4"/>
                <a:stretch>
                  <a:fillRect l="-442" r="-939" b="-927"/>
                </a:stretch>
              </a:blipFill>
            </p:spPr>
            <p:txBody>
              <a:bodyPr/>
              <a:lstStyle/>
              <a:p>
                <a:r>
                  <a:rPr lang="es-CL">
                    <a:noFill/>
                  </a:rPr>
                  <a:t> </a:t>
                </a:r>
              </a:p>
            </p:txBody>
          </p:sp>
        </mc:Fallback>
      </mc:AlternateContent>
      <p:grpSp>
        <p:nvGrpSpPr>
          <p:cNvPr id="4" name="Grupo 3">
            <a:extLst>
              <a:ext uri="{FF2B5EF4-FFF2-40B4-BE49-F238E27FC236}">
                <a16:creationId xmlns:a16="http://schemas.microsoft.com/office/drawing/2014/main" id="{E25297A1-00DF-F4B2-1E0A-2F4E18128701}"/>
              </a:ext>
            </a:extLst>
          </p:cNvPr>
          <p:cNvGrpSpPr/>
          <p:nvPr/>
        </p:nvGrpSpPr>
        <p:grpSpPr>
          <a:xfrm>
            <a:off x="10757121" y="808923"/>
            <a:ext cx="853686" cy="853686"/>
            <a:chOff x="10757121" y="808923"/>
            <a:chExt cx="853686" cy="853686"/>
          </a:xfrm>
        </p:grpSpPr>
        <p:sp>
          <p:nvSpPr>
            <p:cNvPr id="5" name="Elipse 4">
              <a:extLst>
                <a:ext uri="{FF2B5EF4-FFF2-40B4-BE49-F238E27FC236}">
                  <a16:creationId xmlns:a16="http://schemas.microsoft.com/office/drawing/2014/main" id="{98268585-4C4F-8866-DE75-9A827DC1562C}"/>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 name="Rectángulo 5" descr="Silueta de Buda con relleno sólido">
              <a:extLst>
                <a:ext uri="{FF2B5EF4-FFF2-40B4-BE49-F238E27FC236}">
                  <a16:creationId xmlns:a16="http://schemas.microsoft.com/office/drawing/2014/main" id="{275BB756-D2A8-B815-CC8E-FCDF69A81A4C}"/>
                </a:ext>
              </a:extLst>
            </p:cNvPr>
            <p:cNvSpPr/>
            <p:nvPr/>
          </p:nvSpPr>
          <p:spPr>
            <a:xfrm>
              <a:off x="10893312" y="933450"/>
              <a:ext cx="581025" cy="581025"/>
            </a:xfrm>
            <a:prstGeom prst="rect">
              <a:avLst/>
            </a:prstGeom>
            <a:blipFill>
              <a:blip r:embed="rId5">
                <a:extLs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263892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7D18C-596F-4CBF-6C42-23E960BE7140}"/>
              </a:ext>
            </a:extLst>
          </p:cNvPr>
          <p:cNvSpPr>
            <a:spLocks noGrp="1"/>
          </p:cNvSpPr>
          <p:nvPr>
            <p:ph type="title"/>
          </p:nvPr>
        </p:nvSpPr>
        <p:spPr/>
        <p:txBody>
          <a:bodyPr/>
          <a:lstStyle/>
          <a:p>
            <a:r>
              <a:rPr lang="es-ES" dirty="0"/>
              <a:t>ESTACIONARIEDAD (STATIONARITY)</a:t>
            </a:r>
          </a:p>
        </p:txBody>
      </p:sp>
      <p:graphicFrame>
        <p:nvGraphicFramePr>
          <p:cNvPr id="3" name="Marcador de contenido 2">
            <a:extLst>
              <a:ext uri="{FF2B5EF4-FFF2-40B4-BE49-F238E27FC236}">
                <a16:creationId xmlns:a16="http://schemas.microsoft.com/office/drawing/2014/main" id="{4A821C8E-64C5-298F-4592-0A9A7309D2AB}"/>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upo 3">
            <a:extLst>
              <a:ext uri="{FF2B5EF4-FFF2-40B4-BE49-F238E27FC236}">
                <a16:creationId xmlns:a16="http://schemas.microsoft.com/office/drawing/2014/main" id="{BABE1DD6-9E4A-E6CF-2D8D-41490CEFC6DE}"/>
              </a:ext>
            </a:extLst>
          </p:cNvPr>
          <p:cNvGrpSpPr/>
          <p:nvPr/>
        </p:nvGrpSpPr>
        <p:grpSpPr>
          <a:xfrm>
            <a:off x="10757121" y="808923"/>
            <a:ext cx="853686" cy="853686"/>
            <a:chOff x="10757121" y="808923"/>
            <a:chExt cx="853686" cy="853686"/>
          </a:xfrm>
        </p:grpSpPr>
        <p:sp>
          <p:nvSpPr>
            <p:cNvPr id="5" name="Elipse 4">
              <a:extLst>
                <a:ext uri="{FF2B5EF4-FFF2-40B4-BE49-F238E27FC236}">
                  <a16:creationId xmlns:a16="http://schemas.microsoft.com/office/drawing/2014/main" id="{BC828EE5-ACFA-F20F-5ACD-1DA3ED179F3A}"/>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 name="Rectángulo 5" descr="Silueta de Buda con relleno sólido">
              <a:extLst>
                <a:ext uri="{FF2B5EF4-FFF2-40B4-BE49-F238E27FC236}">
                  <a16:creationId xmlns:a16="http://schemas.microsoft.com/office/drawing/2014/main" id="{B86D0B39-F5E7-F681-8BD6-DB7577DB36D1}"/>
                </a:ext>
              </a:extLst>
            </p:cNvPr>
            <p:cNvSpPr/>
            <p:nvPr/>
          </p:nvSpPr>
          <p:spPr>
            <a:xfrm>
              <a:off x="10893312" y="933450"/>
              <a:ext cx="581025" cy="581025"/>
            </a:xfrm>
            <a:prstGeom prst="rect">
              <a:avLst/>
            </a:prstGeom>
            <a:blipFill>
              <a:blip r:embed="rId7">
                <a:extLs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191832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C55DA-D438-3C9F-E865-A42B44734639}"/>
              </a:ext>
            </a:extLst>
          </p:cNvPr>
          <p:cNvSpPr>
            <a:spLocks noGrp="1"/>
          </p:cNvSpPr>
          <p:nvPr>
            <p:ph type="title"/>
          </p:nvPr>
        </p:nvSpPr>
        <p:spPr>
          <a:xfrm>
            <a:off x="552618" y="5324475"/>
            <a:ext cx="11029615" cy="817142"/>
          </a:xfrm>
        </p:spPr>
        <p:txBody>
          <a:bodyPr>
            <a:normAutofit/>
          </a:bodyPr>
          <a:lstStyle/>
          <a:p>
            <a:r>
              <a:rPr lang="es-ES" dirty="0">
                <a:solidFill>
                  <a:schemeClr val="bg1"/>
                </a:solidFill>
              </a:rPr>
              <a:t>RUTA DE APRENDIZAJE</a:t>
            </a:r>
          </a:p>
        </p:txBody>
      </p:sp>
      <p:sp>
        <p:nvSpPr>
          <p:cNvPr id="8" name="Elipse 7">
            <a:extLst>
              <a:ext uri="{FF2B5EF4-FFF2-40B4-BE49-F238E27FC236}">
                <a16:creationId xmlns:a16="http://schemas.microsoft.com/office/drawing/2014/main" id="{0F0FE4C4-8272-7D50-A036-3955A63F89CA}"/>
              </a:ext>
            </a:extLst>
          </p:cNvPr>
          <p:cNvSpPr/>
          <p:nvPr/>
        </p:nvSpPr>
        <p:spPr>
          <a:xfrm>
            <a:off x="1925653" y="1076251"/>
            <a:ext cx="899923" cy="899923"/>
          </a:xfrm>
          <a:prstGeom prst="ellipse">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a:t>
            </a:r>
          </a:p>
        </p:txBody>
      </p:sp>
      <p:sp>
        <p:nvSpPr>
          <p:cNvPr id="9" name="Elipse 8">
            <a:extLst>
              <a:ext uri="{FF2B5EF4-FFF2-40B4-BE49-F238E27FC236}">
                <a16:creationId xmlns:a16="http://schemas.microsoft.com/office/drawing/2014/main" id="{9BF1A304-9DB9-95C6-FA5B-347D24D851B5}"/>
              </a:ext>
            </a:extLst>
          </p:cNvPr>
          <p:cNvSpPr/>
          <p:nvPr/>
        </p:nvSpPr>
        <p:spPr>
          <a:xfrm>
            <a:off x="4227168" y="1076250"/>
            <a:ext cx="899923" cy="899923"/>
          </a:xfrm>
          <a:prstGeom prst="ellipse">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II</a:t>
            </a:r>
          </a:p>
        </p:txBody>
      </p:sp>
      <p:sp>
        <p:nvSpPr>
          <p:cNvPr id="10" name="Elipse 9">
            <a:extLst>
              <a:ext uri="{FF2B5EF4-FFF2-40B4-BE49-F238E27FC236}">
                <a16:creationId xmlns:a16="http://schemas.microsoft.com/office/drawing/2014/main" id="{3CCDA0FA-A062-344B-BEA0-D99543AF0192}"/>
              </a:ext>
            </a:extLst>
          </p:cNvPr>
          <p:cNvSpPr/>
          <p:nvPr/>
        </p:nvSpPr>
        <p:spPr>
          <a:xfrm>
            <a:off x="6560438" y="1076248"/>
            <a:ext cx="899923" cy="899923"/>
          </a:xfrm>
          <a:prstGeom prst="ellipse">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III</a:t>
            </a:r>
          </a:p>
        </p:txBody>
      </p:sp>
      <p:sp>
        <p:nvSpPr>
          <p:cNvPr id="11" name="Elipse 10">
            <a:extLst>
              <a:ext uri="{FF2B5EF4-FFF2-40B4-BE49-F238E27FC236}">
                <a16:creationId xmlns:a16="http://schemas.microsoft.com/office/drawing/2014/main" id="{DE2A34B9-C5A1-9777-CEB4-7A3BB9EBEF2A}"/>
              </a:ext>
            </a:extLst>
          </p:cNvPr>
          <p:cNvSpPr/>
          <p:nvPr/>
        </p:nvSpPr>
        <p:spPr>
          <a:xfrm>
            <a:off x="8830198" y="1076249"/>
            <a:ext cx="899923" cy="899923"/>
          </a:xfrm>
          <a:prstGeom prst="ellipse">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IV</a:t>
            </a:r>
          </a:p>
        </p:txBody>
      </p:sp>
      <p:sp>
        <p:nvSpPr>
          <p:cNvPr id="13" name="Rectángulo 12">
            <a:extLst>
              <a:ext uri="{FF2B5EF4-FFF2-40B4-BE49-F238E27FC236}">
                <a16:creationId xmlns:a16="http://schemas.microsoft.com/office/drawing/2014/main" id="{CAB0DBA6-EFA4-B0D5-6A0D-4AF1895A63A5}"/>
              </a:ext>
            </a:extLst>
          </p:cNvPr>
          <p:cNvSpPr/>
          <p:nvPr/>
        </p:nvSpPr>
        <p:spPr>
          <a:xfrm>
            <a:off x="3706387" y="2171246"/>
            <a:ext cx="1941486" cy="25450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Modelos Estocásticos</a:t>
            </a:r>
          </a:p>
        </p:txBody>
      </p:sp>
      <p:sp>
        <p:nvSpPr>
          <p:cNvPr id="16" name="Rectángulo 15">
            <a:extLst>
              <a:ext uri="{FF2B5EF4-FFF2-40B4-BE49-F238E27FC236}">
                <a16:creationId xmlns:a16="http://schemas.microsoft.com/office/drawing/2014/main" id="{2C2F5CF0-49D7-C7CA-EE05-C59787F4CFD5}"/>
              </a:ext>
            </a:extLst>
          </p:cNvPr>
          <p:cNvSpPr/>
          <p:nvPr/>
        </p:nvSpPr>
        <p:spPr>
          <a:xfrm>
            <a:off x="1404872" y="2160215"/>
            <a:ext cx="1941486" cy="25450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Análisis de Series de Tiempo</a:t>
            </a:r>
          </a:p>
        </p:txBody>
      </p:sp>
      <p:sp>
        <p:nvSpPr>
          <p:cNvPr id="17" name="Rectángulo 16">
            <a:extLst>
              <a:ext uri="{FF2B5EF4-FFF2-40B4-BE49-F238E27FC236}">
                <a16:creationId xmlns:a16="http://schemas.microsoft.com/office/drawing/2014/main" id="{E590014A-A1E3-5576-48D9-C5A7A797E07B}"/>
              </a:ext>
            </a:extLst>
          </p:cNvPr>
          <p:cNvSpPr/>
          <p:nvPr/>
        </p:nvSpPr>
        <p:spPr>
          <a:xfrm>
            <a:off x="6007902" y="2171246"/>
            <a:ext cx="1941486" cy="25450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Estacionalidad</a:t>
            </a:r>
          </a:p>
        </p:txBody>
      </p:sp>
      <p:sp>
        <p:nvSpPr>
          <p:cNvPr id="18" name="Rectángulo 17">
            <a:extLst>
              <a:ext uri="{FF2B5EF4-FFF2-40B4-BE49-F238E27FC236}">
                <a16:creationId xmlns:a16="http://schemas.microsoft.com/office/drawing/2014/main" id="{3D232EED-79F1-A3D3-2A92-8383EBA95EE3}"/>
              </a:ext>
            </a:extLst>
          </p:cNvPr>
          <p:cNvSpPr/>
          <p:nvPr/>
        </p:nvSpPr>
        <p:spPr>
          <a:xfrm>
            <a:off x="8309417" y="2171246"/>
            <a:ext cx="1941486" cy="25450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Redes Neuronales</a:t>
            </a:r>
          </a:p>
        </p:txBody>
      </p:sp>
      <p:cxnSp>
        <p:nvCxnSpPr>
          <p:cNvPr id="6" name="Conector recto de flecha 5">
            <a:extLst>
              <a:ext uri="{FF2B5EF4-FFF2-40B4-BE49-F238E27FC236}">
                <a16:creationId xmlns:a16="http://schemas.microsoft.com/office/drawing/2014/main" id="{123E3AA2-338E-6681-A501-BEAD48C450F4}"/>
              </a:ext>
            </a:extLst>
          </p:cNvPr>
          <p:cNvCxnSpPr>
            <a:stCxn id="8" idx="6"/>
            <a:endCxn id="9" idx="2"/>
          </p:cNvCxnSpPr>
          <p:nvPr/>
        </p:nvCxnSpPr>
        <p:spPr>
          <a:xfrm flipV="1">
            <a:off x="2825576" y="1526212"/>
            <a:ext cx="1401592" cy="1"/>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 name="Conector recto de flecha 6">
            <a:extLst>
              <a:ext uri="{FF2B5EF4-FFF2-40B4-BE49-F238E27FC236}">
                <a16:creationId xmlns:a16="http://schemas.microsoft.com/office/drawing/2014/main" id="{18B67B40-F3C9-DDD7-060F-11C41822B42F}"/>
              </a:ext>
            </a:extLst>
          </p:cNvPr>
          <p:cNvCxnSpPr>
            <a:cxnSpLocks/>
            <a:endCxn id="10" idx="2"/>
          </p:cNvCxnSpPr>
          <p:nvPr/>
        </p:nvCxnSpPr>
        <p:spPr>
          <a:xfrm>
            <a:off x="5158784" y="1526208"/>
            <a:ext cx="1401654" cy="2"/>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2" name="Conector recto de flecha 11">
            <a:extLst>
              <a:ext uri="{FF2B5EF4-FFF2-40B4-BE49-F238E27FC236}">
                <a16:creationId xmlns:a16="http://schemas.microsoft.com/office/drawing/2014/main" id="{47BC3CF5-A3D0-19F9-40CD-1C06E843D422}"/>
              </a:ext>
            </a:extLst>
          </p:cNvPr>
          <p:cNvCxnSpPr>
            <a:cxnSpLocks/>
            <a:endCxn id="11" idx="2"/>
          </p:cNvCxnSpPr>
          <p:nvPr/>
        </p:nvCxnSpPr>
        <p:spPr>
          <a:xfrm>
            <a:off x="7460361" y="1526210"/>
            <a:ext cx="1369837" cy="1"/>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 name="Rectángulo 4">
            <a:extLst>
              <a:ext uri="{FF2B5EF4-FFF2-40B4-BE49-F238E27FC236}">
                <a16:creationId xmlns:a16="http://schemas.microsoft.com/office/drawing/2014/main" id="{4AD1E4FF-690D-2D33-F9AC-4FF7DB68D361}"/>
              </a:ext>
            </a:extLst>
          </p:cNvPr>
          <p:cNvSpPr/>
          <p:nvPr/>
        </p:nvSpPr>
        <p:spPr>
          <a:xfrm>
            <a:off x="3706386" y="2171246"/>
            <a:ext cx="1941486" cy="2545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Modelos Estocásticos</a:t>
            </a:r>
          </a:p>
        </p:txBody>
      </p:sp>
      <p:sp>
        <p:nvSpPr>
          <p:cNvPr id="3" name="Elipse 2">
            <a:extLst>
              <a:ext uri="{FF2B5EF4-FFF2-40B4-BE49-F238E27FC236}">
                <a16:creationId xmlns:a16="http://schemas.microsoft.com/office/drawing/2014/main" id="{196358AC-77EB-8D68-9252-D79C3809D958}"/>
              </a:ext>
            </a:extLst>
          </p:cNvPr>
          <p:cNvSpPr/>
          <p:nvPr/>
        </p:nvSpPr>
        <p:spPr>
          <a:xfrm>
            <a:off x="4243014" y="1076246"/>
            <a:ext cx="899923" cy="899923"/>
          </a:xfrm>
          <a:prstGeom prst="ellipse">
            <a:avLst/>
          </a:prstGeom>
          <a:solidFill>
            <a:schemeClr val="tx2">
              <a:lumMod val="50000"/>
              <a:lumOff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II</a:t>
            </a:r>
          </a:p>
        </p:txBody>
      </p:sp>
    </p:spTree>
    <p:extLst>
      <p:ext uri="{BB962C8B-B14F-4D97-AF65-F5344CB8AC3E}">
        <p14:creationId xmlns:p14="http://schemas.microsoft.com/office/powerpoint/2010/main" val="273062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6" grpId="0" animBg="1"/>
      <p:bldP spid="17" grpId="0" animBg="1"/>
      <p:bldP spid="18" grpId="0" animBg="1"/>
      <p:bldP spid="5"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C9F16D2-8FC8-78A8-9F64-B406D9C8FC15}"/>
              </a:ext>
            </a:extLst>
          </p:cNvPr>
          <p:cNvSpPr>
            <a:spLocks noGrp="1"/>
          </p:cNvSpPr>
          <p:nvPr>
            <p:ph type="title"/>
          </p:nvPr>
        </p:nvSpPr>
        <p:spPr>
          <a:xfrm>
            <a:off x="579604" y="5293206"/>
            <a:ext cx="11029616" cy="1013800"/>
          </a:xfrm>
        </p:spPr>
        <p:txBody>
          <a:bodyPr>
            <a:normAutofit/>
          </a:bodyPr>
          <a:lstStyle/>
          <a:p>
            <a:r>
              <a:rPr lang="es-ES" sz="3200" dirty="0">
                <a:solidFill>
                  <a:schemeClr val="bg1"/>
                </a:solidFill>
              </a:rPr>
              <a:t>ESTACIONARIEDAD (STATIONARITY)</a:t>
            </a:r>
            <a:endParaRPr lang="es-ES" dirty="0">
              <a:solidFill>
                <a:schemeClr val="bg1"/>
              </a:solidFill>
            </a:endParaRPr>
          </a:p>
        </p:txBody>
      </p:sp>
      <mc:AlternateContent xmlns:mc="http://schemas.openxmlformats.org/markup-compatibility/2006" xmlns:a14="http://schemas.microsoft.com/office/drawing/2010/main">
        <mc:Choice Requires="a14">
          <p:sp>
            <p:nvSpPr>
              <p:cNvPr id="13" name="Marcador de contenido 6">
                <a:extLst>
                  <a:ext uri="{FF2B5EF4-FFF2-40B4-BE49-F238E27FC236}">
                    <a16:creationId xmlns:a16="http://schemas.microsoft.com/office/drawing/2014/main" id="{F7850E4D-BF82-044B-16ED-EA97003C92EE}"/>
                  </a:ext>
                </a:extLst>
              </p:cNvPr>
              <p:cNvSpPr txBox="1">
                <a:spLocks/>
              </p:cNvSpPr>
              <p:nvPr/>
            </p:nvSpPr>
            <p:spPr>
              <a:xfrm>
                <a:off x="515938" y="545276"/>
                <a:ext cx="9837738" cy="8536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s-ES" dirty="0"/>
                  <a:t>Ejemplo: Si bien, la media de la serie Taxis no es representativa, su variación (calculada como </a:t>
                </a:r>
                <a14:m>
                  <m:oMath xmlns:m="http://schemas.openxmlformats.org/officeDocument/2006/math">
                    <m:sSub>
                      <m:sSubPr>
                        <m:ctrlPr>
                          <a:rPr lang="es-ES" sz="2000" i="1" smtClean="0">
                            <a:effectLst/>
                            <a:latin typeface="Cambria Math" panose="02040503050406030204" pitchFamily="18" charset="0"/>
                            <a:ea typeface="Calibri" panose="020F0502020204030204" pitchFamily="34" charset="0"/>
                          </a:rPr>
                        </m:ctrlPr>
                      </m:sSubPr>
                      <m:e>
                        <m:r>
                          <a:rPr lang="es-ES" sz="2000" b="0" i="1" smtClean="0">
                            <a:effectLst/>
                            <a:latin typeface="Cambria Math" panose="02040503050406030204" pitchFamily="18" charset="0"/>
                            <a:ea typeface="Calibri" panose="020F0502020204030204" pitchFamily="34" charset="0"/>
                          </a:rPr>
                          <m:t>𝑦</m:t>
                        </m:r>
                      </m:e>
                      <m:sub>
                        <m:r>
                          <a:rPr lang="es-CL" sz="2000" i="1">
                            <a:effectLst/>
                            <a:latin typeface="Cambria Math" panose="02040503050406030204" pitchFamily="18" charset="0"/>
                            <a:ea typeface="Calibri" panose="020F0502020204030204" pitchFamily="34" charset="0"/>
                          </a:rPr>
                          <m:t>𝑡</m:t>
                        </m:r>
                      </m:sub>
                    </m:sSub>
                  </m:oMath>
                </a14:m>
                <a:r>
                  <a:rPr lang="es-ES" dirty="0"/>
                  <a:t> −</a:t>
                </a:r>
                <a:r>
                  <a:rPr lang="es-ES" dirty="0">
                    <a:ea typeface="Calibri" panose="020F0502020204030204" pitchFamily="34" charset="0"/>
                  </a:rPr>
                  <a:t> </a:t>
                </a:r>
                <a14:m>
                  <m:oMath xmlns:m="http://schemas.openxmlformats.org/officeDocument/2006/math">
                    <m:sSub>
                      <m:sSubPr>
                        <m:ctrlPr>
                          <a:rPr lang="es-ES" i="1">
                            <a:latin typeface="Cambria Math" panose="02040503050406030204" pitchFamily="18" charset="0"/>
                            <a:ea typeface="Calibri" panose="020F0502020204030204" pitchFamily="34" charset="0"/>
                          </a:rPr>
                        </m:ctrlPr>
                      </m:sSubPr>
                      <m:e>
                        <m:r>
                          <a:rPr lang="es-ES" i="1">
                            <a:latin typeface="Cambria Math" panose="02040503050406030204" pitchFamily="18" charset="0"/>
                            <a:ea typeface="Calibri" panose="020F0502020204030204" pitchFamily="34" charset="0"/>
                          </a:rPr>
                          <m:t>𝑦</m:t>
                        </m:r>
                      </m:e>
                      <m:sub>
                        <m:r>
                          <a:rPr lang="es-CL" i="1">
                            <a:latin typeface="Cambria Math" panose="02040503050406030204" pitchFamily="18" charset="0"/>
                            <a:ea typeface="Calibri" panose="020F0502020204030204" pitchFamily="34" charset="0"/>
                          </a:rPr>
                          <m:t>𝑡</m:t>
                        </m:r>
                        <m:r>
                          <a:rPr lang="es-ES" b="0" i="1" smtClean="0">
                            <a:latin typeface="Cambria Math" panose="02040503050406030204" pitchFamily="18" charset="0"/>
                            <a:ea typeface="Calibri" panose="020F0502020204030204" pitchFamily="34" charset="0"/>
                          </a:rPr>
                          <m:t>−1</m:t>
                        </m:r>
                      </m:sub>
                    </m:sSub>
                  </m:oMath>
                </a14:m>
                <a:r>
                  <a:rPr lang="es-ES" dirty="0"/>
                  <a:t> ) sí que parece estar mejor resumida por su media.</a:t>
                </a:r>
              </a:p>
            </p:txBody>
          </p:sp>
        </mc:Choice>
        <mc:Fallback xmlns="">
          <p:sp>
            <p:nvSpPr>
              <p:cNvPr id="13" name="Marcador de contenido 6">
                <a:extLst>
                  <a:ext uri="{FF2B5EF4-FFF2-40B4-BE49-F238E27FC236}">
                    <a16:creationId xmlns:a16="http://schemas.microsoft.com/office/drawing/2014/main" id="{F7850E4D-BF82-044B-16ED-EA97003C92EE}"/>
                  </a:ext>
                </a:extLst>
              </p:cNvPr>
              <p:cNvSpPr txBox="1">
                <a:spLocks noRot="1" noChangeAspect="1" noMove="1" noResize="1" noEditPoints="1" noAdjustHandles="1" noChangeArrowheads="1" noChangeShapeType="1" noTextEdit="1"/>
              </p:cNvSpPr>
              <p:nvPr/>
            </p:nvSpPr>
            <p:spPr>
              <a:xfrm>
                <a:off x="515938" y="545276"/>
                <a:ext cx="9837738" cy="853686"/>
              </a:xfrm>
              <a:prstGeom prst="rect">
                <a:avLst/>
              </a:prstGeom>
              <a:blipFill>
                <a:blip r:embed="rId4"/>
                <a:stretch>
                  <a:fillRect l="-310" b="-714"/>
                </a:stretch>
              </a:blipFill>
            </p:spPr>
            <p:txBody>
              <a:bodyPr/>
              <a:lstStyle/>
              <a:p>
                <a:r>
                  <a:rPr lang="es-CL">
                    <a:noFill/>
                  </a:rPr>
                  <a:t> </a:t>
                </a:r>
              </a:p>
            </p:txBody>
          </p:sp>
        </mc:Fallback>
      </mc:AlternateContent>
      <p:pic>
        <p:nvPicPr>
          <p:cNvPr id="4" name="Imagen 3">
            <a:extLst>
              <a:ext uri="{FF2B5EF4-FFF2-40B4-BE49-F238E27FC236}">
                <a16:creationId xmlns:a16="http://schemas.microsoft.com/office/drawing/2014/main" id="{F8AFDE8D-AF2D-7F3B-A35A-B365FC8369F4}"/>
              </a:ext>
            </a:extLst>
          </p:cNvPr>
          <p:cNvPicPr>
            <a:picLocks noChangeAspect="1"/>
          </p:cNvPicPr>
          <p:nvPr/>
        </p:nvPicPr>
        <p:blipFill>
          <a:blip r:embed="rId5"/>
          <a:stretch>
            <a:fillRect/>
          </a:stretch>
        </p:blipFill>
        <p:spPr>
          <a:xfrm>
            <a:off x="1063708" y="1737554"/>
            <a:ext cx="9693413" cy="3217059"/>
          </a:xfrm>
          <a:prstGeom prst="rect">
            <a:avLst/>
          </a:prstGeom>
        </p:spPr>
      </p:pic>
    </p:spTree>
    <p:extLst>
      <p:ext uri="{BB962C8B-B14F-4D97-AF65-F5344CB8AC3E}">
        <p14:creationId xmlns:p14="http://schemas.microsoft.com/office/powerpoint/2010/main" val="392593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305153" y="3429000"/>
            <a:ext cx="3081576" cy="2629006"/>
          </a:xfrm>
        </p:spPr>
        <p:txBody>
          <a:bodyPr rtlCol="0">
            <a:normAutofit/>
          </a:bodyPr>
          <a:lstStyle/>
          <a:p>
            <a:pPr rtl="0">
              <a:spcAft>
                <a:spcPts val="0"/>
              </a:spcAft>
            </a:pPr>
            <a:r>
              <a:rPr lang="es-ES" b="1" dirty="0">
                <a:solidFill>
                  <a:srgbClr val="EBEBEB"/>
                </a:solidFill>
                <a:latin typeface="Calibri" panose="020F0502020204030204" pitchFamily="34" charset="0"/>
                <a:cs typeface="Calibri" panose="020F0502020204030204" pitchFamily="34" charset="0"/>
              </a:rPr>
              <a:t>DOCENTE: </a:t>
            </a:r>
          </a:p>
          <a:p>
            <a:pPr rtl="0">
              <a:spcAft>
                <a:spcPts val="0"/>
              </a:spcAft>
            </a:pPr>
            <a:r>
              <a:rPr lang="es-ES" cap="none" dirty="0" err="1">
                <a:solidFill>
                  <a:srgbClr val="EBEBEB"/>
                </a:solidFill>
                <a:latin typeface="Calibri" panose="020F0502020204030204" pitchFamily="34" charset="0"/>
                <a:cs typeface="Calibri" panose="020F0502020204030204" pitchFamily="34" charset="0"/>
              </a:rPr>
              <a:t>Mag</a:t>
            </a:r>
            <a:r>
              <a:rPr lang="es-ES" cap="none" dirty="0">
                <a:solidFill>
                  <a:srgbClr val="EBEBEB"/>
                </a:solidFill>
                <a:latin typeface="Calibri" panose="020F0502020204030204" pitchFamily="34" charset="0"/>
                <a:cs typeface="Calibri" panose="020F0502020204030204" pitchFamily="34" charset="0"/>
              </a:rPr>
              <a:t>. Paulette N. Reyes Baeza</a:t>
            </a:r>
          </a:p>
          <a:p>
            <a:pPr rtl="0">
              <a:spcAft>
                <a:spcPts val="0"/>
              </a:spcAft>
            </a:pPr>
            <a:endParaRPr lang="es-ES" b="1" cap="none" dirty="0">
              <a:solidFill>
                <a:srgbClr val="EBEBEB"/>
              </a:solidFill>
              <a:latin typeface="Calibri" panose="020F0502020204030204" pitchFamily="34" charset="0"/>
              <a:cs typeface="Calibri" panose="020F0502020204030204" pitchFamily="34" charset="0"/>
            </a:endParaRPr>
          </a:p>
          <a:p>
            <a:pPr rtl="0">
              <a:spcAft>
                <a:spcPts val="0"/>
              </a:spcAft>
            </a:pPr>
            <a:r>
              <a:rPr lang="es-ES" b="1" cap="none" dirty="0">
                <a:solidFill>
                  <a:srgbClr val="EBEBEB"/>
                </a:solidFill>
                <a:latin typeface="Calibri" panose="020F0502020204030204" pitchFamily="34" charset="0"/>
                <a:cs typeface="Calibri" panose="020F0502020204030204" pitchFamily="34" charset="0"/>
              </a:rPr>
              <a:t>CONTACTO:</a:t>
            </a:r>
          </a:p>
          <a:p>
            <a:pPr rtl="0">
              <a:spcAft>
                <a:spcPts val="0"/>
              </a:spcAft>
            </a:pPr>
            <a:r>
              <a:rPr lang="es-ES" cap="none" dirty="0">
                <a:solidFill>
                  <a:schemeClr val="bg2"/>
                </a:solidFill>
                <a:latin typeface="Calibri" panose="020F0502020204030204" pitchFamily="34" charset="0"/>
                <a:cs typeface="Calibri" panose="020F0502020204030204" pitchFamily="34" charset="0"/>
              </a:rPr>
              <a:t>preyesb@docente.uss.cl</a:t>
            </a:r>
          </a:p>
          <a:p>
            <a:pPr rtl="0"/>
            <a:endParaRPr lang="es-ES" dirty="0">
              <a:solidFill>
                <a:schemeClr val="bg2"/>
              </a:solidFill>
            </a:endParaRPr>
          </a:p>
        </p:txBody>
      </p:sp>
      <p:pic>
        <p:nvPicPr>
          <p:cNvPr id="2050" name="Picture 2" descr="Toma tu Foto || USS">
            <a:extLst>
              <a:ext uri="{FF2B5EF4-FFF2-40B4-BE49-F238E27FC236}">
                <a16:creationId xmlns:a16="http://schemas.microsoft.com/office/drawing/2014/main" id="{D53E6E09-3520-6E44-CC34-8A82BDD3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3142" y="799994"/>
            <a:ext cx="2525598" cy="207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53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echa de dardo en el centro de la diana">
            <a:extLst>
              <a:ext uri="{FF2B5EF4-FFF2-40B4-BE49-F238E27FC236}">
                <a16:creationId xmlns:a16="http://schemas.microsoft.com/office/drawing/2014/main" id="{4C05FC9A-6EE7-BA03-7BBE-3E2F262AE3D6}"/>
              </a:ext>
            </a:extLst>
          </p:cNvPr>
          <p:cNvPicPr>
            <a:picLocks noChangeAspect="1"/>
          </p:cNvPicPr>
          <p:nvPr/>
        </p:nvPicPr>
        <p:blipFill>
          <a:blip r:embed="rId3">
            <a:grayscl/>
          </a:blip>
          <a:srcRect t="7864" b="7864"/>
          <a:stretch/>
        </p:blipFill>
        <p:spPr>
          <a:xfrm>
            <a:off x="20" y="0"/>
            <a:ext cx="12191980" cy="6867226"/>
          </a:xfrm>
          <a:prstGeom prst="rect">
            <a:avLst/>
          </a:prstGeom>
        </p:spPr>
      </p:pic>
      <p:sp>
        <p:nvSpPr>
          <p:cNvPr id="9" name="Flecha: pentágono 8">
            <a:extLst>
              <a:ext uri="{FF2B5EF4-FFF2-40B4-BE49-F238E27FC236}">
                <a16:creationId xmlns:a16="http://schemas.microsoft.com/office/drawing/2014/main" id="{085908B3-50CD-096F-4FA3-B7E5C4260F7C}"/>
              </a:ext>
            </a:extLst>
          </p:cNvPr>
          <p:cNvSpPr/>
          <p:nvPr/>
        </p:nvSpPr>
        <p:spPr>
          <a:xfrm>
            <a:off x="0" y="956953"/>
            <a:ext cx="8051800" cy="1171575"/>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800" dirty="0">
                <a:solidFill>
                  <a:schemeClr val="bg1"/>
                </a:solidFill>
              </a:rPr>
              <a:t> OBJETIVO DE LA UNIDAD</a:t>
            </a:r>
          </a:p>
        </p:txBody>
      </p:sp>
      <p:sp>
        <p:nvSpPr>
          <p:cNvPr id="5" name="Rectángulo 4">
            <a:extLst>
              <a:ext uri="{FF2B5EF4-FFF2-40B4-BE49-F238E27FC236}">
                <a16:creationId xmlns:a16="http://schemas.microsoft.com/office/drawing/2014/main" id="{3E6A6EAC-AF6B-129F-1630-2A4455BBA79F}"/>
              </a:ext>
            </a:extLst>
          </p:cNvPr>
          <p:cNvSpPr/>
          <p:nvPr/>
        </p:nvSpPr>
        <p:spPr>
          <a:xfrm>
            <a:off x="185492" y="4123906"/>
            <a:ext cx="8765468" cy="219397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s-ES" sz="2000" dirty="0">
                <a:solidFill>
                  <a:schemeClr val="accent1"/>
                </a:solidFill>
              </a:rPr>
              <a:t>Comprender los fundamentos teóricos de los procesos estocásticos.</a:t>
            </a:r>
          </a:p>
          <a:p>
            <a:pPr marL="342900" indent="-342900">
              <a:buFont typeface="Wingdings" panose="05000000000000000000" pitchFamily="2" charset="2"/>
              <a:buChar char="ü"/>
            </a:pPr>
            <a:r>
              <a:rPr lang="es-ES" sz="2000" dirty="0">
                <a:solidFill>
                  <a:schemeClr val="accent1"/>
                </a:solidFill>
              </a:rPr>
              <a:t>Reconocer modelos estocásticos para series de tiempo.</a:t>
            </a:r>
          </a:p>
          <a:p>
            <a:pPr marL="342900" indent="-342900">
              <a:buFont typeface="Wingdings" panose="05000000000000000000" pitchFamily="2" charset="2"/>
              <a:buChar char="ü"/>
            </a:pPr>
            <a:r>
              <a:rPr lang="es-ES" sz="2000" dirty="0">
                <a:solidFill>
                  <a:schemeClr val="accent1"/>
                </a:solidFill>
              </a:rPr>
              <a:t>Aplicar los distintos modelos estocásticos para series de tiempo.</a:t>
            </a:r>
          </a:p>
        </p:txBody>
      </p:sp>
      <p:grpSp>
        <p:nvGrpSpPr>
          <p:cNvPr id="2" name="Grupo 1">
            <a:extLst>
              <a:ext uri="{FF2B5EF4-FFF2-40B4-BE49-F238E27FC236}">
                <a16:creationId xmlns:a16="http://schemas.microsoft.com/office/drawing/2014/main" id="{C771C3CD-8D8C-44EE-533A-0287E63A2808}"/>
              </a:ext>
            </a:extLst>
          </p:cNvPr>
          <p:cNvGrpSpPr/>
          <p:nvPr/>
        </p:nvGrpSpPr>
        <p:grpSpPr>
          <a:xfrm>
            <a:off x="8360953" y="5310170"/>
            <a:ext cx="1817873" cy="1817873"/>
            <a:chOff x="10122591" y="4729477"/>
            <a:chExt cx="1817873" cy="1817873"/>
          </a:xfrm>
        </p:grpSpPr>
        <p:sp>
          <p:nvSpPr>
            <p:cNvPr id="3" name="Rectángulo 2">
              <a:extLst>
                <a:ext uri="{FF2B5EF4-FFF2-40B4-BE49-F238E27FC236}">
                  <a16:creationId xmlns:a16="http://schemas.microsoft.com/office/drawing/2014/main" id="{94A6630A-7F8E-80E4-D535-C57970F07F2C}"/>
                </a:ext>
              </a:extLst>
            </p:cNvPr>
            <p:cNvSpPr/>
            <p:nvPr/>
          </p:nvSpPr>
          <p:spPr>
            <a:xfrm>
              <a:off x="10422384" y="5140011"/>
              <a:ext cx="1188423" cy="7210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Gráfico 5" descr="Comentario importante con relleno sólido">
              <a:extLst>
                <a:ext uri="{FF2B5EF4-FFF2-40B4-BE49-F238E27FC236}">
                  <a16:creationId xmlns:a16="http://schemas.microsoft.com/office/drawing/2014/main" id="{540A1284-2B4A-5AEE-8F6E-4701FC5DE9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22591" y="4729477"/>
              <a:ext cx="1817873" cy="1817873"/>
            </a:xfrm>
            <a:prstGeom prst="rect">
              <a:avLst/>
            </a:prstGeom>
          </p:spPr>
        </p:pic>
      </p:grpSp>
    </p:spTree>
    <p:extLst>
      <p:ext uri="{BB962C8B-B14F-4D97-AF65-F5344CB8AC3E}">
        <p14:creationId xmlns:p14="http://schemas.microsoft.com/office/powerpoint/2010/main" val="41878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22D93-3571-2C1A-817B-3BF9086D5407}"/>
              </a:ext>
            </a:extLst>
          </p:cNvPr>
          <p:cNvSpPr>
            <a:spLocks noGrp="1"/>
          </p:cNvSpPr>
          <p:nvPr>
            <p:ph type="title"/>
          </p:nvPr>
        </p:nvSpPr>
        <p:spPr>
          <a:xfrm>
            <a:off x="581192" y="702156"/>
            <a:ext cx="11029616" cy="1013800"/>
          </a:xfrm>
        </p:spPr>
        <p:txBody>
          <a:bodyPr anchor="b">
            <a:normAutofit/>
          </a:bodyPr>
          <a:lstStyle/>
          <a:p>
            <a:r>
              <a:rPr lang="es-ES" dirty="0"/>
              <a:t>CONTENIDOS</a:t>
            </a:r>
          </a:p>
        </p:txBody>
      </p:sp>
      <p:graphicFrame>
        <p:nvGraphicFramePr>
          <p:cNvPr id="5" name="Marcador de contenido 2">
            <a:extLst>
              <a:ext uri="{FF2B5EF4-FFF2-40B4-BE49-F238E27FC236}">
                <a16:creationId xmlns:a16="http://schemas.microsoft.com/office/drawing/2014/main" id="{14B6ECE3-4BD0-BF23-62AD-03E37000161B}"/>
              </a:ext>
            </a:extLst>
          </p:cNvPr>
          <p:cNvGraphicFramePr>
            <a:graphicFrameLocks noGrp="1"/>
          </p:cNvGraphicFramePr>
          <p:nvPr>
            <p:ph idx="1"/>
            <p:extLst>
              <p:ext uri="{D42A27DB-BD31-4B8C-83A1-F6EECF244321}">
                <p14:modId xmlns:p14="http://schemas.microsoft.com/office/powerpoint/2010/main" val="2481184907"/>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38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F78B6-1D08-5A9C-0BF7-8A8C298B8D2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F7C24BE-8D2F-571D-8D71-D731AAF10D70}"/>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215900" y="-1141700"/>
            <a:ext cx="12407900" cy="8271933"/>
          </a:xfrm>
          <a:prstGeom prst="rect">
            <a:avLst/>
          </a:prstGeom>
        </p:spPr>
      </p:pic>
      <p:sp>
        <p:nvSpPr>
          <p:cNvPr id="15" name="Título 1">
            <a:extLst>
              <a:ext uri="{FF2B5EF4-FFF2-40B4-BE49-F238E27FC236}">
                <a16:creationId xmlns:a16="http://schemas.microsoft.com/office/drawing/2014/main" id="{185415EC-E031-B19B-A9D9-56776CCED732}"/>
              </a:ext>
            </a:extLst>
          </p:cNvPr>
          <p:cNvSpPr>
            <a:spLocks noGrp="1"/>
          </p:cNvSpPr>
          <p:nvPr>
            <p:ph type="title"/>
          </p:nvPr>
        </p:nvSpPr>
        <p:spPr>
          <a:xfrm>
            <a:off x="-3049" y="2994267"/>
            <a:ext cx="12188952" cy="869451"/>
          </a:xfrm>
          <a:solidFill>
            <a:schemeClr val="tx1">
              <a:lumMod val="95000"/>
              <a:lumOff val="5000"/>
              <a:alpha val="70000"/>
            </a:schemeClr>
          </a:solidFill>
          <a:ln>
            <a:noFill/>
          </a:ln>
        </p:spPr>
        <p:txBody>
          <a:bodyPr vert="horz" lIns="91440" tIns="45720" rIns="91440" bIns="45720" rtlCol="0" anchor="b">
            <a:normAutofit fontScale="90000"/>
          </a:bodyPr>
          <a:lstStyle/>
          <a:p>
            <a:pPr algn="ctr"/>
            <a:r>
              <a:rPr lang="en-US" sz="5200" dirty="0">
                <a:solidFill>
                  <a:srgbClr val="FFFFFF"/>
                </a:solidFill>
              </a:rPr>
              <a:t>ESTACIONARIEDAD</a:t>
            </a:r>
          </a:p>
        </p:txBody>
      </p:sp>
      <p:pic>
        <p:nvPicPr>
          <p:cNvPr id="2" name="Picture 2">
            <a:extLst>
              <a:ext uri="{FF2B5EF4-FFF2-40B4-BE49-F238E27FC236}">
                <a16:creationId xmlns:a16="http://schemas.microsoft.com/office/drawing/2014/main" id="{934A1B1C-F128-BB1B-942C-96131D5743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1" y="5950870"/>
            <a:ext cx="2526150" cy="77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5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E1A42-15CD-4A4C-6377-B7E0BC2906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0AA7ED-4A80-84F5-B256-E8B92B254FE2}"/>
              </a:ext>
            </a:extLst>
          </p:cNvPr>
          <p:cNvSpPr>
            <a:spLocks noGrp="1"/>
          </p:cNvSpPr>
          <p:nvPr>
            <p:ph type="title"/>
          </p:nvPr>
        </p:nvSpPr>
        <p:spPr/>
        <p:txBody>
          <a:bodyPr/>
          <a:lstStyle/>
          <a:p>
            <a:r>
              <a:rPr lang="es-ES" dirty="0"/>
              <a:t>ESTRUCTURA DE LOS REZAGOS</a:t>
            </a:r>
          </a:p>
        </p:txBody>
      </p:sp>
      <p:sp>
        <p:nvSpPr>
          <p:cNvPr id="8" name="Marcador de contenido 6">
            <a:extLst>
              <a:ext uri="{FF2B5EF4-FFF2-40B4-BE49-F238E27FC236}">
                <a16:creationId xmlns:a16="http://schemas.microsoft.com/office/drawing/2014/main" id="{22CCBB21-FB91-530C-6A0F-B932B34E7B24}"/>
              </a:ext>
            </a:extLst>
          </p:cNvPr>
          <p:cNvSpPr>
            <a:spLocks noGrp="1"/>
          </p:cNvSpPr>
          <p:nvPr>
            <p:ph idx="1"/>
          </p:nvPr>
        </p:nvSpPr>
        <p:spPr>
          <a:xfrm>
            <a:off x="447815" y="2105024"/>
            <a:ext cx="10445497" cy="3819526"/>
          </a:xfrm>
        </p:spPr>
        <p:txBody>
          <a:bodyPr>
            <a:normAutofit/>
          </a:bodyPr>
          <a:lstStyle/>
          <a:p>
            <a:pPr marL="0" indent="0" algn="just">
              <a:buNone/>
            </a:pPr>
            <a:r>
              <a:rPr lang="es-ES" b="1" dirty="0"/>
              <a:t>DEPENDENCIA TEMPORAL</a:t>
            </a:r>
          </a:p>
          <a:p>
            <a:pPr marL="0" indent="0" algn="just">
              <a:buNone/>
            </a:pPr>
            <a:endParaRPr lang="es-ES" b="1" dirty="0"/>
          </a:p>
          <a:p>
            <a:pPr algn="just"/>
            <a:r>
              <a:rPr lang="es-ES" dirty="0"/>
              <a:t>La dependencia temporal se refiere a la relación entre las observaciones en una serie a lo largo del tiempo. </a:t>
            </a:r>
          </a:p>
          <a:p>
            <a:pPr algn="just"/>
            <a:r>
              <a:rPr lang="es-ES" dirty="0"/>
              <a:t>En otras palabras, implica que los valores de la serie temporal en un momento dado están influenciados por los valores pasados y, en algunos casos, también por los valores futuros.</a:t>
            </a:r>
          </a:p>
          <a:p>
            <a:pPr algn="just"/>
            <a:r>
              <a:rPr lang="es-ES" dirty="0"/>
              <a:t>La existencia de dependencia temporal sugiere que las observaciones en una serie temporal no son independientes entre sí, sino que están correlacionadas a través del tiempo.</a:t>
            </a:r>
          </a:p>
          <a:p>
            <a:pPr algn="just"/>
            <a:r>
              <a:rPr lang="es-ES" dirty="0"/>
              <a:t>Esta dependencia puede manifestarse de varias formas, como patrones de tendencia, estacionalidad, ciclos o autocorrelación. </a:t>
            </a:r>
          </a:p>
        </p:txBody>
      </p:sp>
      <p:grpSp>
        <p:nvGrpSpPr>
          <p:cNvPr id="3" name="Grupo 2">
            <a:extLst>
              <a:ext uri="{FF2B5EF4-FFF2-40B4-BE49-F238E27FC236}">
                <a16:creationId xmlns:a16="http://schemas.microsoft.com/office/drawing/2014/main" id="{6BAD835A-8B13-3BF8-CFBD-2CDC6F84467A}"/>
              </a:ext>
            </a:extLst>
          </p:cNvPr>
          <p:cNvGrpSpPr/>
          <p:nvPr/>
        </p:nvGrpSpPr>
        <p:grpSpPr>
          <a:xfrm>
            <a:off x="10757121" y="808923"/>
            <a:ext cx="853686" cy="853686"/>
            <a:chOff x="10757121" y="808923"/>
            <a:chExt cx="853686" cy="853686"/>
          </a:xfrm>
        </p:grpSpPr>
        <p:sp>
          <p:nvSpPr>
            <p:cNvPr id="4" name="Elipse 3">
              <a:extLst>
                <a:ext uri="{FF2B5EF4-FFF2-40B4-BE49-F238E27FC236}">
                  <a16:creationId xmlns:a16="http://schemas.microsoft.com/office/drawing/2014/main" id="{AC1FCE2D-4AA1-264D-44B9-774EC54F796D}"/>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9" name="Rectángulo 8" descr="Silueta de Buda con relleno sólido">
              <a:extLst>
                <a:ext uri="{FF2B5EF4-FFF2-40B4-BE49-F238E27FC236}">
                  <a16:creationId xmlns:a16="http://schemas.microsoft.com/office/drawing/2014/main" id="{1C374EDD-5B23-45DB-1895-795A9DF1330C}"/>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363192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F33FA-EF7D-D200-7B8C-4CAA1D7C6834}"/>
              </a:ext>
            </a:extLst>
          </p:cNvPr>
          <p:cNvSpPr>
            <a:spLocks noGrp="1"/>
          </p:cNvSpPr>
          <p:nvPr>
            <p:ph type="title"/>
          </p:nvPr>
        </p:nvSpPr>
        <p:spPr/>
        <p:txBody>
          <a:bodyPr/>
          <a:lstStyle/>
          <a:p>
            <a:r>
              <a:rPr lang="es-ES" dirty="0"/>
              <a:t>ESTRUCTURA DE LOS REZAGOS</a:t>
            </a:r>
          </a:p>
        </p:txBody>
      </p:sp>
      <p:sp>
        <p:nvSpPr>
          <p:cNvPr id="8" name="Marcador de contenido 6">
            <a:extLst>
              <a:ext uri="{FF2B5EF4-FFF2-40B4-BE49-F238E27FC236}">
                <a16:creationId xmlns:a16="http://schemas.microsoft.com/office/drawing/2014/main" id="{1A53BD19-BCF8-7D76-E5B9-A2515E49073F}"/>
              </a:ext>
            </a:extLst>
          </p:cNvPr>
          <p:cNvSpPr>
            <a:spLocks noGrp="1"/>
          </p:cNvSpPr>
          <p:nvPr>
            <p:ph idx="1"/>
          </p:nvPr>
        </p:nvSpPr>
        <p:spPr>
          <a:xfrm>
            <a:off x="447815" y="2105025"/>
            <a:ext cx="10445497" cy="897120"/>
          </a:xfrm>
        </p:spPr>
        <p:txBody>
          <a:bodyPr>
            <a:normAutofit/>
          </a:bodyPr>
          <a:lstStyle/>
          <a:p>
            <a:pPr marL="0" indent="0" algn="just">
              <a:buNone/>
            </a:pPr>
            <a:r>
              <a:rPr lang="es-ES" dirty="0"/>
              <a:t>Los rezagos y adelantos son herramientas utilizadas para capturar la dependencia temporal en una serie.</a:t>
            </a:r>
          </a:p>
          <a:p>
            <a:pPr algn="just"/>
            <a:endParaRPr lang="es-ES" dirty="0"/>
          </a:p>
        </p:txBody>
      </p:sp>
      <p:graphicFrame>
        <p:nvGraphicFramePr>
          <p:cNvPr id="3" name="Marcador de contenido 5">
            <a:extLst>
              <a:ext uri="{FF2B5EF4-FFF2-40B4-BE49-F238E27FC236}">
                <a16:creationId xmlns:a16="http://schemas.microsoft.com/office/drawing/2014/main" id="{69AB29FF-F2FB-F5D3-1310-3C2B0F92D645}"/>
              </a:ext>
            </a:extLst>
          </p:cNvPr>
          <p:cNvGraphicFramePr>
            <a:graphicFrameLocks/>
          </p:cNvGraphicFramePr>
          <p:nvPr/>
        </p:nvGraphicFramePr>
        <p:xfrm>
          <a:off x="314325" y="2828925"/>
          <a:ext cx="1156335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upo 4">
            <a:extLst>
              <a:ext uri="{FF2B5EF4-FFF2-40B4-BE49-F238E27FC236}">
                <a16:creationId xmlns:a16="http://schemas.microsoft.com/office/drawing/2014/main" id="{E377EFB1-2DCF-45F6-E935-44438125193F}"/>
              </a:ext>
            </a:extLst>
          </p:cNvPr>
          <p:cNvGrpSpPr/>
          <p:nvPr/>
        </p:nvGrpSpPr>
        <p:grpSpPr>
          <a:xfrm>
            <a:off x="10757121" y="808923"/>
            <a:ext cx="853686" cy="853686"/>
            <a:chOff x="10757121" y="808923"/>
            <a:chExt cx="853686" cy="853686"/>
          </a:xfrm>
        </p:grpSpPr>
        <p:sp>
          <p:nvSpPr>
            <p:cNvPr id="6" name="Elipse 5">
              <a:extLst>
                <a:ext uri="{FF2B5EF4-FFF2-40B4-BE49-F238E27FC236}">
                  <a16:creationId xmlns:a16="http://schemas.microsoft.com/office/drawing/2014/main" id="{CBFB22AE-5B46-3BD6-3FF9-A151336FB535}"/>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7" name="Rectángulo 6" descr="Silueta de Buda con relleno sólido">
              <a:extLst>
                <a:ext uri="{FF2B5EF4-FFF2-40B4-BE49-F238E27FC236}">
                  <a16:creationId xmlns:a16="http://schemas.microsoft.com/office/drawing/2014/main" id="{08685065-6084-6A10-215E-7CBB56F7A84C}"/>
                </a:ext>
              </a:extLst>
            </p:cNvPr>
            <p:cNvSpPr/>
            <p:nvPr/>
          </p:nvSpPr>
          <p:spPr>
            <a:xfrm>
              <a:off x="10893312" y="933450"/>
              <a:ext cx="581025" cy="581025"/>
            </a:xfrm>
            <a:prstGeom prst="rect">
              <a:avLst/>
            </a:prstGeom>
            <a:blipFill>
              <a:blip r:embed="rId7">
                <a:extLs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345341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F865-E825-D8BA-7CE2-F107F24C9F6D}"/>
              </a:ext>
            </a:extLst>
          </p:cNvPr>
          <p:cNvSpPr>
            <a:spLocks noGrp="1"/>
          </p:cNvSpPr>
          <p:nvPr>
            <p:ph type="title"/>
          </p:nvPr>
        </p:nvSpPr>
        <p:spPr/>
        <p:txBody>
          <a:bodyPr>
            <a:normAutofit/>
          </a:bodyPr>
          <a:lstStyle/>
          <a:p>
            <a:r>
              <a:rPr lang="es-ES" dirty="0"/>
              <a:t>ESTRUCTURA DE LOS REZAGOS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2114AFD-5603-56A4-7A7D-400A8FB56ADF}"/>
                  </a:ext>
                </a:extLst>
              </p:cNvPr>
              <p:cNvSpPr>
                <a:spLocks noGrp="1"/>
              </p:cNvSpPr>
              <p:nvPr>
                <p:ph idx="1"/>
              </p:nvPr>
            </p:nvSpPr>
            <p:spPr>
              <a:xfrm>
                <a:off x="581192" y="2180496"/>
                <a:ext cx="11029615" cy="4363179"/>
              </a:xfrm>
            </p:spPr>
            <p:txBody>
              <a:bodyPr>
                <a:normAutofit/>
              </a:bodyPr>
              <a:lstStyle/>
              <a:p>
                <a:pPr marL="0" indent="0" algn="just">
                  <a:spcAft>
                    <a:spcPts val="800"/>
                  </a:spcAft>
                  <a:buNone/>
                </a:pPr>
                <a:endParaRPr lang="es-ES" dirty="0">
                  <a:solidFill>
                    <a:schemeClr val="tx1"/>
                  </a:solidFill>
                  <a:effectLst/>
                  <a:latin typeface="Arial" panose="020B0604020202020204" pitchFamily="34" charset="0"/>
                  <a:ea typeface="Calibri" panose="020F0502020204030204" pitchFamily="34" charset="0"/>
                </a:endParaRPr>
              </a:p>
              <a:p>
                <a:pPr marL="0" indent="0" algn="ctr">
                  <a:spcAft>
                    <a:spcPts val="800"/>
                  </a:spcAft>
                  <a:buNone/>
                </a:pPr>
                <a14:m>
                  <m:oMath xmlns:m="http://schemas.openxmlformats.org/officeDocument/2006/math">
                    <m:sSub>
                      <m:sSubPr>
                        <m:ctrlPr>
                          <a:rPr lang="es-ES" sz="3200" i="1">
                            <a:solidFill>
                              <a:schemeClr val="tx1"/>
                            </a:solidFill>
                            <a:effectLst/>
                            <a:latin typeface="Cambria Math" panose="02040503050406030204" pitchFamily="18" charset="0"/>
                            <a:ea typeface="Calibri" panose="020F0502020204030204" pitchFamily="34" charset="0"/>
                          </a:rPr>
                        </m:ctrlPr>
                      </m:sSubPr>
                      <m:e>
                        <m:r>
                          <a:rPr lang="es-ES" sz="3200" b="0" i="1" smtClean="0">
                            <a:solidFill>
                              <a:schemeClr val="tx1"/>
                            </a:solidFill>
                            <a:effectLst/>
                            <a:latin typeface="Cambria Math" panose="02040503050406030204" pitchFamily="18" charset="0"/>
                            <a:ea typeface="Calibri" panose="020F0502020204030204" pitchFamily="34" charset="0"/>
                          </a:rPr>
                          <m:t>𝑦</m:t>
                        </m:r>
                      </m:e>
                      <m:sub>
                        <m:r>
                          <a:rPr lang="es-CL" sz="3200" i="1">
                            <a:solidFill>
                              <a:schemeClr val="tx1"/>
                            </a:solidFill>
                            <a:effectLst/>
                            <a:latin typeface="Cambria Math" panose="02040503050406030204" pitchFamily="18" charset="0"/>
                            <a:ea typeface="Calibri" panose="020F0502020204030204" pitchFamily="34" charset="0"/>
                          </a:rPr>
                          <m:t>𝑡</m:t>
                        </m:r>
                        <m:r>
                          <a:rPr lang="es-CL" sz="3200" i="1">
                            <a:solidFill>
                              <a:schemeClr val="tx1"/>
                            </a:solidFill>
                            <a:effectLst/>
                            <a:latin typeface="Cambria Math" panose="02040503050406030204" pitchFamily="18" charset="0"/>
                            <a:ea typeface="Calibri" panose="020F0502020204030204" pitchFamily="34" charset="0"/>
                          </a:rPr>
                          <m:t>−1</m:t>
                        </m:r>
                      </m:sub>
                    </m:sSub>
                  </m:oMath>
                </a14:m>
                <a:r>
                  <a:rPr lang="es-CL" sz="3200" dirty="0">
                    <a:solidFill>
                      <a:schemeClr val="tx1"/>
                    </a:solidFill>
                    <a:effectLst/>
                    <a:latin typeface="Arial" panose="020B0604020202020204" pitchFamily="34" charset="0"/>
                    <a:ea typeface="Times New Roman" panose="02020603050405020304" pitchFamily="18" charset="0"/>
                  </a:rPr>
                  <a:t>,</a:t>
                </a:r>
                <a:r>
                  <a:rPr lang="es-CL" sz="3200" i="1" dirty="0">
                    <a:solidFill>
                      <a:schemeClr val="tx1"/>
                    </a:solidFill>
                    <a:effectLst/>
                    <a:latin typeface="Cambria Math" panose="02040503050406030204" pitchFamily="18" charset="0"/>
                    <a:ea typeface="Calibri" panose="020F0502020204030204" pitchFamily="34" charset="0"/>
                  </a:rPr>
                  <a:t> </a:t>
                </a:r>
                <a14:m>
                  <m:oMath xmlns:m="http://schemas.openxmlformats.org/officeDocument/2006/math">
                    <m:sSub>
                      <m:sSubPr>
                        <m:ctrlPr>
                          <a:rPr lang="es-ES" sz="3200" i="1">
                            <a:solidFill>
                              <a:schemeClr val="tx1"/>
                            </a:solidFill>
                            <a:effectLst/>
                            <a:latin typeface="Cambria Math" panose="02040503050406030204" pitchFamily="18" charset="0"/>
                            <a:ea typeface="Calibri" panose="020F0502020204030204" pitchFamily="34" charset="0"/>
                          </a:rPr>
                        </m:ctrlPr>
                      </m:sSubPr>
                      <m:e>
                        <m:r>
                          <a:rPr lang="es-ES" sz="3200" b="0" i="1" smtClean="0">
                            <a:solidFill>
                              <a:schemeClr val="tx1"/>
                            </a:solidFill>
                            <a:effectLst/>
                            <a:latin typeface="Cambria Math" panose="02040503050406030204" pitchFamily="18" charset="0"/>
                            <a:ea typeface="Calibri" panose="020F0502020204030204" pitchFamily="34" charset="0"/>
                          </a:rPr>
                          <m:t>𝑦</m:t>
                        </m:r>
                      </m:e>
                      <m:sub>
                        <m:r>
                          <a:rPr lang="es-CL" sz="3200" i="1">
                            <a:solidFill>
                              <a:schemeClr val="tx1"/>
                            </a:solidFill>
                            <a:effectLst/>
                            <a:latin typeface="Cambria Math" panose="02040503050406030204" pitchFamily="18" charset="0"/>
                            <a:ea typeface="Calibri" panose="020F0502020204030204" pitchFamily="34" charset="0"/>
                          </a:rPr>
                          <m:t>𝑡</m:t>
                        </m:r>
                        <m:r>
                          <a:rPr lang="es-CL" sz="3200" i="1">
                            <a:solidFill>
                              <a:schemeClr val="tx1"/>
                            </a:solidFill>
                            <a:effectLst/>
                            <a:latin typeface="Cambria Math" panose="02040503050406030204" pitchFamily="18" charset="0"/>
                            <a:ea typeface="Calibri" panose="020F0502020204030204" pitchFamily="34" charset="0"/>
                          </a:rPr>
                          <m:t>−2</m:t>
                        </m:r>
                      </m:sub>
                    </m:sSub>
                  </m:oMath>
                </a14:m>
                <a:r>
                  <a:rPr lang="es-CL" sz="3200" dirty="0">
                    <a:solidFill>
                      <a:schemeClr val="tx1"/>
                    </a:solidFill>
                    <a:effectLst/>
                    <a:latin typeface="Arial" panose="020B0604020202020204" pitchFamily="34" charset="0"/>
                    <a:ea typeface="Times New Roman" panose="02020603050405020304" pitchFamily="18" charset="0"/>
                  </a:rPr>
                  <a:t>,…</a:t>
                </a:r>
                <a:r>
                  <a:rPr lang="es-CL" sz="3200" i="1" dirty="0">
                    <a:solidFill>
                      <a:schemeClr val="tx1"/>
                    </a:solidFill>
                    <a:effectLst/>
                    <a:latin typeface="Cambria Math" panose="02040503050406030204" pitchFamily="18" charset="0"/>
                    <a:ea typeface="Calibri" panose="020F0502020204030204" pitchFamily="34" charset="0"/>
                  </a:rPr>
                  <a:t> </a:t>
                </a:r>
                <a14:m>
                  <m:oMath xmlns:m="http://schemas.openxmlformats.org/officeDocument/2006/math">
                    <m:sSub>
                      <m:sSubPr>
                        <m:ctrlPr>
                          <a:rPr lang="es-ES" sz="3200" i="1">
                            <a:solidFill>
                              <a:schemeClr val="tx1"/>
                            </a:solidFill>
                            <a:effectLst/>
                            <a:latin typeface="Cambria Math" panose="02040503050406030204" pitchFamily="18" charset="0"/>
                            <a:ea typeface="Calibri" panose="020F0502020204030204" pitchFamily="34" charset="0"/>
                          </a:rPr>
                        </m:ctrlPr>
                      </m:sSubPr>
                      <m:e>
                        <m:r>
                          <a:rPr lang="es-ES" sz="3200" b="0" i="1" smtClean="0">
                            <a:solidFill>
                              <a:schemeClr val="tx1"/>
                            </a:solidFill>
                            <a:effectLst/>
                            <a:latin typeface="Cambria Math" panose="02040503050406030204" pitchFamily="18" charset="0"/>
                            <a:ea typeface="Calibri" panose="020F0502020204030204" pitchFamily="34" charset="0"/>
                          </a:rPr>
                          <m:t>𝑦</m:t>
                        </m:r>
                      </m:e>
                      <m:sub>
                        <m:r>
                          <a:rPr lang="es-CL" sz="3200" i="1">
                            <a:solidFill>
                              <a:schemeClr val="tx1"/>
                            </a:solidFill>
                            <a:effectLst/>
                            <a:latin typeface="Cambria Math" panose="02040503050406030204" pitchFamily="18" charset="0"/>
                            <a:ea typeface="Calibri" panose="020F0502020204030204" pitchFamily="34" charset="0"/>
                          </a:rPr>
                          <m:t>𝑡</m:t>
                        </m:r>
                        <m:r>
                          <a:rPr lang="es-CL" sz="3200" i="1">
                            <a:solidFill>
                              <a:schemeClr val="tx1"/>
                            </a:solidFill>
                            <a:effectLst/>
                            <a:latin typeface="Cambria Math" panose="02040503050406030204" pitchFamily="18" charset="0"/>
                            <a:ea typeface="Calibri" panose="020F0502020204030204" pitchFamily="34" charset="0"/>
                          </a:rPr>
                          <m:t>−</m:t>
                        </m:r>
                        <m:r>
                          <a:rPr lang="es-ES" sz="3200" b="0" i="1" smtClean="0">
                            <a:solidFill>
                              <a:schemeClr val="tx1"/>
                            </a:solidFill>
                            <a:effectLst/>
                            <a:latin typeface="Cambria Math" panose="02040503050406030204" pitchFamily="18" charset="0"/>
                            <a:ea typeface="Calibri" panose="020F0502020204030204" pitchFamily="34" charset="0"/>
                          </a:rPr>
                          <m:t>𝑘</m:t>
                        </m:r>
                      </m:sub>
                    </m:sSub>
                  </m:oMath>
                </a14:m>
                <a:r>
                  <a:rPr lang="es-CL" sz="3200" dirty="0">
                    <a:solidFill>
                      <a:schemeClr val="tx1"/>
                    </a:solidFill>
                    <a:effectLst/>
                    <a:latin typeface="Arial" panose="020B0604020202020204" pitchFamily="34" charset="0"/>
                    <a:ea typeface="Times New Roman" panose="02020603050405020304" pitchFamily="18" charset="0"/>
                  </a:rPr>
                  <a:t>, </a:t>
                </a:r>
                <a14:m>
                  <m:oMath xmlns:m="http://schemas.openxmlformats.org/officeDocument/2006/math">
                    <m:sSub>
                      <m:sSubPr>
                        <m:ctrlPr>
                          <a:rPr lang="es-ES" sz="3200" i="1">
                            <a:solidFill>
                              <a:schemeClr val="tx1"/>
                            </a:solidFill>
                            <a:latin typeface="Cambria Math" panose="02040503050406030204" pitchFamily="18" charset="0"/>
                            <a:ea typeface="Calibri" panose="020F0502020204030204" pitchFamily="34" charset="0"/>
                          </a:rPr>
                        </m:ctrlPr>
                      </m:sSubPr>
                      <m:e>
                        <m:r>
                          <a:rPr lang="es-ES" sz="3200" i="1">
                            <a:solidFill>
                              <a:schemeClr val="tx1"/>
                            </a:solidFill>
                            <a:latin typeface="Cambria Math" panose="02040503050406030204" pitchFamily="18" charset="0"/>
                            <a:ea typeface="Calibri" panose="020F0502020204030204" pitchFamily="34" charset="0"/>
                          </a:rPr>
                          <m:t>𝑦</m:t>
                        </m:r>
                      </m:e>
                      <m:sub>
                        <m:r>
                          <a:rPr lang="es-CL" sz="3200" i="1">
                            <a:solidFill>
                              <a:schemeClr val="tx1"/>
                            </a:solidFill>
                            <a:latin typeface="Cambria Math" panose="02040503050406030204" pitchFamily="18" charset="0"/>
                            <a:ea typeface="Calibri" panose="020F0502020204030204" pitchFamily="34" charset="0"/>
                          </a:rPr>
                          <m:t>𝑡</m:t>
                        </m:r>
                      </m:sub>
                    </m:sSub>
                  </m:oMath>
                </a14:m>
                <a:r>
                  <a:rPr lang="es-CL" sz="3200" dirty="0">
                    <a:solidFill>
                      <a:schemeClr val="tx1"/>
                    </a:solidFill>
                    <a:latin typeface="Arial" panose="020B0604020202020204" pitchFamily="34" charset="0"/>
                    <a:ea typeface="Calibri" panose="020F0502020204030204" pitchFamily="34" charset="0"/>
                  </a:rPr>
                  <a:t> </a:t>
                </a:r>
                <a:r>
                  <a:rPr lang="es-CL" sz="3200" dirty="0">
                    <a:solidFill>
                      <a:schemeClr val="tx1"/>
                    </a:solidFill>
                    <a:effectLst/>
                    <a:latin typeface="Arial" panose="020B0604020202020204" pitchFamily="34" charset="0"/>
                    <a:ea typeface="Times New Roman" panose="02020603050405020304" pitchFamily="18" charset="0"/>
                  </a:rPr>
                  <a:t>, </a:t>
                </a:r>
                <a14:m>
                  <m:oMath xmlns:m="http://schemas.openxmlformats.org/officeDocument/2006/math">
                    <m:sSub>
                      <m:sSubPr>
                        <m:ctrlPr>
                          <a:rPr lang="es-ES" sz="3200" i="1">
                            <a:solidFill>
                              <a:schemeClr val="tx1"/>
                            </a:solidFill>
                            <a:effectLst/>
                            <a:latin typeface="Cambria Math" panose="02040503050406030204" pitchFamily="18" charset="0"/>
                            <a:ea typeface="Calibri" panose="020F0502020204030204" pitchFamily="34" charset="0"/>
                          </a:rPr>
                        </m:ctrlPr>
                      </m:sSubPr>
                      <m:e>
                        <m:r>
                          <a:rPr lang="es-ES" sz="3200" b="0" i="1" smtClean="0">
                            <a:solidFill>
                              <a:schemeClr val="tx1"/>
                            </a:solidFill>
                            <a:effectLst/>
                            <a:latin typeface="Cambria Math" panose="02040503050406030204" pitchFamily="18" charset="0"/>
                            <a:ea typeface="Calibri" panose="020F0502020204030204" pitchFamily="34" charset="0"/>
                          </a:rPr>
                          <m:t>𝑦</m:t>
                        </m:r>
                      </m:e>
                      <m:sub>
                        <m:r>
                          <a:rPr lang="es-CL" sz="3200" i="1">
                            <a:solidFill>
                              <a:schemeClr val="tx1"/>
                            </a:solidFill>
                            <a:effectLst/>
                            <a:latin typeface="Cambria Math" panose="02040503050406030204" pitchFamily="18" charset="0"/>
                            <a:ea typeface="Calibri" panose="020F0502020204030204" pitchFamily="34" charset="0"/>
                          </a:rPr>
                          <m:t>𝑡</m:t>
                        </m:r>
                        <m:r>
                          <a:rPr lang="es-CL" sz="3200" i="1">
                            <a:solidFill>
                              <a:schemeClr val="tx1"/>
                            </a:solidFill>
                            <a:effectLst/>
                            <a:latin typeface="Cambria Math" panose="02040503050406030204" pitchFamily="18" charset="0"/>
                            <a:ea typeface="Calibri" panose="020F0502020204030204" pitchFamily="34" charset="0"/>
                          </a:rPr>
                          <m:t>+1</m:t>
                        </m:r>
                      </m:sub>
                    </m:sSub>
                  </m:oMath>
                </a14:m>
                <a:r>
                  <a:rPr lang="es-CL" sz="3200" dirty="0">
                    <a:solidFill>
                      <a:schemeClr val="tx1"/>
                    </a:solidFill>
                    <a:effectLst/>
                    <a:latin typeface="Arial" panose="020B0604020202020204" pitchFamily="34" charset="0"/>
                    <a:ea typeface="Times New Roman" panose="02020603050405020304" pitchFamily="18" charset="0"/>
                  </a:rPr>
                  <a:t>, </a:t>
                </a:r>
                <a14:m>
                  <m:oMath xmlns:m="http://schemas.openxmlformats.org/officeDocument/2006/math">
                    <m:sSub>
                      <m:sSubPr>
                        <m:ctrlPr>
                          <a:rPr lang="es-ES" sz="3200" i="1">
                            <a:solidFill>
                              <a:schemeClr val="tx1"/>
                            </a:solidFill>
                            <a:effectLst/>
                            <a:latin typeface="Cambria Math" panose="02040503050406030204" pitchFamily="18" charset="0"/>
                            <a:ea typeface="Calibri" panose="020F0502020204030204" pitchFamily="34" charset="0"/>
                          </a:rPr>
                        </m:ctrlPr>
                      </m:sSubPr>
                      <m:e>
                        <m:r>
                          <a:rPr lang="es-ES" sz="3200" b="0" i="1" smtClean="0">
                            <a:solidFill>
                              <a:schemeClr val="tx1"/>
                            </a:solidFill>
                            <a:effectLst/>
                            <a:latin typeface="Cambria Math" panose="02040503050406030204" pitchFamily="18" charset="0"/>
                            <a:ea typeface="Calibri" panose="020F0502020204030204" pitchFamily="34" charset="0"/>
                          </a:rPr>
                          <m:t>𝑦</m:t>
                        </m:r>
                      </m:e>
                      <m:sub>
                        <m:r>
                          <a:rPr lang="es-CL" sz="3200" i="1">
                            <a:solidFill>
                              <a:schemeClr val="tx1"/>
                            </a:solidFill>
                            <a:effectLst/>
                            <a:latin typeface="Cambria Math" panose="02040503050406030204" pitchFamily="18" charset="0"/>
                            <a:ea typeface="Calibri" panose="020F0502020204030204" pitchFamily="34" charset="0"/>
                          </a:rPr>
                          <m:t>𝑡</m:t>
                        </m:r>
                        <m:r>
                          <a:rPr lang="es-CL" sz="3200" i="1">
                            <a:solidFill>
                              <a:schemeClr val="tx1"/>
                            </a:solidFill>
                            <a:effectLst/>
                            <a:latin typeface="Cambria Math" panose="02040503050406030204" pitchFamily="18" charset="0"/>
                            <a:ea typeface="Calibri" panose="020F0502020204030204" pitchFamily="34" charset="0"/>
                          </a:rPr>
                          <m:t>+2</m:t>
                        </m:r>
                      </m:sub>
                    </m:sSub>
                  </m:oMath>
                </a14:m>
                <a:r>
                  <a:rPr lang="es-CL" sz="3200" dirty="0">
                    <a:solidFill>
                      <a:schemeClr val="tx1"/>
                    </a:solidFill>
                    <a:effectLst/>
                    <a:latin typeface="Arial" panose="020B0604020202020204" pitchFamily="34" charset="0"/>
                    <a:ea typeface="Times New Roman" panose="02020603050405020304" pitchFamily="18" charset="0"/>
                  </a:rPr>
                  <a:t>,… </a:t>
                </a:r>
                <a14:m>
                  <m:oMath xmlns:m="http://schemas.openxmlformats.org/officeDocument/2006/math">
                    <m:sSub>
                      <m:sSubPr>
                        <m:ctrlPr>
                          <a:rPr lang="es-ES" sz="3200" i="1">
                            <a:solidFill>
                              <a:schemeClr val="tx1"/>
                            </a:solidFill>
                            <a:effectLst/>
                            <a:latin typeface="Cambria Math" panose="02040503050406030204" pitchFamily="18" charset="0"/>
                            <a:ea typeface="Calibri" panose="020F0502020204030204" pitchFamily="34" charset="0"/>
                          </a:rPr>
                        </m:ctrlPr>
                      </m:sSubPr>
                      <m:e>
                        <m:r>
                          <a:rPr lang="es-ES" sz="3200" b="0" i="1" smtClean="0">
                            <a:solidFill>
                              <a:schemeClr val="tx1"/>
                            </a:solidFill>
                            <a:effectLst/>
                            <a:latin typeface="Cambria Math" panose="02040503050406030204" pitchFamily="18" charset="0"/>
                            <a:ea typeface="Calibri" panose="020F0502020204030204" pitchFamily="34" charset="0"/>
                          </a:rPr>
                          <m:t>𝑦</m:t>
                        </m:r>
                      </m:e>
                      <m:sub>
                        <m:r>
                          <a:rPr lang="es-CL" sz="3200" i="1">
                            <a:solidFill>
                              <a:schemeClr val="tx1"/>
                            </a:solidFill>
                            <a:effectLst/>
                            <a:latin typeface="Cambria Math" panose="02040503050406030204" pitchFamily="18" charset="0"/>
                            <a:ea typeface="Calibri" panose="020F0502020204030204" pitchFamily="34" charset="0"/>
                          </a:rPr>
                          <m:t>𝑡</m:t>
                        </m:r>
                        <m:r>
                          <a:rPr lang="es-CL" sz="3200" i="1">
                            <a:solidFill>
                              <a:schemeClr val="tx1"/>
                            </a:solidFill>
                            <a:effectLst/>
                            <a:latin typeface="Cambria Math" panose="02040503050406030204" pitchFamily="18" charset="0"/>
                            <a:ea typeface="Calibri" panose="020F0502020204030204" pitchFamily="34" charset="0"/>
                          </a:rPr>
                          <m:t>+</m:t>
                        </m:r>
                        <m:r>
                          <a:rPr lang="es-ES" sz="3200" b="0" i="1" smtClean="0">
                            <a:solidFill>
                              <a:schemeClr val="tx1"/>
                            </a:solidFill>
                            <a:effectLst/>
                            <a:latin typeface="Cambria Math" panose="02040503050406030204" pitchFamily="18" charset="0"/>
                            <a:ea typeface="Calibri" panose="020F0502020204030204" pitchFamily="34" charset="0"/>
                          </a:rPr>
                          <m:t>𝑘</m:t>
                        </m:r>
                      </m:sub>
                    </m:sSub>
                  </m:oMath>
                </a14:m>
                <a:endParaRPr lang="es-ES" dirty="0">
                  <a:solidFill>
                    <a:schemeClr val="tx1"/>
                  </a:solidFill>
                  <a:effectLst/>
                  <a:latin typeface="Arial" panose="020B0604020202020204" pitchFamily="34" charset="0"/>
                  <a:ea typeface="Calibri" panose="020F0502020204030204" pitchFamily="34" charset="0"/>
                </a:endParaRPr>
              </a:p>
              <a:p>
                <a:pPr marL="0" indent="0" algn="just">
                  <a:spcAft>
                    <a:spcPts val="800"/>
                  </a:spcAft>
                  <a:buNone/>
                </a:pPr>
                <a:r>
                  <a:rPr lang="es-CL" dirty="0">
                    <a:solidFill>
                      <a:schemeClr val="tx1"/>
                    </a:solidFill>
                    <a:effectLst/>
                    <a:latin typeface="Arial" panose="020B0604020202020204" pitchFamily="34" charset="0"/>
                    <a:ea typeface="Calibri" panose="020F0502020204030204" pitchFamily="34" charset="0"/>
                  </a:rPr>
                  <a:t>                                                  </a:t>
                </a:r>
              </a:p>
              <a:p>
                <a:pPr marL="0" indent="0" algn="just">
                  <a:spcAft>
                    <a:spcPts val="800"/>
                  </a:spcAft>
                  <a:buNone/>
                </a:pPr>
                <a:r>
                  <a:rPr lang="es-CL" dirty="0">
                    <a:solidFill>
                      <a:schemeClr val="tx1"/>
                    </a:solidFill>
                    <a:latin typeface="Arial" panose="020B0604020202020204" pitchFamily="34" charset="0"/>
                    <a:ea typeface="Calibri" panose="020F0502020204030204" pitchFamily="34" charset="0"/>
                  </a:rPr>
                  <a:t>                                           </a:t>
                </a:r>
                <a:r>
                  <a:rPr lang="es-CL" dirty="0">
                    <a:solidFill>
                      <a:schemeClr val="tx1"/>
                    </a:solidFill>
                    <a:effectLst/>
                    <a:latin typeface="Arial" panose="020B0604020202020204" pitchFamily="34" charset="0"/>
                    <a:ea typeface="Calibri" panose="020F0502020204030204" pitchFamily="34" charset="0"/>
                  </a:rPr>
                  <a:t>Rezagos (</a:t>
                </a:r>
                <a:r>
                  <a:rPr lang="es-CL" dirty="0" err="1">
                    <a:solidFill>
                      <a:schemeClr val="tx1"/>
                    </a:solidFill>
                    <a:effectLst/>
                    <a:latin typeface="Arial" panose="020B0604020202020204" pitchFamily="34" charset="0"/>
                    <a:ea typeface="Calibri" panose="020F0502020204030204" pitchFamily="34" charset="0"/>
                  </a:rPr>
                  <a:t>lags</a:t>
                </a:r>
                <a:r>
                  <a:rPr lang="es-CL" dirty="0">
                    <a:solidFill>
                      <a:schemeClr val="tx1"/>
                    </a:solidFill>
                    <a:effectLst/>
                    <a:latin typeface="Arial" panose="020B0604020202020204" pitchFamily="34" charset="0"/>
                    <a:ea typeface="Calibri" panose="020F0502020204030204" pitchFamily="34" charset="0"/>
                  </a:rPr>
                  <a:t>)                                     Adelantos (leads)</a:t>
                </a:r>
              </a:p>
              <a:p>
                <a:pPr marL="0" indent="0" algn="just">
                  <a:spcAft>
                    <a:spcPts val="800"/>
                  </a:spcAft>
                  <a:buNone/>
                </a:pPr>
                <a:endParaRPr lang="es-ES" dirty="0">
                  <a:solidFill>
                    <a:schemeClr val="tx1"/>
                  </a:solidFill>
                  <a:effectLst/>
                  <a:latin typeface="Arial" panose="020B0604020202020204" pitchFamily="34" charset="0"/>
                  <a:ea typeface="Calibri" panose="020F0502020204030204" pitchFamily="34" charset="0"/>
                </a:endParaRPr>
              </a:p>
              <a:p>
                <a:pPr marL="0" indent="0" algn="just">
                  <a:spcAft>
                    <a:spcPts val="800"/>
                  </a:spcAft>
                  <a:buNone/>
                </a:pPr>
                <a:r>
                  <a:rPr lang="es-CL" dirty="0">
                    <a:solidFill>
                      <a:schemeClr val="tx1"/>
                    </a:solidFill>
                    <a:effectLst/>
                    <a:latin typeface="Arial" panose="020B0604020202020204" pitchFamily="34" charset="0"/>
                    <a:ea typeface="Calibri" panose="020F0502020204030204" pitchFamily="34" charset="0"/>
                  </a:rPr>
                  <a:t>El primer rezago de una serie de tiempo </a:t>
                </a:r>
                <a14:m>
                  <m:oMath xmlns:m="http://schemas.openxmlformats.org/officeDocument/2006/math">
                    <m:sSub>
                      <m:sSubPr>
                        <m:ctrlPr>
                          <a:rPr lang="es-ES" sz="2400" i="1">
                            <a:solidFill>
                              <a:schemeClr val="tx1"/>
                            </a:solidFill>
                            <a:effectLst/>
                            <a:latin typeface="Cambria Math" panose="02040503050406030204" pitchFamily="18" charset="0"/>
                            <a:ea typeface="Calibri" panose="020F0502020204030204" pitchFamily="34" charset="0"/>
                          </a:rPr>
                        </m:ctrlPr>
                      </m:sSubPr>
                      <m:e>
                        <m:r>
                          <a:rPr lang="es-ES" sz="2400" b="0" i="1" smtClean="0">
                            <a:solidFill>
                              <a:schemeClr val="tx1"/>
                            </a:solidFill>
                            <a:effectLst/>
                            <a:latin typeface="Cambria Math" panose="02040503050406030204" pitchFamily="18" charset="0"/>
                            <a:ea typeface="Calibri" panose="020F0502020204030204" pitchFamily="34" charset="0"/>
                          </a:rPr>
                          <m:t>𝑦</m:t>
                        </m:r>
                      </m:e>
                      <m:sub>
                        <m:r>
                          <a:rPr lang="es-CL" sz="2400" i="1">
                            <a:solidFill>
                              <a:schemeClr val="tx1"/>
                            </a:solidFill>
                            <a:effectLst/>
                            <a:latin typeface="Cambria Math" panose="02040503050406030204" pitchFamily="18" charset="0"/>
                            <a:ea typeface="Calibri" panose="020F0502020204030204" pitchFamily="34" charset="0"/>
                          </a:rPr>
                          <m:t>𝑡</m:t>
                        </m:r>
                      </m:sub>
                    </m:sSub>
                  </m:oMath>
                </a14:m>
                <a:r>
                  <a:rPr lang="es-CL" sz="2400" dirty="0">
                    <a:solidFill>
                      <a:schemeClr val="tx1"/>
                    </a:solidFill>
                    <a:effectLst/>
                    <a:latin typeface="Arial" panose="020B0604020202020204" pitchFamily="34" charset="0"/>
                    <a:ea typeface="Times New Roman" panose="02020603050405020304" pitchFamily="18" charset="0"/>
                  </a:rPr>
                  <a:t> </a:t>
                </a:r>
                <a:r>
                  <a:rPr lang="es-CL" dirty="0">
                    <a:solidFill>
                      <a:schemeClr val="tx1"/>
                    </a:solidFill>
                    <a:effectLst/>
                    <a:latin typeface="Arial" panose="020B0604020202020204" pitchFamily="34" charset="0"/>
                    <a:ea typeface="Calibri" panose="020F0502020204030204" pitchFamily="34" charset="0"/>
                  </a:rPr>
                  <a:t>es  </a:t>
                </a:r>
                <a14:m>
                  <m:oMath xmlns:m="http://schemas.openxmlformats.org/officeDocument/2006/math">
                    <m:sSub>
                      <m:sSubPr>
                        <m:ctrlPr>
                          <a:rPr lang="es-ES" sz="2400" i="1">
                            <a:solidFill>
                              <a:schemeClr val="tx1"/>
                            </a:solidFill>
                            <a:effectLst/>
                            <a:latin typeface="Cambria Math" panose="02040503050406030204" pitchFamily="18" charset="0"/>
                            <a:ea typeface="Calibri" panose="020F0502020204030204" pitchFamily="34" charset="0"/>
                          </a:rPr>
                        </m:ctrlPr>
                      </m:sSubPr>
                      <m:e>
                        <m:r>
                          <a:rPr lang="es-ES" sz="2400" b="0" i="1" smtClean="0">
                            <a:solidFill>
                              <a:schemeClr val="tx1"/>
                            </a:solidFill>
                            <a:effectLst/>
                            <a:latin typeface="Cambria Math" panose="02040503050406030204" pitchFamily="18" charset="0"/>
                            <a:ea typeface="Calibri" panose="020F0502020204030204" pitchFamily="34" charset="0"/>
                          </a:rPr>
                          <m:t>𝑦</m:t>
                        </m:r>
                      </m:e>
                      <m:sub>
                        <m:r>
                          <a:rPr lang="es-CL" sz="2400" i="1">
                            <a:solidFill>
                              <a:schemeClr val="tx1"/>
                            </a:solidFill>
                            <a:effectLst/>
                            <a:latin typeface="Cambria Math" panose="02040503050406030204" pitchFamily="18" charset="0"/>
                            <a:ea typeface="Calibri" panose="020F0502020204030204" pitchFamily="34" charset="0"/>
                          </a:rPr>
                          <m:t>𝑡</m:t>
                        </m:r>
                        <m:r>
                          <a:rPr lang="es-CL" sz="2400" i="1">
                            <a:solidFill>
                              <a:schemeClr val="tx1"/>
                            </a:solidFill>
                            <a:effectLst/>
                            <a:latin typeface="Cambria Math" panose="02040503050406030204" pitchFamily="18" charset="0"/>
                            <a:ea typeface="Calibri" panose="020F0502020204030204" pitchFamily="34" charset="0"/>
                          </a:rPr>
                          <m:t>−1</m:t>
                        </m:r>
                      </m:sub>
                    </m:sSub>
                  </m:oMath>
                </a14:m>
                <a:r>
                  <a:rPr lang="es-CL" dirty="0">
                    <a:solidFill>
                      <a:schemeClr val="tx1"/>
                    </a:solidFill>
                    <a:effectLst/>
                    <a:latin typeface="Arial" panose="020B0604020202020204" pitchFamily="34" charset="0"/>
                    <a:ea typeface="Times New Roman" panose="02020603050405020304" pitchFamily="18" charset="0"/>
                  </a:rPr>
                  <a:t> </a:t>
                </a:r>
                <a:r>
                  <a:rPr lang="es-CL" dirty="0">
                    <a:solidFill>
                      <a:schemeClr val="tx1"/>
                    </a:solidFill>
                    <a:effectLst/>
                    <a:latin typeface="Arial" panose="020B0604020202020204" pitchFamily="34" charset="0"/>
                    <a:ea typeface="Calibri" panose="020F0502020204030204" pitchFamily="34" charset="0"/>
                  </a:rPr>
                  <a:t>y el</a:t>
                </a:r>
                <a:r>
                  <a:rPr lang="es-CL" dirty="0">
                    <a:solidFill>
                      <a:schemeClr val="tx1"/>
                    </a:solidFill>
                    <a:effectLst/>
                    <a:latin typeface="Arial" panose="020B0604020202020204" pitchFamily="34" charset="0"/>
                    <a:ea typeface="Times New Roman" panose="02020603050405020304" pitchFamily="18" charset="0"/>
                  </a:rPr>
                  <a:t> </a:t>
                </a:r>
                <a:r>
                  <a:rPr lang="es-CL" dirty="0">
                    <a:solidFill>
                      <a:schemeClr val="tx1"/>
                    </a:solidFill>
                    <a:effectLst/>
                    <a:latin typeface="Arial" panose="020B0604020202020204" pitchFamily="34" charset="0"/>
                    <a:ea typeface="Calibri" panose="020F0502020204030204" pitchFamily="34" charset="0"/>
                  </a:rPr>
                  <a:t>rezago k-</a:t>
                </a:r>
                <a:r>
                  <a:rPr lang="es-CL" dirty="0" err="1">
                    <a:solidFill>
                      <a:schemeClr val="tx1"/>
                    </a:solidFill>
                    <a:effectLst/>
                    <a:latin typeface="Arial" panose="020B0604020202020204" pitchFamily="34" charset="0"/>
                    <a:ea typeface="Calibri" panose="020F0502020204030204" pitchFamily="34" charset="0"/>
                  </a:rPr>
                  <a:t>ésimo</a:t>
                </a:r>
                <a:r>
                  <a:rPr lang="es-CL" dirty="0">
                    <a:solidFill>
                      <a:schemeClr val="tx1"/>
                    </a:solidFill>
                    <a:effectLst/>
                    <a:latin typeface="Arial" panose="020B0604020202020204" pitchFamily="34" charset="0"/>
                    <a:ea typeface="Calibri" panose="020F0502020204030204" pitchFamily="34" charset="0"/>
                  </a:rPr>
                  <a:t> es </a:t>
                </a:r>
                <a14:m>
                  <m:oMath xmlns:m="http://schemas.openxmlformats.org/officeDocument/2006/math">
                    <m:sSub>
                      <m:sSubPr>
                        <m:ctrlPr>
                          <a:rPr lang="es-ES" sz="2400" i="1">
                            <a:solidFill>
                              <a:schemeClr val="tx1"/>
                            </a:solidFill>
                            <a:effectLst/>
                            <a:latin typeface="Cambria Math" panose="02040503050406030204" pitchFamily="18" charset="0"/>
                            <a:ea typeface="Calibri" panose="020F0502020204030204" pitchFamily="34" charset="0"/>
                          </a:rPr>
                        </m:ctrlPr>
                      </m:sSubPr>
                      <m:e>
                        <m:r>
                          <a:rPr lang="es-ES" sz="2400" b="0" i="1" smtClean="0">
                            <a:solidFill>
                              <a:schemeClr val="tx1"/>
                            </a:solidFill>
                            <a:effectLst/>
                            <a:latin typeface="Cambria Math" panose="02040503050406030204" pitchFamily="18" charset="0"/>
                            <a:ea typeface="Calibri" panose="020F0502020204030204" pitchFamily="34" charset="0"/>
                          </a:rPr>
                          <m:t>𝑦</m:t>
                        </m:r>
                      </m:e>
                      <m:sub>
                        <m:r>
                          <a:rPr lang="es-CL" sz="2400" i="1">
                            <a:solidFill>
                              <a:schemeClr val="tx1"/>
                            </a:solidFill>
                            <a:effectLst/>
                            <a:latin typeface="Cambria Math" panose="02040503050406030204" pitchFamily="18" charset="0"/>
                            <a:ea typeface="Calibri" panose="020F0502020204030204" pitchFamily="34" charset="0"/>
                          </a:rPr>
                          <m:t>𝑡</m:t>
                        </m:r>
                        <m:r>
                          <a:rPr lang="es-CL" sz="2400" i="1">
                            <a:solidFill>
                              <a:schemeClr val="tx1"/>
                            </a:solidFill>
                            <a:effectLst/>
                            <a:latin typeface="Cambria Math" panose="02040503050406030204" pitchFamily="18" charset="0"/>
                            <a:ea typeface="Calibri" panose="020F0502020204030204" pitchFamily="34" charset="0"/>
                          </a:rPr>
                          <m:t>−</m:t>
                        </m:r>
                        <m:r>
                          <a:rPr lang="es-ES" sz="2400" b="0" i="1" smtClean="0">
                            <a:solidFill>
                              <a:schemeClr val="tx1"/>
                            </a:solidFill>
                            <a:effectLst/>
                            <a:latin typeface="Cambria Math" panose="02040503050406030204" pitchFamily="18" charset="0"/>
                            <a:ea typeface="Calibri" panose="020F0502020204030204" pitchFamily="34" charset="0"/>
                          </a:rPr>
                          <m:t>𝑘</m:t>
                        </m:r>
                      </m:sub>
                    </m:sSub>
                  </m:oMath>
                </a14:m>
                <a:r>
                  <a:rPr lang="es-CL" dirty="0">
                    <a:solidFill>
                      <a:schemeClr val="tx1"/>
                    </a:solidFill>
                    <a:effectLst/>
                    <a:latin typeface="Arial" panose="020B0604020202020204" pitchFamily="34" charset="0"/>
                    <a:ea typeface="Times New Roman" panose="02020603050405020304" pitchFamily="18" charset="0"/>
                  </a:rPr>
                  <a:t>. </a:t>
                </a:r>
              </a:p>
              <a:p>
                <a:pPr marL="0" indent="0" algn="just">
                  <a:spcAft>
                    <a:spcPts val="800"/>
                  </a:spcAft>
                  <a:buNone/>
                </a:pPr>
                <a:r>
                  <a:rPr lang="es-CL" dirty="0">
                    <a:solidFill>
                      <a:schemeClr val="tx1"/>
                    </a:solidFill>
                    <a:effectLst/>
                    <a:latin typeface="Arial" panose="020B0604020202020204" pitchFamily="34" charset="0"/>
                    <a:ea typeface="Calibri" panose="020F0502020204030204" pitchFamily="34" charset="0"/>
                  </a:rPr>
                  <a:t>El primer adelanto de una serie de tiempo </a:t>
                </a:r>
                <a14:m>
                  <m:oMath xmlns:m="http://schemas.openxmlformats.org/officeDocument/2006/math">
                    <m:sSub>
                      <m:sSubPr>
                        <m:ctrlPr>
                          <a:rPr lang="es-ES" sz="2400" i="1">
                            <a:solidFill>
                              <a:schemeClr val="tx1"/>
                            </a:solidFill>
                            <a:effectLst/>
                            <a:latin typeface="Cambria Math" panose="02040503050406030204" pitchFamily="18" charset="0"/>
                            <a:ea typeface="Calibri" panose="020F0502020204030204" pitchFamily="34" charset="0"/>
                          </a:rPr>
                        </m:ctrlPr>
                      </m:sSubPr>
                      <m:e>
                        <m:r>
                          <a:rPr lang="es-ES" sz="2400" b="0" i="1" smtClean="0">
                            <a:solidFill>
                              <a:schemeClr val="tx1"/>
                            </a:solidFill>
                            <a:effectLst/>
                            <a:latin typeface="Cambria Math" panose="02040503050406030204" pitchFamily="18" charset="0"/>
                            <a:ea typeface="Calibri" panose="020F0502020204030204" pitchFamily="34" charset="0"/>
                          </a:rPr>
                          <m:t>𝑦</m:t>
                        </m:r>
                      </m:e>
                      <m:sub>
                        <m:r>
                          <a:rPr lang="es-CL" sz="2400" i="1">
                            <a:solidFill>
                              <a:schemeClr val="tx1"/>
                            </a:solidFill>
                            <a:effectLst/>
                            <a:latin typeface="Cambria Math" panose="02040503050406030204" pitchFamily="18" charset="0"/>
                            <a:ea typeface="Calibri" panose="020F0502020204030204" pitchFamily="34" charset="0"/>
                          </a:rPr>
                          <m:t>𝑡</m:t>
                        </m:r>
                      </m:sub>
                    </m:sSub>
                  </m:oMath>
                </a14:m>
                <a:r>
                  <a:rPr lang="es-CL" dirty="0">
                    <a:solidFill>
                      <a:schemeClr val="tx1"/>
                    </a:solidFill>
                    <a:effectLst/>
                    <a:latin typeface="Arial" panose="020B0604020202020204" pitchFamily="34" charset="0"/>
                    <a:ea typeface="Times New Roman" panose="02020603050405020304" pitchFamily="18" charset="0"/>
                  </a:rPr>
                  <a:t> </a:t>
                </a:r>
                <a:r>
                  <a:rPr lang="es-CL" dirty="0">
                    <a:solidFill>
                      <a:schemeClr val="tx1"/>
                    </a:solidFill>
                    <a:effectLst/>
                    <a:latin typeface="Arial" panose="020B0604020202020204" pitchFamily="34" charset="0"/>
                    <a:ea typeface="Calibri" panose="020F0502020204030204" pitchFamily="34" charset="0"/>
                  </a:rPr>
                  <a:t>es </a:t>
                </a:r>
                <a14:m>
                  <m:oMath xmlns:m="http://schemas.openxmlformats.org/officeDocument/2006/math">
                    <m:sSub>
                      <m:sSubPr>
                        <m:ctrlPr>
                          <a:rPr lang="es-ES" sz="2400" i="1">
                            <a:solidFill>
                              <a:schemeClr val="tx1"/>
                            </a:solidFill>
                            <a:effectLst/>
                            <a:latin typeface="Cambria Math" panose="02040503050406030204" pitchFamily="18" charset="0"/>
                            <a:ea typeface="Calibri" panose="020F0502020204030204" pitchFamily="34" charset="0"/>
                          </a:rPr>
                        </m:ctrlPr>
                      </m:sSubPr>
                      <m:e>
                        <m:r>
                          <a:rPr lang="es-ES" sz="2400" b="0" i="1" smtClean="0">
                            <a:solidFill>
                              <a:schemeClr val="tx1"/>
                            </a:solidFill>
                            <a:effectLst/>
                            <a:latin typeface="Cambria Math" panose="02040503050406030204" pitchFamily="18" charset="0"/>
                            <a:ea typeface="Calibri" panose="020F0502020204030204" pitchFamily="34" charset="0"/>
                          </a:rPr>
                          <m:t>𝑦</m:t>
                        </m:r>
                      </m:e>
                      <m:sub>
                        <m:r>
                          <a:rPr lang="es-CL" sz="2400" i="1">
                            <a:solidFill>
                              <a:schemeClr val="tx1"/>
                            </a:solidFill>
                            <a:effectLst/>
                            <a:latin typeface="Cambria Math" panose="02040503050406030204" pitchFamily="18" charset="0"/>
                            <a:ea typeface="Calibri" panose="020F0502020204030204" pitchFamily="34" charset="0"/>
                          </a:rPr>
                          <m:t>𝑡</m:t>
                        </m:r>
                        <m:r>
                          <a:rPr lang="es-CL" sz="2400" i="1">
                            <a:solidFill>
                              <a:schemeClr val="tx1"/>
                            </a:solidFill>
                            <a:effectLst/>
                            <a:latin typeface="Cambria Math" panose="02040503050406030204" pitchFamily="18" charset="0"/>
                            <a:ea typeface="Calibri" panose="020F0502020204030204" pitchFamily="34" charset="0"/>
                          </a:rPr>
                          <m:t>+1</m:t>
                        </m:r>
                      </m:sub>
                    </m:sSub>
                  </m:oMath>
                </a14:m>
                <a:r>
                  <a:rPr lang="es-CL" dirty="0">
                    <a:solidFill>
                      <a:schemeClr val="tx1"/>
                    </a:solidFill>
                    <a:effectLst/>
                    <a:latin typeface="Arial" panose="020B0604020202020204" pitchFamily="34" charset="0"/>
                    <a:ea typeface="Times New Roman" panose="02020603050405020304" pitchFamily="18" charset="0"/>
                  </a:rPr>
                  <a:t> </a:t>
                </a:r>
                <a:r>
                  <a:rPr lang="es-CL" dirty="0">
                    <a:solidFill>
                      <a:schemeClr val="tx1"/>
                    </a:solidFill>
                    <a:effectLst/>
                    <a:latin typeface="Arial" panose="020B0604020202020204" pitchFamily="34" charset="0"/>
                    <a:ea typeface="Calibri" panose="020F0502020204030204" pitchFamily="34" charset="0"/>
                  </a:rPr>
                  <a:t>y el adelanto k-</a:t>
                </a:r>
                <a:r>
                  <a:rPr lang="es-CL" dirty="0" err="1">
                    <a:solidFill>
                      <a:schemeClr val="tx1"/>
                    </a:solidFill>
                    <a:effectLst/>
                    <a:latin typeface="Arial" panose="020B0604020202020204" pitchFamily="34" charset="0"/>
                    <a:ea typeface="Calibri" panose="020F0502020204030204" pitchFamily="34" charset="0"/>
                  </a:rPr>
                  <a:t>ésimo</a:t>
                </a:r>
                <a:r>
                  <a:rPr lang="es-CL" dirty="0">
                    <a:solidFill>
                      <a:schemeClr val="tx1"/>
                    </a:solidFill>
                    <a:effectLst/>
                    <a:latin typeface="Arial" panose="020B0604020202020204" pitchFamily="34" charset="0"/>
                    <a:ea typeface="Calibri" panose="020F0502020204030204" pitchFamily="34" charset="0"/>
                  </a:rPr>
                  <a:t> es </a:t>
                </a:r>
                <a14:m>
                  <m:oMath xmlns:m="http://schemas.openxmlformats.org/officeDocument/2006/math">
                    <m:sSub>
                      <m:sSubPr>
                        <m:ctrlPr>
                          <a:rPr lang="es-ES" sz="2400" i="1">
                            <a:solidFill>
                              <a:schemeClr val="tx1"/>
                            </a:solidFill>
                            <a:effectLst/>
                            <a:latin typeface="Cambria Math" panose="02040503050406030204" pitchFamily="18" charset="0"/>
                            <a:ea typeface="Calibri" panose="020F0502020204030204" pitchFamily="34" charset="0"/>
                          </a:rPr>
                        </m:ctrlPr>
                      </m:sSubPr>
                      <m:e>
                        <m:r>
                          <a:rPr lang="es-ES" sz="2400" b="0" i="1" smtClean="0">
                            <a:solidFill>
                              <a:schemeClr val="tx1"/>
                            </a:solidFill>
                            <a:effectLst/>
                            <a:latin typeface="Cambria Math" panose="02040503050406030204" pitchFamily="18" charset="0"/>
                            <a:ea typeface="Calibri" panose="020F0502020204030204" pitchFamily="34" charset="0"/>
                          </a:rPr>
                          <m:t>𝑦</m:t>
                        </m:r>
                      </m:e>
                      <m:sub>
                        <m:r>
                          <a:rPr lang="es-CL" sz="2400" i="1">
                            <a:solidFill>
                              <a:schemeClr val="tx1"/>
                            </a:solidFill>
                            <a:effectLst/>
                            <a:latin typeface="Cambria Math" panose="02040503050406030204" pitchFamily="18" charset="0"/>
                            <a:ea typeface="Calibri" panose="020F0502020204030204" pitchFamily="34" charset="0"/>
                          </a:rPr>
                          <m:t>𝑡</m:t>
                        </m:r>
                        <m:r>
                          <a:rPr lang="es-CL" sz="2400" i="1">
                            <a:solidFill>
                              <a:schemeClr val="tx1"/>
                            </a:solidFill>
                            <a:effectLst/>
                            <a:latin typeface="Cambria Math" panose="02040503050406030204" pitchFamily="18" charset="0"/>
                            <a:ea typeface="Calibri" panose="020F0502020204030204" pitchFamily="34" charset="0"/>
                          </a:rPr>
                          <m:t>+</m:t>
                        </m:r>
                        <m:r>
                          <a:rPr lang="es-ES" sz="2400" b="0" i="1" smtClean="0">
                            <a:solidFill>
                              <a:schemeClr val="tx1"/>
                            </a:solidFill>
                            <a:effectLst/>
                            <a:latin typeface="Cambria Math" panose="02040503050406030204" pitchFamily="18" charset="0"/>
                            <a:ea typeface="Calibri" panose="020F0502020204030204" pitchFamily="34" charset="0"/>
                          </a:rPr>
                          <m:t>𝑘</m:t>
                        </m:r>
                      </m:sub>
                    </m:sSub>
                  </m:oMath>
                </a14:m>
                <a:r>
                  <a:rPr lang="es-CL" dirty="0">
                    <a:solidFill>
                      <a:schemeClr val="tx1"/>
                    </a:solidFill>
                    <a:effectLst/>
                    <a:latin typeface="Arial" panose="020B0604020202020204" pitchFamily="34" charset="0"/>
                    <a:ea typeface="Times New Roman" panose="02020603050405020304" pitchFamily="18" charset="0"/>
                  </a:rPr>
                  <a:t>.</a:t>
                </a:r>
                <a:endParaRPr lang="es-ES" dirty="0">
                  <a:solidFill>
                    <a:schemeClr val="tx1"/>
                  </a:solidFill>
                  <a:effectLst/>
                  <a:latin typeface="Arial" panose="020B0604020202020204" pitchFamily="34" charset="0"/>
                  <a:ea typeface="Calibri" panose="020F0502020204030204" pitchFamily="34" charset="0"/>
                </a:endParaRPr>
              </a:p>
              <a:p>
                <a:pPr marL="0" indent="0" algn="ctr">
                  <a:spcAft>
                    <a:spcPts val="800"/>
                  </a:spcAft>
                  <a:buNone/>
                </a:pPr>
                <a:endParaRPr lang="es-ES" dirty="0">
                  <a:solidFill>
                    <a:schemeClr val="tx1"/>
                  </a:solidFill>
                  <a:effectLst/>
                  <a:latin typeface="Arial" panose="020B0604020202020204" pitchFamily="34" charset="0"/>
                  <a:ea typeface="Calibri" panose="020F0502020204030204" pitchFamily="34" charset="0"/>
                </a:endParaRPr>
              </a:p>
              <a:p>
                <a:endParaRPr lang="es-ES" sz="2400" dirty="0">
                  <a:solidFill>
                    <a:schemeClr val="tx1"/>
                  </a:solidFill>
                </a:endParaRPr>
              </a:p>
            </p:txBody>
          </p:sp>
        </mc:Choice>
        <mc:Fallback xmlns="">
          <p:sp>
            <p:nvSpPr>
              <p:cNvPr id="3" name="Marcador de contenido 2">
                <a:extLst>
                  <a:ext uri="{FF2B5EF4-FFF2-40B4-BE49-F238E27FC236}">
                    <a16:creationId xmlns:a16="http://schemas.microsoft.com/office/drawing/2014/main" id="{C2114AFD-5603-56A4-7A7D-400A8FB56ADF}"/>
                  </a:ext>
                </a:extLst>
              </p:cNvPr>
              <p:cNvSpPr>
                <a:spLocks noGrp="1" noRot="1" noChangeAspect="1" noMove="1" noResize="1" noEditPoints="1" noAdjustHandles="1" noChangeArrowheads="1" noChangeShapeType="1" noTextEdit="1"/>
              </p:cNvSpPr>
              <p:nvPr>
                <p:ph idx="1"/>
              </p:nvPr>
            </p:nvSpPr>
            <p:spPr>
              <a:xfrm>
                <a:off x="581192" y="2180496"/>
                <a:ext cx="11029615" cy="4363179"/>
              </a:xfrm>
              <a:blipFill>
                <a:blip r:embed="rId2"/>
                <a:stretch>
                  <a:fillRect l="-442"/>
                </a:stretch>
              </a:blipFill>
            </p:spPr>
            <p:txBody>
              <a:bodyPr/>
              <a:lstStyle/>
              <a:p>
                <a:r>
                  <a:rPr lang="es-CL">
                    <a:noFill/>
                  </a:rPr>
                  <a:t> </a:t>
                </a:r>
              </a:p>
            </p:txBody>
          </p:sp>
        </mc:Fallback>
      </mc:AlternateContent>
      <p:sp>
        <p:nvSpPr>
          <p:cNvPr id="4" name="Abrir llave 3">
            <a:extLst>
              <a:ext uri="{FF2B5EF4-FFF2-40B4-BE49-F238E27FC236}">
                <a16:creationId xmlns:a16="http://schemas.microsoft.com/office/drawing/2014/main" id="{9AE8A6B5-B1B9-CF8A-3EFE-746F4B5C81D4}"/>
              </a:ext>
            </a:extLst>
          </p:cNvPr>
          <p:cNvSpPr/>
          <p:nvPr/>
        </p:nvSpPr>
        <p:spPr>
          <a:xfrm rot="16200000">
            <a:off x="3843624" y="1880670"/>
            <a:ext cx="449071" cy="3096659"/>
          </a:xfrm>
          <a:prstGeom prst="leftBrace">
            <a:avLst/>
          </a:prstGeom>
          <a:ln w="28575"/>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Abrir llave 4">
            <a:extLst>
              <a:ext uri="{FF2B5EF4-FFF2-40B4-BE49-F238E27FC236}">
                <a16:creationId xmlns:a16="http://schemas.microsoft.com/office/drawing/2014/main" id="{D862E6EE-93FC-0FFF-3E3B-316EC5E79E45}"/>
              </a:ext>
            </a:extLst>
          </p:cNvPr>
          <p:cNvSpPr/>
          <p:nvPr/>
        </p:nvSpPr>
        <p:spPr>
          <a:xfrm rot="16200000">
            <a:off x="7845852" y="1880669"/>
            <a:ext cx="449069" cy="3096657"/>
          </a:xfrm>
          <a:prstGeom prst="leftBrace">
            <a:avLst/>
          </a:prstGeom>
          <a:ln w="28575"/>
        </p:spPr>
        <p:style>
          <a:lnRef idx="2">
            <a:schemeClr val="accent2"/>
          </a:lnRef>
          <a:fillRef idx="0">
            <a:schemeClr val="accent2"/>
          </a:fillRef>
          <a:effectRef idx="1">
            <a:schemeClr val="accent2"/>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nvGrpSpPr>
          <p:cNvPr id="6" name="Grupo 5">
            <a:extLst>
              <a:ext uri="{FF2B5EF4-FFF2-40B4-BE49-F238E27FC236}">
                <a16:creationId xmlns:a16="http://schemas.microsoft.com/office/drawing/2014/main" id="{7E1659EB-D99D-753F-8310-F9F5DD424344}"/>
              </a:ext>
            </a:extLst>
          </p:cNvPr>
          <p:cNvGrpSpPr/>
          <p:nvPr/>
        </p:nvGrpSpPr>
        <p:grpSpPr>
          <a:xfrm>
            <a:off x="10757121" y="808923"/>
            <a:ext cx="853686" cy="853686"/>
            <a:chOff x="10757121" y="808923"/>
            <a:chExt cx="853686" cy="853686"/>
          </a:xfrm>
        </p:grpSpPr>
        <p:sp>
          <p:nvSpPr>
            <p:cNvPr id="7" name="Elipse 6">
              <a:extLst>
                <a:ext uri="{FF2B5EF4-FFF2-40B4-BE49-F238E27FC236}">
                  <a16:creationId xmlns:a16="http://schemas.microsoft.com/office/drawing/2014/main" id="{66919F1A-8C5F-5B99-E1D2-1814CD439884}"/>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Silueta de Buda con relleno sólido">
              <a:extLst>
                <a:ext uri="{FF2B5EF4-FFF2-40B4-BE49-F238E27FC236}">
                  <a16:creationId xmlns:a16="http://schemas.microsoft.com/office/drawing/2014/main" id="{ACF14295-3CAF-90AC-D3FD-7CC99B4EA180}"/>
                </a:ext>
              </a:extLst>
            </p:cNvPr>
            <p:cNvSpPr/>
            <p:nvPr/>
          </p:nvSpPr>
          <p:spPr>
            <a:xfrm>
              <a:off x="10893312" y="933450"/>
              <a:ext cx="581025" cy="581025"/>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257920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7D18C-596F-4CBF-6C42-23E960BE7140}"/>
              </a:ext>
            </a:extLst>
          </p:cNvPr>
          <p:cNvSpPr>
            <a:spLocks noGrp="1"/>
          </p:cNvSpPr>
          <p:nvPr>
            <p:ph type="title"/>
          </p:nvPr>
        </p:nvSpPr>
        <p:spPr/>
        <p:txBody>
          <a:bodyPr/>
          <a:lstStyle/>
          <a:p>
            <a:r>
              <a:rPr lang="es-ES" dirty="0"/>
              <a:t>ESTACIONARIEDAD (STATIONARITY)</a:t>
            </a:r>
          </a:p>
        </p:txBody>
      </p:sp>
      <p:graphicFrame>
        <p:nvGraphicFramePr>
          <p:cNvPr id="9" name="Marcador de contenido 2">
            <a:extLst>
              <a:ext uri="{FF2B5EF4-FFF2-40B4-BE49-F238E27FC236}">
                <a16:creationId xmlns:a16="http://schemas.microsoft.com/office/drawing/2014/main" id="{0BB1473C-57C4-9E7C-8C8D-52FC983B2115}"/>
              </a:ext>
            </a:extLst>
          </p:cNvPr>
          <p:cNvGraphicFramePr>
            <a:graphicFrameLocks noGrp="1"/>
          </p:cNvGraphicFramePr>
          <p:nvPr>
            <p:ph idx="1"/>
            <p:extLst>
              <p:ext uri="{D42A27DB-BD31-4B8C-83A1-F6EECF244321}">
                <p14:modId xmlns:p14="http://schemas.microsoft.com/office/powerpoint/2010/main" val="2301722716"/>
              </p:ext>
            </p:extLst>
          </p:nvPr>
        </p:nvGraphicFramePr>
        <p:xfrm>
          <a:off x="580691" y="3323744"/>
          <a:ext cx="11029950" cy="3043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FE2B4AF0-CAFB-2A6C-4606-0DCE8E042C21}"/>
              </a:ext>
            </a:extLst>
          </p:cNvPr>
          <p:cNvSpPr txBox="1"/>
          <p:nvPr/>
        </p:nvSpPr>
        <p:spPr>
          <a:xfrm>
            <a:off x="488886" y="2317748"/>
            <a:ext cx="11121755" cy="1200329"/>
          </a:xfrm>
          <a:prstGeom prst="rect">
            <a:avLst/>
          </a:prstGeom>
          <a:noFill/>
        </p:spPr>
        <p:txBody>
          <a:bodyPr wrap="square">
            <a:spAutoFit/>
          </a:bodyPr>
          <a:lstStyle/>
          <a:p>
            <a:pPr lvl="0"/>
            <a:r>
              <a:rPr lang="es-ES" sz="1800" dirty="0"/>
              <a:t>Una serie de tiempo es estacionaria cuando la manera en que cambia es uniforme, es decir, donde la media y la varianza son constantes. Una serie de tiempo estacionaria no tiene tendencia ni ciclos y las variaciones son relativamente homogéneas.</a:t>
            </a:r>
            <a:endParaRPr lang="en-US" sz="1800" dirty="0"/>
          </a:p>
          <a:p>
            <a:pPr lvl="0"/>
            <a:endParaRPr lang="en-US" sz="1800" dirty="0"/>
          </a:p>
        </p:txBody>
      </p:sp>
      <p:grpSp>
        <p:nvGrpSpPr>
          <p:cNvPr id="11" name="Grupo 10">
            <a:extLst>
              <a:ext uri="{FF2B5EF4-FFF2-40B4-BE49-F238E27FC236}">
                <a16:creationId xmlns:a16="http://schemas.microsoft.com/office/drawing/2014/main" id="{1A95D32E-7C4C-C1FF-5282-D12F79FE7B57}"/>
              </a:ext>
            </a:extLst>
          </p:cNvPr>
          <p:cNvGrpSpPr/>
          <p:nvPr/>
        </p:nvGrpSpPr>
        <p:grpSpPr>
          <a:xfrm>
            <a:off x="10757121" y="808923"/>
            <a:ext cx="853686" cy="853686"/>
            <a:chOff x="10757121" y="808923"/>
            <a:chExt cx="853686" cy="853686"/>
          </a:xfrm>
        </p:grpSpPr>
        <p:sp>
          <p:nvSpPr>
            <p:cNvPr id="12" name="Elipse 11">
              <a:extLst>
                <a:ext uri="{FF2B5EF4-FFF2-40B4-BE49-F238E27FC236}">
                  <a16:creationId xmlns:a16="http://schemas.microsoft.com/office/drawing/2014/main" id="{1BC2E6D7-F316-3540-9D50-8B5A5A3CA4F9}"/>
                </a:ext>
              </a:extLst>
            </p:cNvPr>
            <p:cNvSpPr/>
            <p:nvPr/>
          </p:nvSpPr>
          <p:spPr>
            <a:xfrm>
              <a:off x="10757121" y="808923"/>
              <a:ext cx="853686" cy="853686"/>
            </a:xfrm>
            <a:prstGeom prst="ellipse">
              <a:avLst/>
            </a:prstGeom>
            <a:solidFill>
              <a:schemeClr val="accent3"/>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13" name="Rectángulo 12" descr="Silueta de Buda con relleno sólido">
              <a:extLst>
                <a:ext uri="{FF2B5EF4-FFF2-40B4-BE49-F238E27FC236}">
                  <a16:creationId xmlns:a16="http://schemas.microsoft.com/office/drawing/2014/main" id="{5661819B-903E-1D3B-8B27-3115453CC9D9}"/>
                </a:ext>
              </a:extLst>
            </p:cNvPr>
            <p:cNvSpPr/>
            <p:nvPr/>
          </p:nvSpPr>
          <p:spPr>
            <a:xfrm>
              <a:off x="10893312" y="933450"/>
              <a:ext cx="581025" cy="581025"/>
            </a:xfrm>
            <a:prstGeom prst="rect">
              <a:avLst/>
            </a:prstGeom>
            <a:blipFill>
              <a:blip r:embed="rId7">
                <a:extLs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206146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ersonalizado">
  <a:themeElements>
    <a:clrScheme name="Personalizado 1">
      <a:dk1>
        <a:sysClr val="windowText" lastClr="000000"/>
      </a:dk1>
      <a:lt1>
        <a:sysClr val="window" lastClr="FFFFFF"/>
      </a:lt1>
      <a:dk2>
        <a:srgbClr val="0E2841"/>
      </a:dk2>
      <a:lt2>
        <a:srgbClr val="E8E8E8"/>
      </a:lt2>
      <a:accent1>
        <a:srgbClr val="156082"/>
      </a:accent1>
      <a:accent2>
        <a:srgbClr val="A02B93"/>
      </a:accent2>
      <a:accent3>
        <a:srgbClr val="4EA72E"/>
      </a:accent3>
      <a:accent4>
        <a:srgbClr val="0F9ED5"/>
      </a:accent4>
      <a:accent5>
        <a:srgbClr val="E97132"/>
      </a:accent5>
      <a:accent6>
        <a:srgbClr val="196B24"/>
      </a:accent6>
      <a:hlink>
        <a:srgbClr val="467886"/>
      </a:hlink>
      <a:folHlink>
        <a:srgbClr val="96607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FCB14B3E-2B92-48B8-A334-05E7A8EE34E1}" vid="{B6EC9E21-8C82-4EB1-BBE7-A370F785D0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{DEE0B470-832C-4E26-8722-1B1A75943F86}tf56390039_win32</Template>
  <TotalTime>8533</TotalTime>
  <Words>1522</Words>
  <Application>Microsoft Office PowerPoint</Application>
  <PresentationFormat>Panorámica</PresentationFormat>
  <Paragraphs>112</Paragraphs>
  <Slides>21</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Calibri</vt:lpstr>
      <vt:lpstr>Cambria Math</vt:lpstr>
      <vt:lpstr>Gill Sans MT</vt:lpstr>
      <vt:lpstr>Times New Roman</vt:lpstr>
      <vt:lpstr>Wingdings</vt:lpstr>
      <vt:lpstr>Wingdings 2</vt:lpstr>
      <vt:lpstr>Personalizado</vt:lpstr>
      <vt:lpstr>Series de tiempo aplicadas</vt:lpstr>
      <vt:lpstr>RUTA DE APRENDIZAJE</vt:lpstr>
      <vt:lpstr>Presentación de PowerPoint</vt:lpstr>
      <vt:lpstr>CONTENIDOS</vt:lpstr>
      <vt:lpstr>ESTACIONARIEDAD</vt:lpstr>
      <vt:lpstr>ESTRUCTURA DE LOS REZAGOS</vt:lpstr>
      <vt:lpstr>ESTRUCTURA DE LOS REZAGOS</vt:lpstr>
      <vt:lpstr>ESTRUCTURA DE LOS REZAGOS</vt:lpstr>
      <vt:lpstr>ESTACIONARIEDAD (STATIONARITY)</vt:lpstr>
      <vt:lpstr>ESTACIONARIEDAD (STATIONARITY)</vt:lpstr>
      <vt:lpstr>ESTACIONARIEDAD (STATIONARITY)</vt:lpstr>
      <vt:lpstr>Presentación de PowerPoint</vt:lpstr>
      <vt:lpstr>ESTACIONARIEDAD (STATIONARITY)</vt:lpstr>
      <vt:lpstr>ESTACIONARIEDAD (STATIONARITY)</vt:lpstr>
      <vt:lpstr>ESTACIONARIEDAD (STATIONARITY)</vt:lpstr>
      <vt:lpstr>ESTACIONARIEDAD (STATIONARITY)</vt:lpstr>
      <vt:lpstr>ESTACIONARIEDAD (STATIONARITY)</vt:lpstr>
      <vt:lpstr>ESTACIONARIEDAD (STATIONARITY)</vt:lpstr>
      <vt:lpstr>ESTACIONARIEDAD (STATIONARITY)</vt:lpstr>
      <vt:lpstr>ESTACIONARIEDAD (STATIONARITY)</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Series de tiempo aplicadas</dc:title>
  <dc:creator>PAULETTE NATALIE REYES BAEZA</dc:creator>
  <cp:lastModifiedBy>PAULETTE NATALIE REYES BAEZA</cp:lastModifiedBy>
  <cp:revision>9</cp:revision>
  <dcterms:created xsi:type="dcterms:W3CDTF">2024-04-27T08:30:48Z</dcterms:created>
  <dcterms:modified xsi:type="dcterms:W3CDTF">2024-12-20T18:53:47Z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f4e9a4a-eb20-4aad-9a64-8872817c1a6f_Enabled">
    <vt:lpwstr>true</vt:lpwstr>
  </property>
  <property fmtid="{D5CDD505-2E9C-101B-9397-08002B2CF9AE}" pid="3" name="MSIP_Label_9f4e9a4a-eb20-4aad-9a64-8872817c1a6f_SetDate">
    <vt:lpwstr>2024-11-07T23:26:50Z</vt:lpwstr>
  </property>
  <property fmtid="{D5CDD505-2E9C-101B-9397-08002B2CF9AE}" pid="4" name="MSIP_Label_9f4e9a4a-eb20-4aad-9a64-8872817c1a6f_Method">
    <vt:lpwstr>Standard</vt:lpwstr>
  </property>
  <property fmtid="{D5CDD505-2E9C-101B-9397-08002B2CF9AE}" pid="5" name="MSIP_Label_9f4e9a4a-eb20-4aad-9a64-8872817c1a6f_Name">
    <vt:lpwstr>defa4170-0d19-0005-0004-bc88714345d2</vt:lpwstr>
  </property>
  <property fmtid="{D5CDD505-2E9C-101B-9397-08002B2CF9AE}" pid="6" name="MSIP_Label_9f4e9a4a-eb20-4aad-9a64-8872817c1a6f_SiteId">
    <vt:lpwstr>7a599002-001c-432c-846e-1ddca9f6b299</vt:lpwstr>
  </property>
  <property fmtid="{D5CDD505-2E9C-101B-9397-08002B2CF9AE}" pid="7" name="MSIP_Label_9f4e9a4a-eb20-4aad-9a64-8872817c1a6f_ActionId">
    <vt:lpwstr>66c0f441-aaa9-4b8b-8c6d-a14aaa7bbc0e</vt:lpwstr>
  </property>
  <property fmtid="{D5CDD505-2E9C-101B-9397-08002B2CF9AE}" pid="8" name="MSIP_Label_9f4e9a4a-eb20-4aad-9a64-8872817c1a6f_ContentBits">
    <vt:lpwstr>0</vt:lpwstr>
  </property>
</Properties>
</file>