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91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818359-83C2-41A1-8C20-FC455699E19A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A1332E-5DDD-46F3-8C53-12AFA85AB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18359-83C2-41A1-8C20-FC455699E19A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1332E-5DDD-46F3-8C53-12AFA85AB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18359-83C2-41A1-8C20-FC455699E19A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1332E-5DDD-46F3-8C53-12AFA85AB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18359-83C2-41A1-8C20-FC455699E19A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1332E-5DDD-46F3-8C53-12AFA85ABC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18359-83C2-41A1-8C20-FC455699E19A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1332E-5DDD-46F3-8C53-12AFA85ABC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18359-83C2-41A1-8C20-FC455699E19A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1332E-5DDD-46F3-8C53-12AFA85ABC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18359-83C2-41A1-8C20-FC455699E19A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1332E-5DDD-46F3-8C53-12AFA85ABC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18359-83C2-41A1-8C20-FC455699E19A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1332E-5DDD-46F3-8C53-12AFA85ABC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18359-83C2-41A1-8C20-FC455699E19A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1332E-5DDD-46F3-8C53-12AFA85AB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818359-83C2-41A1-8C20-FC455699E19A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A1332E-5DDD-46F3-8C53-12AFA85ABC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818359-83C2-41A1-8C20-FC455699E19A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A1332E-5DDD-46F3-8C53-12AFA85ABC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818359-83C2-41A1-8C20-FC455699E19A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A1332E-5DDD-46F3-8C53-12AFA85ABC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1: Why do we communicate?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Interpersonal Communication 1030</a:t>
            </a:r>
          </a:p>
          <a:p>
            <a:r>
              <a:rPr lang="en-US" dirty="0" smtClean="0"/>
              <a:t>Professor </a:t>
            </a:r>
            <a:r>
              <a:rPr lang="en-US" dirty="0" smtClean="0"/>
              <a:t>Ben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/>
              <a:t>Channel-</a:t>
            </a:r>
            <a:r>
              <a:rPr lang="en-US" dirty="0"/>
              <a:t>A pathway through which messages are conveyed.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Decode-</a:t>
            </a:r>
            <a:r>
              <a:rPr lang="en-US" dirty="0" smtClean="0"/>
              <a:t> </a:t>
            </a:r>
            <a:r>
              <a:rPr lang="en-US" dirty="0" smtClean="0"/>
              <a:t>To interpret or give meaning to a message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Receiver- </a:t>
            </a:r>
            <a:r>
              <a:rPr lang="en-US" dirty="0" smtClean="0"/>
              <a:t>The party who interprets a message.</a:t>
            </a:r>
          </a:p>
          <a:p>
            <a:pPr marL="109728" indent="0">
              <a:buNone/>
            </a:pPr>
            <a:r>
              <a:rPr lang="en-US" b="1" dirty="0" smtClean="0"/>
              <a:t>Noise-</a:t>
            </a:r>
            <a:r>
              <a:rPr lang="en-US" dirty="0" smtClean="0"/>
              <a:t>Anything that interferes with the encoding or decoding of the message</a:t>
            </a:r>
          </a:p>
          <a:p>
            <a:pPr marL="109728" indent="0">
              <a:buNone/>
            </a:pPr>
            <a:r>
              <a:rPr lang="en-US" dirty="0" smtClean="0"/>
              <a:t>-physical noise</a:t>
            </a:r>
          </a:p>
          <a:p>
            <a:pPr marL="109728" indent="0">
              <a:buNone/>
            </a:pPr>
            <a:r>
              <a:rPr lang="en-US" dirty="0" smtClean="0"/>
              <a:t>-</a:t>
            </a:r>
            <a:r>
              <a:rPr lang="en-US" dirty="0" smtClean="0"/>
              <a:t>psychological </a:t>
            </a:r>
            <a:r>
              <a:rPr lang="en-US" dirty="0" smtClean="0"/>
              <a:t>noise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What types of physical/psychological </a:t>
            </a:r>
            <a:r>
              <a:rPr lang="en-US" dirty="0" smtClean="0"/>
              <a:t>examples of noise can you think of?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Action Model </a:t>
            </a:r>
            <a:r>
              <a:rPr lang="en-US" dirty="0" err="1" smtClean="0"/>
              <a:t>Cntd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5562600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/>
              <a:t>Noise-</a:t>
            </a:r>
            <a:r>
              <a:rPr lang="en-US" dirty="0"/>
              <a:t>Anything that interferes with the encoding or decoding of the </a:t>
            </a:r>
            <a:r>
              <a:rPr lang="en-US" dirty="0" smtClean="0"/>
              <a:t>message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Types of Noise: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-physical noise</a:t>
            </a:r>
          </a:p>
          <a:p>
            <a:pPr marL="109728" indent="0">
              <a:buNone/>
            </a:pPr>
            <a:r>
              <a:rPr lang="en-US" dirty="0"/>
              <a:t>-psychological </a:t>
            </a:r>
            <a:r>
              <a:rPr lang="en-US" dirty="0" smtClean="0"/>
              <a:t>noise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What types of physical/psychological examples of noise can you think of?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Physical</a:t>
            </a:r>
            <a:r>
              <a:rPr lang="en-US" dirty="0" smtClean="0"/>
              <a:t>, psychological, and physiological noise can cause us to misunderstand or misinterpret what is said.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“That is</a:t>
            </a:r>
            <a:r>
              <a:rPr lang="en-US" b="1" dirty="0" smtClean="0"/>
              <a:t> NOT </a:t>
            </a:r>
            <a:r>
              <a:rPr lang="en-US" dirty="0" smtClean="0"/>
              <a:t>what I meant.”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709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Action Model </a:t>
            </a:r>
            <a:r>
              <a:rPr lang="en-US" dirty="0" err="1" smtClean="0"/>
              <a:t>Cntd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Includes all the same elements of the action model except for </a:t>
            </a:r>
            <a:r>
              <a:rPr lang="en-US" b="1" dirty="0" smtClean="0"/>
              <a:t>2 </a:t>
            </a:r>
            <a:r>
              <a:rPr lang="en-US" dirty="0" smtClean="0"/>
              <a:t>things.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1.Recognizes </a:t>
            </a:r>
            <a:r>
              <a:rPr lang="en-US" dirty="0" smtClean="0"/>
              <a:t>communication as a two-way </a:t>
            </a:r>
            <a:r>
              <a:rPr lang="en-US" dirty="0" smtClean="0"/>
              <a:t>process</a:t>
            </a:r>
            <a:r>
              <a:rPr lang="en-US" dirty="0"/>
              <a:t>.</a:t>
            </a:r>
            <a:endParaRPr lang="en-US" dirty="0" smtClean="0"/>
          </a:p>
          <a:p>
            <a:pPr marL="624078" indent="-514350">
              <a:buAutoNum type="arabicPeriod"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2. Adds 2 elements to the mix: Feedback and Context.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“Every action has a reaction</a:t>
            </a:r>
            <a:r>
              <a:rPr lang="en-US" dirty="0" smtClean="0"/>
              <a:t>.”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Feedback-</a:t>
            </a:r>
            <a:r>
              <a:rPr lang="en-US" dirty="0" smtClean="0"/>
              <a:t>Verbal and non-verbal responses to a message.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 you respond to what someone is telling you</a:t>
            </a:r>
          </a:p>
          <a:p>
            <a:pPr marL="109728" indent="0">
              <a:buNone/>
            </a:pPr>
            <a:r>
              <a:rPr lang="en-US" dirty="0" smtClean="0"/>
              <a:t>-communication becomes a two-way </a:t>
            </a:r>
            <a:r>
              <a:rPr lang="en-US" dirty="0" smtClean="0"/>
              <a:t>process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What can affect feedback?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 Model </a:t>
            </a:r>
            <a:r>
              <a:rPr lang="en-US" dirty="0" err="1" smtClean="0"/>
              <a:t>Cntd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Context-</a:t>
            </a:r>
            <a:r>
              <a:rPr lang="en-US" dirty="0" smtClean="0"/>
              <a:t> The physical or psychological environment in which communication </a:t>
            </a:r>
            <a:r>
              <a:rPr lang="en-US" dirty="0" smtClean="0"/>
              <a:t>occurs.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Physical Context- </a:t>
            </a:r>
            <a:r>
              <a:rPr lang="en-US" dirty="0" smtClean="0"/>
              <a:t>where you are physically interacting with each other.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Psychological </a:t>
            </a:r>
            <a:r>
              <a:rPr lang="en-US" b="1" dirty="0" smtClean="0"/>
              <a:t>context- </a:t>
            </a:r>
            <a:r>
              <a:rPr lang="en-US" dirty="0" smtClean="0"/>
              <a:t>state of mind, formality of the situation, how EMOTIONALLY </a:t>
            </a:r>
            <a:r>
              <a:rPr lang="en-US" dirty="0" smtClean="0"/>
              <a:t>charged </a:t>
            </a:r>
            <a:r>
              <a:rPr lang="en-US" dirty="0" smtClean="0"/>
              <a:t>the situation is.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What is appropriate in one context may not be appropriate in others.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/>
              <a:t>E</a:t>
            </a:r>
            <a:r>
              <a:rPr lang="en-US" dirty="0" smtClean="0"/>
              <a:t>xamples </a:t>
            </a:r>
            <a:r>
              <a:rPr lang="en-US" dirty="0" smtClean="0"/>
              <a:t>of </a:t>
            </a:r>
            <a:r>
              <a:rPr lang="en-US" b="1" dirty="0" smtClean="0"/>
              <a:t>psychological/physical context(s) </a:t>
            </a:r>
            <a:r>
              <a:rPr lang="en-US" dirty="0" smtClean="0"/>
              <a:t>that can affect communication?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Interaction Model </a:t>
            </a:r>
            <a:r>
              <a:rPr lang="en-US" dirty="0" err="1" smtClean="0"/>
              <a:t>Cntd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Transaction Model- The transaction model recognizes that both people in a conversation are simultaneously senders and receivers.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Which model do you think works best</a:t>
            </a:r>
            <a:r>
              <a:rPr lang="en-US" dirty="0" smtClean="0"/>
              <a:t>?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1. Action Model</a:t>
            </a:r>
          </a:p>
          <a:p>
            <a:pPr marL="109728" indent="0">
              <a:buNone/>
            </a:pPr>
            <a:r>
              <a:rPr lang="en-US" dirty="0" smtClean="0"/>
              <a:t>2. Interaction Model</a:t>
            </a:r>
          </a:p>
          <a:p>
            <a:pPr marL="109728" indent="0">
              <a:buNone/>
            </a:pPr>
            <a:r>
              <a:rPr lang="en-US" dirty="0" smtClean="0"/>
              <a:t>3. Transaction Model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The Transaction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1. Communication Relies on Multiple Channels</a:t>
            </a:r>
          </a:p>
          <a:p>
            <a:pPr marL="109728" indent="0">
              <a:buNone/>
            </a:pPr>
            <a:r>
              <a:rPr lang="en-US" dirty="0" smtClean="0"/>
              <a:t>Facial expressions, gestures, tone of voice, touch, physical appearance.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Channel-rich context- </a:t>
            </a:r>
            <a:r>
              <a:rPr lang="en-US" dirty="0" smtClean="0"/>
              <a:t>A communication context involving many channels at once.</a:t>
            </a:r>
          </a:p>
          <a:p>
            <a:pPr marL="109728" indent="0">
              <a:buNone/>
            </a:pPr>
            <a:r>
              <a:rPr lang="en-US" dirty="0" smtClean="0"/>
              <a:t>-face-to-face </a:t>
            </a:r>
            <a:r>
              <a:rPr lang="en-US" dirty="0" smtClean="0"/>
              <a:t>interactions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Channel-lean context- </a:t>
            </a:r>
            <a:r>
              <a:rPr lang="en-US" dirty="0" smtClean="0"/>
              <a:t>A communication context involving few channels at once.</a:t>
            </a:r>
          </a:p>
          <a:p>
            <a:pPr marL="109728" indent="0">
              <a:buNone/>
            </a:pPr>
            <a:r>
              <a:rPr lang="en-US" dirty="0" smtClean="0"/>
              <a:t>-text messaging (relies only on text)</a:t>
            </a:r>
          </a:p>
          <a:p>
            <a:pPr marL="109728" indent="0">
              <a:buNone/>
            </a:pPr>
            <a:r>
              <a:rPr lang="en-US" dirty="0" smtClean="0"/>
              <a:t>-lose voice and gesture</a:t>
            </a:r>
          </a:p>
          <a:p>
            <a:pPr marL="109728" indent="0">
              <a:buNone/>
            </a:pPr>
            <a:r>
              <a:rPr lang="en-US" dirty="0" smtClean="0"/>
              <a:t>-we pay attention to the words more carefully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991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Six Characteristics of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500" b="1" dirty="0" smtClean="0"/>
              <a:t>2. Communication passes through perceptual filters</a:t>
            </a:r>
            <a:r>
              <a:rPr lang="en-US" sz="2500" b="1" dirty="0" smtClean="0"/>
              <a:t>.</a:t>
            </a:r>
          </a:p>
          <a:p>
            <a:pPr marL="109728" indent="0">
              <a:buNone/>
            </a:pPr>
            <a:endParaRPr lang="en-US" sz="2500" b="1" dirty="0" smtClean="0"/>
          </a:p>
          <a:p>
            <a:pPr marL="109728" indent="0">
              <a:buNone/>
            </a:pPr>
            <a:r>
              <a:rPr lang="en-US" sz="2500" b="1" dirty="0" smtClean="0"/>
              <a:t>Filters-</a:t>
            </a:r>
            <a:r>
              <a:rPr lang="en-US" sz="2500" dirty="0" smtClean="0"/>
              <a:t> air, water, light-when something passes through it comes out a little different</a:t>
            </a:r>
          </a:p>
          <a:p>
            <a:pPr marL="109728" indent="0">
              <a:buNone/>
            </a:pPr>
            <a:r>
              <a:rPr lang="en-US" sz="2500" dirty="0" smtClean="0"/>
              <a:t>-What </a:t>
            </a:r>
            <a:r>
              <a:rPr lang="en-US" sz="2500" dirty="0" smtClean="0"/>
              <a:t>one persons says is not always what the other person hears. </a:t>
            </a:r>
            <a:endParaRPr lang="en-US" sz="2500" dirty="0" smtClean="0"/>
          </a:p>
          <a:p>
            <a:pPr marL="109728" indent="0">
              <a:buNone/>
            </a:pPr>
            <a:endParaRPr lang="en-US" sz="2500" dirty="0" smtClean="0"/>
          </a:p>
          <a:p>
            <a:pPr marL="109728" indent="0">
              <a:buNone/>
            </a:pPr>
            <a:r>
              <a:rPr lang="en-US" sz="2500" b="1" dirty="0" smtClean="0"/>
              <a:t>Personal filters- </a:t>
            </a:r>
            <a:r>
              <a:rPr lang="en-US" sz="2500" dirty="0" smtClean="0"/>
              <a:t>perceptions, experience, biases, and beliefs.</a:t>
            </a:r>
          </a:p>
          <a:p>
            <a:pPr marL="109728" indent="0">
              <a:buNone/>
            </a:pPr>
            <a:r>
              <a:rPr lang="en-US" sz="2500" dirty="0" smtClean="0"/>
              <a:t>-Perception </a:t>
            </a:r>
            <a:r>
              <a:rPr lang="en-US" sz="2500" dirty="0" smtClean="0"/>
              <a:t>can weigh heavily on how others interpret what we communicate. </a:t>
            </a:r>
            <a:endParaRPr lang="en-US" sz="2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Six Characteristics of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 smtClean="0"/>
              <a:t>3. People give communication its meaning. </a:t>
            </a:r>
          </a:p>
          <a:p>
            <a:pPr marL="109728" indent="0">
              <a:buNone/>
            </a:pPr>
            <a:r>
              <a:rPr lang="en-US" dirty="0" smtClean="0"/>
              <a:t>Alone a word has no meaning; just a set of marks on a piece of paper or a monitor.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Symbol-</a:t>
            </a:r>
            <a:r>
              <a:rPr lang="en-US" dirty="0"/>
              <a:t> </a:t>
            </a:r>
            <a:r>
              <a:rPr lang="en-US" dirty="0" smtClean="0"/>
              <a:t>A representation of an idea.</a:t>
            </a:r>
          </a:p>
          <a:p>
            <a:pPr marL="109728" indent="0">
              <a:buNone/>
            </a:pPr>
            <a:r>
              <a:rPr lang="en-US" dirty="0" smtClean="0"/>
              <a:t>Language is arbitrary- it means what we decide it to mean. </a:t>
            </a:r>
          </a:p>
          <a:p>
            <a:pPr marL="109728" indent="0">
              <a:buNone/>
            </a:pPr>
            <a:r>
              <a:rPr lang="en-US" dirty="0" smtClean="0"/>
              <a:t>Examples: Pot, flat, cell, </a:t>
            </a:r>
            <a:r>
              <a:rPr lang="en-US" dirty="0" smtClean="0"/>
              <a:t>biscuit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Can you think of any other examples?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Six Characteristics of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4. Communication has literal meanings and relational implications</a:t>
            </a:r>
            <a:r>
              <a:rPr lang="en-US" b="1" dirty="0" smtClean="0"/>
              <a:t>.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Content dimension- </a:t>
            </a:r>
            <a:r>
              <a:rPr lang="en-US" dirty="0" smtClean="0"/>
              <a:t>Literal information that is communicated by a message.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“I’m feeling down today.”</a:t>
            </a:r>
          </a:p>
          <a:p>
            <a:pPr marL="109728" indent="0">
              <a:buNone/>
            </a:pPr>
            <a:r>
              <a:rPr lang="en-US" dirty="0" smtClean="0"/>
              <a:t>“I’m sick and tired of that restaurant.”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Six Characteristics of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endParaRPr lang="en-US" b="1" dirty="0"/>
          </a:p>
          <a:p>
            <a:pPr marL="109728" indent="0" algn="ctr">
              <a:buNone/>
            </a:pPr>
            <a:r>
              <a:rPr lang="en-US" b="1" dirty="0" smtClean="0"/>
              <a:t>Communication Meets Physical </a:t>
            </a:r>
            <a:r>
              <a:rPr lang="en-US" b="1" dirty="0" smtClean="0"/>
              <a:t>Needs</a:t>
            </a:r>
            <a:endParaRPr lang="en-US" b="1" dirty="0"/>
          </a:p>
          <a:p>
            <a:pPr algn="ctr"/>
            <a:endParaRPr lang="en-US" b="1" dirty="0" smtClean="0"/>
          </a:p>
          <a:p>
            <a:pPr marL="109728" indent="0">
              <a:buNone/>
            </a:pPr>
            <a:r>
              <a:rPr lang="en-US" dirty="0" smtClean="0"/>
              <a:t>1. Communication helps us maintain physical and mental well-being</a:t>
            </a:r>
          </a:p>
          <a:p>
            <a:pPr marL="109728" indent="0">
              <a:buNone/>
            </a:pPr>
            <a:r>
              <a:rPr lang="en-US" dirty="0" smtClean="0"/>
              <a:t>	-</a:t>
            </a:r>
            <a:r>
              <a:rPr lang="en-US" dirty="0" smtClean="0"/>
              <a:t>We are inherently social beings</a:t>
            </a:r>
          </a:p>
          <a:p>
            <a:pPr marL="109728" indent="0">
              <a:buNone/>
            </a:pPr>
            <a:r>
              <a:rPr lang="en-US" dirty="0" smtClean="0"/>
              <a:t>	-</a:t>
            </a:r>
            <a:r>
              <a:rPr lang="en-US" dirty="0" smtClean="0"/>
              <a:t>When we are denied communication </a:t>
            </a:r>
            <a:r>
              <a:rPr lang="en-US" dirty="0" smtClean="0"/>
              <a:t>	  	  opportunities </a:t>
            </a:r>
            <a:r>
              <a:rPr lang="en-US" dirty="0" smtClean="0"/>
              <a:t>our health can suffer </a:t>
            </a:r>
            <a:r>
              <a:rPr lang="en-US" dirty="0" smtClean="0"/>
              <a:t>	  	(</a:t>
            </a:r>
            <a:r>
              <a:rPr lang="en-US" dirty="0" err="1" smtClean="0"/>
              <a:t>Ex.solitary</a:t>
            </a:r>
            <a:r>
              <a:rPr lang="en-US" dirty="0" smtClean="0"/>
              <a:t> confinement)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Social </a:t>
            </a:r>
            <a:r>
              <a:rPr lang="en-US" b="1" dirty="0" smtClean="0"/>
              <a:t>Isolation</a:t>
            </a:r>
          </a:p>
          <a:p>
            <a:pPr marL="109728" indent="0">
              <a:buNone/>
            </a:pPr>
            <a:r>
              <a:rPr lang="en-US" dirty="0" smtClean="0"/>
              <a:t>Poverty, homelessness, metal illness, obesity</a:t>
            </a:r>
          </a:p>
          <a:p>
            <a:pPr marL="109728" indent="0">
              <a:buNone/>
            </a:pPr>
            <a:r>
              <a:rPr lang="en-US" dirty="0" smtClean="0"/>
              <a:t>	-</a:t>
            </a:r>
            <a:r>
              <a:rPr lang="en-US" dirty="0" smtClean="0"/>
              <a:t>tend to have a lack of quality interaction </a:t>
            </a:r>
            <a:r>
              <a:rPr lang="en-US" dirty="0" smtClean="0"/>
              <a:t>	  with </a:t>
            </a:r>
            <a:r>
              <a:rPr lang="en-US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25707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Relational Dimension- </a:t>
            </a:r>
            <a:r>
              <a:rPr lang="en-US" dirty="0" smtClean="0"/>
              <a:t>Signals about the relationship in which a message is being communicated.</a:t>
            </a:r>
          </a:p>
          <a:p>
            <a:pPr marL="109728" indent="0">
              <a:buNone/>
            </a:pPr>
            <a:r>
              <a:rPr lang="en-US" dirty="0" smtClean="0"/>
              <a:t>-Sends a signal of the type </a:t>
            </a:r>
            <a:r>
              <a:rPr lang="en-US" dirty="0" smtClean="0"/>
              <a:t>of </a:t>
            </a:r>
            <a:r>
              <a:rPr lang="en-US" dirty="0" smtClean="0"/>
              <a:t>relationship you have with the other communicator.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err="1" smtClean="0"/>
              <a:t>Metacommunication</a:t>
            </a:r>
            <a:r>
              <a:rPr lang="en-US" b="1" dirty="0" smtClean="0"/>
              <a:t>- </a:t>
            </a:r>
            <a:r>
              <a:rPr lang="en-US" dirty="0" smtClean="0"/>
              <a:t>Communication about communication.</a:t>
            </a:r>
          </a:p>
          <a:p>
            <a:pPr marL="109728" indent="0">
              <a:buNone/>
            </a:pPr>
            <a:r>
              <a:rPr lang="en-US" dirty="0" smtClean="0"/>
              <a:t>-It’s not so much what you said, it’s how you said it.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Six Characteristics of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5. Communication sends a message whether intentional or unintentional. </a:t>
            </a:r>
          </a:p>
          <a:p>
            <a:pPr marL="109728" indent="0">
              <a:buNone/>
            </a:pPr>
            <a:r>
              <a:rPr lang="en-US" dirty="0" smtClean="0"/>
              <a:t>Examples: </a:t>
            </a:r>
          </a:p>
          <a:p>
            <a:pPr marL="109728" indent="0">
              <a:buNone/>
            </a:pPr>
            <a:r>
              <a:rPr lang="en-US" dirty="0" smtClean="0"/>
              <a:t>-Falling asleep in class or on the job.</a:t>
            </a:r>
          </a:p>
          <a:p>
            <a:pPr marL="109728" indent="0">
              <a:buNone/>
            </a:pPr>
            <a:r>
              <a:rPr lang="en-US" dirty="0" smtClean="0"/>
              <a:t>-</a:t>
            </a:r>
            <a:r>
              <a:rPr lang="en-US" dirty="0" smtClean="0"/>
              <a:t>Wearing a certain type of clothing.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Should unintentional messages qualify as communication? Why or Why Not?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Six Characteristics of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6. Communication is governed by rules</a:t>
            </a:r>
            <a:r>
              <a:rPr lang="en-US" b="1" dirty="0" smtClean="0"/>
              <a:t>.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dirty="0" smtClean="0"/>
              <a:t>Two types of rules. </a:t>
            </a:r>
          </a:p>
          <a:p>
            <a:pPr marL="109728" indent="0">
              <a:buNone/>
            </a:pPr>
            <a:r>
              <a:rPr lang="en-US" b="1" dirty="0" smtClean="0"/>
              <a:t>1. Explicit rule- </a:t>
            </a:r>
            <a:r>
              <a:rPr lang="en-US" dirty="0" smtClean="0"/>
              <a:t>A rule about behavior that has been clearly articulated. </a:t>
            </a:r>
          </a:p>
          <a:p>
            <a:pPr marL="109728" indent="0">
              <a:buNone/>
            </a:pPr>
            <a:r>
              <a:rPr lang="en-US" dirty="0" smtClean="0"/>
              <a:t>Ex.- employee handbook, email etiquette, text etiquette.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2. Implicit rule- </a:t>
            </a:r>
            <a:r>
              <a:rPr lang="en-US" dirty="0" smtClean="0"/>
              <a:t>A rule about behavior that has not been clearly articulated but is nonetheless understood. </a:t>
            </a:r>
            <a:endParaRPr lang="en-US" dirty="0" smtClean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Can you think of any examples?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Six Characteristics of Communication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61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Myth 1- </a:t>
            </a:r>
            <a:r>
              <a:rPr lang="en-US" dirty="0" smtClean="0"/>
              <a:t>Everyone is an expert in communication. </a:t>
            </a:r>
          </a:p>
          <a:p>
            <a:pPr marL="109728" indent="0">
              <a:buNone/>
            </a:pPr>
            <a:r>
              <a:rPr lang="en-US" dirty="0" smtClean="0"/>
              <a:t>-Experience with something is not the same as having expertise in it.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Myth 2- </a:t>
            </a:r>
            <a:r>
              <a:rPr lang="en-US" dirty="0" smtClean="0"/>
              <a:t>Communication will solve any problem. </a:t>
            </a:r>
          </a:p>
          <a:p>
            <a:pPr marL="109728" indent="0">
              <a:buNone/>
            </a:pPr>
            <a:r>
              <a:rPr lang="en-US" dirty="0" smtClean="0"/>
              <a:t>-Poor communication isn’t the cause of every problem.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Myths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06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 smtClean="0"/>
              <a:t>Myth 3- </a:t>
            </a:r>
            <a:r>
              <a:rPr lang="en-US" dirty="0" smtClean="0"/>
              <a:t>Communication can break down. </a:t>
            </a:r>
          </a:p>
          <a:p>
            <a:pPr marL="109728" indent="0">
              <a:buNone/>
            </a:pPr>
            <a:r>
              <a:rPr lang="en-US" dirty="0" smtClean="0"/>
              <a:t>-In reality we are no longer </a:t>
            </a:r>
            <a:r>
              <a:rPr lang="en-US" b="1" i="1" dirty="0" smtClean="0"/>
              <a:t>effectively </a:t>
            </a:r>
            <a:r>
              <a:rPr lang="en-US" dirty="0" smtClean="0"/>
              <a:t>communicating.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Myth 4- </a:t>
            </a:r>
            <a:r>
              <a:rPr lang="en-US" dirty="0" smtClean="0"/>
              <a:t>Communication is inherently good.</a:t>
            </a:r>
          </a:p>
          <a:p>
            <a:pPr marL="109728" indent="0">
              <a:buNone/>
            </a:pPr>
            <a:r>
              <a:rPr lang="en-US" dirty="0" smtClean="0"/>
              <a:t>Talking vs. Communicating</a:t>
            </a:r>
          </a:p>
          <a:p>
            <a:pPr marL="109728" indent="0">
              <a:buNone/>
            </a:pPr>
            <a:r>
              <a:rPr lang="en-US" b="1" dirty="0" smtClean="0"/>
              <a:t>Talking-</a:t>
            </a:r>
            <a:r>
              <a:rPr lang="en-US" dirty="0" smtClean="0"/>
              <a:t> producing words.</a:t>
            </a:r>
          </a:p>
          <a:p>
            <a:pPr marL="109728" indent="0">
              <a:buNone/>
            </a:pPr>
            <a:r>
              <a:rPr lang="en-US" b="1" dirty="0" smtClean="0"/>
              <a:t>Communicating- </a:t>
            </a:r>
            <a:r>
              <a:rPr lang="en-US" dirty="0" smtClean="0"/>
              <a:t>sharing meaning with another person in an open, supportive, and inherently positive manner.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Myths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53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Myth 5- </a:t>
            </a:r>
            <a:r>
              <a:rPr lang="en-US" dirty="0" smtClean="0"/>
              <a:t>More communication is always better. </a:t>
            </a:r>
          </a:p>
          <a:p>
            <a:pPr marL="109728" indent="0">
              <a:buNone/>
            </a:pPr>
            <a:r>
              <a:rPr lang="en-US" dirty="0" smtClean="0"/>
              <a:t>-The effectiveness of our communication-rather than the amount of communication-is often what matters.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LC4MP- Limited capacity model of motivated media message processing.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Myths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29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Characteristics of Interpersonal </a:t>
            </a:r>
            <a:r>
              <a:rPr lang="en-US" b="1" dirty="0" smtClean="0"/>
              <a:t>Communication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Interpersonal Communication- </a:t>
            </a:r>
            <a:r>
              <a:rPr lang="en-US" dirty="0" smtClean="0"/>
              <a:t>Communication that occurs between two people within the context of their relationship and that, as it evolved, helps them to negotiate and define their relationship.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We Communicate Interpersonally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2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Interpersonal communication occurs with a relationship. </a:t>
            </a:r>
            <a:endParaRPr lang="en-US" b="1" dirty="0" smtClean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Relationship- </a:t>
            </a:r>
            <a:r>
              <a:rPr lang="en-US" dirty="0" smtClean="0"/>
              <a:t>an intimate </a:t>
            </a:r>
            <a:r>
              <a:rPr lang="en-US" dirty="0" smtClean="0"/>
              <a:t>bond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Daily communication is mostly impersonal.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Impersonal- </a:t>
            </a:r>
            <a:r>
              <a:rPr lang="en-US" dirty="0" smtClean="0"/>
              <a:t>Focuses on a task rather than on a relationship. 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-Interpersonal </a:t>
            </a:r>
            <a:r>
              <a:rPr lang="en-US" dirty="0" smtClean="0"/>
              <a:t>communication evolves within relationships. </a:t>
            </a:r>
          </a:p>
          <a:p>
            <a:pPr marL="109728" indent="0">
              <a:buNone/>
            </a:pPr>
            <a:r>
              <a:rPr lang="en-US" dirty="0" smtClean="0"/>
              <a:t>-interpersonal relationships develop over time and are not done in one-shot.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Interpersonal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81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 smtClean="0"/>
              <a:t>Intrapersonal communication- </a:t>
            </a:r>
            <a:r>
              <a:rPr lang="en-US" dirty="0" smtClean="0"/>
              <a:t>Communication with oneself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Mass communication- </a:t>
            </a:r>
            <a:r>
              <a:rPr lang="en-US" dirty="0" smtClean="0"/>
              <a:t>Communication from one source to a large audience. </a:t>
            </a:r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Small group communication- </a:t>
            </a:r>
            <a:r>
              <a:rPr lang="en-US" dirty="0" smtClean="0"/>
              <a:t>Communication within small groups of three or more people. </a:t>
            </a:r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Dyad-</a:t>
            </a:r>
            <a:r>
              <a:rPr lang="en-US" dirty="0" smtClean="0"/>
              <a:t> A pair of people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83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 fontScale="92500"/>
          </a:bodyPr>
          <a:lstStyle/>
          <a:p>
            <a:pPr marL="109728" indent="0" algn="ctr">
              <a:buNone/>
            </a:pPr>
            <a:r>
              <a:rPr lang="en-US" b="1" dirty="0" smtClean="0"/>
              <a:t>3 Reasons. </a:t>
            </a:r>
          </a:p>
          <a:p>
            <a:pPr marL="109728" indent="0">
              <a:buNone/>
            </a:pPr>
            <a:r>
              <a:rPr lang="en-US" b="1" dirty="0" smtClean="0"/>
              <a:t>1. Pervasive- </a:t>
            </a:r>
            <a:r>
              <a:rPr lang="en-US" dirty="0" smtClean="0"/>
              <a:t>no matter how we do it, we are engaged in interpersonal communication everyday.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2</a:t>
            </a:r>
            <a:r>
              <a:rPr lang="en-US" b="1" dirty="0" smtClean="0"/>
              <a:t>. Relational Benefits- </a:t>
            </a:r>
            <a:r>
              <a:rPr lang="en-US" dirty="0" smtClean="0"/>
              <a:t>effective interpersonal communication can improve the quality of the relationships we have.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3. Health Benefits- </a:t>
            </a:r>
            <a:r>
              <a:rPr lang="en-US" dirty="0" smtClean="0"/>
              <a:t>Regardless of age and whether it was face-to-face or online, communicating with others can help us to manage our stress and stay healthy.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Why Interpersonal Communication Matters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8998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b="1" dirty="0" smtClean="0"/>
              <a:t>Stigma-</a:t>
            </a:r>
            <a:r>
              <a:rPr lang="en-US" dirty="0" smtClean="0"/>
              <a:t> A characteristic that discredits a person, making him or her be seen as abnormal or undesirable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What examples of stigmas can you think of?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“No one is born a competent communicator</a:t>
            </a:r>
            <a:r>
              <a:rPr lang="en-US" b="1" dirty="0" smtClean="0"/>
              <a:t>.”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dirty="0" smtClean="0"/>
              <a:t>How sociable, aggressive, or shy we are is partly determined by our </a:t>
            </a:r>
            <a:r>
              <a:rPr lang="en-US" dirty="0" smtClean="0"/>
              <a:t>“genes”.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Do you agree or disagree</a:t>
            </a:r>
            <a:r>
              <a:rPr lang="en-US" dirty="0" smtClean="0"/>
              <a:t>?</a:t>
            </a:r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r>
              <a:rPr lang="en-US" b="1" dirty="0" smtClean="0"/>
              <a:t>Communication </a:t>
            </a:r>
            <a:r>
              <a:rPr lang="en-US" b="1" dirty="0" smtClean="0"/>
              <a:t>competence- </a:t>
            </a:r>
            <a:r>
              <a:rPr lang="en-US" dirty="0" smtClean="0"/>
              <a:t>Communicating in ways that are effective and appropriate for a given situation.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Competence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26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Communication competence- </a:t>
            </a:r>
            <a:r>
              <a:rPr lang="en-US" dirty="0" smtClean="0"/>
              <a:t>Communicating in ways that are effective and appropriate for a given situation.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Communicating </a:t>
            </a:r>
            <a:r>
              <a:rPr lang="en-US" b="1" dirty="0" smtClean="0"/>
              <a:t>effectively- </a:t>
            </a:r>
            <a:r>
              <a:rPr lang="en-US" dirty="0" smtClean="0"/>
              <a:t>effective communicating involves how well your communication </a:t>
            </a:r>
            <a:r>
              <a:rPr lang="en-US" dirty="0" smtClean="0"/>
              <a:t>achieves </a:t>
            </a:r>
            <a:r>
              <a:rPr lang="en-US" dirty="0" smtClean="0"/>
              <a:t>its goals.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Communicating appropriately-</a:t>
            </a:r>
          </a:p>
          <a:p>
            <a:r>
              <a:rPr lang="en-US" dirty="0" smtClean="0"/>
              <a:t>1. Attending to the rules and expectations in a social situation.</a:t>
            </a:r>
          </a:p>
          <a:p>
            <a:r>
              <a:rPr lang="en-US" dirty="0" smtClean="0"/>
              <a:t>2.Being culture specific by understanding and acting appropriately according to cultural rules. </a:t>
            </a:r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Competence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36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1. Self-awareness </a:t>
            </a:r>
            <a:endParaRPr lang="en-US" b="1" dirty="0" smtClean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Self-monitoring- </a:t>
            </a:r>
            <a:r>
              <a:rPr lang="en-US" dirty="0" smtClean="0"/>
              <a:t>Awareness of one’s behavior and how it affects others.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-High self-monitors often have high levels of social and emotional intelligence.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Competent Communicators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31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Emotional intelligence- </a:t>
            </a:r>
            <a:r>
              <a:rPr lang="en-US" dirty="0"/>
              <a:t>The ability to perceive and understand emotions, use emotions to facilitate thought, and manage emotions constructively. </a:t>
            </a:r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-This allows them to understand people’s social behaviors and emotions accurately.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296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Competent Communicators</a:t>
            </a:r>
          </a:p>
        </p:txBody>
      </p:sp>
    </p:spTree>
    <p:extLst>
      <p:ext uri="{BB962C8B-B14F-4D97-AF65-F5344CB8AC3E}">
        <p14:creationId xmlns:p14="http://schemas.microsoft.com/office/powerpoint/2010/main" val="1751877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2. Are </a:t>
            </a:r>
            <a:r>
              <a:rPr lang="en-US" b="1" dirty="0" smtClean="0"/>
              <a:t>Adaptable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err="1" smtClean="0"/>
              <a:t>Adapatability</a:t>
            </a:r>
            <a:r>
              <a:rPr lang="en-US" b="1" dirty="0" smtClean="0"/>
              <a:t>- </a:t>
            </a:r>
            <a:r>
              <a:rPr lang="en-US" dirty="0" smtClean="0"/>
              <a:t>Competent communicators are able to assess what is appropriate and effective in a given context and modify their behavior accordingly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3. Practice </a:t>
            </a:r>
            <a:r>
              <a:rPr lang="en-US" b="1" dirty="0" smtClean="0"/>
              <a:t>empathy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Empathy- </a:t>
            </a:r>
            <a:r>
              <a:rPr lang="en-US" dirty="0" smtClean="0"/>
              <a:t>the ability to think and feel as others do, other-oriented.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Competent Communicators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30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4.  Have Cognitive Complexity</a:t>
            </a:r>
          </a:p>
          <a:p>
            <a:r>
              <a:rPr lang="en-US" dirty="0" smtClean="0"/>
              <a:t>Cognitive complexity- The ability to understand a given situation in multiple ways. </a:t>
            </a:r>
          </a:p>
          <a:p>
            <a:r>
              <a:rPr lang="en-US" dirty="0" smtClean="0"/>
              <a:t>-valuable skill</a:t>
            </a:r>
          </a:p>
          <a:p>
            <a:r>
              <a:rPr lang="en-US" dirty="0" smtClean="0"/>
              <a:t>-keeps you from jumping the wrong conclusion</a:t>
            </a:r>
          </a:p>
          <a:p>
            <a:r>
              <a:rPr lang="en-US" dirty="0" smtClean="0"/>
              <a:t>-keeps you from responding inappropriately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Competent Communicators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34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5. Have </a:t>
            </a:r>
            <a:r>
              <a:rPr lang="en-US" b="1" dirty="0" smtClean="0"/>
              <a:t>Ethics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dirty="0" smtClean="0"/>
              <a:t>Ethics- A code of morality or a set of ideas about what is right.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-treating people fairly</a:t>
            </a:r>
          </a:p>
          <a:p>
            <a:pPr marL="109728" indent="0">
              <a:buNone/>
            </a:pPr>
            <a:r>
              <a:rPr lang="en-US" dirty="0" smtClean="0"/>
              <a:t>-communicating honestly</a:t>
            </a:r>
          </a:p>
          <a:p>
            <a:pPr marL="109728" indent="0">
              <a:buNone/>
            </a:pPr>
            <a:r>
              <a:rPr lang="en-US" dirty="0" smtClean="0"/>
              <a:t>-avoiding immoral or unethical behaviors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Competent Communicators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0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b="1" dirty="0" smtClean="0"/>
              <a:t>Communication Meets Relational Needs</a:t>
            </a:r>
          </a:p>
          <a:p>
            <a:endParaRPr lang="en-US" b="1" dirty="0" smtClean="0"/>
          </a:p>
          <a:p>
            <a:pPr marL="109728" indent="0">
              <a:buNone/>
            </a:pPr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b="1" dirty="0" smtClean="0"/>
              <a:t>Communication helps us form social and personal relationships</a:t>
            </a:r>
          </a:p>
          <a:p>
            <a:pPr marL="109728" indent="0">
              <a:buNone/>
            </a:pPr>
            <a:r>
              <a:rPr lang="en-US" dirty="0" smtClean="0"/>
              <a:t>	-</a:t>
            </a:r>
            <a:r>
              <a:rPr lang="en-US" dirty="0" smtClean="0"/>
              <a:t>having a rich social life is a powerful </a:t>
            </a:r>
            <a:r>
              <a:rPr lang="en-US" dirty="0" smtClean="0"/>
              <a:t>	 	predictor </a:t>
            </a:r>
            <a:r>
              <a:rPr lang="en-US" dirty="0" smtClean="0"/>
              <a:t>of a person’s overall </a:t>
            </a:r>
            <a:r>
              <a:rPr lang="en-US" dirty="0" smtClean="0"/>
              <a:t>happiness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Meaningful </a:t>
            </a:r>
            <a:r>
              <a:rPr lang="en-US" b="1" dirty="0" smtClean="0"/>
              <a:t>Conversations</a:t>
            </a:r>
            <a:r>
              <a:rPr lang="en-US" dirty="0" smtClean="0"/>
              <a:t>-lead </a:t>
            </a:r>
            <a:r>
              <a:rPr lang="en-US" dirty="0" smtClean="0"/>
              <a:t>to </a:t>
            </a:r>
            <a:r>
              <a:rPr lang="en-US" dirty="0" smtClean="0"/>
              <a:t>happiness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Small </a:t>
            </a:r>
            <a:r>
              <a:rPr lang="en-US" b="1" dirty="0" smtClean="0"/>
              <a:t>Talk</a:t>
            </a:r>
            <a:r>
              <a:rPr lang="en-US" dirty="0" smtClean="0"/>
              <a:t>-associated </a:t>
            </a:r>
            <a:r>
              <a:rPr lang="en-US" dirty="0" smtClean="0"/>
              <a:t>with reduced well-being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547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b="1" dirty="0" smtClean="0"/>
              <a:t>Communication Fills Identity </a:t>
            </a:r>
            <a:r>
              <a:rPr lang="en-US" b="1" dirty="0" smtClean="0"/>
              <a:t>Needs</a:t>
            </a:r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3.Communication helps us decide who we are and who we want to be. </a:t>
            </a:r>
            <a:endParaRPr lang="en-US" b="1" dirty="0" smtClean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dirty="0" smtClean="0"/>
              <a:t>How we communicate with others and the way they communicate with us helps to shape how we see ourselves</a:t>
            </a:r>
            <a:r>
              <a:rPr lang="en-US" dirty="0" smtClean="0"/>
              <a:t>.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-We form our identities by comparing ourselves to </a:t>
            </a:r>
            <a:r>
              <a:rPr lang="en-US" dirty="0" smtClean="0"/>
              <a:t>others</a:t>
            </a: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Types of comparisons</a:t>
            </a:r>
          </a:p>
          <a:p>
            <a:pPr marL="109728" indent="0">
              <a:buNone/>
            </a:pPr>
            <a:r>
              <a:rPr lang="en-US" dirty="0" smtClean="0"/>
              <a:t>-Intelligence, </a:t>
            </a:r>
            <a:r>
              <a:rPr lang="en-US" dirty="0" smtClean="0"/>
              <a:t>shyness, attractiveness</a:t>
            </a: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What other comparisons can you think of?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Communication Meets Spiritual Needs</a:t>
            </a:r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4. Communication lets us share our beliefs and values with others.</a:t>
            </a:r>
          </a:p>
          <a:p>
            <a:pPr marL="109728" indent="0">
              <a:buNone/>
            </a:pPr>
            <a:r>
              <a:rPr lang="en-US" dirty="0" smtClean="0"/>
              <a:t>One important aspect of identity for many </a:t>
            </a:r>
            <a:r>
              <a:rPr lang="en-US" dirty="0" smtClean="0"/>
              <a:t>of us </a:t>
            </a:r>
            <a:r>
              <a:rPr lang="en-US" dirty="0" smtClean="0"/>
              <a:t>is our spirituality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Spirituality-</a:t>
            </a:r>
            <a:r>
              <a:rPr lang="en-US" dirty="0" smtClean="0"/>
              <a:t> Principles valued in life</a:t>
            </a:r>
          </a:p>
          <a:p>
            <a:pPr marL="109728" indent="0">
              <a:buNone/>
            </a:pPr>
            <a:r>
              <a:rPr lang="en-US" dirty="0" smtClean="0"/>
              <a:t>-I </a:t>
            </a:r>
            <a:r>
              <a:rPr lang="en-US" dirty="0" smtClean="0"/>
              <a:t>value X, You value </a:t>
            </a:r>
            <a:r>
              <a:rPr lang="en-US" dirty="0" smtClean="0"/>
              <a:t>Y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Morals- </a:t>
            </a:r>
            <a:r>
              <a:rPr lang="en-US" dirty="0" smtClean="0"/>
              <a:t>notions about right and wrong</a:t>
            </a:r>
          </a:p>
          <a:p>
            <a:pPr marL="109728" indent="0">
              <a:buNone/>
            </a:pPr>
            <a:r>
              <a:rPr lang="en-US" dirty="0" smtClean="0"/>
              <a:t>-comes from our spirituality and can vary from culture to culture (</a:t>
            </a:r>
            <a:r>
              <a:rPr lang="en-US" dirty="0" err="1" smtClean="0"/>
              <a:t>Hagakure</a:t>
            </a:r>
            <a:r>
              <a:rPr lang="en-US" dirty="0"/>
              <a:t> </a:t>
            </a:r>
            <a:r>
              <a:rPr lang="en-US" dirty="0" smtClean="0"/>
              <a:t>(Book of the Samurai), Wall Street Broker, Volunteer).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b="1" dirty="0" smtClean="0"/>
              <a:t>Communication Serves Instrumental Needs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5. Communication helps us accomplish many day-to-day tasks. </a:t>
            </a:r>
            <a:endParaRPr lang="en-US" b="1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Instrumental Needs- </a:t>
            </a:r>
            <a:r>
              <a:rPr lang="en-US" dirty="0" smtClean="0"/>
              <a:t>mundane tasks we do everyday. </a:t>
            </a:r>
          </a:p>
          <a:p>
            <a:pPr marL="109728" indent="0">
              <a:buNone/>
            </a:pPr>
            <a:r>
              <a:rPr lang="en-US" dirty="0" smtClean="0"/>
              <a:t>Meeting instrumental needs are important for 2 reasons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1. We have many instrumental needs</a:t>
            </a:r>
          </a:p>
          <a:p>
            <a:pPr marL="109728" indent="0">
              <a:buNone/>
            </a:pPr>
            <a:r>
              <a:rPr lang="en-US" dirty="0" smtClean="0"/>
              <a:t>2. These must first be met before we can focus on other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Three Models of Human Communication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Model- </a:t>
            </a:r>
            <a:r>
              <a:rPr lang="en-US" dirty="0" smtClean="0"/>
              <a:t>a formal description of a process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1. Action Model</a:t>
            </a:r>
          </a:p>
          <a:p>
            <a:pPr marL="109728" indent="0">
              <a:buNone/>
            </a:pPr>
            <a:r>
              <a:rPr lang="en-US" dirty="0" smtClean="0"/>
              <a:t>2. Interaction Model</a:t>
            </a:r>
          </a:p>
          <a:p>
            <a:pPr marL="109728" indent="0">
              <a:buNone/>
            </a:pPr>
            <a:r>
              <a:rPr lang="en-US" dirty="0" smtClean="0"/>
              <a:t>3. Transaction </a:t>
            </a:r>
            <a:r>
              <a:rPr lang="en-US" dirty="0" smtClean="0"/>
              <a:t>Model</a:t>
            </a:r>
          </a:p>
          <a:p>
            <a:pPr marL="109728" indent="0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dirty="0" smtClean="0"/>
              <a:t>Which one is best?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Nature of Communication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316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Action Model- </a:t>
            </a:r>
            <a:r>
              <a:rPr lang="en-US" dirty="0" smtClean="0"/>
              <a:t>A sender encodes a message and conveys it through a communication channel for a receiver to decode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Source- </a:t>
            </a:r>
            <a:r>
              <a:rPr lang="en-US" dirty="0" smtClean="0"/>
              <a:t>The originator of a thought or an idea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Encode- </a:t>
            </a:r>
            <a:r>
              <a:rPr lang="en-US" dirty="0" smtClean="0"/>
              <a:t>To put an idea into language or </a:t>
            </a:r>
            <a:r>
              <a:rPr lang="en-US" dirty="0" smtClean="0"/>
              <a:t>gesture.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Message- </a:t>
            </a:r>
            <a:r>
              <a:rPr lang="en-US" dirty="0" smtClean="0"/>
              <a:t>Verbal and nonverbal elements of communication to which people give meaning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b="0" dirty="0" smtClean="0"/>
              <a:t>Action Model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571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316</TotalTime>
  <Words>1695</Words>
  <Application>Microsoft Office PowerPoint</Application>
  <PresentationFormat>On-screen Show (4:3)</PresentationFormat>
  <Paragraphs>282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Concourse</vt:lpstr>
      <vt:lpstr>Chapter 1: Why do we communicate?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Nature of Communication</vt:lpstr>
      <vt:lpstr>Action Model</vt:lpstr>
      <vt:lpstr>Action Model Cntd.</vt:lpstr>
      <vt:lpstr>Action Model Cntd.</vt:lpstr>
      <vt:lpstr>Interaction Model</vt:lpstr>
      <vt:lpstr>Interaction Model Cntd.</vt:lpstr>
      <vt:lpstr>Interaction Model Cntd.</vt:lpstr>
      <vt:lpstr>The Transaction Model</vt:lpstr>
      <vt:lpstr>Six Characteristics of Communication</vt:lpstr>
      <vt:lpstr>Six Characteristics of Communication</vt:lpstr>
      <vt:lpstr>Six Characteristics of Communication</vt:lpstr>
      <vt:lpstr>Six Characteristics of Communication</vt:lpstr>
      <vt:lpstr>Six Characteristics of Communication</vt:lpstr>
      <vt:lpstr>Six Characteristics of Communication</vt:lpstr>
      <vt:lpstr>Six Characteristics of Communication</vt:lpstr>
      <vt:lpstr>Communication Myths</vt:lpstr>
      <vt:lpstr>Communication Myths</vt:lpstr>
      <vt:lpstr>Communication Myths</vt:lpstr>
      <vt:lpstr>How We Communicate Interpersonally</vt:lpstr>
      <vt:lpstr>Interpersonal Communication</vt:lpstr>
      <vt:lpstr>Other Types of Communication</vt:lpstr>
      <vt:lpstr>Why Interpersonal Communication Matters</vt:lpstr>
      <vt:lpstr>Communication Competence</vt:lpstr>
      <vt:lpstr>Communication Competence</vt:lpstr>
      <vt:lpstr>Characteristics of Competent Communicators</vt:lpstr>
      <vt:lpstr>Characteristics of Competent Communicators</vt:lpstr>
      <vt:lpstr>Characteristics of Competent Communicators</vt:lpstr>
      <vt:lpstr>Characteristics of Competent Communicators</vt:lpstr>
      <vt:lpstr>Characteristics of Competent Communicators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Ben</dc:creator>
  <cp:lastModifiedBy>Ben</cp:lastModifiedBy>
  <cp:revision>24</cp:revision>
  <dcterms:created xsi:type="dcterms:W3CDTF">2014-08-27T00:40:28Z</dcterms:created>
  <dcterms:modified xsi:type="dcterms:W3CDTF">2014-08-27T07:39:01Z</dcterms:modified>
</cp:coreProperties>
</file>