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E1663E-2127-498F-912B-C98E915DA016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Family &amp; Intimate Relationships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Romantic relationships are expected to be voluntary.</a:t>
            </a:r>
          </a:p>
          <a:p>
            <a:r>
              <a:rPr lang="en-US" dirty="0" smtClean="0"/>
              <a:t>-we pick our romantic partners</a:t>
            </a:r>
          </a:p>
          <a:p>
            <a:r>
              <a:rPr lang="en-US" dirty="0" smtClean="0"/>
              <a:t>This can depend upon the culture one lives in as well as the religion one is a part of. </a:t>
            </a:r>
          </a:p>
          <a:p>
            <a:r>
              <a:rPr lang="en-US" dirty="0" smtClean="0"/>
              <a:t>Do we always stay in relationships voluntarily?</a:t>
            </a:r>
          </a:p>
          <a:p>
            <a:r>
              <a:rPr lang="en-US" dirty="0" smtClean="0"/>
              <a:t>A: No</a:t>
            </a:r>
          </a:p>
          <a:p>
            <a:r>
              <a:rPr lang="en-US" dirty="0" smtClean="0"/>
              <a:t>- provide stability for children</a:t>
            </a:r>
          </a:p>
          <a:p>
            <a:r>
              <a:rPr lang="en-US" dirty="0" smtClean="0"/>
              <a:t>-religious beliefs disallow separation or divorce</a:t>
            </a:r>
          </a:p>
          <a:p>
            <a:r>
              <a:rPr lang="en-US" dirty="0" smtClean="0"/>
              <a:t>-financial implication of separating</a:t>
            </a:r>
          </a:p>
          <a:p>
            <a:r>
              <a:rPr lang="en-US" dirty="0" smtClean="0"/>
              <a:t>-see no positive alternatives to their current relationships</a:t>
            </a:r>
          </a:p>
          <a:p>
            <a:endParaRPr lang="en-US" dirty="0" smtClean="0"/>
          </a:p>
          <a:p>
            <a:r>
              <a:rPr lang="en-US" dirty="0" smtClean="0"/>
              <a:t>Arranged Marriage- one is expected to marry the partner their parents select for them. </a:t>
            </a:r>
          </a:p>
          <a:p>
            <a:endParaRPr lang="en-US" dirty="0" smtClean="0"/>
          </a:p>
          <a:p>
            <a:r>
              <a:rPr lang="en-US" dirty="0" smtClean="0"/>
              <a:t>Facebook Relationship Status= Single, In a relationship, Open relationship, It is complicated, Married, Divorced, Widowed, You need 3 hours to understand this (not an option but it should be), Ask (my personal favorite).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Permanence</a:t>
            </a:r>
          </a:p>
          <a:p>
            <a:r>
              <a:rPr lang="en-US" dirty="0" smtClean="0"/>
              <a:t>We stay in romantic relationships or marriages for certain benefits. </a:t>
            </a:r>
          </a:p>
          <a:p>
            <a:r>
              <a:rPr lang="en-US" dirty="0" smtClean="0"/>
              <a:t>Domestic partners-</a:t>
            </a:r>
          </a:p>
          <a:p>
            <a:endParaRPr lang="en-US" dirty="0"/>
          </a:p>
          <a:p>
            <a:r>
              <a:rPr lang="en-US" dirty="0" smtClean="0"/>
              <a:t>Benefits-</a:t>
            </a:r>
          </a:p>
          <a:p>
            <a:r>
              <a:rPr lang="en-US" dirty="0" smtClean="0"/>
              <a:t>Spousal privilege- communication between spouse is privileged (protected under the law)</a:t>
            </a:r>
          </a:p>
          <a:p>
            <a:r>
              <a:rPr lang="en-US" dirty="0" smtClean="0"/>
              <a:t>Visitation- rights to visit someone in the hospital or if they are imprisoned</a:t>
            </a:r>
          </a:p>
          <a:p>
            <a:r>
              <a:rPr lang="en-US" dirty="0" smtClean="0"/>
              <a:t>Stepchildren- only have legal status to stepchildren if one is legally married to their spouse</a:t>
            </a:r>
          </a:p>
          <a:p>
            <a:r>
              <a:rPr lang="en-US" dirty="0" smtClean="0"/>
              <a:t>Cohabitation on controlled properties- allowed to live together on military bases or other controlled properties. </a:t>
            </a:r>
          </a:p>
          <a:p>
            <a:r>
              <a:rPr lang="en-US" dirty="0" smtClean="0"/>
              <a:t>Medical and burial decisions- spouse can make medical decisions and/or burial decisions when one dies.</a:t>
            </a:r>
          </a:p>
          <a:p>
            <a:r>
              <a:rPr lang="en-US" dirty="0" smtClean="0"/>
              <a:t>Domestic violence protection- if a spouse is abusive or violent, the other spouse can request domestic violence protection from the court.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Initiating Stage- the stage of the relationship development when people meet and interact for the first time. </a:t>
            </a:r>
          </a:p>
          <a:p>
            <a:r>
              <a:rPr lang="en-US" dirty="0" smtClean="0"/>
              <a:t>2. Experimenting Stage- the stage of relationship development when individuals have conversations to learn more about each other. </a:t>
            </a:r>
          </a:p>
          <a:p>
            <a:r>
              <a:rPr lang="en-US" dirty="0" smtClean="0"/>
              <a:t>3. Intensifying Stage- the stage of relationships development when individuals move from being acquaintance to being close friend. </a:t>
            </a:r>
          </a:p>
          <a:p>
            <a:r>
              <a:rPr lang="en-US" dirty="0" smtClean="0"/>
              <a:t>4. Integrating Stage- the stage of relationship development when a deep commitment has formed, and there is a strong sense that the relationship has its own identity. </a:t>
            </a:r>
          </a:p>
          <a:p>
            <a:r>
              <a:rPr lang="en-US" dirty="0" smtClean="0"/>
              <a:t>5. Bonding Stage- the stage of relationship development when the partners publicly announce their commitment.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Forming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romantic relationships. </a:t>
            </a:r>
          </a:p>
          <a:p>
            <a:r>
              <a:rPr lang="en-US" dirty="0" smtClean="0"/>
              <a:t>1. Traditional couple</a:t>
            </a:r>
          </a:p>
          <a:p>
            <a:r>
              <a:rPr lang="en-US" dirty="0" smtClean="0"/>
              <a:t>-interdependent</a:t>
            </a:r>
          </a:p>
          <a:p>
            <a:r>
              <a:rPr lang="en-US" dirty="0" smtClean="0"/>
              <a:t>-gender-typical division of labor</a:t>
            </a:r>
          </a:p>
          <a:p>
            <a:r>
              <a:rPr lang="en-US" dirty="0" smtClean="0"/>
              <a:t>-wives do the housework and childrearing</a:t>
            </a:r>
          </a:p>
          <a:p>
            <a:r>
              <a:rPr lang="en-US" dirty="0" smtClean="0"/>
              <a:t>-husbands do home repair and maintenance</a:t>
            </a:r>
          </a:p>
          <a:p>
            <a:r>
              <a:rPr lang="en-US" dirty="0" smtClean="0"/>
              <a:t>-engage in conflict rather than avoid it</a:t>
            </a:r>
          </a:p>
          <a:p>
            <a:r>
              <a:rPr lang="en-US" dirty="0" smtClean="0"/>
              <a:t>2. Separate couple</a:t>
            </a:r>
          </a:p>
          <a:p>
            <a:r>
              <a:rPr lang="en-US" dirty="0" smtClean="0"/>
              <a:t>-autonomous rather than interdependent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Forming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2. Separate couple</a:t>
            </a:r>
          </a:p>
          <a:p>
            <a:r>
              <a:rPr lang="en-US" dirty="0"/>
              <a:t>-autonomous rather than </a:t>
            </a:r>
            <a:r>
              <a:rPr lang="en-US" dirty="0" smtClean="0"/>
              <a:t>interdependent</a:t>
            </a:r>
          </a:p>
          <a:p>
            <a:r>
              <a:rPr lang="en-US" dirty="0" smtClean="0"/>
              <a:t>-own interests and social networks</a:t>
            </a:r>
          </a:p>
          <a:p>
            <a:r>
              <a:rPr lang="en-US" dirty="0" smtClean="0"/>
              <a:t>-generally don’t engage in conflict (tend to ignore it)</a:t>
            </a:r>
          </a:p>
          <a:p>
            <a:r>
              <a:rPr lang="en-US" dirty="0" smtClean="0"/>
              <a:t>3. Independent couple</a:t>
            </a:r>
          </a:p>
          <a:p>
            <a:r>
              <a:rPr lang="en-US" dirty="0" smtClean="0"/>
              <a:t>-do not believe in conventional gender roles or divisions of labor</a:t>
            </a:r>
          </a:p>
          <a:p>
            <a:r>
              <a:rPr lang="en-US" dirty="0" smtClean="0"/>
              <a:t>-independent of cultural norms</a:t>
            </a:r>
          </a:p>
          <a:p>
            <a:r>
              <a:rPr lang="en-US" dirty="0" smtClean="0"/>
              <a:t>-highly interdependent</a:t>
            </a:r>
          </a:p>
          <a:p>
            <a:r>
              <a:rPr lang="en-US" dirty="0" smtClean="0"/>
              <a:t>-engage in conflict when it arises</a:t>
            </a:r>
          </a:p>
          <a:p>
            <a:r>
              <a:rPr lang="en-US" dirty="0" smtClean="0"/>
              <a:t>Mixed couples- spouses have differing beliefs about their marriage (e.g. traditional, separate, independent)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Forming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Conflict- an expressed struggle between at least two interdependent parties who perceive incompatible goals, scarce resources, and interference from the other party in achieving their goals.</a:t>
            </a:r>
          </a:p>
          <a:p>
            <a:r>
              <a:rPr lang="en-US" dirty="0" smtClean="0"/>
              <a:t>Four types of conflicting couples</a:t>
            </a:r>
          </a:p>
          <a:p>
            <a:r>
              <a:rPr lang="en-US" dirty="0" smtClean="0"/>
              <a:t>1. Validating couple- discuss disagreement openly and cooperatively, respect each other’s opinions, stay calm.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Volatile Couples</a:t>
            </a:r>
          </a:p>
          <a:p>
            <a:r>
              <a:rPr lang="en-US" dirty="0" smtClean="0"/>
              <a:t>- are open but competitive with their disagreements</a:t>
            </a:r>
          </a:p>
          <a:p>
            <a:r>
              <a:rPr lang="en-US" dirty="0"/>
              <a:t>-</a:t>
            </a:r>
            <a:r>
              <a:rPr lang="en-US" dirty="0" smtClean="0"/>
              <a:t>try to persuade the other to adopt their point of view </a:t>
            </a:r>
          </a:p>
          <a:p>
            <a:r>
              <a:rPr lang="en-US" dirty="0"/>
              <a:t>-</a:t>
            </a:r>
            <a:r>
              <a:rPr lang="en-US" dirty="0" smtClean="0"/>
              <a:t>tend to have negative rather than positive emotions</a:t>
            </a:r>
          </a:p>
          <a:p>
            <a:r>
              <a:rPr lang="en-US" dirty="0" smtClean="0"/>
              <a:t>- conflicts are followed by intense periods of affection and “making up”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3. Conflict-avoiding couples</a:t>
            </a:r>
          </a:p>
          <a:p>
            <a:r>
              <a:rPr lang="en-US" dirty="0" smtClean="0"/>
              <a:t>-deal with disagreements indirectly rather than directly</a:t>
            </a:r>
          </a:p>
          <a:p>
            <a:r>
              <a:rPr lang="en-US" dirty="0" smtClean="0"/>
              <a:t>-try to defuse negative emotion</a:t>
            </a:r>
          </a:p>
          <a:p>
            <a:r>
              <a:rPr lang="en-US" dirty="0" smtClean="0"/>
              <a:t>-agree to disagree</a:t>
            </a:r>
          </a:p>
          <a:p>
            <a:r>
              <a:rPr lang="en-US" dirty="0" smtClean="0"/>
              <a:t>-leave points of disagreement unresolved</a:t>
            </a:r>
          </a:p>
          <a:p>
            <a:r>
              <a:rPr lang="en-US" dirty="0" smtClean="0"/>
              <a:t>4. Hostile couple</a:t>
            </a:r>
          </a:p>
          <a:p>
            <a:r>
              <a:rPr lang="en-US" dirty="0" smtClean="0"/>
              <a:t>-frequent and intense conflict</a:t>
            </a:r>
          </a:p>
          <a:p>
            <a:r>
              <a:rPr lang="en-US" dirty="0" smtClean="0"/>
              <a:t>-use negative emotion displays</a:t>
            </a:r>
            <a:r>
              <a:rPr lang="en-US" dirty="0"/>
              <a:t> </a:t>
            </a:r>
            <a:r>
              <a:rPr lang="en-US" dirty="0" smtClean="0"/>
              <a:t>(harsh tone of voice, facial expressions of anger or frustration)</a:t>
            </a:r>
          </a:p>
          <a:p>
            <a:r>
              <a:rPr lang="en-US" dirty="0" smtClean="0"/>
              <a:t>-engage in personal attacks</a:t>
            </a:r>
          </a:p>
          <a:p>
            <a:r>
              <a:rPr lang="en-US" dirty="0" smtClean="0"/>
              <a:t>Sarcasm, insults, name calling, blaming, other forms of criticism</a:t>
            </a:r>
          </a:p>
          <a:p>
            <a:endParaRPr lang="en-US" dirty="0" smtClean="0"/>
          </a:p>
          <a:p>
            <a:r>
              <a:rPr lang="en-US" dirty="0" smtClean="0"/>
              <a:t>Applies to both married and unmarried couples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Gottman’s studies focused on heterosexual couples</a:t>
            </a:r>
          </a:p>
          <a:p>
            <a:r>
              <a:rPr lang="en-US" dirty="0" smtClean="0"/>
              <a:t>There are difference between homosexual and heterosexual couples in regards to conflict</a:t>
            </a:r>
          </a:p>
          <a:p>
            <a:r>
              <a:rPr lang="en-US" dirty="0" smtClean="0"/>
              <a:t>Gay and lesbian couples</a:t>
            </a:r>
          </a:p>
          <a:p>
            <a:r>
              <a:rPr lang="en-US" dirty="0" smtClean="0"/>
              <a:t>-use more humor and positive emotion</a:t>
            </a:r>
          </a:p>
          <a:p>
            <a:r>
              <a:rPr lang="en-US" dirty="0" smtClean="0"/>
              <a:t>-less likely to become hostile after conflict</a:t>
            </a:r>
          </a:p>
          <a:p>
            <a:r>
              <a:rPr lang="en-US" dirty="0" smtClean="0"/>
              <a:t>-fewer displays of dominance and power during conflict</a:t>
            </a:r>
          </a:p>
          <a:p>
            <a:r>
              <a:rPr lang="en-US" dirty="0" smtClean="0"/>
              <a:t>-less likely to take conflict personally</a:t>
            </a:r>
          </a:p>
          <a:p>
            <a:r>
              <a:rPr lang="en-US" dirty="0" smtClean="0"/>
              <a:t>-stay calmer both emotionally and physiologically during conflict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privacy management (CPM) theory- theory that explains how people manage the tension between privacy and disclosure.</a:t>
            </a:r>
          </a:p>
          <a:p>
            <a:r>
              <a:rPr lang="en-US" dirty="0" smtClean="0"/>
              <a:t>Who we disclose to is dependent on several factors</a:t>
            </a:r>
          </a:p>
          <a:p>
            <a:r>
              <a:rPr lang="en-US" dirty="0" smtClean="0"/>
              <a:t>-closeness, trust, and how much they disclose to us.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intimacy?</a:t>
            </a:r>
          </a:p>
          <a:p>
            <a:r>
              <a:rPr lang="en-US" dirty="0" smtClean="0"/>
              <a:t>Intimacy-</a:t>
            </a:r>
          </a:p>
          <a:p>
            <a:r>
              <a:rPr lang="en-US" dirty="0" smtClean="0"/>
              <a:t>the significant emotional closeness we experience in a relationships, whether romantic or not. </a:t>
            </a:r>
          </a:p>
          <a:p>
            <a:r>
              <a:rPr lang="en-US" dirty="0" smtClean="0"/>
              <a:t>What is commitment?</a:t>
            </a:r>
          </a:p>
          <a:p>
            <a:r>
              <a:rPr lang="en-US" dirty="0" smtClean="0"/>
              <a:t>Commitment-</a:t>
            </a:r>
          </a:p>
          <a:p>
            <a:r>
              <a:rPr lang="en-US" dirty="0" smtClean="0"/>
              <a:t>Our desire to stay in a relationship no matter what happens.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Emotional communication</a:t>
            </a:r>
          </a:p>
          <a:p>
            <a:r>
              <a:rPr lang="en-US" dirty="0" smtClean="0"/>
              <a:t>Two patterns of emotional communication that differentiate happy from unhappy couples. </a:t>
            </a:r>
          </a:p>
          <a:p>
            <a:r>
              <a:rPr lang="en-US" dirty="0" smtClean="0"/>
              <a:t>1. Happy- Express more affection, humor, assurance, and verbal commitment.</a:t>
            </a:r>
          </a:p>
          <a:p>
            <a:r>
              <a:rPr lang="en-US" dirty="0" smtClean="0"/>
              <a:t>Unhappy- Express more anger, contempt, sadness, and hostility. </a:t>
            </a:r>
          </a:p>
          <a:p>
            <a:r>
              <a:rPr lang="en-US" dirty="0" smtClean="0"/>
              <a:t>2. Happy- do not reciprocate expressions of negative emotion. </a:t>
            </a:r>
          </a:p>
          <a:p>
            <a:r>
              <a:rPr lang="en-US" dirty="0" smtClean="0"/>
              <a:t>Unhappy- reciprocate negative emotions</a:t>
            </a:r>
          </a:p>
          <a:p>
            <a:r>
              <a:rPr lang="en-US" dirty="0" smtClean="0"/>
              <a:t>I get angry at you and you get angry right 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Interpersonal Communication in Romantic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534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Instrumental Communication</a:t>
            </a:r>
          </a:p>
          <a:p>
            <a:r>
              <a:rPr lang="en-US" dirty="0" smtClean="0"/>
              <a:t>Mundane day-to-day tasks</a:t>
            </a:r>
          </a:p>
          <a:p>
            <a:r>
              <a:rPr lang="en-US" dirty="0" smtClean="0"/>
              <a:t>1. Certain things have to be done</a:t>
            </a:r>
          </a:p>
          <a:p>
            <a:r>
              <a:rPr lang="en-US" dirty="0" smtClean="0"/>
              <a:t>2. How they are separated reflects the balance of power in the relationship</a:t>
            </a:r>
          </a:p>
          <a:p>
            <a:r>
              <a:rPr lang="en-US" dirty="0" smtClean="0"/>
              <a:t>Traditional gender roles</a:t>
            </a:r>
          </a:p>
          <a:p>
            <a:r>
              <a:rPr lang="en-US" dirty="0" smtClean="0"/>
              <a:t>- men perform yard maintenance and auto repair</a:t>
            </a:r>
          </a:p>
          <a:p>
            <a:r>
              <a:rPr lang="en-US" dirty="0" smtClean="0"/>
              <a:t>-women take responsibility for meal preparation and childcare</a:t>
            </a:r>
          </a:p>
          <a:p>
            <a:r>
              <a:rPr lang="en-US" dirty="0" smtClean="0"/>
              <a:t>Not everyone believes in traditional gender roles</a:t>
            </a:r>
          </a:p>
          <a:p>
            <a:r>
              <a:rPr lang="en-US" dirty="0" smtClean="0"/>
              <a:t>-an unfair balance of instrumental tasks can make one partner feel reduced relational satisfaction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Interpersonal Communication in Romantic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4690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1. Differentiating stage- the stage of relationship dissolution when partners begin to see their differences as undesirable or annoying. </a:t>
            </a:r>
          </a:p>
          <a:p>
            <a:r>
              <a:rPr lang="en-US" dirty="0" smtClean="0"/>
              <a:t>2. Circumscribing stage- the stage of relationship dissolution characterized by decreased quality and quantity of communication between partners. </a:t>
            </a:r>
          </a:p>
          <a:p>
            <a:r>
              <a:rPr lang="en-US" dirty="0" smtClean="0"/>
              <a:t>3. Stagnating stage- the stage of relationship dissolution when the relationship stops growing and partners are barely communicating with each other. </a:t>
            </a:r>
          </a:p>
          <a:p>
            <a:r>
              <a:rPr lang="en-US" dirty="0" smtClean="0"/>
              <a:t>4. Avoiding stage- the stage of relationship dissolution when partners create physical and emotional distance between themselves. </a:t>
            </a:r>
          </a:p>
          <a:p>
            <a:r>
              <a:rPr lang="en-US" dirty="0" smtClean="0"/>
              <a:t>5. Terminating stage- the stage of relationship dissolution when the relationship is deemed to be officially over. </a:t>
            </a:r>
          </a:p>
          <a:p>
            <a:r>
              <a:rPr lang="en-US" dirty="0" smtClean="0"/>
              <a:t>Divorce- the legal discontinuation of marriage</a:t>
            </a:r>
          </a:p>
          <a:p>
            <a:r>
              <a:rPr lang="en-US" dirty="0" smtClean="0"/>
              <a:t>-In the United States 40% of all marriages end in divorce</a:t>
            </a:r>
          </a:p>
          <a:p>
            <a:r>
              <a:rPr lang="en-US" dirty="0" smtClean="0"/>
              <a:t>-children can be negatively affected well into their adulthood</a:t>
            </a:r>
          </a:p>
          <a:p>
            <a:r>
              <a:rPr lang="en-US" dirty="0" smtClean="0"/>
              <a:t>-individuals are better off when the relationship was conflicted, neglectful, or abusive.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Researchers suggest 3 things to make a family </a:t>
            </a:r>
          </a:p>
          <a:p>
            <a:r>
              <a:rPr lang="en-US" dirty="0" smtClean="0"/>
              <a:t>1. Genetic Ties</a:t>
            </a:r>
          </a:p>
          <a:p>
            <a:r>
              <a:rPr lang="en-US" dirty="0" smtClean="0"/>
              <a:t>2. Legal Obligations</a:t>
            </a:r>
          </a:p>
          <a:p>
            <a:r>
              <a:rPr lang="en-US" dirty="0" smtClean="0"/>
              <a:t>3. Role Behaviors</a:t>
            </a:r>
          </a:p>
          <a:p>
            <a:r>
              <a:rPr lang="en-US" dirty="0" smtClean="0"/>
              <a:t>Genetics</a:t>
            </a:r>
          </a:p>
          <a:p>
            <a:r>
              <a:rPr lang="en-US" dirty="0" smtClean="0"/>
              <a:t>- 50% shared with biological Mother, Father, and each full biological sibling</a:t>
            </a:r>
          </a:p>
          <a:p>
            <a:r>
              <a:rPr lang="en-US" dirty="0" smtClean="0"/>
              <a:t>-25% shared with Grandparents, Aunts, Uncles, and any half-siblings</a:t>
            </a:r>
          </a:p>
          <a:p>
            <a:r>
              <a:rPr lang="en-US" dirty="0" smtClean="0"/>
              <a:t>-12.5% shared with Cousins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Legal Obligations</a:t>
            </a:r>
          </a:p>
          <a:p>
            <a:r>
              <a:rPr lang="en-US" dirty="0" smtClean="0"/>
              <a:t>- parents obligation to house, feed, educate, and care for their children</a:t>
            </a:r>
          </a:p>
          <a:p>
            <a:r>
              <a:rPr lang="en-US" dirty="0" smtClean="0"/>
              <a:t>- neglecting these responsibilities can be a crime</a:t>
            </a:r>
          </a:p>
          <a:p>
            <a:r>
              <a:rPr lang="en-US" dirty="0" smtClean="0"/>
              <a:t>- In some states unpaid child support can lead to jail time and revocation of one’s drivers license</a:t>
            </a:r>
          </a:p>
          <a:p>
            <a:r>
              <a:rPr lang="en-US" dirty="0" smtClean="0"/>
              <a:t>Marriage is the most heavily regulated family relationships from a legal perspective</a:t>
            </a:r>
          </a:p>
          <a:p>
            <a:r>
              <a:rPr lang="en-US" dirty="0" smtClean="0"/>
              <a:t>-over 1000 different federal laws govern marriage</a:t>
            </a:r>
          </a:p>
          <a:p>
            <a:r>
              <a:rPr lang="en-US" dirty="0" smtClean="0"/>
              <a:t>- Adoptive, domestic partnerships, and stepfamily relationships are regulated as well.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Behaviors</a:t>
            </a:r>
          </a:p>
          <a:p>
            <a:r>
              <a:rPr lang="en-US" dirty="0" smtClean="0"/>
              <a:t>Have to ACT like one to be one. </a:t>
            </a:r>
          </a:p>
          <a:p>
            <a:r>
              <a:rPr lang="en-US" dirty="0" smtClean="0"/>
              <a:t>Types of Families</a:t>
            </a:r>
          </a:p>
          <a:p>
            <a:r>
              <a:rPr lang="en-US" dirty="0" smtClean="0"/>
              <a:t>1. Family of Origin- the family in which one grows up in (often consisting of one’s parents and siblings).</a:t>
            </a:r>
          </a:p>
          <a:p>
            <a:r>
              <a:rPr lang="en-US" dirty="0" smtClean="0"/>
              <a:t>2. Family of Procreation- the family ones starts as an adult (often consisting of one’s spouse and children).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Nuclear family</a:t>
            </a:r>
          </a:p>
          <a:p>
            <a:r>
              <a:rPr lang="en-US" dirty="0" smtClean="0"/>
              <a:t>- married woman and man with their biological children</a:t>
            </a:r>
          </a:p>
          <a:p>
            <a:r>
              <a:rPr lang="en-US" dirty="0" smtClean="0"/>
              <a:t>Blended family</a:t>
            </a:r>
          </a:p>
          <a:p>
            <a:r>
              <a:rPr lang="en-US" dirty="0" smtClean="0"/>
              <a:t>- two adult partners (married or not)</a:t>
            </a:r>
          </a:p>
          <a:p>
            <a:r>
              <a:rPr lang="en-US" dirty="0" smtClean="0"/>
              <a:t>-children are not the biological offspring of both partners (adopted, offspring of one, stepchildren)</a:t>
            </a:r>
          </a:p>
          <a:p>
            <a:r>
              <a:rPr lang="en-US" dirty="0" smtClean="0"/>
              <a:t>Single-parent family</a:t>
            </a:r>
          </a:p>
          <a:p>
            <a:r>
              <a:rPr lang="en-US" dirty="0" smtClean="0"/>
              <a:t>- one adult raises one or more children</a:t>
            </a:r>
          </a:p>
          <a:p>
            <a:r>
              <a:rPr lang="en-US" dirty="0" smtClean="0"/>
              <a:t>-11 million single parent families in the United States (10 million by a single mother)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family</a:t>
            </a:r>
          </a:p>
          <a:p>
            <a:r>
              <a:rPr lang="en-US" dirty="0" smtClean="0"/>
              <a:t>- relatives such as grandparents, cousins, aunts, uncles, and others a person considers to be a part of their family. </a:t>
            </a:r>
          </a:p>
          <a:p>
            <a:r>
              <a:rPr lang="en-US" dirty="0" smtClean="0"/>
              <a:t>4 Roles</a:t>
            </a:r>
          </a:p>
          <a:p>
            <a:r>
              <a:rPr lang="en-US" dirty="0" smtClean="0"/>
              <a:t>1. Blamer- hold others responsible for whatever goes wrong but accepts not responsibility for his or her own behaviors. </a:t>
            </a:r>
          </a:p>
          <a:p>
            <a:r>
              <a:rPr lang="en-US" dirty="0" smtClean="0"/>
              <a:t>2. Placater- the peacemaker who will go to any lengths to reduce conflict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Roles</a:t>
            </a:r>
          </a:p>
          <a:p>
            <a:r>
              <a:rPr lang="en-US" dirty="0" smtClean="0"/>
              <a:t>-functions individuals serve in the family systems</a:t>
            </a:r>
          </a:p>
          <a:p>
            <a:r>
              <a:rPr lang="en-US" dirty="0" smtClean="0"/>
              <a:t>Roles are different from positions</a:t>
            </a:r>
          </a:p>
          <a:p>
            <a:r>
              <a:rPr lang="en-US" dirty="0"/>
              <a:t>4 Roles</a:t>
            </a:r>
          </a:p>
          <a:p>
            <a:r>
              <a:rPr lang="en-US" dirty="0"/>
              <a:t>1. Blamer- hold others responsible for whatever goes wrong but accepts not responsibility for his or her own behaviors. </a:t>
            </a:r>
          </a:p>
          <a:p>
            <a:r>
              <a:rPr lang="en-US" dirty="0"/>
              <a:t>2. Placater- the peacemaker who will go to any lengths to reduce conflict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Computer- attempts to use logic and reason-rather than emotion- to defuse the situation.</a:t>
            </a:r>
          </a:p>
          <a:p>
            <a:r>
              <a:rPr lang="en-US" dirty="0" smtClean="0"/>
              <a:t>4. Distracter- makes random, irrelevant comments so that the rest of the family will forget about the conflict.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have 3 levels of commitment</a:t>
            </a:r>
          </a:p>
          <a:p>
            <a:r>
              <a:rPr lang="en-US" dirty="0" smtClean="0"/>
              <a:t>1. Emotional commitment- sense of responsibility for each other’s feelings and emotional well being. </a:t>
            </a:r>
          </a:p>
          <a:p>
            <a:r>
              <a:rPr lang="en-US" dirty="0" smtClean="0"/>
              <a:t>2. Social commitment- motivates us to spend time, compromise, and be generous to each other. </a:t>
            </a:r>
          </a:p>
          <a:p>
            <a:r>
              <a:rPr lang="en-US" dirty="0" smtClean="0"/>
              <a:t>3. Legal and financial commitment- formal expressions of people’s obligations to each other. </a:t>
            </a:r>
          </a:p>
          <a:p>
            <a:r>
              <a:rPr lang="en-US" dirty="0" smtClean="0"/>
              <a:t>Ex.- marriage certificate, co-signing on loans, having a home together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Which commitment is the most cited reason for problems in relationships?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Rituals- repetitive behaviors that have special meaning for a group or relationship. </a:t>
            </a:r>
          </a:p>
          <a:p>
            <a:r>
              <a:rPr lang="en-US" dirty="0" smtClean="0"/>
              <a:t>- Sunday dinner, road trip, sporting events, camping. </a:t>
            </a:r>
          </a:p>
          <a:p>
            <a:r>
              <a:rPr lang="en-US" dirty="0" smtClean="0"/>
              <a:t>-import rituals from one’s original family into their blended family</a:t>
            </a:r>
          </a:p>
          <a:p>
            <a:endParaRPr lang="en-US" dirty="0" smtClean="0"/>
          </a:p>
          <a:p>
            <a:r>
              <a:rPr lang="en-US" dirty="0" smtClean="0"/>
              <a:t>Family Stories</a:t>
            </a:r>
          </a:p>
          <a:p>
            <a:endParaRPr lang="en-US" dirty="0" smtClean="0"/>
          </a:p>
          <a:p>
            <a:r>
              <a:rPr lang="en-US" dirty="0" smtClean="0"/>
              <a:t>Family Secrets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climate- the emotional tone of a relationship. </a:t>
            </a:r>
          </a:p>
          <a:p>
            <a:r>
              <a:rPr lang="en-US" dirty="0" smtClean="0"/>
              <a:t>Confirming messages- behaviors that indicate how much we value another person. </a:t>
            </a:r>
          </a:p>
          <a:p>
            <a:r>
              <a:rPr lang="en-US" dirty="0" smtClean="0"/>
              <a:t>1. Recognition- recognize someone exists and is worthy of our attention. </a:t>
            </a:r>
          </a:p>
          <a:p>
            <a:r>
              <a:rPr lang="en-US" dirty="0" smtClean="0"/>
              <a:t>2. Acknowledgement- confirmation of another person’s feelings and thoughts. </a:t>
            </a:r>
          </a:p>
          <a:p>
            <a:r>
              <a:rPr lang="en-US" dirty="0" smtClean="0"/>
              <a:t>3. Endorsement- signal that you agree with the other person.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Disconfirming messages- behaviors that imply a lack of regard for another  person. </a:t>
            </a:r>
          </a:p>
          <a:p>
            <a:r>
              <a:rPr lang="en-US" dirty="0" smtClean="0"/>
              <a:t>1. Impervious response- ignoring someone altogether.  </a:t>
            </a:r>
            <a:endParaRPr lang="en-US" dirty="0"/>
          </a:p>
          <a:p>
            <a:r>
              <a:rPr lang="en-US" dirty="0" smtClean="0"/>
              <a:t>2. Verbal abuse- using </a:t>
            </a:r>
            <a:r>
              <a:rPr lang="en-US" dirty="0" smtClean="0"/>
              <a:t>words </a:t>
            </a:r>
            <a:r>
              <a:rPr lang="en-US" dirty="0" smtClean="0"/>
              <a:t>to hurt people emotionally and psychologically. </a:t>
            </a:r>
          </a:p>
          <a:p>
            <a:r>
              <a:rPr lang="en-US" dirty="0" smtClean="0"/>
              <a:t>-derogatory names, insults or put-downs, sarcastic remarks, threatening physical harm</a:t>
            </a:r>
          </a:p>
          <a:p>
            <a:r>
              <a:rPr lang="en-US" dirty="0" smtClean="0"/>
              <a:t>-especially problematic when the recipients are children.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3. Generalized complaining- complaints that simply indict the other person’s value or character. </a:t>
            </a:r>
          </a:p>
          <a:p>
            <a:r>
              <a:rPr lang="en-US" dirty="0" smtClean="0"/>
              <a:t>-”why can’t you be like your brother, sister, aunt, uncle, etc…..</a:t>
            </a:r>
          </a:p>
          <a:p>
            <a:r>
              <a:rPr lang="en-US" dirty="0" smtClean="0"/>
              <a:t>4. Irrelevant response- replying to someone’s message with a completely unrelated statement. </a:t>
            </a:r>
          </a:p>
          <a:p>
            <a:r>
              <a:rPr lang="en-US" dirty="0" smtClean="0"/>
              <a:t>5. Impersonal response- reply to someone’s words with a  cliché that conveys no real empathy. </a:t>
            </a:r>
          </a:p>
          <a:p>
            <a:r>
              <a:rPr lang="en-US" dirty="0" smtClean="0"/>
              <a:t>“That sucks” “Life is hard” “Stressful times we are living in”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Being defensive or supportive</a:t>
            </a:r>
          </a:p>
          <a:p>
            <a:r>
              <a:rPr lang="en-US" dirty="0" smtClean="0"/>
              <a:t>Defensiveness- excessive concern with guarding oneself against the threat of criticism. </a:t>
            </a:r>
          </a:p>
          <a:p>
            <a:r>
              <a:rPr lang="en-US" dirty="0" smtClean="0"/>
              <a:t>-weight, income, physical attractiveness</a:t>
            </a:r>
          </a:p>
          <a:p>
            <a:r>
              <a:rPr lang="en-US" dirty="0" smtClean="0"/>
              <a:t>Supportiveness- a person’s feeling of assurance that others care about and will protect him or her. </a:t>
            </a:r>
          </a:p>
          <a:p>
            <a:r>
              <a:rPr lang="en-US" dirty="0" smtClean="0"/>
              <a:t>-express concern or well being</a:t>
            </a:r>
          </a:p>
          <a:p>
            <a:r>
              <a:rPr lang="en-US" dirty="0" smtClean="0"/>
              <a:t>Defensiveness can be a sign marriage is headed to divorce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Evaluation vs. Description</a:t>
            </a:r>
          </a:p>
          <a:p>
            <a:r>
              <a:rPr lang="en-US" dirty="0" smtClean="0"/>
              <a:t>Evaluation- expresses opinion on the value or worth of another’s behavior. </a:t>
            </a:r>
          </a:p>
          <a:p>
            <a:r>
              <a:rPr lang="en-US" dirty="0" smtClean="0"/>
              <a:t>Descriptive- provide detail about the behavior without passing judgment. </a:t>
            </a:r>
          </a:p>
          <a:p>
            <a:endParaRPr lang="en-US" dirty="0"/>
          </a:p>
          <a:p>
            <a:r>
              <a:rPr lang="en-US" dirty="0" smtClean="0"/>
              <a:t>Control vs. Problem Orientation</a:t>
            </a:r>
          </a:p>
          <a:p>
            <a:r>
              <a:rPr lang="en-US" dirty="0" smtClean="0"/>
              <a:t>Control- manipulate others to act only a specific way. </a:t>
            </a:r>
          </a:p>
          <a:p>
            <a:r>
              <a:rPr lang="en-US" dirty="0" smtClean="0"/>
              <a:t>Problem Orientation- encourage collaboration and creative thinking.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Strategy vs Spontaneity</a:t>
            </a:r>
          </a:p>
          <a:p>
            <a:r>
              <a:rPr lang="en-US" dirty="0" smtClean="0"/>
              <a:t>Strategy- withhold information in an attempt to control the listener. </a:t>
            </a:r>
          </a:p>
          <a:p>
            <a:r>
              <a:rPr lang="en-US" dirty="0" smtClean="0"/>
              <a:t>Spontaneity- express thoughts and desires openly and honestly without a hidden agenda. </a:t>
            </a:r>
          </a:p>
          <a:p>
            <a:r>
              <a:rPr lang="en-US" dirty="0" smtClean="0"/>
              <a:t>Neutrality vs. Empathy</a:t>
            </a:r>
          </a:p>
          <a:p>
            <a:r>
              <a:rPr lang="en-US" dirty="0" smtClean="0"/>
              <a:t>Neutrality- imply a lack of concern for the well being of others</a:t>
            </a:r>
          </a:p>
          <a:p>
            <a:r>
              <a:rPr lang="en-US" dirty="0" smtClean="0"/>
              <a:t>Ex. “that sucks” “it is what it is”</a:t>
            </a:r>
          </a:p>
          <a:p>
            <a:r>
              <a:rPr lang="en-US" dirty="0" smtClean="0"/>
              <a:t>Empathy- convey concern for what others are feeling and experiencing.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Superiority vs. Equality</a:t>
            </a:r>
          </a:p>
          <a:p>
            <a:r>
              <a:rPr lang="en-US" dirty="0" smtClean="0"/>
              <a:t>Superiority- encourage division and “us versus them” mentality.</a:t>
            </a:r>
          </a:p>
          <a:p>
            <a:r>
              <a:rPr lang="en-US" dirty="0" smtClean="0"/>
              <a:t>Equality- emphasize inclusiveness and minimize status differences between people. </a:t>
            </a:r>
          </a:p>
          <a:p>
            <a:r>
              <a:rPr lang="en-US" dirty="0" smtClean="0"/>
              <a:t>Certainty vs. Provisionalism</a:t>
            </a:r>
          </a:p>
          <a:p>
            <a:r>
              <a:rPr lang="en-US" dirty="0" smtClean="0"/>
              <a:t>Certainty- offer inflexible conclusions with no room for debate “you’re wrong”</a:t>
            </a:r>
          </a:p>
          <a:p>
            <a:r>
              <a:rPr lang="en-US" dirty="0" smtClean="0"/>
              <a:t>Provisionalim- offer ideas flexibly in the hope of generating dialogue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Effective feedback</a:t>
            </a:r>
          </a:p>
          <a:p>
            <a:r>
              <a:rPr lang="en-US" dirty="0" smtClean="0"/>
              <a:t>Non-evaluative feedback- a reply that withholds assessment of what the speaker has said or done</a:t>
            </a:r>
          </a:p>
          <a:p>
            <a:r>
              <a:rPr lang="en-US" dirty="0" smtClean="0"/>
              <a:t>Probe- ask questions to get more information</a:t>
            </a:r>
          </a:p>
          <a:p>
            <a:r>
              <a:rPr lang="en-US" dirty="0" smtClean="0"/>
              <a:t>Paraphrase- repeat what someone has said in your own words</a:t>
            </a:r>
          </a:p>
          <a:p>
            <a:r>
              <a:rPr lang="en-US" dirty="0" smtClean="0"/>
              <a:t>Offer Support- share your </a:t>
            </a:r>
            <a:r>
              <a:rPr lang="en-US" smtClean="0"/>
              <a:t>perception and confirm </a:t>
            </a:r>
            <a:r>
              <a:rPr lang="en-US" dirty="0" smtClean="0"/>
              <a:t>the validity of the problem.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Evaluative feedback- a reply that offers an assessment for what the speaker has said or done. </a:t>
            </a:r>
          </a:p>
          <a:p>
            <a:r>
              <a:rPr lang="en-US" dirty="0" smtClean="0"/>
              <a:t>Provide Praise- note someone’s strengths in detail</a:t>
            </a:r>
          </a:p>
          <a:p>
            <a:r>
              <a:rPr lang="en-US" dirty="0" smtClean="0"/>
              <a:t>Criticize constructively- point out what can be made better and offer ideas for improvement.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intimate relationships create interdependence  with each other. </a:t>
            </a:r>
          </a:p>
          <a:p>
            <a:r>
              <a:rPr lang="en-US" dirty="0" smtClean="0"/>
              <a:t>Interdependence- a state in which each person’s behaviors affect everyone else in the relationship.</a:t>
            </a:r>
          </a:p>
          <a:p>
            <a:r>
              <a:rPr lang="en-US" dirty="0" smtClean="0"/>
              <a:t>Ex.- divorce, alcohol, job promotion, job demotion</a:t>
            </a:r>
          </a:p>
          <a:p>
            <a:r>
              <a:rPr lang="en-US" dirty="0" smtClean="0"/>
              <a:t>We also have degrees of interdependence</a:t>
            </a:r>
          </a:p>
          <a:p>
            <a:r>
              <a:rPr lang="en-US" dirty="0" smtClean="0"/>
              <a:t>High= engage in relational maintenance behaviors</a:t>
            </a:r>
          </a:p>
          <a:p>
            <a:r>
              <a:rPr lang="en-US" dirty="0" smtClean="0"/>
              <a:t>Low= tend not to engage in greater relational maintenance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invest in our intimate relationships to keep them going. </a:t>
            </a:r>
          </a:p>
          <a:p>
            <a:r>
              <a:rPr lang="en-US" dirty="0" smtClean="0"/>
              <a:t>Investment- the resources we put into our relationships. </a:t>
            </a:r>
          </a:p>
          <a:p>
            <a:r>
              <a:rPr lang="en-US" dirty="0" smtClean="0"/>
              <a:t>Ex.- time, money, attention</a:t>
            </a:r>
          </a:p>
          <a:p>
            <a:r>
              <a:rPr lang="en-US" dirty="0" smtClean="0"/>
              <a:t>Do we always benefit from the invest we have made in a relationship?</a:t>
            </a:r>
          </a:p>
          <a:p>
            <a:r>
              <a:rPr lang="en-US" dirty="0" smtClean="0"/>
              <a:t>Equal investment= happier relationships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intimate relationships create dialectical tensions.</a:t>
            </a:r>
          </a:p>
          <a:p>
            <a:r>
              <a:rPr lang="en-US" dirty="0" smtClean="0"/>
              <a:t>Dialectical tensions- conflicts between two important but opposing needs or desires. </a:t>
            </a:r>
          </a:p>
          <a:p>
            <a:r>
              <a:rPr lang="en-US" dirty="0" smtClean="0"/>
              <a:t>Autonomy- feeling of wanting to be one’s own person vs. Connection- desire to be close to other’s </a:t>
            </a:r>
          </a:p>
          <a:p>
            <a:r>
              <a:rPr lang="en-US" dirty="0" smtClean="0"/>
              <a:t>Openness- desire for disclosure and honesty vs. closedness- desire to keeps facts, thoughts, ideas to oneself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Predictability- desire for consistency and stability vs. novelty- desire for fresh and new experiences.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95% of us will end up getting married, and the rest of us will be involved in a relationship similar to marriage. </a:t>
            </a:r>
          </a:p>
          <a:p>
            <a:r>
              <a:rPr lang="en-US" dirty="0" smtClean="0"/>
              <a:t>-married people live longer</a:t>
            </a:r>
          </a:p>
          <a:p>
            <a:r>
              <a:rPr lang="en-US" dirty="0" smtClean="0"/>
              <a:t>-married people lead healthier lives</a:t>
            </a:r>
          </a:p>
          <a:p>
            <a:r>
              <a:rPr lang="en-US" dirty="0" smtClean="0"/>
              <a:t>-less likely to suffer from mental illness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Exclusive</a:t>
            </a:r>
          </a:p>
          <a:p>
            <a:r>
              <a:rPr lang="en-US" dirty="0" smtClean="0"/>
              <a:t>Monogamy- being in only one romantic relationship at a time and avoiding romantic or sexual involvement with others outside the relationship. </a:t>
            </a:r>
          </a:p>
          <a:p>
            <a:r>
              <a:rPr lang="en-US" dirty="0" smtClean="0"/>
              <a:t>Is this an individualistic or collectivist society?</a:t>
            </a:r>
          </a:p>
          <a:p>
            <a:r>
              <a:rPr lang="en-US" dirty="0" smtClean="0"/>
              <a:t>Infidelity- having romantic or sexual interaction with someone outside of one’s romantic relationships</a:t>
            </a:r>
          </a:p>
          <a:p>
            <a:r>
              <a:rPr lang="en-US" dirty="0" smtClean="0"/>
              <a:t>Open relationship- romantic and/or sexual involvement with people outside the relationship is accepted. </a:t>
            </a:r>
          </a:p>
          <a:p>
            <a:r>
              <a:rPr lang="en-US" dirty="0" smtClean="0"/>
              <a:t>Is this an individualistic or collectivist society trait?</a:t>
            </a:r>
          </a:p>
          <a:p>
            <a:r>
              <a:rPr lang="en-US" dirty="0" smtClean="0"/>
              <a:t>Polygamy- a practice in which one person is married to two or more spouse at once.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234</TotalTime>
  <Words>2560</Words>
  <Application>Microsoft Office PowerPoint</Application>
  <PresentationFormat>On-screen Show (4:3)</PresentationFormat>
  <Paragraphs>281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Lucida Sans Unicode</vt:lpstr>
      <vt:lpstr>Verdana</vt:lpstr>
      <vt:lpstr>Wingdings 2</vt:lpstr>
      <vt:lpstr>Wingdings 3</vt:lpstr>
      <vt:lpstr>Concourse</vt:lpstr>
      <vt:lpstr>Family &amp; Intimate Relationships</vt:lpstr>
      <vt:lpstr>Nature of Relationships</vt:lpstr>
      <vt:lpstr>Nature of Relationships</vt:lpstr>
      <vt:lpstr>Nature of Relationships</vt:lpstr>
      <vt:lpstr>Nature of Relationships</vt:lpstr>
      <vt:lpstr>Nature of Relationships</vt:lpstr>
      <vt:lpstr>Nature of Relationships</vt:lpstr>
      <vt:lpstr>Communicating in Romantic Relationships</vt:lpstr>
      <vt:lpstr>Communicating in Romantic Relationships</vt:lpstr>
      <vt:lpstr>Communicating in Romantic Relationships</vt:lpstr>
      <vt:lpstr>Communicating in Romantic Relationships</vt:lpstr>
      <vt:lpstr>Forming Romantic Relationships</vt:lpstr>
      <vt:lpstr>Forming Romantic Relationships</vt:lpstr>
      <vt:lpstr>Forming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Ending Romantic Relationships</vt:lpstr>
      <vt:lpstr>Communicating in Families</vt:lpstr>
      <vt:lpstr>Communicating in Families</vt:lpstr>
      <vt:lpstr>Communicating in Families</vt:lpstr>
      <vt:lpstr>Communicating in Families</vt:lpstr>
      <vt:lpstr>Communicating in Families</vt:lpstr>
      <vt:lpstr>Communicating in Families</vt:lpstr>
      <vt:lpstr>Communicating in Families</vt:lpstr>
      <vt:lpstr>Communicating in Families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&amp; Intimate Relationships</dc:title>
  <dc:creator>Ben</dc:creator>
  <cp:lastModifiedBy>bdgtf3</cp:lastModifiedBy>
  <cp:revision>24</cp:revision>
  <dcterms:created xsi:type="dcterms:W3CDTF">2014-10-28T04:26:16Z</dcterms:created>
  <dcterms:modified xsi:type="dcterms:W3CDTF">2015-11-10T20:04:20Z</dcterms:modified>
</cp:coreProperties>
</file>