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8AD5BAAB-727C-4F77-A9A9-0B4854611203}" type="datetimeFigureOut">
              <a:rPr lang="en-US" smtClean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8C24640A-11E4-4A72-8E42-C2D86248C03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BAAB-727C-4F77-A9A9-0B4854611203}" type="datetimeFigureOut">
              <a:rPr lang="en-US" smtClean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40A-11E4-4A72-8E42-C2D86248C03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BAAB-727C-4F77-A9A9-0B4854611203}" type="datetimeFigureOut">
              <a:rPr lang="en-US" smtClean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40A-11E4-4A72-8E42-C2D86248C03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BAAB-727C-4F77-A9A9-0B4854611203}" type="datetimeFigureOut">
              <a:rPr lang="en-US" smtClean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40A-11E4-4A72-8E42-C2D86248C03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BAAB-727C-4F77-A9A9-0B4854611203}" type="datetimeFigureOut">
              <a:rPr lang="en-US" smtClean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40A-11E4-4A72-8E42-C2D86248C03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BAAB-727C-4F77-A9A9-0B4854611203}" type="datetimeFigureOut">
              <a:rPr lang="en-US" smtClean="0"/>
              <a:t>11/4/2014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40A-11E4-4A72-8E42-C2D86248C0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BAAB-727C-4F77-A9A9-0B4854611203}" type="datetimeFigureOut">
              <a:rPr lang="en-US" smtClean="0"/>
              <a:t>11/4/2014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40A-11E4-4A72-8E42-C2D86248C0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BAAB-727C-4F77-A9A9-0B4854611203}" type="datetimeFigureOut">
              <a:rPr lang="en-US" smtClean="0"/>
              <a:t>11/4/2014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40A-11E4-4A72-8E42-C2D86248C03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BAAB-727C-4F77-A9A9-0B4854611203}" type="datetimeFigureOut">
              <a:rPr lang="en-US" smtClean="0"/>
              <a:t>11/4/2014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40A-11E4-4A72-8E42-C2D86248C03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8AD5BAAB-727C-4F77-A9A9-0B4854611203}" type="datetimeFigureOut">
              <a:rPr lang="en-US" smtClean="0"/>
              <a:t>11/4/2014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8C24640A-11E4-4A72-8E42-C2D86248C03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8AD5BAAB-727C-4F77-A9A9-0B4854611203}" type="datetimeFigureOut">
              <a:rPr lang="en-US" smtClean="0"/>
              <a:t>11/4/2014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8C24640A-11E4-4A72-8E42-C2D86248C03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AD5BAAB-727C-4F77-A9A9-0B4854611203}" type="datetimeFigureOut">
              <a:rPr lang="en-US" smtClean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C24640A-11E4-4A72-8E42-C2D86248C03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Chapter 11: Interpersonal Conflict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Professor Gonzalez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35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828800"/>
            <a:ext cx="6196405" cy="43434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4. Conflict can be harmful</a:t>
            </a:r>
          </a:p>
          <a:p>
            <a:r>
              <a:rPr lang="en-US" dirty="0" smtClean="0"/>
              <a:t>-both psychologically and physically</a:t>
            </a:r>
          </a:p>
          <a:p>
            <a:r>
              <a:rPr lang="en-US" dirty="0" smtClean="0"/>
              <a:t>-150 healthy married couples discussed a contentious topic for 6 minutes</a:t>
            </a:r>
          </a:p>
          <a:p>
            <a:r>
              <a:rPr lang="en-US" dirty="0" smtClean="0"/>
              <a:t>-those who were overly controlling (husbands) and overly hostile (wives) showed a greater degree of hardening of the arteries</a:t>
            </a:r>
          </a:p>
          <a:p>
            <a:r>
              <a:rPr lang="en-US" dirty="0" smtClean="0"/>
              <a:t>-increases stress hormones</a:t>
            </a:r>
          </a:p>
          <a:p>
            <a:r>
              <a:rPr lang="en-US" dirty="0" smtClean="0"/>
              <a:t>-wounds can heal more slowly</a:t>
            </a:r>
          </a:p>
          <a:p>
            <a:r>
              <a:rPr lang="en-US" dirty="0" smtClean="0"/>
              <a:t>-natural killer cells increase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4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-Conflict can lead to aggressive behavior</a:t>
            </a:r>
          </a:p>
          <a:p>
            <a:r>
              <a:rPr lang="en-US" dirty="0" smtClean="0"/>
              <a:t>- over the past two decades over half all marital, cohabitating, and dating relationships involved some form of</a:t>
            </a:r>
          </a:p>
          <a:p>
            <a:r>
              <a:rPr lang="en-US" dirty="0" smtClean="0"/>
              <a:t>-verbal aggression</a:t>
            </a:r>
          </a:p>
          <a:p>
            <a:r>
              <a:rPr lang="en-US" dirty="0" smtClean="0"/>
              <a:t>-physical aggression</a:t>
            </a:r>
          </a:p>
          <a:p>
            <a:r>
              <a:rPr lang="en-US" dirty="0" smtClean="0"/>
              <a:t>-sexual aggression</a:t>
            </a:r>
          </a:p>
          <a:p>
            <a:r>
              <a:rPr lang="en-US" dirty="0" smtClean="0"/>
              <a:t>11% of men committed one violent act: slapping, kicking, punching their romantic partner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298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Why are these individuals aggressive</a:t>
            </a:r>
          </a:p>
          <a:p>
            <a:r>
              <a:rPr lang="en-US" dirty="0" smtClean="0"/>
              <a:t>-attempts to dominate the partner</a:t>
            </a:r>
          </a:p>
          <a:p>
            <a:r>
              <a:rPr lang="en-US" dirty="0" smtClean="0"/>
              <a:t>-women are more likely to be victimized</a:t>
            </a:r>
          </a:p>
          <a:p>
            <a:r>
              <a:rPr lang="en-US" dirty="0" smtClean="0"/>
              <a:t>-men are also victimized </a:t>
            </a:r>
          </a:p>
          <a:p>
            <a:r>
              <a:rPr lang="en-US" dirty="0" smtClean="0"/>
              <a:t>Does aggression lead to dissatisfaction in relationships?</a:t>
            </a:r>
          </a:p>
          <a:p>
            <a:r>
              <a:rPr lang="en-US" dirty="0" smtClean="0"/>
              <a:t>A: No</a:t>
            </a:r>
          </a:p>
          <a:p>
            <a:r>
              <a:rPr lang="en-US" dirty="0" smtClean="0"/>
              <a:t>-some partners see this as a sign of LOVE</a:t>
            </a:r>
          </a:p>
          <a:p>
            <a:r>
              <a:rPr lang="en-US" dirty="0" smtClean="0"/>
              <a:t>-quick to forgive</a:t>
            </a:r>
          </a:p>
          <a:p>
            <a:r>
              <a:rPr lang="en-US" dirty="0" smtClean="0"/>
              <a:t>-over time the aggression leads to the erosion of the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95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5. Conflict can be beneficial</a:t>
            </a:r>
          </a:p>
          <a:p>
            <a:r>
              <a:rPr lang="en-US" dirty="0" smtClean="0"/>
              <a:t>-learn more about each other</a:t>
            </a:r>
          </a:p>
          <a:p>
            <a:r>
              <a:rPr lang="en-US" dirty="0" smtClean="0"/>
              <a:t>-can lead to better solutions</a:t>
            </a:r>
          </a:p>
          <a:p>
            <a:r>
              <a:rPr lang="en-US" dirty="0" smtClean="0"/>
              <a:t>-can keep small problems from escalating into larger ones </a:t>
            </a:r>
          </a:p>
          <a:p>
            <a:r>
              <a:rPr lang="en-US" dirty="0" smtClean="0"/>
              <a:t>-constructive conflict can lead to happier relationships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7534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752600"/>
            <a:ext cx="6196405" cy="4419600"/>
          </a:xfrm>
        </p:spPr>
        <p:txBody>
          <a:bodyPr>
            <a:normAutofit/>
          </a:bodyPr>
          <a:lstStyle/>
          <a:p>
            <a:r>
              <a:rPr lang="en-US" b="1" dirty="0" smtClean="0"/>
              <a:t>6. Common sources of conflict</a:t>
            </a:r>
          </a:p>
          <a:p>
            <a:r>
              <a:rPr lang="en-US" b="1" dirty="0" smtClean="0"/>
              <a:t>I. Personal criticism- </a:t>
            </a:r>
            <a:r>
              <a:rPr lang="en-US" dirty="0" smtClean="0"/>
              <a:t>most common</a:t>
            </a:r>
          </a:p>
          <a:p>
            <a:r>
              <a:rPr lang="en-US" dirty="0" smtClean="0"/>
              <a:t>-20% of couples self-reported this</a:t>
            </a:r>
          </a:p>
          <a:p>
            <a:r>
              <a:rPr lang="en-US" b="1" dirty="0" smtClean="0"/>
              <a:t>II. Finances- </a:t>
            </a:r>
            <a:r>
              <a:rPr lang="en-US" dirty="0" smtClean="0"/>
              <a:t>second most common</a:t>
            </a:r>
          </a:p>
          <a:p>
            <a:r>
              <a:rPr lang="en-US" dirty="0" smtClean="0"/>
              <a:t>-13% of couples self-reported this</a:t>
            </a:r>
          </a:p>
          <a:p>
            <a:r>
              <a:rPr lang="en-US" b="1" dirty="0" smtClean="0"/>
              <a:t>III. Household Chores- </a:t>
            </a:r>
            <a:r>
              <a:rPr lang="en-US" dirty="0" smtClean="0"/>
              <a:t>division of labor</a:t>
            </a:r>
          </a:p>
          <a:p>
            <a:r>
              <a:rPr lang="en-US" dirty="0" smtClean="0"/>
              <a:t>-who should do what</a:t>
            </a:r>
          </a:p>
          <a:p>
            <a:r>
              <a:rPr lang="en-US" dirty="0" smtClean="0"/>
              <a:t>-who failed to meet their duties</a:t>
            </a:r>
          </a:p>
          <a:p>
            <a:r>
              <a:rPr lang="en-US" dirty="0" smtClean="0"/>
              <a:t>All 3 accounted for 42% of conflict topics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18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676400"/>
            <a:ext cx="6196405" cy="43434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7. Sex and Gender affect conflict</a:t>
            </a:r>
          </a:p>
          <a:p>
            <a:r>
              <a:rPr lang="en-US" dirty="0" smtClean="0"/>
              <a:t>Traditional roles</a:t>
            </a:r>
          </a:p>
          <a:p>
            <a:r>
              <a:rPr lang="en-US" dirty="0" smtClean="0"/>
              <a:t>-men adopt masculine traits</a:t>
            </a:r>
          </a:p>
          <a:p>
            <a:r>
              <a:rPr lang="en-US" dirty="0" smtClean="0"/>
              <a:t>-women adopt feminine traits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Due to the feminine gender role some women feel engaging in conflict is too masculine</a:t>
            </a:r>
          </a:p>
          <a:p>
            <a:r>
              <a:rPr lang="en-US" dirty="0" smtClean="0"/>
              <a:t>Engage in</a:t>
            </a:r>
            <a:r>
              <a:rPr lang="en-US" b="1" dirty="0" smtClean="0"/>
              <a:t> passive aggressive </a:t>
            </a:r>
            <a:r>
              <a:rPr lang="en-US" dirty="0" smtClean="0"/>
              <a:t>behaviors</a:t>
            </a:r>
          </a:p>
          <a:p>
            <a:r>
              <a:rPr lang="en-US" b="1" dirty="0" smtClean="0"/>
              <a:t>Passive Aggression- </a:t>
            </a:r>
            <a:r>
              <a:rPr lang="en-US" dirty="0" smtClean="0"/>
              <a:t>a pattern of behaving vengefully while denying that one has aggressive feelings</a:t>
            </a:r>
          </a:p>
          <a:p>
            <a:r>
              <a:rPr lang="en-US" dirty="0" smtClean="0"/>
              <a:t>Are men taught to directly engage in conflict according to traditional gender roles?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97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752600"/>
            <a:ext cx="6196405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Men will disengage to avoid hurting the other party</a:t>
            </a:r>
          </a:p>
          <a:p>
            <a:endParaRPr lang="en-US" dirty="0" smtClean="0"/>
          </a:p>
          <a:p>
            <a:r>
              <a:rPr lang="en-US" b="1" dirty="0" smtClean="0"/>
              <a:t>Stonewalling-</a:t>
            </a:r>
            <a:r>
              <a:rPr lang="en-US" dirty="0" smtClean="0"/>
              <a:t> pattern of withdrawal that leaves conflict unresolved</a:t>
            </a:r>
          </a:p>
          <a:p>
            <a:endParaRPr lang="en-US" dirty="0"/>
          </a:p>
          <a:p>
            <a:r>
              <a:rPr lang="en-US" dirty="0" smtClean="0"/>
              <a:t>D</a:t>
            </a:r>
            <a:r>
              <a:rPr lang="en-US" b="1" dirty="0" smtClean="0"/>
              <a:t>emand-withdraw pattern- </a:t>
            </a:r>
            <a:r>
              <a:rPr lang="en-US" dirty="0" smtClean="0"/>
              <a:t>a pattern of behavior in which one party makes demands and the other party withdraws from the conversation. </a:t>
            </a:r>
          </a:p>
          <a:p>
            <a:r>
              <a:rPr lang="en-US" dirty="0" smtClean="0"/>
              <a:t>-”we need to talk” (woman)</a:t>
            </a:r>
          </a:p>
          <a:p>
            <a:r>
              <a:rPr lang="en-US" dirty="0" smtClean="0"/>
              <a:t>-”I don’t want to talk about it” (man)</a:t>
            </a:r>
          </a:p>
          <a:p>
            <a:r>
              <a:rPr lang="en-US" dirty="0" smtClean="0"/>
              <a:t>-considered a typical “North American” gender 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06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b="1" dirty="0" smtClean="0"/>
              <a:t>8. Culture affects conflict</a:t>
            </a:r>
          </a:p>
          <a:p>
            <a:r>
              <a:rPr lang="en-US" b="1" dirty="0" smtClean="0"/>
              <a:t>A. Individualistic cultures engage in conflict differently than collectivist cultures. </a:t>
            </a:r>
          </a:p>
          <a:p>
            <a:r>
              <a:rPr lang="en-US" dirty="0" smtClean="0"/>
              <a:t>Individualistic- value the rights, needs, and goals of the individual.</a:t>
            </a:r>
          </a:p>
          <a:p>
            <a:r>
              <a:rPr lang="en-US" dirty="0" smtClean="0"/>
              <a:t>-encouraged to stand up (face the conflict)</a:t>
            </a:r>
          </a:p>
          <a:p>
            <a:r>
              <a:rPr lang="en-US" dirty="0" smtClean="0"/>
              <a:t>Collectivist- group priorities take precedence</a:t>
            </a:r>
          </a:p>
          <a:p>
            <a:r>
              <a:rPr lang="en-US" dirty="0" smtClean="0"/>
              <a:t>-group harmony is more important</a:t>
            </a:r>
          </a:p>
          <a:p>
            <a:r>
              <a:rPr lang="en-US" dirty="0" smtClean="0"/>
              <a:t>-avoid disagreeing (save face) or utilize mediation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8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B. Low context vs High context</a:t>
            </a:r>
          </a:p>
          <a:p>
            <a:r>
              <a:rPr lang="en-US" dirty="0" smtClean="0"/>
              <a:t>Low context- value explicit, direct, and literal communication.</a:t>
            </a:r>
          </a:p>
          <a:p>
            <a:r>
              <a:rPr lang="en-US" dirty="0" smtClean="0"/>
              <a:t>- want all the issues put on the table</a:t>
            </a:r>
          </a:p>
          <a:p>
            <a:r>
              <a:rPr lang="en-US" dirty="0" smtClean="0"/>
              <a:t>High context- value subtlety</a:t>
            </a:r>
          </a:p>
          <a:p>
            <a:r>
              <a:rPr lang="en-US" dirty="0" smtClean="0"/>
              <a:t>-derive meaning from social conventions</a:t>
            </a:r>
          </a:p>
          <a:p>
            <a:r>
              <a:rPr lang="en-US" dirty="0" smtClean="0"/>
              <a:t>-pay attention to nonverbal expressions</a:t>
            </a:r>
          </a:p>
          <a:p>
            <a:r>
              <a:rPr lang="en-US" dirty="0" smtClean="0"/>
              <a:t>When 2 cultures collide in conflict the misunderstandings exacerbate the conflict.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03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676400"/>
            <a:ext cx="6196405" cy="4495800"/>
          </a:xfrm>
        </p:spPr>
        <p:txBody>
          <a:bodyPr>
            <a:normAutofit/>
          </a:bodyPr>
          <a:lstStyle/>
          <a:p>
            <a:r>
              <a:rPr lang="en-US" b="1" dirty="0" smtClean="0"/>
              <a:t>9. Conflict Online</a:t>
            </a:r>
          </a:p>
          <a:p>
            <a:r>
              <a:rPr lang="en-US" dirty="0" smtClean="0"/>
              <a:t>-people like to hide behind their computer, phone, tablet, etc..</a:t>
            </a:r>
          </a:p>
          <a:p>
            <a:r>
              <a:rPr lang="en-US" dirty="0" smtClean="0"/>
              <a:t>-will act out in a different manner since they feel there are no constraints</a:t>
            </a:r>
          </a:p>
          <a:p>
            <a:r>
              <a:rPr lang="en-US" dirty="0" smtClean="0"/>
              <a:t>This creates a disinhibition effect- the tendency to say or do things in one environment (such as online) that one would not say or do in most other environments. </a:t>
            </a:r>
          </a:p>
          <a:p>
            <a:r>
              <a:rPr lang="en-US" dirty="0" smtClean="0"/>
              <a:t>- the content of the message can be misinterpreted and misunderstood easily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32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676400"/>
            <a:ext cx="6196405" cy="4648200"/>
          </a:xfrm>
        </p:spPr>
        <p:txBody>
          <a:bodyPr/>
          <a:lstStyle/>
          <a:p>
            <a:r>
              <a:rPr lang="en-US" dirty="0" smtClean="0"/>
              <a:t>Interpersonal Conflict</a:t>
            </a:r>
          </a:p>
          <a:p>
            <a:r>
              <a:rPr lang="en-US" dirty="0" smtClean="0"/>
              <a:t>-an expressed struggle between at least two interdependent parties who perceive incompatible goals, scarce resources, and interference from one another. </a:t>
            </a:r>
          </a:p>
          <a:p>
            <a:r>
              <a:rPr lang="en-US" dirty="0" smtClean="0"/>
              <a:t>All of these elements are needed to be considered a conflict according to Wilmot and Hacker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29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676400"/>
            <a:ext cx="6196405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Strategies of dealing with online (absent face-to-face) conflict</a:t>
            </a:r>
          </a:p>
          <a:p>
            <a:r>
              <a:rPr lang="en-US" b="1" dirty="0" smtClean="0"/>
              <a:t>1. Do not respond right away (more communication is not always better).</a:t>
            </a:r>
          </a:p>
          <a:p>
            <a:r>
              <a:rPr lang="en-US" dirty="0" smtClean="0"/>
              <a:t>-take time to collect your thoughts</a:t>
            </a:r>
          </a:p>
          <a:p>
            <a:r>
              <a:rPr lang="en-US" b="1" dirty="0" smtClean="0"/>
              <a:t>2. Clarify anything that might be misunderstood</a:t>
            </a:r>
          </a:p>
          <a:p>
            <a:r>
              <a:rPr lang="en-US" dirty="0" smtClean="0"/>
              <a:t>-put yourself in the other person’s shoes</a:t>
            </a:r>
          </a:p>
          <a:p>
            <a:r>
              <a:rPr lang="en-US" dirty="0" smtClean="0"/>
              <a:t>-use the correct emoticon’s to express tone</a:t>
            </a:r>
          </a:p>
          <a:p>
            <a:r>
              <a:rPr lang="en-US" dirty="0" smtClean="0"/>
              <a:t>-we lose tone and all of the nonverbal parts of the conversation when we utilize text</a:t>
            </a:r>
          </a:p>
          <a:p>
            <a:r>
              <a:rPr lang="en-US" dirty="0" smtClean="0"/>
              <a:t>-one must be able to read well and write well to avoid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55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965245" cy="1202485"/>
          </a:xfrm>
        </p:spPr>
        <p:txBody>
          <a:bodyPr/>
          <a:lstStyle/>
          <a:p>
            <a:r>
              <a:rPr lang="en-US" dirty="0" smtClean="0"/>
              <a:t>Power &amp;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71628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Power- the ability to manipulate, influence, or control other people or events</a:t>
            </a:r>
          </a:p>
          <a:p>
            <a:r>
              <a:rPr lang="en-US" dirty="0" smtClean="0"/>
              <a:t>Thousands of books written on power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48 Laws of Power </a:t>
            </a:r>
            <a:r>
              <a:rPr lang="en-US" dirty="0" smtClean="0"/>
              <a:t>is one best-seller</a:t>
            </a:r>
          </a:p>
          <a:p>
            <a:r>
              <a:rPr lang="en-US" dirty="0" smtClean="0"/>
              <a:t>Machiavelli wrote about power in his first book “The Prince”</a:t>
            </a:r>
          </a:p>
          <a:p>
            <a:pPr algn="ctr"/>
            <a:r>
              <a:rPr lang="en-US" b="1" dirty="0" smtClean="0"/>
              <a:t>Power has 5 characteristics</a:t>
            </a:r>
          </a:p>
          <a:p>
            <a:r>
              <a:rPr lang="en-US" b="1" dirty="0" smtClean="0"/>
              <a:t>1. Power is context-specific</a:t>
            </a:r>
          </a:p>
          <a:p>
            <a:r>
              <a:rPr lang="en-US" dirty="0" smtClean="0"/>
              <a:t>-relevant only in specific situations</a:t>
            </a:r>
          </a:p>
          <a:p>
            <a:r>
              <a:rPr lang="en-US" dirty="0" smtClean="0"/>
              <a:t>-work, home, hospital</a:t>
            </a:r>
          </a:p>
          <a:p>
            <a:r>
              <a:rPr lang="en-US" dirty="0" smtClean="0"/>
              <a:t>-different individuals have differing levels of power</a:t>
            </a:r>
          </a:p>
          <a:p>
            <a:r>
              <a:rPr lang="en-US" dirty="0" smtClean="0"/>
              <a:t>Power is therefore confined to certain realms or contexts</a:t>
            </a:r>
          </a:p>
          <a:p>
            <a:r>
              <a:rPr lang="en-US" dirty="0" smtClean="0"/>
              <a:t>-doctor cannot tell you what to do at work</a:t>
            </a:r>
          </a:p>
          <a:p>
            <a:r>
              <a:rPr lang="en-US" dirty="0" smtClean="0"/>
              <a:t>-boss cannot tell you what to do at the hospital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01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&amp;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2. Power is always present</a:t>
            </a:r>
          </a:p>
          <a:p>
            <a:r>
              <a:rPr lang="en-US" b="1" dirty="0" smtClean="0"/>
              <a:t>Symmetrical relationship- </a:t>
            </a:r>
            <a:r>
              <a:rPr lang="en-US" dirty="0" smtClean="0"/>
              <a:t>a relationships between parties of equal power</a:t>
            </a:r>
          </a:p>
          <a:p>
            <a:r>
              <a:rPr lang="en-US" dirty="0" smtClean="0"/>
              <a:t>-co-workers, friends, siblings</a:t>
            </a:r>
          </a:p>
          <a:p>
            <a:r>
              <a:rPr lang="en-US" b="1" dirty="0" smtClean="0"/>
              <a:t>Complementary relationship- </a:t>
            </a:r>
            <a:r>
              <a:rPr lang="en-US" dirty="0" smtClean="0"/>
              <a:t>a relationship between parties of unequal power</a:t>
            </a:r>
          </a:p>
          <a:p>
            <a:r>
              <a:rPr lang="en-US" dirty="0" smtClean="0"/>
              <a:t>-boss, teacher, etc..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21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&amp;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 3. Power influences communication</a:t>
            </a:r>
          </a:p>
          <a:p>
            <a:r>
              <a:rPr lang="en-US" b="1" dirty="0" smtClean="0"/>
              <a:t>Three</a:t>
            </a:r>
            <a:r>
              <a:rPr lang="en-US" dirty="0" smtClean="0"/>
              <a:t> specific types of verbal messages reflected in relational power according to Ericson and Rogers</a:t>
            </a:r>
          </a:p>
          <a:p>
            <a:r>
              <a:rPr lang="en-US" b="1" dirty="0" smtClean="0"/>
              <a:t>One-up message- </a:t>
            </a:r>
            <a:r>
              <a:rPr lang="en-US" dirty="0" smtClean="0"/>
              <a:t>a verbal message through which the speaker attempts to exert dominance or gain control over the listener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25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&amp;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One-down message- </a:t>
            </a:r>
            <a:r>
              <a:rPr lang="en-US" dirty="0" smtClean="0"/>
              <a:t>a verbal message that reflects acceptance of, or submission to, another person’s power.</a:t>
            </a:r>
          </a:p>
          <a:p>
            <a:endParaRPr lang="en-US" dirty="0"/>
          </a:p>
          <a:p>
            <a:r>
              <a:rPr lang="en-US" b="1" dirty="0" smtClean="0"/>
              <a:t>One-across message- </a:t>
            </a:r>
            <a:r>
              <a:rPr lang="en-US" dirty="0" smtClean="0"/>
              <a:t>a verbal message that seeks to neutralize relational control and power.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9036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&amp;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543800" cy="4572000"/>
          </a:xfrm>
        </p:spPr>
        <p:txBody>
          <a:bodyPr>
            <a:normAutofit/>
          </a:bodyPr>
          <a:lstStyle/>
          <a:p>
            <a:r>
              <a:rPr lang="en-US" b="1" dirty="0" smtClean="0"/>
              <a:t>4. Power can be positive or negative.</a:t>
            </a:r>
          </a:p>
          <a:p>
            <a:r>
              <a:rPr lang="en-US" dirty="0" smtClean="0"/>
              <a:t>-how one handles power is what makes it good or bad</a:t>
            </a:r>
          </a:p>
          <a:p>
            <a:r>
              <a:rPr lang="en-US" dirty="0" smtClean="0"/>
              <a:t>Complementary relationships require </a:t>
            </a:r>
            <a:r>
              <a:rPr lang="en-US" b="1" dirty="0" smtClean="0"/>
              <a:t>2 conditions</a:t>
            </a:r>
            <a:r>
              <a:rPr lang="en-US" dirty="0" smtClean="0"/>
              <a:t> to be satisfying. </a:t>
            </a:r>
          </a:p>
          <a:p>
            <a:r>
              <a:rPr lang="en-US" b="1" dirty="0" smtClean="0"/>
              <a:t>1. Two parties must agree on the power arrangement. </a:t>
            </a:r>
          </a:p>
          <a:p>
            <a:r>
              <a:rPr lang="en-US" b="1" dirty="0" smtClean="0"/>
              <a:t>2.The powerful individual must exercise their power ethically and responsibly.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9633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&amp;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5. Power and conflict influence each other</a:t>
            </a:r>
          </a:p>
          <a:p>
            <a:r>
              <a:rPr lang="en-US" dirty="0" smtClean="0"/>
              <a:t>- most conflicts are struggles for power by one party or another</a:t>
            </a:r>
          </a:p>
          <a:p>
            <a:r>
              <a:rPr lang="en-US" dirty="0" smtClean="0"/>
              <a:t>-conflict inevitably influences the status, level, and control of power of the parties involved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18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&amp;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 smtClean="0"/>
              <a:t>Forms of Power</a:t>
            </a:r>
          </a:p>
          <a:p>
            <a:pPr algn="ctr"/>
            <a:r>
              <a:rPr lang="en-US" b="1" dirty="0" smtClean="0"/>
              <a:t>5 specific forms</a:t>
            </a:r>
          </a:p>
          <a:p>
            <a:r>
              <a:rPr lang="en-US" b="1" dirty="0" smtClean="0"/>
              <a:t>1. Reward power- </a:t>
            </a:r>
            <a:r>
              <a:rPr lang="en-US" dirty="0" smtClean="0"/>
              <a:t>power that derives from the ability to reward.</a:t>
            </a:r>
          </a:p>
          <a:p>
            <a:r>
              <a:rPr lang="en-US" b="1" dirty="0" smtClean="0"/>
              <a:t>2. Coercive power- </a:t>
            </a:r>
            <a:r>
              <a:rPr lang="en-US" dirty="0" smtClean="0"/>
              <a:t>power based on the ability to punish. </a:t>
            </a:r>
          </a:p>
          <a:p>
            <a:r>
              <a:rPr lang="en-US" b="1" dirty="0" smtClean="0"/>
              <a:t>3. Referent power- </a:t>
            </a:r>
            <a:r>
              <a:rPr lang="en-US" dirty="0" smtClean="0"/>
              <a:t>power that derives from one’s attraction to or admiration for another.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11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&amp;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7467600" cy="4419600"/>
          </a:xfrm>
        </p:spPr>
        <p:txBody>
          <a:bodyPr/>
          <a:lstStyle/>
          <a:p>
            <a:r>
              <a:rPr lang="en-US" b="1" dirty="0" smtClean="0"/>
              <a:t>4. Legitimate power- </a:t>
            </a:r>
            <a:r>
              <a:rPr lang="en-US" dirty="0" smtClean="0"/>
              <a:t>power base on one’s legitimate status or position. </a:t>
            </a:r>
          </a:p>
          <a:p>
            <a:r>
              <a:rPr lang="en-US" dirty="0" smtClean="0"/>
              <a:t>-those who have authority under legitimate circumstances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5. Expert power- </a:t>
            </a:r>
            <a:r>
              <a:rPr lang="en-US" dirty="0" smtClean="0"/>
              <a:t>power that derives from one’s expertise, talent, training, specialized knowledge, or experience. </a:t>
            </a:r>
          </a:p>
          <a:p>
            <a:r>
              <a:rPr lang="en-US" dirty="0" smtClean="0"/>
              <a:t>-we give them power since we do not have the knowhow or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57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&amp;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467600" cy="4572000"/>
          </a:xfrm>
        </p:spPr>
        <p:txBody>
          <a:bodyPr>
            <a:normAutofit/>
          </a:bodyPr>
          <a:lstStyle/>
          <a:p>
            <a:r>
              <a:rPr lang="en-US" b="1" dirty="0" smtClean="0"/>
              <a:t>Sex, Gender, &amp; Power</a:t>
            </a:r>
          </a:p>
          <a:p>
            <a:r>
              <a:rPr lang="en-US" b="1" dirty="0" smtClean="0"/>
              <a:t>Patriarchy </a:t>
            </a:r>
            <a:r>
              <a:rPr lang="en-US" dirty="0" smtClean="0"/>
              <a:t>has allowed men to hold power throughout time</a:t>
            </a:r>
            <a:endParaRPr lang="en-US" dirty="0"/>
          </a:p>
          <a:p>
            <a:r>
              <a:rPr lang="en-US" dirty="0" smtClean="0"/>
              <a:t>-resulted in women having limited access to education, health-care, economic opportunities, and politics</a:t>
            </a:r>
          </a:p>
          <a:p>
            <a:r>
              <a:rPr lang="en-US" dirty="0" smtClean="0"/>
              <a:t>Politics-</a:t>
            </a:r>
          </a:p>
          <a:p>
            <a:r>
              <a:rPr lang="en-US" dirty="0" smtClean="0"/>
              <a:t>16.8% of women are elected representative in the U.S.</a:t>
            </a:r>
          </a:p>
          <a:p>
            <a:r>
              <a:rPr lang="en-US" dirty="0" smtClean="0"/>
              <a:t>18.4% in the world</a:t>
            </a:r>
          </a:p>
        </p:txBody>
      </p:sp>
    </p:spTree>
    <p:extLst>
      <p:ext uri="{BB962C8B-B14F-4D97-AF65-F5344CB8AC3E}">
        <p14:creationId xmlns:p14="http://schemas.microsoft.com/office/powerpoint/2010/main" val="200949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676400"/>
            <a:ext cx="6196405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Conflict is an expressed struggle</a:t>
            </a:r>
          </a:p>
          <a:p>
            <a:r>
              <a:rPr lang="en-US" dirty="0" smtClean="0"/>
              <a:t>-you have to make the other person aware of how you feel. </a:t>
            </a:r>
          </a:p>
          <a:p>
            <a:r>
              <a:rPr lang="en-US" dirty="0" smtClean="0"/>
              <a:t>-conflict is therefore a behavior</a:t>
            </a:r>
          </a:p>
          <a:p>
            <a:endParaRPr lang="en-US" dirty="0"/>
          </a:p>
          <a:p>
            <a:r>
              <a:rPr lang="en-US" dirty="0" smtClean="0"/>
              <a:t>Conflict occurs between interdependent parties</a:t>
            </a:r>
          </a:p>
          <a:p>
            <a:r>
              <a:rPr lang="en-US" dirty="0" smtClean="0"/>
              <a:t>-each party must depend on the other for something whether it be tangible or intangible</a:t>
            </a:r>
          </a:p>
          <a:p>
            <a:r>
              <a:rPr lang="en-US" dirty="0" smtClean="0"/>
              <a:t>-internal conflict is called intrapersonal (occurs within oneself)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52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&amp;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543800" cy="4572000"/>
          </a:xfrm>
        </p:spPr>
        <p:txBody>
          <a:bodyPr>
            <a:normAutofit/>
          </a:bodyPr>
          <a:lstStyle/>
          <a:p>
            <a:r>
              <a:rPr lang="en-US" b="1" dirty="0" smtClean="0"/>
              <a:t>Gender roles</a:t>
            </a:r>
          </a:p>
          <a:p>
            <a:r>
              <a:rPr lang="en-US" dirty="0" smtClean="0"/>
              <a:t>-traditional roles reinforce the division of power between men and women</a:t>
            </a:r>
          </a:p>
          <a:p>
            <a:endParaRPr lang="en-US" dirty="0" smtClean="0"/>
          </a:p>
          <a:p>
            <a:r>
              <a:rPr lang="en-US" b="1" dirty="0" smtClean="0"/>
              <a:t>Femininity- </a:t>
            </a:r>
            <a:r>
              <a:rPr lang="en-US" dirty="0" smtClean="0"/>
              <a:t>passivity, submissiveness, and accommodation. </a:t>
            </a:r>
          </a:p>
          <a:p>
            <a:r>
              <a:rPr lang="en-US" dirty="0" smtClean="0"/>
              <a:t>- inclined to utilize passive-aggressive behaviors</a:t>
            </a:r>
          </a:p>
          <a:p>
            <a:r>
              <a:rPr lang="en-US" b="1" dirty="0" smtClean="0"/>
              <a:t>Masculinity- </a:t>
            </a:r>
            <a:r>
              <a:rPr lang="en-US" dirty="0" smtClean="0"/>
              <a:t>strength, control, and dominance. </a:t>
            </a:r>
          </a:p>
          <a:p>
            <a:r>
              <a:rPr lang="en-US" dirty="0" smtClean="0"/>
              <a:t>-inclined to utilize verbal aggression to express dominance and power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80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6965245" cy="1202485"/>
          </a:xfrm>
        </p:spPr>
        <p:txBody>
          <a:bodyPr/>
          <a:lstStyle/>
          <a:p>
            <a:r>
              <a:rPr lang="en-US" dirty="0" smtClean="0"/>
              <a:t>Power &amp;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620000" cy="50292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dirty="0" smtClean="0"/>
              <a:t>Married couples</a:t>
            </a:r>
          </a:p>
          <a:p>
            <a:r>
              <a:rPr lang="en-US" dirty="0" smtClean="0"/>
              <a:t>Who holds the power?</a:t>
            </a:r>
          </a:p>
          <a:p>
            <a:r>
              <a:rPr lang="en-US" dirty="0" smtClean="0"/>
              <a:t>The least interested partner holds the power.</a:t>
            </a:r>
          </a:p>
          <a:p>
            <a:r>
              <a:rPr lang="en-US" b="1" dirty="0" smtClean="0"/>
              <a:t>Principal of least interest- </a:t>
            </a:r>
            <a:r>
              <a:rPr lang="en-US" dirty="0" smtClean="0"/>
              <a:t>partner who is less invested in the relationship is the more powerful partner, because he or she has less to lose by leaving the relationship. </a:t>
            </a:r>
          </a:p>
          <a:p>
            <a:r>
              <a:rPr lang="en-US" dirty="0" smtClean="0"/>
              <a:t>Investment= love</a:t>
            </a:r>
          </a:p>
          <a:p>
            <a:r>
              <a:rPr lang="en-US" dirty="0" smtClean="0"/>
              <a:t>Being in a power balance relationship can protect one from the stress hormone ACTH. </a:t>
            </a:r>
          </a:p>
          <a:p>
            <a:r>
              <a:rPr lang="en-US" dirty="0" smtClean="0"/>
              <a:t>-if the male was deemed more power ACTH rose significantly</a:t>
            </a:r>
          </a:p>
          <a:p>
            <a:r>
              <a:rPr lang="en-US" dirty="0" smtClean="0"/>
              <a:t>-men’s on the other hand dropped significantly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58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965245" cy="1202485"/>
          </a:xfrm>
        </p:spPr>
        <p:txBody>
          <a:bodyPr/>
          <a:lstStyle/>
          <a:p>
            <a:r>
              <a:rPr lang="en-US" dirty="0" smtClean="0"/>
              <a:t>Power &amp;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620000" cy="442766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Culture &amp; Power</a:t>
            </a:r>
          </a:p>
          <a:p>
            <a:r>
              <a:rPr lang="en-US" b="1" dirty="0" smtClean="0"/>
              <a:t>1. High-power-distance- </a:t>
            </a:r>
            <a:r>
              <a:rPr lang="en-US" dirty="0" smtClean="0"/>
              <a:t>uneven distribution of power. </a:t>
            </a:r>
          </a:p>
          <a:p>
            <a:r>
              <a:rPr lang="en-US" dirty="0" smtClean="0"/>
              <a:t>-royalty, upper class, ruling political party</a:t>
            </a:r>
          </a:p>
          <a:p>
            <a:r>
              <a:rPr lang="en-US" dirty="0" smtClean="0"/>
              <a:t>-Individuals are socialized to see this as normal or desirable</a:t>
            </a:r>
          </a:p>
          <a:p>
            <a:endParaRPr lang="en-US" dirty="0" smtClean="0"/>
          </a:p>
          <a:p>
            <a:r>
              <a:rPr lang="en-US" b="1" dirty="0" smtClean="0"/>
              <a:t>Upper class- </a:t>
            </a:r>
            <a:r>
              <a:rPr lang="en-US" dirty="0" smtClean="0"/>
              <a:t>respect and privilege</a:t>
            </a:r>
          </a:p>
          <a:p>
            <a:r>
              <a:rPr lang="en-US" b="1" dirty="0" smtClean="0"/>
              <a:t>Lower class- </a:t>
            </a:r>
            <a:r>
              <a:rPr lang="en-US" dirty="0" smtClean="0"/>
              <a:t>taught to humble themselves</a:t>
            </a:r>
          </a:p>
          <a:p>
            <a:r>
              <a:rPr lang="en-US" dirty="0" smtClean="0"/>
              <a:t>-Social class determines one’s course in life</a:t>
            </a:r>
          </a:p>
          <a:p>
            <a:r>
              <a:rPr lang="en-US" dirty="0" smtClean="0"/>
              <a:t>India’s caste system is one such example.</a:t>
            </a:r>
          </a:p>
          <a:p>
            <a:r>
              <a:rPr lang="en-US" dirty="0" smtClean="0"/>
              <a:t>- individuals are told who they can interact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29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&amp;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752600"/>
            <a:ext cx="6196405" cy="4419600"/>
          </a:xfrm>
        </p:spPr>
        <p:txBody>
          <a:bodyPr/>
          <a:lstStyle/>
          <a:p>
            <a:r>
              <a:rPr lang="en-US" b="1" dirty="0" smtClean="0"/>
              <a:t>2. Low-power-distance- </a:t>
            </a:r>
            <a:r>
              <a:rPr lang="en-US" dirty="0" smtClean="0"/>
              <a:t>equal distribution of power among social groups.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-all citizens are create equally</a:t>
            </a:r>
          </a:p>
          <a:p>
            <a:r>
              <a:rPr lang="en-US" dirty="0" smtClean="0"/>
              <a:t>-power differences should be small</a:t>
            </a:r>
          </a:p>
          <a:p>
            <a:r>
              <a:rPr lang="en-US" dirty="0" smtClean="0"/>
              <a:t>-believe one should have greater control over one’s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51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6965245" cy="1202485"/>
          </a:xfrm>
        </p:spPr>
        <p:txBody>
          <a:bodyPr/>
          <a:lstStyle/>
          <a:p>
            <a:r>
              <a:rPr lang="en-US" dirty="0" smtClean="0"/>
              <a:t>Conflict Management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696200" cy="4572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Four Horsemen of the Apocalypse</a:t>
            </a:r>
          </a:p>
          <a:p>
            <a:r>
              <a:rPr lang="en-US" b="1" dirty="0" smtClean="0"/>
              <a:t>1. Criticism- </a:t>
            </a:r>
            <a:r>
              <a:rPr lang="en-US" dirty="0" smtClean="0"/>
              <a:t>the expression of complaints about another party. </a:t>
            </a:r>
          </a:p>
          <a:p>
            <a:r>
              <a:rPr lang="en-US" dirty="0" smtClean="0"/>
              <a:t>-counterproductive when it is about personality or character</a:t>
            </a:r>
          </a:p>
          <a:p>
            <a:r>
              <a:rPr lang="en-US" dirty="0" smtClean="0"/>
              <a:t>-is a global statement about one’s values or virtue</a:t>
            </a:r>
          </a:p>
          <a:p>
            <a:r>
              <a:rPr lang="en-US" dirty="0" smtClean="0"/>
              <a:t>Do not gunnysack</a:t>
            </a:r>
          </a:p>
          <a:p>
            <a:r>
              <a:rPr lang="en-US" b="1" dirty="0" smtClean="0"/>
              <a:t>Gunnysacking- </a:t>
            </a:r>
            <a:r>
              <a:rPr lang="en-US" dirty="0" smtClean="0"/>
              <a:t>saving up past grievances and bringing them all up at once.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38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6965245" cy="1202485"/>
          </a:xfrm>
        </p:spPr>
        <p:txBody>
          <a:bodyPr/>
          <a:lstStyle/>
          <a:p>
            <a:r>
              <a:rPr lang="en-US" dirty="0" smtClean="0"/>
              <a:t>Conflict Management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2. Contempt- </a:t>
            </a:r>
            <a:r>
              <a:rPr lang="en-US" dirty="0" smtClean="0"/>
              <a:t>the expression of insults and attacks on another’s self-worth. </a:t>
            </a:r>
          </a:p>
          <a:p>
            <a:r>
              <a:rPr lang="en-US" dirty="0" smtClean="0"/>
              <a:t>-name calling, sarcasm, mockery</a:t>
            </a:r>
          </a:p>
          <a:p>
            <a:endParaRPr lang="en-US" dirty="0" smtClean="0"/>
          </a:p>
          <a:p>
            <a:r>
              <a:rPr lang="en-US" b="1" dirty="0" smtClean="0"/>
              <a:t>3. Defensiveness- </a:t>
            </a:r>
            <a:r>
              <a:rPr lang="en-US" dirty="0" smtClean="0"/>
              <a:t>the tendency to deny the validity of criticisms directed at the self. </a:t>
            </a:r>
          </a:p>
          <a:p>
            <a:r>
              <a:rPr lang="en-US" dirty="0" smtClean="0"/>
              <a:t>-deny responsibility and instead claim to be the victim</a:t>
            </a:r>
          </a:p>
          <a:p>
            <a:r>
              <a:rPr lang="en-US" dirty="0" smtClean="0"/>
              <a:t>-respond to a complaint with a complaint</a:t>
            </a:r>
          </a:p>
          <a:p>
            <a:r>
              <a:rPr lang="en-US" dirty="0" smtClean="0"/>
              <a:t>-become an excuse factory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85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6965245" cy="1202485"/>
          </a:xfrm>
        </p:spPr>
        <p:txBody>
          <a:bodyPr/>
          <a:lstStyle/>
          <a:p>
            <a:r>
              <a:rPr lang="en-US" dirty="0" smtClean="0"/>
              <a:t>Conflict Management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620000" cy="4724400"/>
          </a:xfrm>
        </p:spPr>
        <p:txBody>
          <a:bodyPr>
            <a:normAutofit/>
          </a:bodyPr>
          <a:lstStyle/>
          <a:p>
            <a:r>
              <a:rPr lang="en-US" b="1" dirty="0" smtClean="0"/>
              <a:t>4. Stonewalling- </a:t>
            </a:r>
            <a:r>
              <a:rPr lang="en-US" dirty="0" smtClean="0"/>
              <a:t>withdrawing from a conversation or an interaction.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-act as if one is shutting down</a:t>
            </a:r>
          </a:p>
          <a:p>
            <a:r>
              <a:rPr lang="en-US" dirty="0" smtClean="0"/>
              <a:t>-stop responding</a:t>
            </a:r>
          </a:p>
          <a:p>
            <a:r>
              <a:rPr lang="en-US" dirty="0" smtClean="0"/>
              <a:t>-physically leave the room</a:t>
            </a:r>
          </a:p>
          <a:p>
            <a:r>
              <a:rPr lang="en-US" dirty="0" smtClean="0"/>
              <a:t>Why do people stonewall?</a:t>
            </a:r>
          </a:p>
          <a:p>
            <a:r>
              <a:rPr lang="en-US" dirty="0" smtClean="0"/>
              <a:t>- feel emotionally and psychologically flooded</a:t>
            </a:r>
          </a:p>
          <a:p>
            <a:r>
              <a:rPr lang="en-US" dirty="0" smtClean="0"/>
              <a:t>-too much at once</a:t>
            </a:r>
          </a:p>
          <a:p>
            <a:r>
              <a:rPr lang="en-US" dirty="0" smtClean="0"/>
              <a:t>-incapable of engaging in the conversation any longer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24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6965245" cy="1202485"/>
          </a:xfrm>
        </p:spPr>
        <p:txBody>
          <a:bodyPr/>
          <a:lstStyle/>
          <a:p>
            <a:r>
              <a:rPr lang="en-US" dirty="0" smtClean="0"/>
              <a:t>Conflict Management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543800" cy="4724400"/>
          </a:xfrm>
        </p:spPr>
        <p:txBody>
          <a:bodyPr>
            <a:normAutofit/>
          </a:bodyPr>
          <a:lstStyle/>
          <a:p>
            <a:r>
              <a:rPr lang="en-US" b="1" dirty="0" smtClean="0"/>
              <a:t>Strategies to manage conflict successfully</a:t>
            </a:r>
          </a:p>
          <a:p>
            <a:pPr algn="ctr"/>
            <a:r>
              <a:rPr lang="en-US" b="1" dirty="0" smtClean="0"/>
              <a:t>5 major strategies</a:t>
            </a:r>
          </a:p>
          <a:p>
            <a:r>
              <a:rPr lang="en-US" dirty="0"/>
              <a:t>C</a:t>
            </a:r>
            <a:r>
              <a:rPr lang="en-US" dirty="0" smtClean="0"/>
              <a:t>onflict is not inherently positive or negative</a:t>
            </a:r>
          </a:p>
          <a:p>
            <a:r>
              <a:rPr lang="en-US" b="1" dirty="0" smtClean="0"/>
              <a:t>1. Competing- </a:t>
            </a:r>
            <a:r>
              <a:rPr lang="en-US" dirty="0" smtClean="0"/>
              <a:t>a strategy for managing conflict in which one’s goal is to win while the other party loses. </a:t>
            </a:r>
          </a:p>
          <a:p>
            <a:r>
              <a:rPr lang="en-US" b="1" dirty="0" smtClean="0"/>
              <a:t>2. Avoiding- </a:t>
            </a:r>
            <a:r>
              <a:rPr lang="en-US" dirty="0" smtClean="0"/>
              <a:t>a strategy for managing conflict that involves ignoring or failing to deal with the conflict. </a:t>
            </a:r>
          </a:p>
          <a:p>
            <a:r>
              <a:rPr lang="en-US" dirty="0" smtClean="0"/>
              <a:t>-can leave some important conflicts unresolved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57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965245" cy="1202485"/>
          </a:xfrm>
        </p:spPr>
        <p:txBody>
          <a:bodyPr/>
          <a:lstStyle/>
          <a:p>
            <a:r>
              <a:rPr lang="en-US" dirty="0" smtClean="0"/>
              <a:t>Conflict Management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371600"/>
            <a:ext cx="6196405" cy="4876800"/>
          </a:xfrm>
        </p:spPr>
        <p:txBody>
          <a:bodyPr>
            <a:normAutofit/>
          </a:bodyPr>
          <a:lstStyle/>
          <a:p>
            <a:r>
              <a:rPr lang="en-US" b="1" dirty="0" smtClean="0"/>
              <a:t>3. Accommodating- </a:t>
            </a:r>
            <a:r>
              <a:rPr lang="en-US" dirty="0" smtClean="0"/>
              <a:t>a strategy for managing conflict that involves giving in to the other party’s needs and desires while subordinating one’s own. </a:t>
            </a:r>
          </a:p>
          <a:p>
            <a:r>
              <a:rPr lang="en-US" dirty="0" smtClean="0"/>
              <a:t>Which culture would utilize this strategy?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4. Compromising- </a:t>
            </a:r>
            <a:r>
              <a:rPr lang="en-US" dirty="0" smtClean="0"/>
              <a:t>a strategy for managing conflict in which both parties give up something they want so that both can receive something they want. </a:t>
            </a:r>
          </a:p>
          <a:p>
            <a:r>
              <a:rPr lang="en-US" dirty="0" smtClean="0"/>
              <a:t>-takes time and patience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798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6965245" cy="1202485"/>
          </a:xfrm>
        </p:spPr>
        <p:txBody>
          <a:bodyPr/>
          <a:lstStyle/>
          <a:p>
            <a:r>
              <a:rPr lang="en-US" dirty="0" smtClean="0"/>
              <a:t>Conflict Management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467600" cy="4648200"/>
          </a:xfrm>
        </p:spPr>
        <p:txBody>
          <a:bodyPr/>
          <a:lstStyle/>
          <a:p>
            <a:r>
              <a:rPr lang="en-US" b="1" dirty="0" smtClean="0"/>
              <a:t>5. Collaborating- </a:t>
            </a:r>
            <a:r>
              <a:rPr lang="en-US" dirty="0" smtClean="0"/>
              <a:t>a strategy for managing conflict that involves working toward a solution that meets both parties’ needs. </a:t>
            </a:r>
          </a:p>
          <a:p>
            <a:r>
              <a:rPr lang="en-US" dirty="0" smtClean="0"/>
              <a:t>- congress has done this in the past</a:t>
            </a:r>
          </a:p>
          <a:p>
            <a:r>
              <a:rPr lang="en-US" dirty="0" smtClean="0"/>
              <a:t>-win-win situation</a:t>
            </a:r>
          </a:p>
          <a:p>
            <a:r>
              <a:rPr lang="en-US" dirty="0" smtClean="0"/>
              <a:t>-requires a great deal of energy, patience, and imagination</a:t>
            </a:r>
          </a:p>
          <a:p>
            <a:r>
              <a:rPr lang="en-US" dirty="0" smtClean="0"/>
              <a:t>-best strategy to use if you are able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8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676400"/>
            <a:ext cx="6196405" cy="45720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Conflict is about goals the parties see as incompatible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-a party has to perceive that a goal is incompatible for conflict to take place</a:t>
            </a:r>
          </a:p>
          <a:p>
            <a:r>
              <a:rPr lang="en-US" dirty="0" smtClean="0"/>
              <a:t>-goals must be considered mutually exclusive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1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752600"/>
            <a:ext cx="6196405" cy="4419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Conflict arises over perceived scarce resources</a:t>
            </a:r>
          </a:p>
          <a:p>
            <a:r>
              <a:rPr lang="en-US" dirty="0" smtClean="0"/>
              <a:t>-the resource HAS to be considered limited</a:t>
            </a:r>
          </a:p>
          <a:p>
            <a:r>
              <a:rPr lang="en-US" dirty="0" smtClean="0"/>
              <a:t>-time, money, status, etc..</a:t>
            </a:r>
          </a:p>
          <a:p>
            <a:r>
              <a:rPr lang="en-US" dirty="0" smtClean="0"/>
              <a:t>-if you perceive the resource to be limited then conflict is more likely to occur</a:t>
            </a:r>
          </a:p>
          <a:p>
            <a:r>
              <a:rPr lang="en-US" dirty="0" smtClean="0"/>
              <a:t>What resources create conflict globally?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6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935018"/>
          </a:xfrm>
        </p:spPr>
        <p:txBody>
          <a:bodyPr/>
          <a:lstStyle/>
          <a:p>
            <a:r>
              <a:rPr lang="en-US" dirty="0" smtClean="0"/>
              <a:t>Phases of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676400"/>
            <a:ext cx="6196405" cy="4191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Conflict includes interference</a:t>
            </a:r>
          </a:p>
          <a:p>
            <a:r>
              <a:rPr lang="en-US" dirty="0" smtClean="0"/>
              <a:t>-a person preventing another from achieving their goal creates conflict</a:t>
            </a:r>
          </a:p>
          <a:p>
            <a:r>
              <a:rPr lang="en-US" dirty="0" smtClean="0"/>
              <a:t>-this can be real or perceived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4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828800"/>
            <a:ext cx="6196405" cy="389426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Characteristics of Interpersonal Conflict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1. Conflict is natural</a:t>
            </a:r>
          </a:p>
          <a:p>
            <a:r>
              <a:rPr lang="en-US" dirty="0" smtClean="0"/>
              <a:t>-normal</a:t>
            </a:r>
          </a:p>
          <a:p>
            <a:r>
              <a:rPr lang="en-US" dirty="0" smtClean="0"/>
              <a:t>-part of relating to other individuals</a:t>
            </a:r>
          </a:p>
          <a:p>
            <a:r>
              <a:rPr lang="en-US" dirty="0" smtClean="0"/>
              <a:t>-not all conflict is negative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0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676400"/>
            <a:ext cx="6196405" cy="45720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2. Conflict has content, relational, and procedural dimensions</a:t>
            </a:r>
          </a:p>
          <a:p>
            <a:r>
              <a:rPr lang="en-US" b="1" dirty="0" smtClean="0"/>
              <a:t>Content dimension- </a:t>
            </a:r>
            <a:r>
              <a:rPr lang="en-US" dirty="0" smtClean="0"/>
              <a:t>the specific topics from which the conflict arose</a:t>
            </a:r>
          </a:p>
          <a:p>
            <a:r>
              <a:rPr lang="en-US" b="1" dirty="0" smtClean="0"/>
              <a:t>Relational dimension- </a:t>
            </a:r>
            <a:r>
              <a:rPr lang="en-US" dirty="0" smtClean="0"/>
              <a:t>implications the conflict has for the relationship</a:t>
            </a:r>
          </a:p>
          <a:p>
            <a:r>
              <a:rPr lang="en-US" b="1" dirty="0" smtClean="0"/>
              <a:t>Procedural dimensions- </a:t>
            </a:r>
            <a:r>
              <a:rPr lang="en-US" dirty="0" smtClean="0"/>
              <a:t>(rules of engagement)- rules or expectations individuals follow on how to engage in conflict</a:t>
            </a:r>
          </a:p>
          <a:p>
            <a:r>
              <a:rPr lang="en-US" dirty="0" smtClean="0"/>
              <a:t>-these change dependent on the culture, co-culture, and individuals involved.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8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676400"/>
            <a:ext cx="6196405" cy="4046669"/>
          </a:xfrm>
        </p:spPr>
        <p:txBody>
          <a:bodyPr/>
          <a:lstStyle/>
          <a:p>
            <a:r>
              <a:rPr lang="en-US" b="1" dirty="0" smtClean="0"/>
              <a:t>Metaconflict-</a:t>
            </a:r>
            <a:r>
              <a:rPr lang="en-US" dirty="0" smtClean="0"/>
              <a:t> conflict about conflict</a:t>
            </a:r>
          </a:p>
          <a:p>
            <a:r>
              <a:rPr lang="en-US" dirty="0" smtClean="0"/>
              <a:t>-how one engages in the conflict</a:t>
            </a:r>
          </a:p>
          <a:p>
            <a:r>
              <a:rPr lang="en-US" dirty="0" smtClean="0"/>
              <a:t>-how one follows the rules of engagement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3. Conflict can be direct or indirect</a:t>
            </a:r>
          </a:p>
          <a:p>
            <a:r>
              <a:rPr lang="en-US" dirty="0" smtClean="0"/>
              <a:t>- directly engage in the conflict</a:t>
            </a:r>
          </a:p>
          <a:p>
            <a:r>
              <a:rPr lang="en-US" dirty="0" smtClean="0"/>
              <a:t>- use vengeful tactics to engage in the conflict indirectly (ignoring someone)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39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123</TotalTime>
  <Words>2147</Words>
  <Application>Microsoft Office PowerPoint</Application>
  <PresentationFormat>On-screen Show (4:3)</PresentationFormat>
  <Paragraphs>280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Pushpin</vt:lpstr>
      <vt:lpstr>Chapter 11: Interpersonal Conflict</vt:lpstr>
      <vt:lpstr>Nature of Conflict</vt:lpstr>
      <vt:lpstr>Phases of Conflict</vt:lpstr>
      <vt:lpstr>Phases of Conflict</vt:lpstr>
      <vt:lpstr>Phases of Conflict</vt:lpstr>
      <vt:lpstr>Phases of Conflict</vt:lpstr>
      <vt:lpstr>Personal Conflict</vt:lpstr>
      <vt:lpstr>Personal Conflict</vt:lpstr>
      <vt:lpstr>Personal Conflict</vt:lpstr>
      <vt:lpstr>Personal Conflict</vt:lpstr>
      <vt:lpstr>Personal Conflict</vt:lpstr>
      <vt:lpstr>Personal Conflict</vt:lpstr>
      <vt:lpstr>Personal Conflict</vt:lpstr>
      <vt:lpstr>Personal Conflict</vt:lpstr>
      <vt:lpstr>Personal Conflict</vt:lpstr>
      <vt:lpstr>Personal Conflict</vt:lpstr>
      <vt:lpstr>Personal Conflict</vt:lpstr>
      <vt:lpstr>Personal Conflict</vt:lpstr>
      <vt:lpstr>Personal Conflict</vt:lpstr>
      <vt:lpstr>Personal Conflict</vt:lpstr>
      <vt:lpstr>Power &amp; Conflict</vt:lpstr>
      <vt:lpstr>Power &amp; Conflict</vt:lpstr>
      <vt:lpstr>Power &amp; Conflict</vt:lpstr>
      <vt:lpstr>Power &amp; Conflict</vt:lpstr>
      <vt:lpstr>Power &amp; Conflict</vt:lpstr>
      <vt:lpstr>Power &amp; Conflict</vt:lpstr>
      <vt:lpstr>Power &amp; Conflict</vt:lpstr>
      <vt:lpstr>Power &amp; Conflict</vt:lpstr>
      <vt:lpstr>Power &amp; Conflict</vt:lpstr>
      <vt:lpstr>Power &amp; Conflict</vt:lpstr>
      <vt:lpstr>Power &amp; Conflict</vt:lpstr>
      <vt:lpstr>Power &amp; Conflict</vt:lpstr>
      <vt:lpstr>Power &amp; Conflict</vt:lpstr>
      <vt:lpstr>Conflict Management 101</vt:lpstr>
      <vt:lpstr>Conflict Management 101</vt:lpstr>
      <vt:lpstr>Conflict Management 101</vt:lpstr>
      <vt:lpstr>Conflict Management 101</vt:lpstr>
      <vt:lpstr>Conflict Management 101</vt:lpstr>
      <vt:lpstr>Conflict Management 101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11: Interpersonal Conflict</dc:title>
  <dc:creator>Ben</dc:creator>
  <cp:lastModifiedBy>Ben</cp:lastModifiedBy>
  <cp:revision>26</cp:revision>
  <dcterms:created xsi:type="dcterms:W3CDTF">2014-11-05T03:33:49Z</dcterms:created>
  <dcterms:modified xsi:type="dcterms:W3CDTF">2014-11-05T05:37:38Z</dcterms:modified>
</cp:coreProperties>
</file>