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3D688F-E306-44B8-8A6A-D7B5B42C1CE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4C8B2D-5577-46E7-9D08-1F17725D483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2: Culture and Gender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1.Individualism and Collectivism</a:t>
            </a:r>
          </a:p>
          <a:p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Individualistic culture- </a:t>
            </a:r>
            <a:r>
              <a:rPr lang="en-US" dirty="0" smtClean="0"/>
              <a:t>A culture that emphasizes individuality and responsibility to oneself.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Ex: United States, Canada, Great Britain.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Collectivist Culture- </a:t>
            </a:r>
            <a:r>
              <a:rPr lang="en-US" dirty="0" smtClean="0"/>
              <a:t>A culture that places greater emphasis on loyalty to the family workplace, or community than on the needs of the individual.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Ex: Korea, Japan, Latin America, some African countries.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Which culture do you think corporations operate as?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Culture Affects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2.Low-Context and High-Context Cultures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Low-context culture- </a:t>
            </a:r>
            <a:r>
              <a:rPr lang="en-US" dirty="0" smtClean="0"/>
              <a:t>A culture in which verbal communication is expected to be explicit and is often interpreted literally. </a:t>
            </a:r>
          </a:p>
          <a:p>
            <a:pPr marL="109728" indent="0" algn="ctr">
              <a:buNone/>
            </a:pPr>
            <a:r>
              <a:rPr lang="en-US" dirty="0" smtClean="0"/>
              <a:t>Examples?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High-context culture- </a:t>
            </a:r>
            <a:r>
              <a:rPr lang="en-US" dirty="0" smtClean="0"/>
              <a:t>A culture in which verbal communication is often ambiguous, and meaning is drawn from contextual cues, such as facial expressions and tone.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reluctant to say no even when they mean </a:t>
            </a:r>
            <a:r>
              <a:rPr lang="en-US" dirty="0" smtClean="0"/>
              <a:t>no.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Culture Affects 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3. Low-Power and High-Power-Distance Cultures</a:t>
            </a:r>
          </a:p>
          <a:p>
            <a:pPr marL="109728" indent="0">
              <a:buNone/>
            </a:pPr>
            <a:endParaRPr lang="en-US" sz="2400" b="1" dirty="0"/>
          </a:p>
          <a:p>
            <a:pPr marL="109728" indent="0">
              <a:buNone/>
            </a:pPr>
            <a:r>
              <a:rPr lang="en-US" sz="2400" b="1" dirty="0" smtClean="0"/>
              <a:t>Low-power-distance-</a:t>
            </a:r>
            <a:r>
              <a:rPr lang="en-US" sz="2400" dirty="0" smtClean="0"/>
              <a:t>A culture in which power is not highly concentrated in specific groups of people. </a:t>
            </a:r>
          </a:p>
          <a:p>
            <a:pPr marL="109728" indent="0">
              <a:buNone/>
            </a:pPr>
            <a:endParaRPr lang="en-US" sz="2400" b="1" dirty="0"/>
          </a:p>
          <a:p>
            <a:pPr marL="109728" indent="0">
              <a:buNone/>
            </a:pPr>
            <a:r>
              <a:rPr lang="en-US" sz="2400" b="1" dirty="0" smtClean="0"/>
              <a:t>High-power-distance-</a:t>
            </a:r>
            <a:r>
              <a:rPr lang="en-US" sz="2400" dirty="0" smtClean="0"/>
              <a:t>A culture in which much or most of the power is concentrated in a few people, such as royalty or ruling political party. </a:t>
            </a:r>
          </a:p>
          <a:p>
            <a:pPr marL="109728" indent="0" algn="ctr">
              <a:buNone/>
            </a:pPr>
            <a:endParaRPr lang="en-US" sz="2400" b="1" dirty="0"/>
          </a:p>
          <a:p>
            <a:pPr marL="109728" indent="0" algn="ctr">
              <a:buNone/>
            </a:pPr>
            <a:r>
              <a:rPr lang="en-US" sz="2400" dirty="0" smtClean="0"/>
              <a:t>Is the United States a High-power or Low-power distance Culture?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Culture Affects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06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dirty="0" smtClean="0"/>
              <a:t>4.Monochronic and Polychronic Cultures</a:t>
            </a:r>
          </a:p>
          <a:p>
            <a:pPr algn="ctr"/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Monochronic-</a:t>
            </a:r>
            <a:r>
              <a:rPr lang="en-US" dirty="0" smtClean="0"/>
              <a:t> A concept that treats times as a finite commodity that can be earned, saved, spent, and wasted.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Ex: Swiss, Germans, and most Americans.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Polychronic-</a:t>
            </a:r>
            <a:r>
              <a:rPr lang="en-US" dirty="0" smtClean="0"/>
              <a:t>A concept that treats time as an infinite resource rather than a finite commodity.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Ex: Latin America, Sub-Saharan Africa, parts of the Middle East. 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What examples can you think of?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Culture Affects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074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6.Uncertainty Avoidance</a:t>
            </a:r>
          </a:p>
          <a:p>
            <a:pPr marL="109728" indent="0">
              <a:buNone/>
            </a:pPr>
            <a:r>
              <a:rPr lang="en-US" b="1" dirty="0" smtClean="0"/>
              <a:t>Uncertainty Avoidance- </a:t>
            </a:r>
            <a:r>
              <a:rPr lang="en-US" dirty="0" smtClean="0"/>
              <a:t>The degree to which people try to avoid situations that are unstructured, unclear, or unpredictable.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How can this affect culture?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Have you been a part of a culture that is for or against uncertainty?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Culture Affects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20843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7.Cultural Communication Codes</a:t>
            </a:r>
          </a:p>
          <a:p>
            <a:pPr marL="109728" indent="0">
              <a:buNone/>
            </a:pPr>
            <a:r>
              <a:rPr lang="en-US" b="1" dirty="0" smtClean="0"/>
              <a:t>Communication codes- </a:t>
            </a:r>
            <a:r>
              <a:rPr lang="en-US" dirty="0" smtClean="0"/>
              <a:t>verbal and nonverbal behaviors, such as idioms and gestures, that characterize a culture and distinguish it from other cultures.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Idioms-</a:t>
            </a:r>
            <a:r>
              <a:rPr lang="en-US" dirty="0" smtClean="0"/>
              <a:t> phrase whose meaning is purely figurative</a:t>
            </a:r>
          </a:p>
          <a:p>
            <a:pPr marL="109728" indent="0">
              <a:buNone/>
            </a:pPr>
            <a:r>
              <a:rPr lang="en-US" dirty="0" smtClean="0"/>
              <a:t>Ex: Kick the bucket, dime a dozen, that’s bad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Jargon-</a:t>
            </a:r>
            <a:r>
              <a:rPr lang="en-US" dirty="0" smtClean="0"/>
              <a:t>Technical meaning that is used by people within a co-culture but not necessarily by people outside of it.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Gestures-</a:t>
            </a:r>
            <a:r>
              <a:rPr lang="en-US" dirty="0" smtClean="0"/>
              <a:t>nonverbal forms of communication that invoke or represent a meaning.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Culture Affects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4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Gender profoundly influences how we live our lives.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Gender role- </a:t>
            </a:r>
            <a:r>
              <a:rPr lang="en-US" dirty="0" smtClean="0"/>
              <a:t>A set of expectations for appropriate behavior that a culture typically assigns to an individual based on his or her biological sex. 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Gender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67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b="1" dirty="0"/>
              <a:t>Masculinity- </a:t>
            </a:r>
            <a:r>
              <a:rPr lang="en-US" dirty="0"/>
              <a:t>A gender role, typically assigned to men, that emphasizes strength, </a:t>
            </a:r>
            <a:r>
              <a:rPr lang="en-US" dirty="0" smtClean="0"/>
              <a:t>dominance</a:t>
            </a:r>
            <a:r>
              <a:rPr lang="en-US" dirty="0"/>
              <a:t>, competition, and logical thinking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r>
              <a:rPr lang="en-US" b="1" dirty="0" smtClean="0"/>
              <a:t>Femininity-</a:t>
            </a:r>
            <a:r>
              <a:rPr lang="en-US" dirty="0" smtClean="0"/>
              <a:t> A gender role, typically assigned to women, that emphasizes expressive nurturing behavior.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Androgyny- </a:t>
            </a:r>
            <a:r>
              <a:rPr lang="en-US" dirty="0" smtClean="0"/>
              <a:t>A gender role distinguished by a combination of masculine and feminine characteristics. 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</a:t>
            </a:r>
            <a:r>
              <a:rPr lang="en-US" dirty="0" smtClean="0"/>
              <a:t>ess concerned about behaving in gender appropriate ways. 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dirty="0"/>
              <a:t>Can gender roles vary by time and culture?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6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Biological sex- </a:t>
            </a:r>
            <a:r>
              <a:rPr lang="en-US" dirty="0" smtClean="0"/>
              <a:t>being female or male rather than feminine or masculine.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23 pairs of chromosomes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Number 23 is made up of the sex chromosomes.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Mother-supplies one X chromosome</a:t>
            </a:r>
          </a:p>
          <a:p>
            <a:pPr marL="109728" indent="0">
              <a:buNone/>
            </a:pPr>
            <a:r>
              <a:rPr lang="en-US" dirty="0" smtClean="0"/>
              <a:t>Father- either a second X or Y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XX= Female</a:t>
            </a:r>
          </a:p>
          <a:p>
            <a:pPr marL="109728" indent="0">
              <a:buNone/>
            </a:pPr>
            <a:r>
              <a:rPr lang="en-US" dirty="0" smtClean="0"/>
              <a:t>XY= Male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46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Sexual Orientation and Communication</a:t>
            </a:r>
          </a:p>
          <a:p>
            <a:pPr marL="109728" indent="0">
              <a:buNone/>
            </a:pPr>
            <a:r>
              <a:rPr lang="en-US" b="1" dirty="0" smtClean="0"/>
              <a:t>Sexual orientation- </a:t>
            </a:r>
            <a:r>
              <a:rPr lang="en-US" dirty="0" smtClean="0"/>
              <a:t>A characteristic determining the sex of sexes to which someone is sexually attracted.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Heterosexuality-</a:t>
            </a:r>
            <a:r>
              <a:rPr lang="en-US" dirty="0" smtClean="0"/>
              <a:t> A sexual orientation characterized by sexual interest in member of the other sex.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Homosexuality-</a:t>
            </a:r>
            <a:r>
              <a:rPr lang="en-US" dirty="0" smtClean="0"/>
              <a:t> A sexual orientation characterized by sexual interest in member of one’s own sex.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01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Culture-</a:t>
            </a:r>
            <a:r>
              <a:rPr lang="en-US" dirty="0" smtClean="0"/>
              <a:t> The systems of learned and shared symbols, language, values, and norms that distinguish one group of people from another. 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Culture is a property of people, not of countries, ethnicities, economics, or classes.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Society-</a:t>
            </a:r>
            <a:r>
              <a:rPr lang="en-US" dirty="0" smtClean="0"/>
              <a:t>A group of people who share symbols, language, values, and norms.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People who share a given culture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9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Sexual Orientation and Communication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Bisexuality-</a:t>
            </a:r>
            <a:r>
              <a:rPr lang="en-US" dirty="0" smtClean="0"/>
              <a:t> A sexual orientation characterized by sexual interest in both women and men.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Asexuality- </a:t>
            </a:r>
            <a:r>
              <a:rPr lang="en-US" dirty="0" smtClean="0"/>
              <a:t>A sexual orientation characterized by a general lack of interest in sex. 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Differs from celibacy (abstaining from sex).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1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Gender and Verbal Communication</a:t>
            </a:r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Expressive talk- </a:t>
            </a:r>
            <a:r>
              <a:rPr lang="en-US" dirty="0" smtClean="0"/>
              <a:t>Verbal communication whose purpose is to express emotions and build relationships. 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women are socialized to practice expressive talk.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Instrumental talk</a:t>
            </a:r>
            <a:r>
              <a:rPr lang="en-US" dirty="0" smtClean="0"/>
              <a:t>-Verbal communication whose purpose is to solve problems and accomplish tasks. 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men are taught to practice instrumental talk.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How Gender Affects Communication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712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Language and Power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Powerful speech behaviors- </a:t>
            </a:r>
            <a:r>
              <a:rPr lang="en-US" dirty="0" smtClean="0"/>
              <a:t>talking more, interrupting more frequently, giving more directions, and expressing more opinions.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Less powerful speech behaviors- </a:t>
            </a:r>
            <a:r>
              <a:rPr lang="en-US" dirty="0" smtClean="0"/>
              <a:t>asking more questions, using more hedgers (sort of, might be), and disclaimers, and speaking less overall.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 algn="ctr">
              <a:buNone/>
            </a:pPr>
            <a:r>
              <a:rPr lang="en-US" dirty="0" smtClean="0"/>
              <a:t>Which do you feel females use more?</a:t>
            </a:r>
          </a:p>
          <a:p>
            <a:pPr marL="109728" indent="0" algn="ctr">
              <a:buNone/>
            </a:pPr>
            <a:r>
              <a:rPr lang="en-US" dirty="0" smtClean="0"/>
              <a:t>Which do you feel males use more?</a:t>
            </a:r>
          </a:p>
          <a:p>
            <a:pPr marL="109728" indent="0" algn="ctr">
              <a:buNone/>
            </a:pPr>
            <a:r>
              <a:rPr lang="en-US" dirty="0" smtClean="0"/>
              <a:t>Could this be due to their cultural upbringing?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How Gender Affects Communication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9446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*Surprise*</a:t>
            </a:r>
          </a:p>
          <a:p>
            <a:pPr marL="109728" indent="0">
              <a:buNone/>
            </a:pPr>
            <a:r>
              <a:rPr lang="en-US" dirty="0" smtClean="0"/>
              <a:t>Research has shown men actually have been found to talk </a:t>
            </a:r>
            <a:r>
              <a:rPr lang="en-US" i="1" dirty="0" smtClean="0"/>
              <a:t>more</a:t>
            </a:r>
            <a:r>
              <a:rPr lang="en-US" dirty="0" smtClean="0"/>
              <a:t> than women do. </a:t>
            </a:r>
          </a:p>
          <a:p>
            <a:pPr marL="109728" indent="0">
              <a:buNone/>
            </a:pPr>
            <a:r>
              <a:rPr lang="en-US" dirty="0" smtClean="0"/>
              <a:t>More powerful speech patterns used does not mean that person is in charge or has power.</a:t>
            </a:r>
          </a:p>
          <a:p>
            <a:endParaRPr lang="en-US" b="1" dirty="0"/>
          </a:p>
          <a:p>
            <a:pPr marL="109728" indent="0">
              <a:buNone/>
            </a:pPr>
            <a:r>
              <a:rPr lang="en-US" b="1" dirty="0" smtClean="0"/>
              <a:t>Linguistic violence- </a:t>
            </a:r>
            <a:r>
              <a:rPr lang="en-US" dirty="0" smtClean="0"/>
              <a:t>language that degrades and dehumanizes a group of people.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type of emotional violence.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Have you seen linguistic violence take place?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How Gender Affects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4626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Gender and Nonverbal Communication</a:t>
            </a:r>
          </a:p>
          <a:p>
            <a:pPr algn="ctr"/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Nonverbal-</a:t>
            </a:r>
            <a:r>
              <a:rPr lang="en-US" dirty="0" smtClean="0"/>
              <a:t> carried out without words to communicate.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Nonverbal behaviors: </a:t>
            </a:r>
            <a:r>
              <a:rPr lang="en-US" dirty="0" smtClean="0"/>
              <a:t>gestures, facial expressions, tone of voice, and conventions about personal space.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Gender Affects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9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dirty="0" smtClean="0"/>
              <a:t>Touch and Body Movement</a:t>
            </a:r>
          </a:p>
          <a:p>
            <a:pPr marL="109728" indent="0" algn="ctr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men are more likely to touch women (unless it is a greeting). 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other-sex touch is more common than same-sex touch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Same-sex pairs, women touch each other more than men do, smaller in close friendships than among acquaintances.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Gender Affects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2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Emotional communication</a:t>
            </a:r>
          </a:p>
          <a:p>
            <a:r>
              <a:rPr lang="en-US" dirty="0" smtClean="0"/>
              <a:t>Women generally express more positive emotion. </a:t>
            </a:r>
          </a:p>
          <a:p>
            <a:r>
              <a:rPr lang="en-US" dirty="0" smtClean="0"/>
              <a:t>-use more affiliative behaviors. </a:t>
            </a:r>
          </a:p>
          <a:p>
            <a:endParaRPr lang="en-US" dirty="0" smtClean="0"/>
          </a:p>
          <a:p>
            <a:r>
              <a:rPr lang="en-US" dirty="0" smtClean="0"/>
              <a:t>Affiliation behaviors- demonstrate feelings of closeness or attachment to someone else. </a:t>
            </a:r>
          </a:p>
          <a:p>
            <a:r>
              <a:rPr lang="en-US" dirty="0" smtClean="0"/>
              <a:t>-eye contact, head nods, warm vocal tones, pleasant facial expressions.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According to Kring and Gordon</a:t>
            </a:r>
          </a:p>
          <a:p>
            <a:r>
              <a:rPr lang="en-US" dirty="0" smtClean="0"/>
              <a:t>Women express emotions more frequently.</a:t>
            </a:r>
          </a:p>
          <a:p>
            <a:r>
              <a:rPr lang="en-US" dirty="0" smtClean="0"/>
              <a:t>Men were more likely to mask their emotions.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Gender Affects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1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Affectionate communication- </a:t>
            </a:r>
            <a:r>
              <a:rPr lang="en-US" dirty="0" smtClean="0"/>
              <a:t>behaviors we use to express our love and appreciation for people we care about.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Women use more nonverbal affection than men do. </a:t>
            </a:r>
          </a:p>
          <a:p>
            <a:pPr marL="109728" indent="0" algn="ctr">
              <a:buNone/>
            </a:pPr>
            <a:r>
              <a:rPr lang="en-US" dirty="0" smtClean="0"/>
              <a:t>Do you agree or disagree?</a:t>
            </a:r>
          </a:p>
          <a:p>
            <a:pPr marL="109728" indent="0">
              <a:buNone/>
            </a:pPr>
            <a:r>
              <a:rPr lang="en-US" dirty="0" smtClean="0"/>
              <a:t>-One theory is that girls receive more affection than boys do. </a:t>
            </a:r>
          </a:p>
          <a:p>
            <a:pPr marL="109728" indent="0">
              <a:buNone/>
            </a:pPr>
            <a:r>
              <a:rPr lang="en-US" dirty="0" smtClean="0"/>
              <a:t>-Men are more likely to see affectionate communication as a feminine behavior. </a:t>
            </a:r>
          </a:p>
          <a:p>
            <a:pPr marL="109728" indent="0">
              <a:buNone/>
            </a:pPr>
            <a:r>
              <a:rPr lang="en-US" dirty="0" smtClean="0"/>
              <a:t>- Men avoid affectionate behavior in order to not appear feminine.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Gender Affects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12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In-group-</a:t>
            </a:r>
            <a:r>
              <a:rPr lang="en-US" dirty="0" smtClean="0"/>
              <a:t>A group of people with whom one identifies. </a:t>
            </a:r>
          </a:p>
          <a:p>
            <a:pPr marL="109728" indent="0">
              <a:buNone/>
            </a:pPr>
            <a:r>
              <a:rPr lang="en-US" dirty="0" smtClean="0"/>
              <a:t>Examples: Fraternity, political party, co-workers.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Out-group-</a:t>
            </a:r>
            <a:r>
              <a:rPr lang="en-US" dirty="0" smtClean="0"/>
              <a:t>A group of people with whom one does not identify. 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Examples of out-groups?</a:t>
            </a:r>
          </a:p>
          <a:p>
            <a:pPr marL="109728" indent="0" algn="ctr">
              <a:buNone/>
            </a:pPr>
            <a:r>
              <a:rPr lang="en-US" dirty="0" smtClean="0"/>
              <a:t>Would this have been useful in our primitive past?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In-groups/Out-groups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6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Ethnocentrism</a:t>
            </a:r>
            <a:r>
              <a:rPr lang="en-US" dirty="0" smtClean="0"/>
              <a:t>- Systematic preference for characteristics of one’s own culture. 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can have an effect on someone who is a minority in a particular area. 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Can this have an effect on things such as immigration policies?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Could ethnocentrism be a link to how our ancestors behaved?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Is ethnocentrism still present in today’s world?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Ethnocentrism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7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Is culture learned or is it inherited?</a:t>
            </a:r>
          </a:p>
          <a:p>
            <a:pPr marL="109728" indent="0">
              <a:buNone/>
            </a:pPr>
            <a:r>
              <a:rPr lang="en-US" dirty="0" smtClean="0"/>
              <a:t>A: Culture is learned.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Enculturation</a:t>
            </a:r>
            <a:r>
              <a:rPr lang="en-US" dirty="0" smtClean="0"/>
              <a:t>- Learning about one’s culture.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Culture is determined by: how we were raised, who raised us, and the symbols, values, language, and norms of that place.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Ethnicity</a:t>
            </a:r>
            <a:r>
              <a:rPr lang="en-US" dirty="0" smtClean="0"/>
              <a:t>- An individual’s perception of his or her ancestry or heritage. </a:t>
            </a:r>
          </a:p>
          <a:p>
            <a:pPr marL="109728" indent="0">
              <a:buNone/>
            </a:pPr>
            <a:r>
              <a:rPr lang="en-US" b="1" dirty="0" smtClean="0"/>
              <a:t>Nationality</a:t>
            </a:r>
            <a:r>
              <a:rPr lang="en-US" dirty="0" smtClean="0"/>
              <a:t>- An individual’s status as a citizen of a particular country.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Acquiring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2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Symbols- </a:t>
            </a:r>
            <a:r>
              <a:rPr lang="en-US" dirty="0" smtClean="0"/>
              <a:t>Each culture has its own symbols that represent vital ideas of that culture.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Language-</a:t>
            </a:r>
            <a:r>
              <a:rPr lang="en-US" dirty="0" smtClean="0"/>
              <a:t> Helps to ensure cultures and their ideas are passed from one generation to the next.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Culture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0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Values- </a:t>
            </a:r>
            <a:r>
              <a:rPr lang="en-US" dirty="0"/>
              <a:t>Standards for judging how good, desirable, or beautiful something is. </a:t>
            </a:r>
          </a:p>
          <a:p>
            <a:pPr marL="109728" indent="0" algn="ctr">
              <a:buNone/>
            </a:pPr>
            <a:r>
              <a:rPr lang="en-US" dirty="0"/>
              <a:t>“How things ought to be.”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Norms-</a:t>
            </a:r>
            <a:r>
              <a:rPr lang="en-US" dirty="0" smtClean="0"/>
              <a:t> Rules or expectations that guide people’s behavior in a culture. </a:t>
            </a:r>
          </a:p>
          <a:p>
            <a:pPr marL="109728" indent="0">
              <a:buNone/>
            </a:pPr>
            <a:r>
              <a:rPr lang="en-US" dirty="0" smtClean="0"/>
              <a:t>Ex: handshakes, kissing, politeness. </a:t>
            </a:r>
          </a:p>
          <a:p>
            <a:endParaRPr lang="en-US" dirty="0" smtClean="0"/>
          </a:p>
          <a:p>
            <a:pPr marL="109728" indent="0" algn="ctr">
              <a:buNone/>
            </a:pPr>
            <a:r>
              <a:rPr lang="en-US" dirty="0"/>
              <a:t>What examples of symbols, language</a:t>
            </a:r>
            <a:r>
              <a:rPr lang="en-US" dirty="0" smtClean="0"/>
              <a:t>, norms, </a:t>
            </a:r>
            <a:r>
              <a:rPr lang="en-US" dirty="0"/>
              <a:t>and values can you think of?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9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Co-culture- </a:t>
            </a:r>
            <a:r>
              <a:rPr lang="en-US" dirty="0" smtClean="0"/>
              <a:t>Groups of people who share values, customs, and norms related to mutual interests or characteristics beyond their national citizenship. 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smaller groups of people with whom we identify.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Co-cultures are based on shared activities and beliefs. 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people identify with several co-cultures at once.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 and Co-Cultures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Similarity assumption- </a:t>
            </a:r>
            <a:r>
              <a:rPr lang="en-US" dirty="0" smtClean="0"/>
              <a:t>we presume that most people think the way we do, without asking ourselves whether that’s true.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What problems can this lead to?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Is this an effective way of communicating?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Does a different cultural background mean persons thinks differently than each other?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Effective Communication with Co-cultures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0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</TotalTime>
  <Words>1528</Words>
  <Application>Microsoft Office PowerPoint</Application>
  <PresentationFormat>On-screen Show (4:3)</PresentationFormat>
  <Paragraphs>225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Chapter 2: Culture and Gender</vt:lpstr>
      <vt:lpstr>Defining Culture</vt:lpstr>
      <vt:lpstr>In-groups/Out-groups</vt:lpstr>
      <vt:lpstr>Ethnocentrism</vt:lpstr>
      <vt:lpstr>Acquiring Culture</vt:lpstr>
      <vt:lpstr>Components of Culture </vt:lpstr>
      <vt:lpstr>Components of Culture</vt:lpstr>
      <vt:lpstr>Cultures and Co-Cultures</vt:lpstr>
      <vt:lpstr>Effective Communication with Co-cultures</vt:lpstr>
      <vt:lpstr>How Culture Affects Communication</vt:lpstr>
      <vt:lpstr>How Culture Affects Communication </vt:lpstr>
      <vt:lpstr>How Culture Affects Communication</vt:lpstr>
      <vt:lpstr>How Culture Affects Communication</vt:lpstr>
      <vt:lpstr>How Culture Affects Communication</vt:lpstr>
      <vt:lpstr>How Culture Affects Communication</vt:lpstr>
      <vt:lpstr>Understanding Gender and Communication</vt:lpstr>
      <vt:lpstr>Gender and Communication</vt:lpstr>
      <vt:lpstr>Gender and Communication </vt:lpstr>
      <vt:lpstr>Gender and Communication</vt:lpstr>
      <vt:lpstr>Gender and Communication</vt:lpstr>
      <vt:lpstr>How Gender Affects Communication</vt:lpstr>
      <vt:lpstr>How Gender Affects Communication</vt:lpstr>
      <vt:lpstr>How Gender Affects Communication</vt:lpstr>
      <vt:lpstr>How Gender Affects Communication</vt:lpstr>
      <vt:lpstr>How Gender Affects Communication</vt:lpstr>
      <vt:lpstr>How Gender Affects Communication</vt:lpstr>
      <vt:lpstr>How Gender Affects Communication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Culture and Gender</dc:title>
  <dc:creator>Ben</dc:creator>
  <cp:lastModifiedBy>Ben</cp:lastModifiedBy>
  <cp:revision>16</cp:revision>
  <dcterms:created xsi:type="dcterms:W3CDTF">2014-09-02T22:44:49Z</dcterms:created>
  <dcterms:modified xsi:type="dcterms:W3CDTF">2016-09-13T03:15:23Z</dcterms:modified>
</cp:coreProperties>
</file>