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1"/>
  </p:handout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94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85" r:id="rId36"/>
    <p:sldId id="290" r:id="rId37"/>
    <p:sldId id="291" r:id="rId38"/>
    <p:sldId id="292" r:id="rId39"/>
    <p:sldId id="293" r:id="rId40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51406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3" cy="451406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FE7E9BB0-165E-4869-9DBC-B71F38D2C76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575140"/>
            <a:ext cx="3066733" cy="45140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575140"/>
            <a:ext cx="3066733" cy="45140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470ECB09-2C66-4DD6-9821-391209FB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0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67E0A0-AAEA-45D7-A30E-A1DC77480BE5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88CFC5-9313-4F34-9AD6-229E7169EEC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3: Communication and the 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Psychoticism- </a:t>
            </a:r>
            <a:r>
              <a:rPr lang="en-US" dirty="0" smtClean="0"/>
              <a:t>aggressive, antisocial, impersonal, egocentric, unempathic, tough-minded, cold, creative, impulsive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Extraversion- </a:t>
            </a:r>
            <a:r>
              <a:rPr lang="en-US" dirty="0" smtClean="0"/>
              <a:t>sociable, assertive, dominant, active, carefree, venturesome, sensation-seeking, surgent, lively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Neuroticism- </a:t>
            </a:r>
            <a:r>
              <a:rPr lang="en-US" dirty="0" smtClean="0"/>
              <a:t>anxious, shy, emotional, tense, irrational, low self-esteem, guilt prone, depressed, moody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 Model (Big 3)- Hans Eysenck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0" y="1481138"/>
            <a:ext cx="679657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Ocean Model(Big 5)- Tupes &amp; Christal, later advanced by J.M. Digman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94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Personality is affected by where we grow up or how we are raised. </a:t>
            </a:r>
          </a:p>
          <a:p>
            <a:pPr marL="109728" indent="0">
              <a:buNone/>
            </a:pPr>
            <a:r>
              <a:rPr lang="en-US" dirty="0" smtClean="0"/>
              <a:t>However, biology also plays a role in shaping our personality. </a:t>
            </a:r>
          </a:p>
          <a:p>
            <a:r>
              <a:rPr lang="en-US" dirty="0" smtClean="0"/>
              <a:t>Identical twin studies.</a:t>
            </a:r>
          </a:p>
          <a:p>
            <a:r>
              <a:rPr lang="en-US" dirty="0" smtClean="0"/>
              <a:t>Fraternal twin studies.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People may be able to change their personality traits with effort. We can overcome nature to a degree.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Do you agree or disagree?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Self-Concept Develops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7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How we see ourselves is affected by the culture we grow up in and the gender roles we enact. </a:t>
            </a:r>
          </a:p>
          <a:p>
            <a:r>
              <a:rPr lang="en-US" dirty="0" smtClean="0"/>
              <a:t>Individualistic vs collectivist cultures. </a:t>
            </a:r>
          </a:p>
          <a:p>
            <a:pPr marL="109728" indent="0">
              <a:buNone/>
            </a:pPr>
            <a:r>
              <a:rPr lang="en-US" b="1" dirty="0" smtClean="0"/>
              <a:t>Highly collectivist- </a:t>
            </a:r>
            <a:r>
              <a:rPr lang="en-US" dirty="0" smtClean="0"/>
              <a:t>identities embedded within families and communities.</a:t>
            </a:r>
          </a:p>
          <a:p>
            <a:pPr marL="109728" indent="0">
              <a:buNone/>
            </a:pPr>
            <a:r>
              <a:rPr lang="en-US" b="1" dirty="0" smtClean="0"/>
              <a:t>Highly Individualistic- </a:t>
            </a:r>
            <a:r>
              <a:rPr lang="en-US" dirty="0" smtClean="0"/>
              <a:t>independent and unique and not defined by family or community.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How can these impact our self-concept?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Gender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Reflected Appraisal- </a:t>
            </a:r>
          </a:p>
          <a:p>
            <a:pPr marL="109728" indent="0">
              <a:buNone/>
            </a:pPr>
            <a:r>
              <a:rPr lang="en-US" dirty="0" smtClean="0"/>
              <a:t>The process whereby a person’s self-concept is influenced by his or her beliefs concerning what other people think of the person. </a:t>
            </a:r>
          </a:p>
          <a:p>
            <a:pPr marL="109728" indent="0">
              <a:buNone/>
            </a:pPr>
            <a:r>
              <a:rPr lang="en-US" dirty="0" smtClean="0"/>
              <a:t>“Looking-glass self”- Charles Horton Cooley</a:t>
            </a:r>
          </a:p>
          <a:p>
            <a:r>
              <a:rPr lang="en-US" dirty="0" smtClean="0"/>
              <a:t>-we imagine how we appear to others</a:t>
            </a:r>
          </a:p>
          <a:p>
            <a:r>
              <a:rPr lang="en-US" dirty="0" smtClean="0"/>
              <a:t>-if we think positively of ourselves then so will others. </a:t>
            </a:r>
          </a:p>
          <a:p>
            <a:r>
              <a:rPr lang="en-US" dirty="0" smtClean="0"/>
              <a:t>-the more important a person is to us, the more their judgments will affect how we see ourselves. </a:t>
            </a:r>
          </a:p>
          <a:p>
            <a:r>
              <a:rPr lang="en-US" dirty="0" smtClean="0"/>
              <a:t>-the more important an individual the more it affects the development of our self-concept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Appraisal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Social comparison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The process of comparing oneself with others. </a:t>
            </a:r>
          </a:p>
          <a:p>
            <a:r>
              <a:rPr lang="en-US" dirty="0" smtClean="0"/>
              <a:t>-some influence us more than others</a:t>
            </a:r>
          </a:p>
          <a:p>
            <a:pPr marL="109728" indent="0">
              <a:buNone/>
            </a:pPr>
            <a:r>
              <a:rPr lang="en-US" b="1" dirty="0" smtClean="0"/>
              <a:t>Reference groups- </a:t>
            </a:r>
          </a:p>
          <a:p>
            <a:r>
              <a:rPr lang="en-US" dirty="0" smtClean="0"/>
              <a:t>The groups of people with whom </a:t>
            </a:r>
            <a:r>
              <a:rPr lang="en-US" dirty="0" smtClean="0"/>
              <a:t>one </a:t>
            </a:r>
            <a:r>
              <a:rPr lang="en-US" dirty="0" smtClean="0"/>
              <a:t>compares oneself in the process of social comparison. </a:t>
            </a:r>
          </a:p>
          <a:p>
            <a:r>
              <a:rPr lang="en-US" dirty="0" smtClean="0"/>
              <a:t>-people pick unreasonable reference groups-</a:t>
            </a:r>
          </a:p>
          <a:p>
            <a:r>
              <a:rPr lang="en-US" dirty="0" smtClean="0"/>
              <a:t>-can lead to certain disorders (eating, body image, etc..)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Self-monitoring</a:t>
            </a:r>
          </a:p>
          <a:p>
            <a:pPr marL="109728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 an individual’s awareness of how he or she looks and sounds/ how that person’s behavior affects others.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High self monitor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pays attention to how others are reacting and adjust accordingly.</a:t>
            </a:r>
          </a:p>
          <a:p>
            <a:endParaRPr lang="en-US" dirty="0" smtClean="0"/>
          </a:p>
          <a:p>
            <a:r>
              <a:rPr lang="en-US" dirty="0" smtClean="0"/>
              <a:t>-better at making the impression they mean to</a:t>
            </a:r>
          </a:p>
          <a:p>
            <a:r>
              <a:rPr lang="en-US" dirty="0" smtClean="0"/>
              <a:t>-aware of others behavior and act accordingly</a:t>
            </a:r>
          </a:p>
          <a:p>
            <a:r>
              <a:rPr lang="en-US" dirty="0" smtClean="0"/>
              <a:t>-tend to be good at figuring out what others are thinking and feeling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Awareness and Management of the Self-Concept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Low self </a:t>
            </a:r>
            <a:r>
              <a:rPr lang="en-US" b="1" dirty="0" smtClean="0"/>
              <a:t>monitor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/>
              <a:t>express whatever they feel or think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- have difficulty understanding how others think and feel</a:t>
            </a:r>
          </a:p>
          <a:p>
            <a:pPr marL="109728" indent="0">
              <a:buNone/>
            </a:pPr>
            <a:r>
              <a:rPr lang="en-US" dirty="0" smtClean="0"/>
              <a:t>-have difficulty in making the impression they intend to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Awareness and Management of the Self-Concept</a:t>
            </a:r>
          </a:p>
        </p:txBody>
      </p:sp>
    </p:spTree>
    <p:extLst>
      <p:ext uri="{BB962C8B-B14F-4D97-AF65-F5344CB8AC3E}">
        <p14:creationId xmlns:p14="http://schemas.microsoft.com/office/powerpoint/2010/main" val="3075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Self-esteem</a:t>
            </a:r>
          </a:p>
          <a:p>
            <a:pPr marL="109728" indent="0">
              <a:buNone/>
            </a:pPr>
            <a:r>
              <a:rPr lang="en-US" dirty="0" smtClean="0"/>
              <a:t>- One’s subjective evaluation of one’s value and worth as a person. </a:t>
            </a:r>
          </a:p>
          <a:p>
            <a:r>
              <a:rPr lang="en-US" dirty="0" smtClean="0"/>
              <a:t> Do we give self-esteem more credit than it deserves?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Higher self-esteem</a:t>
            </a:r>
          </a:p>
          <a:p>
            <a:pPr marL="109728" indent="0">
              <a:buNone/>
            </a:pPr>
            <a:r>
              <a:rPr lang="en-US" dirty="0" smtClean="0"/>
              <a:t>- more outgoing</a:t>
            </a:r>
          </a:p>
          <a:p>
            <a:pPr marL="109728" indent="0">
              <a:buNone/>
            </a:pPr>
            <a:r>
              <a:rPr lang="en-US" dirty="0" smtClean="0"/>
              <a:t>-try harder to finish a task a second time</a:t>
            </a:r>
          </a:p>
          <a:p>
            <a:pPr marL="109728" indent="0">
              <a:buNone/>
            </a:pPr>
            <a:r>
              <a:rPr lang="en-US" dirty="0" smtClean="0"/>
              <a:t>-aggressive individuals </a:t>
            </a:r>
          </a:p>
          <a:p>
            <a:endParaRPr lang="en-US" b="1" dirty="0" smtClean="0"/>
          </a:p>
          <a:p>
            <a:r>
              <a:rPr lang="en-US" b="1" dirty="0" smtClean="0"/>
              <a:t>Lower self-esteem</a:t>
            </a:r>
          </a:p>
          <a:p>
            <a:pPr marL="109728" indent="0">
              <a:buNone/>
            </a:pPr>
            <a:r>
              <a:rPr lang="en-US" dirty="0" smtClean="0"/>
              <a:t>- exhibit antisocial behavior especially youth and young adults</a:t>
            </a:r>
          </a:p>
          <a:p>
            <a:pPr marL="109728" indent="0">
              <a:buNone/>
            </a:pPr>
            <a:r>
              <a:rPr lang="en-US" dirty="0" smtClean="0"/>
              <a:t>-social anxiety, loneliness, and depression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Can the use of Facebook or twitter lead to high or low self-esteem?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the Self: Self-Esteem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Some schools have reduced or eliminated opportunities for competition.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-everyone gets a badge on field day</a:t>
            </a:r>
          </a:p>
          <a:p>
            <a:pPr marL="109728" indent="0">
              <a:buNone/>
            </a:pPr>
            <a:r>
              <a:rPr lang="en-US" dirty="0" smtClean="0"/>
              <a:t>-do not publish honor rolls</a:t>
            </a:r>
          </a:p>
          <a:p>
            <a:pPr marL="109728" indent="0">
              <a:buNone/>
            </a:pPr>
            <a:r>
              <a:rPr lang="en-US" dirty="0" smtClean="0"/>
              <a:t>-eliminate grades</a:t>
            </a:r>
          </a:p>
          <a:p>
            <a:pPr marL="109728" indent="0">
              <a:buNone/>
            </a:pPr>
            <a:r>
              <a:rPr lang="en-US" dirty="0" smtClean="0"/>
              <a:t>-no longer hold spelling bees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What effect can these policies have on self-esteem?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Self-Esteem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What is Self-Concept?</a:t>
            </a:r>
          </a:p>
          <a:p>
            <a:pPr marL="109728" indent="0">
              <a:buNone/>
            </a:pPr>
            <a:r>
              <a:rPr lang="en-US" dirty="0" smtClean="0"/>
              <a:t>-The set of stable ideas a person has about whom he or she is; also known as identity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Identity- </a:t>
            </a:r>
            <a:r>
              <a:rPr lang="en-US" dirty="0" smtClean="0"/>
              <a:t>Your understanding of who you are.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Self: Self-Concept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Does self-esteem affect performance?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-no correlation between self-esteem and standardized test scores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-may have a negative effect by causing students to study less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-studies suggest self-esteem has very little association with academic performance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-high self-esteem gives no advantage when performing arithmetic tasks or tasks that require sensitivity to nonverbal behaviors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Self-Esteem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Culture </a:t>
            </a:r>
            <a:r>
              <a:rPr lang="en-US" b="1" dirty="0"/>
              <a:t>&amp;</a:t>
            </a:r>
            <a:r>
              <a:rPr lang="en-US" b="1" dirty="0" smtClean="0"/>
              <a:t> self-esteem</a:t>
            </a:r>
          </a:p>
          <a:p>
            <a:pPr marL="109728" indent="0">
              <a:buNone/>
            </a:pPr>
            <a:r>
              <a:rPr lang="en-US" b="1" dirty="0" smtClean="0"/>
              <a:t>Minorities face social stigmas</a:t>
            </a:r>
          </a:p>
          <a:p>
            <a:pPr marL="109728" indent="0">
              <a:buNone/>
            </a:pPr>
            <a:r>
              <a:rPr lang="en-US" dirty="0" smtClean="0"/>
              <a:t>How do they manage these social stigmas?</a:t>
            </a:r>
          </a:p>
          <a:p>
            <a:pPr marL="109728" indent="0">
              <a:buNone/>
            </a:pPr>
            <a:r>
              <a:rPr lang="en-US" dirty="0" smtClean="0"/>
              <a:t>1. Value things at which they excel.</a:t>
            </a:r>
          </a:p>
          <a:p>
            <a:pPr marL="109728" indent="0">
              <a:buNone/>
            </a:pPr>
            <a:r>
              <a:rPr lang="en-US" dirty="0" smtClean="0"/>
              <a:t>2. Attribute their problems to prejudices in society rather than own behaviors.</a:t>
            </a:r>
          </a:p>
          <a:p>
            <a:pPr marL="109728" indent="0">
              <a:buNone/>
            </a:pPr>
            <a:r>
              <a:rPr lang="en-US" dirty="0" smtClean="0"/>
              <a:t>3. Compare themselves with others in their own group more than with people from other groups.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Culture, Sex, and Self-Esteem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Sex </a:t>
            </a:r>
            <a:r>
              <a:rPr lang="en-US" b="1" dirty="0"/>
              <a:t>&amp;</a:t>
            </a:r>
            <a:r>
              <a:rPr lang="en-US" b="1" dirty="0" smtClean="0"/>
              <a:t> self-esteem</a:t>
            </a:r>
          </a:p>
          <a:p>
            <a:pPr marL="109728" indent="0">
              <a:buNone/>
            </a:pPr>
            <a:r>
              <a:rPr lang="en-US" dirty="0" smtClean="0"/>
              <a:t>Sex does not by itself appear to affect self-esteem</a:t>
            </a:r>
          </a:p>
          <a:p>
            <a:pPr marL="109728" indent="0" algn="ctr">
              <a:buNone/>
            </a:pPr>
            <a:r>
              <a:rPr lang="en-US" dirty="0" smtClean="0"/>
              <a:t>Do you agree or disagree?</a:t>
            </a:r>
          </a:p>
          <a:p>
            <a:pPr algn="ctr"/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A:No scientific evidence that women suffer from a shortage of self-esteem</a:t>
            </a:r>
          </a:p>
          <a:p>
            <a:pPr algn="ctr"/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Could this be a media generated idea?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Culture, Sex, and Self-Esteem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Interpersonal Needs Theory</a:t>
            </a:r>
          </a:p>
          <a:p>
            <a:pPr marL="109728" indent="0">
              <a:buNone/>
            </a:pPr>
            <a:r>
              <a:rPr lang="en-US" dirty="0" smtClean="0"/>
              <a:t>self-esteem interacts with three important interpersonal needs to affect our communication with others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the need for control,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need for inclusion,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and </a:t>
            </a:r>
            <a:r>
              <a:rPr lang="en-US" dirty="0" smtClean="0"/>
              <a:t>the need for affection.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Self and Interpersonal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1. Need </a:t>
            </a:r>
            <a:r>
              <a:rPr lang="en-US" b="1" dirty="0"/>
              <a:t>for </a:t>
            </a:r>
            <a:r>
              <a:rPr lang="en-US" b="1" dirty="0" smtClean="0"/>
              <a:t>control</a:t>
            </a:r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/>
              <a:t>One’s need to maintain a degree of influence in one’s relationships.</a:t>
            </a:r>
          </a:p>
          <a:p>
            <a:pPr marL="109728" indent="0">
              <a:buNone/>
            </a:pPr>
            <a:r>
              <a:rPr lang="en-US" b="1" dirty="0"/>
              <a:t>2. Need for </a:t>
            </a:r>
            <a:r>
              <a:rPr lang="en-US" b="1" dirty="0" smtClean="0"/>
              <a:t>inclusion</a:t>
            </a:r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/>
              <a:t>One’s need to belong to a social group and be included in the activities of others.</a:t>
            </a:r>
          </a:p>
          <a:p>
            <a:pPr marL="109728" indent="0">
              <a:buNone/>
            </a:pPr>
            <a:r>
              <a:rPr lang="en-US" b="1" i="1" dirty="0" smtClean="0"/>
              <a:t>Is need for inclusion the same as ethnocentrism</a:t>
            </a:r>
            <a:r>
              <a:rPr lang="en-US" b="1" i="1" dirty="0"/>
              <a:t>?</a:t>
            </a:r>
          </a:p>
          <a:p>
            <a:pPr marL="109728" indent="0">
              <a:buNone/>
            </a:pPr>
            <a:r>
              <a:rPr lang="en-US" b="1" dirty="0"/>
              <a:t>3. Need for </a:t>
            </a:r>
            <a:r>
              <a:rPr lang="en-US" b="1" dirty="0" smtClean="0"/>
              <a:t>affection</a:t>
            </a:r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/>
              <a:t>One’s need to give and receive </a:t>
            </a:r>
            <a:r>
              <a:rPr lang="en-US" dirty="0" smtClean="0"/>
              <a:t>expressions </a:t>
            </a:r>
            <a:r>
              <a:rPr lang="en-US" dirty="0"/>
              <a:t>of love and appreciation.</a:t>
            </a:r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 err="1"/>
              <a:t>t</a:t>
            </a:r>
            <a:r>
              <a:rPr lang="en-US" dirty="0" err="1" smtClean="0"/>
              <a:t>hemore</a:t>
            </a:r>
            <a:r>
              <a:rPr lang="en-US" dirty="0" smtClean="0"/>
              <a:t> </a:t>
            </a:r>
            <a:r>
              <a:rPr lang="en-US" dirty="0"/>
              <a:t>affection one gives and receives the happier and healthier we are.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 &amp; Interpersonal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Image-</a:t>
            </a:r>
            <a:r>
              <a:rPr lang="en-US" dirty="0" smtClean="0"/>
              <a:t> The way one wishes to be seen or perceived by others. </a:t>
            </a:r>
          </a:p>
          <a:p>
            <a:pPr marL="109728" indent="0">
              <a:buNone/>
            </a:pPr>
            <a:r>
              <a:rPr lang="en-US" b="1" dirty="0" smtClean="0"/>
              <a:t>Image Management- </a:t>
            </a:r>
            <a:r>
              <a:rPr lang="en-US" dirty="0" smtClean="0"/>
              <a:t>The process of projecting one’s desired public image.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3 fundamental principles</a:t>
            </a:r>
          </a:p>
          <a:p>
            <a:pPr marL="109728" indent="0">
              <a:buNone/>
            </a:pPr>
            <a:r>
              <a:rPr lang="en-US" dirty="0" smtClean="0"/>
              <a:t>1. Image management is </a:t>
            </a:r>
            <a:r>
              <a:rPr lang="en-US" b="1" dirty="0" smtClean="0"/>
              <a:t>collaborative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2. We manage </a:t>
            </a:r>
            <a:r>
              <a:rPr lang="en-US" b="1" dirty="0" smtClean="0"/>
              <a:t>multiple</a:t>
            </a:r>
            <a:r>
              <a:rPr lang="en-US" dirty="0" smtClean="0"/>
              <a:t> identities.</a:t>
            </a:r>
          </a:p>
          <a:p>
            <a:pPr marL="109728" indent="0">
              <a:buNone/>
            </a:pPr>
            <a:r>
              <a:rPr lang="en-US" dirty="0" smtClean="0"/>
              <a:t>3. Image management is </a:t>
            </a:r>
            <a:r>
              <a:rPr lang="en-US" b="1" dirty="0" smtClean="0"/>
              <a:t>complex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Presenting the Self: Image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According to </a:t>
            </a:r>
            <a:r>
              <a:rPr lang="en-US" b="1" dirty="0" smtClean="0"/>
              <a:t>Dan McAdams </a:t>
            </a:r>
            <a:r>
              <a:rPr lang="en-US" dirty="0" smtClean="0"/>
              <a:t>we each develop our life story, presenting ourselves to others that is based on our self-concept but influenced by others.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-confidence projects confidence</a:t>
            </a:r>
          </a:p>
          <a:p>
            <a:pPr marL="109728" indent="0">
              <a:buNone/>
            </a:pPr>
            <a:r>
              <a:rPr lang="en-US" dirty="0" smtClean="0"/>
              <a:t>-intelligence projects intelligence</a:t>
            </a:r>
          </a:p>
          <a:p>
            <a:pPr marL="109728" indent="0">
              <a:buNone/>
            </a:pPr>
            <a:r>
              <a:rPr lang="en-US" dirty="0" smtClean="0"/>
              <a:t>-aggressiveness projects aggressiveness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Management is Collaborative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0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We have distinctive role expectations</a:t>
            </a:r>
          </a:p>
          <a:p>
            <a:pPr marL="109728" indent="0">
              <a:buNone/>
            </a:pPr>
            <a:r>
              <a:rPr lang="en-US" dirty="0" smtClean="0"/>
              <a:t>We enact a somewhat different identity in each role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-friends, professors, parents, colleagues, managers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Sometimes we exaggerate our images</a:t>
            </a:r>
          </a:p>
          <a:p>
            <a:pPr marL="109728" indent="0">
              <a:buNone/>
            </a:pPr>
            <a:r>
              <a:rPr lang="en-US" dirty="0" smtClean="0"/>
              <a:t>-resumes</a:t>
            </a:r>
          </a:p>
          <a:p>
            <a:pPr marL="109728" indent="0">
              <a:buNone/>
            </a:pPr>
            <a:r>
              <a:rPr lang="en-US" dirty="0" smtClean="0"/>
              <a:t>-description in personal ads</a:t>
            </a:r>
          </a:p>
          <a:p>
            <a:pPr marL="109728" indent="0">
              <a:buNone/>
            </a:pPr>
            <a:r>
              <a:rPr lang="en-US" dirty="0" smtClean="0"/>
              <a:t>-Facebook profiles</a:t>
            </a:r>
          </a:p>
          <a:p>
            <a:pPr marL="109728" indent="0">
              <a:buNone/>
            </a:pPr>
            <a:r>
              <a:rPr lang="en-US" dirty="0" smtClean="0"/>
              <a:t>-Dating sites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Manage Multiple Identities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Face and Face Needs</a:t>
            </a:r>
          </a:p>
          <a:p>
            <a:pPr marL="109728" indent="0">
              <a:buNone/>
            </a:pPr>
            <a:r>
              <a:rPr lang="en-US" b="1" dirty="0" smtClean="0"/>
              <a:t>Face-</a:t>
            </a:r>
            <a:r>
              <a:rPr lang="en-US" dirty="0" smtClean="0"/>
              <a:t> A person’s desired public image.</a:t>
            </a:r>
          </a:p>
          <a:p>
            <a:pPr marL="109728" indent="0">
              <a:buNone/>
            </a:pPr>
            <a:r>
              <a:rPr lang="en-US" b="1" dirty="0" smtClean="0"/>
              <a:t>Facework-</a:t>
            </a:r>
            <a:r>
              <a:rPr lang="en-US" dirty="0" smtClean="0"/>
              <a:t> The behaviors one uses to project one’s desired public image to others.</a:t>
            </a:r>
          </a:p>
          <a:p>
            <a:pPr marL="109728" indent="0">
              <a:buNone/>
            </a:pPr>
            <a:r>
              <a:rPr lang="en-US" b="1" dirty="0" smtClean="0"/>
              <a:t>Face Needs (3)–</a:t>
            </a:r>
            <a:r>
              <a:rPr lang="en-US" dirty="0" smtClean="0"/>
              <a:t>Components of one’s desired public image. </a:t>
            </a:r>
          </a:p>
          <a:p>
            <a:pPr marL="109728" indent="0">
              <a:buNone/>
            </a:pPr>
            <a:r>
              <a:rPr lang="en-US" b="1" dirty="0" smtClean="0"/>
              <a:t>1. Fellowship face- </a:t>
            </a:r>
            <a:r>
              <a:rPr lang="en-US" dirty="0" smtClean="0"/>
              <a:t>The need to feel liked and accepted by others. </a:t>
            </a:r>
          </a:p>
          <a:p>
            <a:pPr marL="109728" indent="0">
              <a:buNone/>
            </a:pPr>
            <a:r>
              <a:rPr lang="en-US" b="1" dirty="0" smtClean="0"/>
              <a:t>2. Autonomy face-The </a:t>
            </a:r>
            <a:r>
              <a:rPr lang="en-US" dirty="0" smtClean="0"/>
              <a:t>need to avoid being imposed upon by others.</a:t>
            </a:r>
          </a:p>
          <a:p>
            <a:pPr marL="109728" indent="0">
              <a:buNone/>
            </a:pPr>
            <a:r>
              <a:rPr lang="en-US" b="1" dirty="0" smtClean="0"/>
              <a:t>3. Competence face-</a:t>
            </a:r>
            <a:r>
              <a:rPr lang="en-US" dirty="0" smtClean="0"/>
              <a:t> The need to be respected and viewed as competent and intelligent.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Image Management is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Face Threats</a:t>
            </a:r>
          </a:p>
          <a:p>
            <a:pPr marL="109728" indent="0">
              <a:buNone/>
            </a:pPr>
            <a:r>
              <a:rPr lang="en-US" b="1" dirty="0" smtClean="0"/>
              <a:t>Face-threatening act- </a:t>
            </a:r>
            <a:r>
              <a:rPr lang="en-US" dirty="0" smtClean="0"/>
              <a:t>Any behavior that threatens one or more face needs.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When these acts happen we then</a:t>
            </a:r>
            <a:r>
              <a:rPr lang="en-US" b="1" dirty="0" smtClean="0"/>
              <a:t> behave </a:t>
            </a:r>
            <a:r>
              <a:rPr lang="en-US" dirty="0" smtClean="0"/>
              <a:t>in ways to </a:t>
            </a:r>
            <a:r>
              <a:rPr lang="en-US" b="1" dirty="0" smtClean="0"/>
              <a:t>restore face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Defense mechanism </a:t>
            </a:r>
          </a:p>
          <a:p>
            <a:pPr marL="109728" indent="0">
              <a:buNone/>
            </a:pPr>
            <a:r>
              <a:rPr lang="en-US" dirty="0" smtClean="0"/>
              <a:t>-that sorority was a bad one</a:t>
            </a:r>
          </a:p>
          <a:p>
            <a:pPr marL="109728" indent="0">
              <a:buNone/>
            </a:pPr>
            <a:r>
              <a:rPr lang="en-US" dirty="0" smtClean="0"/>
              <a:t>-sports are expensive</a:t>
            </a:r>
          </a:p>
          <a:p>
            <a:pPr marL="109728" indent="0">
              <a:buNone/>
            </a:pPr>
            <a:r>
              <a:rPr lang="en-US" dirty="0" smtClean="0"/>
              <a:t>-I didn’t care for those people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Management is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We are multifaceted  in how we have more than one self-concept of who we are.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Johari Window</a:t>
            </a:r>
          </a:p>
          <a:p>
            <a:pPr marL="109728" indent="0">
              <a:buNone/>
            </a:pPr>
            <a:r>
              <a:rPr lang="en-US" dirty="0" smtClean="0"/>
              <a:t>- A visual representation of components of the self that are know or unknown to the self and others.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Self-Concepts are Multifaceted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Self-disclosure</a:t>
            </a:r>
            <a:r>
              <a:rPr lang="en-US" dirty="0" smtClean="0"/>
              <a:t>- The act of giving others information about oneself that one believes they do not already have. 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b="1" dirty="0" smtClean="0"/>
              <a:t>Principles of Self-Disclosure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Self-Disclosure is intentional and truthful</a:t>
            </a:r>
          </a:p>
          <a:p>
            <a:pPr marL="109728" indent="0">
              <a:buNone/>
            </a:pPr>
            <a:r>
              <a:rPr lang="en-US" dirty="0" smtClean="0"/>
              <a:t>2. Self-Disclosure varies in breadth and depth.</a:t>
            </a:r>
          </a:p>
          <a:p>
            <a:pPr marL="109728" indent="0">
              <a:buNone/>
            </a:pPr>
            <a:r>
              <a:rPr lang="en-US" dirty="0" smtClean="0"/>
              <a:t>3. Self-Disclosure varies among relationships.</a:t>
            </a:r>
          </a:p>
          <a:p>
            <a:pPr marL="109728" indent="0">
              <a:buNone/>
            </a:pPr>
            <a:r>
              <a:rPr lang="en-US" dirty="0" smtClean="0"/>
              <a:t>4. Self-disclosure is a gradual process.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the Self: Self-Disclosure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2 Conditions </a:t>
            </a:r>
            <a:r>
              <a:rPr lang="en-US" dirty="0" smtClean="0"/>
              <a:t>to qualify as self-disclosure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We must deliberately share information about ourselves. </a:t>
            </a:r>
          </a:p>
          <a:p>
            <a:pPr marL="109728" indent="0">
              <a:buNone/>
            </a:pPr>
            <a:r>
              <a:rPr lang="en-US" dirty="0" smtClean="0"/>
              <a:t>2. We must believe that information is true.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Verbal leakage- </a:t>
            </a:r>
            <a:r>
              <a:rPr lang="en-US" dirty="0" smtClean="0"/>
              <a:t>unintentionally telling another person something about yourself. </a:t>
            </a:r>
          </a:p>
          <a:p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Deception- </a:t>
            </a:r>
            <a:r>
              <a:rPr lang="en-US" dirty="0" smtClean="0"/>
              <a:t>intentionally giving people information about ourselves that we believe to be fake.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Self-Disclosure is Intentional and Truthful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Social Penetration Theory- </a:t>
            </a:r>
            <a:r>
              <a:rPr lang="en-US" dirty="0" smtClean="0"/>
              <a:t>A theory that predicts that as relationships develop, communication increases in breadth and depth.  (developed by Altman and Taylor)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Breadth-</a:t>
            </a:r>
            <a:r>
              <a:rPr lang="en-US" dirty="0" smtClean="0"/>
              <a:t> The range of topics about which one person self-discloses to another.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Depth-</a:t>
            </a:r>
            <a:r>
              <a:rPr lang="en-US" dirty="0" smtClean="0"/>
              <a:t> The intimacy of the topics about which one person self-discloses to another.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Self-Disclosure Varies in Breadth and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05800" cy="5867400"/>
          </a:xfrm>
        </p:spPr>
      </p:pic>
    </p:spTree>
    <p:extLst>
      <p:ext uri="{BB962C8B-B14F-4D97-AF65-F5344CB8AC3E}">
        <p14:creationId xmlns:p14="http://schemas.microsoft.com/office/powerpoint/2010/main" val="3422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Some relationships involve depth of disclosure but no breadth.</a:t>
            </a:r>
          </a:p>
          <a:p>
            <a:pPr marL="109728" indent="0">
              <a:buNone/>
            </a:pPr>
            <a:r>
              <a:rPr lang="en-US" dirty="0" smtClean="0"/>
              <a:t>-accountant or doctor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Others have breadth of disclosure but very little depth. </a:t>
            </a:r>
          </a:p>
          <a:p>
            <a:pPr marL="109728" indent="0">
              <a:buNone/>
            </a:pPr>
            <a:r>
              <a:rPr lang="en-US" dirty="0" smtClean="0"/>
              <a:t>-family, hobbies, political ideas, career ambitions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Others have high degrees of both depth and breadth.</a:t>
            </a:r>
          </a:p>
          <a:p>
            <a:pPr marL="109728" indent="0">
              <a:buNone/>
            </a:pPr>
            <a:r>
              <a:rPr lang="en-US" dirty="0" smtClean="0"/>
              <a:t>-romantic relationships and close friendships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Self-Disclosure Varies Among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Online self-disclosure does not follow the regular pattern of self-disclosure.</a:t>
            </a:r>
          </a:p>
          <a:p>
            <a:pPr marL="109728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Lack of face-to-face </a:t>
            </a:r>
            <a:r>
              <a:rPr lang="en-US" dirty="0" smtClean="0"/>
              <a:t>interaction in CMC </a:t>
            </a:r>
            <a:r>
              <a:rPr lang="en-US" b="1" dirty="0" smtClean="0"/>
              <a:t>encourages </a:t>
            </a:r>
            <a:r>
              <a:rPr lang="en-US" dirty="0" smtClean="0"/>
              <a:t>self-disclosure.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CMC is hyperpersonal- </a:t>
            </a:r>
            <a:r>
              <a:rPr lang="en-US" dirty="0" smtClean="0"/>
              <a:t>contains more private information than one would disclose face-to-face.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Self-Disclosure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Norm of reciprocity- </a:t>
            </a:r>
            <a:r>
              <a:rPr lang="en-US" dirty="0" smtClean="0"/>
              <a:t>A social expectation that resources and favors provided to one person in a relationship should be reciprocated by that person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What exceptions could there be to this rule?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Do women or men self-disclose more often?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Self-Disclosure is Usually Reciprocal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Benefits</a:t>
            </a:r>
          </a:p>
          <a:p>
            <a:pPr algn="ctr"/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Enhancement</a:t>
            </a:r>
            <a:r>
              <a:rPr lang="en-US" dirty="0" smtClean="0"/>
              <a:t> of relationships and status.</a:t>
            </a:r>
          </a:p>
          <a:p>
            <a:pPr marL="109728" indent="0">
              <a:buNone/>
            </a:pPr>
            <a:r>
              <a:rPr lang="en-US" dirty="0" smtClean="0"/>
              <a:t>-helps maintain high quality relationships</a:t>
            </a:r>
          </a:p>
          <a:p>
            <a:pPr marL="109728" indent="0">
              <a:buNone/>
            </a:pPr>
            <a:r>
              <a:rPr lang="en-US" b="1" dirty="0" smtClean="0"/>
              <a:t>Reciprocity</a:t>
            </a:r>
          </a:p>
          <a:p>
            <a:pPr marL="109728" indent="0">
              <a:buNone/>
            </a:pPr>
            <a:r>
              <a:rPr lang="en-US" dirty="0" smtClean="0"/>
              <a:t>-when we disclose others tend to disclose to us as well</a:t>
            </a:r>
          </a:p>
          <a:p>
            <a:pPr marL="109728" indent="0">
              <a:buNone/>
            </a:pPr>
            <a:r>
              <a:rPr lang="en-US" b="1" dirty="0" smtClean="0"/>
              <a:t>Emotional Release</a:t>
            </a:r>
          </a:p>
          <a:p>
            <a:pPr marL="109728" indent="0">
              <a:buNone/>
            </a:pPr>
            <a:r>
              <a:rPr lang="en-US" dirty="0" smtClean="0"/>
              <a:t>-getting it “off our chest”</a:t>
            </a:r>
          </a:p>
          <a:p>
            <a:pPr marL="109728" indent="0">
              <a:buNone/>
            </a:pPr>
            <a:r>
              <a:rPr lang="en-US" b="1" dirty="0" smtClean="0"/>
              <a:t>Assistance to others</a:t>
            </a:r>
          </a:p>
          <a:p>
            <a:pPr marL="109728" indent="0">
              <a:buNone/>
            </a:pPr>
            <a:r>
              <a:rPr lang="en-US" dirty="0" smtClean="0"/>
              <a:t>-help those who are going through a hard time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Self-Disclosure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 fontScale="62500" lnSpcReduction="20000"/>
          </a:bodyPr>
          <a:lstStyle/>
          <a:p>
            <a:pPr marL="109728" indent="0" algn="ctr">
              <a:buNone/>
            </a:pPr>
            <a:r>
              <a:rPr lang="en-US" sz="4600" dirty="0" smtClean="0"/>
              <a:t>Rejection</a:t>
            </a:r>
          </a:p>
          <a:p>
            <a:pPr marL="109728" indent="0" algn="ctr">
              <a:buNone/>
            </a:pPr>
            <a:endParaRPr lang="en-US" sz="3400" dirty="0" smtClean="0"/>
          </a:p>
          <a:p>
            <a:pPr marL="109728" indent="0">
              <a:buNone/>
            </a:pPr>
            <a:r>
              <a:rPr lang="en-US" sz="3400" b="1" dirty="0" smtClean="0"/>
              <a:t>Chance of obligating others</a:t>
            </a:r>
          </a:p>
          <a:p>
            <a:pPr marL="109728" indent="0">
              <a:buNone/>
            </a:pPr>
            <a:r>
              <a:rPr lang="en-US" sz="3400" dirty="0" smtClean="0"/>
              <a:t>-makes someone feel obligated to disclose.</a:t>
            </a:r>
          </a:p>
          <a:p>
            <a:pPr marL="109728" indent="0">
              <a:buNone/>
            </a:pPr>
            <a:r>
              <a:rPr lang="en-US" sz="3400" b="1" dirty="0" smtClean="0"/>
              <a:t>Hurt to others</a:t>
            </a:r>
          </a:p>
          <a:p>
            <a:pPr marL="109728" indent="0">
              <a:buNone/>
            </a:pPr>
            <a:r>
              <a:rPr lang="en-US" sz="3400" dirty="0" smtClean="0"/>
              <a:t>-something too critical or personal can hurt someone else.</a:t>
            </a:r>
          </a:p>
          <a:p>
            <a:pPr marL="109728" indent="0">
              <a:buNone/>
            </a:pPr>
            <a:r>
              <a:rPr lang="en-US" sz="3400" dirty="0" smtClean="0"/>
              <a:t>-Violation of people’s privacy</a:t>
            </a:r>
          </a:p>
          <a:p>
            <a:pPr marL="109728" indent="0">
              <a:buNone/>
            </a:pPr>
            <a:r>
              <a:rPr lang="en-US" sz="3400" dirty="0" smtClean="0"/>
              <a:t>-inappropriate disclosures can hurt those who are not participating. </a:t>
            </a:r>
          </a:p>
          <a:p>
            <a:pPr marL="109728" indent="0">
              <a:buNone/>
            </a:pPr>
            <a:r>
              <a:rPr lang="en-US" sz="3400" b="1" dirty="0" smtClean="0"/>
              <a:t>Gossip</a:t>
            </a:r>
          </a:p>
          <a:p>
            <a:pPr marL="109728" indent="0">
              <a:buNone/>
            </a:pPr>
            <a:r>
              <a:rPr lang="en-US" sz="3400" b="1" dirty="0" smtClean="0"/>
              <a:t>-</a:t>
            </a:r>
            <a:r>
              <a:rPr lang="en-US" sz="3400" dirty="0" smtClean="0"/>
              <a:t> The sharing of an individual’s personal information with a third party without the individual’s consent</a:t>
            </a:r>
          </a:p>
          <a:p>
            <a:endParaRPr lang="en-US" sz="3400" dirty="0" smtClean="0"/>
          </a:p>
          <a:p>
            <a:pPr marL="109728" indent="0" algn="ctr">
              <a:buNone/>
            </a:pPr>
            <a:r>
              <a:rPr lang="en-US" sz="3400" dirty="0" smtClean="0"/>
              <a:t>Could this be a part of how we evolved?</a:t>
            </a:r>
          </a:p>
          <a:p>
            <a:pPr marL="109728" indent="0" algn="ctr">
              <a:buNone/>
            </a:pPr>
            <a:r>
              <a:rPr lang="en-US" sz="3400" dirty="0" smtClean="0"/>
              <a:t>Could this be a problem for whistle blowers?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of Self-Disclosure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Disinhibition effect- </a:t>
            </a:r>
            <a:r>
              <a:rPr lang="en-US" dirty="0" smtClean="0"/>
              <a:t>encouraging people to do or say things they would not say face-to-face.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 it can be liberating but also risky at the same time</a:t>
            </a:r>
          </a:p>
          <a:p>
            <a:pPr marL="109728" indent="0">
              <a:buNone/>
            </a:pPr>
            <a:r>
              <a:rPr lang="en-US" dirty="0" smtClean="0"/>
              <a:t>-disclosures can be saved online and forwarded to third parties-print screen, screen shots, cut and paste</a:t>
            </a:r>
          </a:p>
          <a:p>
            <a:pPr marL="109728" indent="0">
              <a:buNone/>
            </a:pPr>
            <a:r>
              <a:rPr lang="en-US" dirty="0" smtClean="0"/>
              <a:t>-can make online discussions vulnerable</a:t>
            </a:r>
          </a:p>
          <a:p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Postcyberdisclosure Panic- </a:t>
            </a:r>
            <a:r>
              <a:rPr lang="en-US" dirty="0" smtClean="0"/>
              <a:t>experiencing regret or distress about information that one has disclosed online.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of Disclosing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5119"/>
            <a:ext cx="7162800" cy="6314281"/>
          </a:xfrm>
        </p:spPr>
      </p:pic>
    </p:spTree>
    <p:extLst>
      <p:ext uri="{BB962C8B-B14F-4D97-AF65-F5344CB8AC3E}">
        <p14:creationId xmlns:p14="http://schemas.microsoft.com/office/powerpoint/2010/main" val="9438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Open Area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characteristics that are known both to the self and to others. </a:t>
            </a:r>
          </a:p>
          <a:p>
            <a:r>
              <a:rPr lang="en-US" dirty="0" smtClean="0"/>
              <a:t>name, sex, hobbies, and major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Hidden Area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characteristics that you know about yourself but choose not to reveal to others. </a:t>
            </a:r>
          </a:p>
          <a:p>
            <a:r>
              <a:rPr lang="en-US" dirty="0" smtClean="0"/>
              <a:t>emotional insecurities, past traumas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Johari Window-  Joseph Luft &amp; Harry Ingham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Blind Area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/>
              <a:t>reflects what others know about you but you don’t recognize in yourself. </a:t>
            </a:r>
            <a:endParaRPr lang="en-US" dirty="0" smtClean="0"/>
          </a:p>
          <a:p>
            <a:r>
              <a:rPr lang="en-US" dirty="0" smtClean="0"/>
              <a:t>Can social media affect our Blind Area?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b="1" dirty="0"/>
              <a:t>Unknown </a:t>
            </a:r>
            <a:r>
              <a:rPr lang="en-US" b="1" dirty="0" smtClean="0"/>
              <a:t>Area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/>
              <a:t>Compromises aspects of your self-concept. </a:t>
            </a:r>
          </a:p>
          <a:p>
            <a:r>
              <a:rPr lang="en-US" dirty="0" smtClean="0"/>
              <a:t>stuff </a:t>
            </a:r>
            <a:r>
              <a:rPr lang="en-US" dirty="0"/>
              <a:t>we just do not know about ourselves and others do not either. </a:t>
            </a:r>
            <a:endParaRPr lang="en-US" dirty="0" smtClean="0"/>
          </a:p>
          <a:p>
            <a:r>
              <a:rPr lang="en-US" dirty="0" smtClean="0"/>
              <a:t>*Johari window can also change in importance as our experiences change.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Johari Window-  Joseph Luft &amp; Harry Ingham</a:t>
            </a:r>
          </a:p>
        </p:txBody>
      </p:sp>
    </p:spTree>
    <p:extLst>
      <p:ext uri="{BB962C8B-B14F-4D97-AF65-F5344CB8AC3E}">
        <p14:creationId xmlns:p14="http://schemas.microsoft.com/office/powerpoint/2010/main" val="39394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Objective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based on facts and not on someone’s opinion.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Subjective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based on our impressions of ourselves rather than objective facts.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Self-Concepts are Partly Subjective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Self concepts develop over time.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Once developed we seek out others who will confirm it (self concept) by treating us as we see ourselves.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We seek out others with the same interests, hobbies, political views, etc…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Self concepts do change</a:t>
            </a:r>
          </a:p>
          <a:p>
            <a:r>
              <a:rPr lang="en-US" dirty="0" smtClean="0"/>
              <a:t>developmental changes</a:t>
            </a:r>
          </a:p>
          <a:p>
            <a:r>
              <a:rPr lang="en-US" dirty="0" smtClean="0"/>
              <a:t>significant life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Self-Concepts are Enduring but 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Personality and Biology</a:t>
            </a:r>
          </a:p>
          <a:p>
            <a:pPr algn="ctr"/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Personality-</a:t>
            </a:r>
            <a:r>
              <a:rPr lang="en-US" dirty="0" smtClean="0"/>
              <a:t> The pattern of behaviors and ways of thinking that characterize a person.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Personality traits- </a:t>
            </a:r>
            <a:r>
              <a:rPr lang="en-US" dirty="0" smtClean="0"/>
              <a:t>characteristic that describes you in </a:t>
            </a:r>
            <a:r>
              <a:rPr lang="en-US" b="1" u="sng" dirty="0" smtClean="0"/>
              <a:t>most</a:t>
            </a:r>
            <a:r>
              <a:rPr lang="en-US" dirty="0" smtClean="0"/>
              <a:t> circumstances.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PEN Model- </a:t>
            </a:r>
            <a:r>
              <a:rPr lang="en-US" dirty="0" smtClean="0"/>
              <a:t>Psychoticism, Extraversion, Neuroticism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OCEAN Model- </a:t>
            </a:r>
            <a:r>
              <a:rPr lang="en-US" dirty="0" smtClean="0"/>
              <a:t>Openness, Conscientiousness, Extraversion, Agreeableness, and Neuroticism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Self-Concept Develops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579</TotalTime>
  <Words>2001</Words>
  <Application>Microsoft Office PowerPoint</Application>
  <PresentationFormat>On-screen Show (4:3)</PresentationFormat>
  <Paragraphs>297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Chapter 3: Communication and the Self</vt:lpstr>
      <vt:lpstr>Understanding the Self: Self-Concept</vt:lpstr>
      <vt:lpstr>Self-Concepts are Multifaceted</vt:lpstr>
      <vt:lpstr>PowerPoint Presentation</vt:lpstr>
      <vt:lpstr>Johari Window-  Joseph Luft &amp; Harry Ingham</vt:lpstr>
      <vt:lpstr>Johari Window-  Joseph Luft &amp; Harry Ingham</vt:lpstr>
      <vt:lpstr>Self-Concepts are Partly Subjective</vt:lpstr>
      <vt:lpstr>Self-Concepts are Enduring but Changeable</vt:lpstr>
      <vt:lpstr>How a Self-Concept Develops</vt:lpstr>
      <vt:lpstr>PEN Model (Big 3)- Hans Eysenck</vt:lpstr>
      <vt:lpstr>Ocean Model(Big 5)- Tupes &amp; Christal, later advanced by J.M. Digman</vt:lpstr>
      <vt:lpstr>How a Self-Concept Develops</vt:lpstr>
      <vt:lpstr>Culture and Gender Role</vt:lpstr>
      <vt:lpstr>Reflected Appraisal</vt:lpstr>
      <vt:lpstr>Social Comparison</vt:lpstr>
      <vt:lpstr>Awareness and Management of the Self-Concept</vt:lpstr>
      <vt:lpstr>Awareness and Management of the Self-Concept</vt:lpstr>
      <vt:lpstr>Valuing the Self: Self-Esteem</vt:lpstr>
      <vt:lpstr>Self-Esteem and Performance</vt:lpstr>
      <vt:lpstr>Self-Esteem and Performance</vt:lpstr>
      <vt:lpstr>Culture, Sex, and Self-Esteem</vt:lpstr>
      <vt:lpstr>Culture, Sex, and Self-Esteem</vt:lpstr>
      <vt:lpstr>The Self and Interpersonal Needs</vt:lpstr>
      <vt:lpstr>The Self &amp; Interpersonal Needs</vt:lpstr>
      <vt:lpstr>Presenting the Self: Image Management</vt:lpstr>
      <vt:lpstr>Image Management is Collaborative</vt:lpstr>
      <vt:lpstr>We Manage Multiple Identities</vt:lpstr>
      <vt:lpstr>Image Management is Complex</vt:lpstr>
      <vt:lpstr>Image Management is Complex</vt:lpstr>
      <vt:lpstr>Communicating the Self: Self-Disclosure</vt:lpstr>
      <vt:lpstr>Self-Disclosure is Intentional and Truthful</vt:lpstr>
      <vt:lpstr>Self-Disclosure Varies in Breadth and Depth</vt:lpstr>
      <vt:lpstr>PowerPoint Presentation</vt:lpstr>
      <vt:lpstr>Self-Disclosure Varies Among Relationships</vt:lpstr>
      <vt:lpstr>Online Self-Disclosure </vt:lpstr>
      <vt:lpstr>Self-Disclosure is Usually Reciprocal</vt:lpstr>
      <vt:lpstr>Benefits of Self-Disclosure</vt:lpstr>
      <vt:lpstr>Risks of Self-Disclosure</vt:lpstr>
      <vt:lpstr>Risks of Disclosing Online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Communication and the Self</dc:title>
  <dc:creator>Ben</dc:creator>
  <cp:lastModifiedBy>Ben</cp:lastModifiedBy>
  <cp:revision>39</cp:revision>
  <cp:lastPrinted>2015-09-15T05:53:25Z</cp:lastPrinted>
  <dcterms:created xsi:type="dcterms:W3CDTF">2014-09-06T08:43:19Z</dcterms:created>
  <dcterms:modified xsi:type="dcterms:W3CDTF">2016-09-13T04:55:36Z</dcterms:modified>
</cp:coreProperties>
</file>