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A33E8C-E505-459D-BEB4-2C5ACEF2718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54320F-24F2-462F-95DB-63A62383F0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oGe0CbARD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4: Interpersonal Perception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Ben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3. Closeness </a:t>
            </a:r>
            <a:r>
              <a:rPr lang="en-US" dirty="0" smtClean="0"/>
              <a:t>of the relationship in which the stimulus is taking place. </a:t>
            </a:r>
          </a:p>
          <a:p>
            <a:pPr marL="109728" indent="0">
              <a:buNone/>
            </a:pPr>
            <a:r>
              <a:rPr lang="en-US" dirty="0" smtClean="0"/>
              <a:t>- when someone we are close to does us a favor we believe it to be of good faith. </a:t>
            </a:r>
          </a:p>
          <a:p>
            <a:pPr marL="109728" indent="0">
              <a:buNone/>
            </a:pPr>
            <a:r>
              <a:rPr lang="en-US" dirty="0" smtClean="0"/>
              <a:t>-when someone we are not close to does us a favor we believe there may be an ulterior motive (this is not always the case).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1. Selection- we select certain sensory information for attention.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2. Organization- we categorize each piece of information to determine how it is similar to , and different from, other pieces of information.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 smtClean="0"/>
              <a:t>3. Interpretation- we assign meaning to each piece of information.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Stages of the Perception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Are you accurate in the perceptions you make?</a:t>
            </a:r>
          </a:p>
          <a:p>
            <a:pPr marL="109728" indent="0" algn="ctr">
              <a:buNone/>
            </a:pPr>
            <a:r>
              <a:rPr lang="en-US" b="1" dirty="0" smtClean="0"/>
              <a:t>3 Factors influence perceptual accuracy</a:t>
            </a:r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1. Physiology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2. Cultural as well as Co-Cultural backgrounds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3. Social Roles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Which do you believe plays the most important part?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Influences of Perceptual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What is a state?</a:t>
            </a:r>
          </a:p>
          <a:p>
            <a:pPr marL="109728" indent="0">
              <a:buNone/>
            </a:pPr>
            <a:r>
              <a:rPr lang="en-US" dirty="0" smtClean="0"/>
              <a:t>What is a trait?</a:t>
            </a:r>
          </a:p>
          <a:p>
            <a:pPr marL="109728" indent="0">
              <a:buNone/>
            </a:pPr>
            <a:r>
              <a:rPr lang="en-US" b="1" dirty="0" smtClean="0"/>
              <a:t>Physiological Traits- </a:t>
            </a:r>
            <a:r>
              <a:rPr lang="en-US" dirty="0" smtClean="0"/>
              <a:t>conditions that affect us on an ongoing basis. </a:t>
            </a:r>
          </a:p>
          <a:p>
            <a:pPr marL="109728" indent="0">
              <a:buNone/>
            </a:pPr>
            <a:r>
              <a:rPr lang="en-US" dirty="0" smtClean="0"/>
              <a:t>-traits are enduring, they tend to stay with us, they do not change. </a:t>
            </a:r>
          </a:p>
          <a:p>
            <a:pPr marL="109728" indent="0">
              <a:buNone/>
            </a:pPr>
            <a:r>
              <a:rPr lang="en-US" dirty="0" smtClean="0"/>
              <a:t>Types of physiological traits- biological rhythm, body temperature, etc…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Physiological States and 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Physiological States- </a:t>
            </a:r>
            <a:r>
              <a:rPr lang="en-US" dirty="0" smtClean="0"/>
              <a:t>conditions that are temporary.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-the condition will change over time and thus influence us.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-being tired, hungry, or sick can be considered physiological states.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Physiological States and 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6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Our cultural values influence how we perceive the world. 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-culture influences our perceptions and interpretations</a:t>
            </a:r>
          </a:p>
          <a:p>
            <a:pPr marL="109728" indent="0">
              <a:buNone/>
            </a:pPr>
            <a:r>
              <a:rPr lang="en-US" dirty="0" smtClean="0"/>
              <a:t>Co-cultural differences also influence perceptions. </a:t>
            </a:r>
          </a:p>
          <a:p>
            <a:pPr marL="109728" indent="0">
              <a:buNone/>
            </a:pPr>
            <a:r>
              <a:rPr lang="en-US" dirty="0" smtClean="0"/>
              <a:t>-parents advice seems outdated</a:t>
            </a:r>
          </a:p>
          <a:p>
            <a:pPr marL="109728" indent="0">
              <a:buNone/>
            </a:pPr>
            <a:r>
              <a:rPr lang="en-US" dirty="0" smtClean="0"/>
              <a:t>-employee is not in tune with the work co-culture</a:t>
            </a:r>
          </a:p>
          <a:p>
            <a:pPr marL="109728" indent="0">
              <a:buNone/>
            </a:pPr>
            <a:r>
              <a:rPr lang="en-US" dirty="0" smtClean="0"/>
              <a:t>-wealthy and middle class people will have differing views on each other</a:t>
            </a:r>
          </a:p>
          <a:p>
            <a:pPr marL="109728" indent="0">
              <a:buNone/>
            </a:pPr>
            <a:r>
              <a:rPr lang="en-US" dirty="0" smtClean="0"/>
              <a:t>-democrats and republicans will have differing views </a:t>
            </a:r>
          </a:p>
          <a:p>
            <a:pPr marL="109728" indent="0">
              <a:buNone/>
            </a:pPr>
            <a:r>
              <a:rPr lang="en-US" dirty="0" smtClean="0"/>
              <a:t>We have </a:t>
            </a:r>
            <a:r>
              <a:rPr lang="en-US" b="1" dirty="0" smtClean="0"/>
              <a:t>MULTIPLE LENSES </a:t>
            </a:r>
            <a:r>
              <a:rPr lang="en-US" dirty="0" smtClean="0"/>
              <a:t>through which we perceive our world. </a:t>
            </a:r>
          </a:p>
          <a:p>
            <a:pPr marL="109728" indent="0" algn="ctr">
              <a:buNone/>
            </a:pPr>
            <a:r>
              <a:rPr lang="en-US" dirty="0" smtClean="0"/>
              <a:t>Misunderstanding another person due to a cultural difference is commonplace.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Culture and Co-Culture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What is a social role?</a:t>
            </a:r>
          </a:p>
          <a:p>
            <a:pPr marL="109728" indent="0">
              <a:buNone/>
            </a:pPr>
            <a:r>
              <a:rPr lang="en-US" b="1" dirty="0" smtClean="0"/>
              <a:t>Social Role- </a:t>
            </a:r>
            <a:r>
              <a:rPr lang="en-US" dirty="0" smtClean="0"/>
              <a:t>a set of behaviors that are expected of someone in a particular social situation. </a:t>
            </a:r>
          </a:p>
          <a:p>
            <a:pPr marL="109728" indent="0">
              <a:buNone/>
            </a:pPr>
            <a:r>
              <a:rPr lang="en-US" dirty="0" smtClean="0"/>
              <a:t>We all play several social roles.</a:t>
            </a:r>
          </a:p>
          <a:p>
            <a:pPr marL="109728" indent="0">
              <a:buNone/>
            </a:pPr>
            <a:r>
              <a:rPr lang="en-US" dirty="0" smtClean="0"/>
              <a:t>Gender role and sex affect how we interact/communicate with others. </a:t>
            </a:r>
          </a:p>
          <a:p>
            <a:pPr marL="109728" indent="0">
              <a:buNone/>
            </a:pPr>
            <a:r>
              <a:rPr lang="en-US" dirty="0" smtClean="0"/>
              <a:t>Occupational Roles also influence our perceptions of others behaviors. </a:t>
            </a:r>
          </a:p>
          <a:p>
            <a:pPr marL="109728" indent="0">
              <a:buNone/>
            </a:pPr>
            <a:r>
              <a:rPr lang="en-US" dirty="0" smtClean="0"/>
              <a:t>Our experience also influences our perception.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Seven </a:t>
            </a:r>
            <a:r>
              <a:rPr lang="en-US" dirty="0" smtClean="0"/>
              <a:t>fundamental forces influence and affect our perceptions. </a:t>
            </a:r>
          </a:p>
          <a:p>
            <a:pPr marL="109728" indent="0">
              <a:buNone/>
            </a:pPr>
            <a:r>
              <a:rPr lang="en-US" b="1" dirty="0" smtClean="0"/>
              <a:t>1. Stereotyping</a:t>
            </a:r>
          </a:p>
          <a:p>
            <a:pPr marL="109728" indent="0">
              <a:buNone/>
            </a:pPr>
            <a:r>
              <a:rPr lang="en-US" dirty="0" smtClean="0"/>
              <a:t>Stereotypes- Generalizations about groups of people that are applied to individual members of those groups. </a:t>
            </a:r>
          </a:p>
          <a:p>
            <a:pPr marL="109728" indent="0">
              <a:buNone/>
            </a:pPr>
            <a:r>
              <a:rPr lang="en-US" dirty="0" smtClean="0"/>
              <a:t>Stereotyping is a 3 part process</a:t>
            </a:r>
          </a:p>
          <a:p>
            <a:pPr marL="109728" indent="0">
              <a:buNone/>
            </a:pPr>
            <a:r>
              <a:rPr lang="en-US" b="1" dirty="0" smtClean="0"/>
              <a:t>First- </a:t>
            </a:r>
            <a:r>
              <a:rPr lang="en-US" dirty="0" smtClean="0"/>
              <a:t>we identify a group we believe another person belongs to. </a:t>
            </a:r>
          </a:p>
          <a:p>
            <a:pPr marL="109728" indent="0">
              <a:buNone/>
            </a:pPr>
            <a:r>
              <a:rPr lang="en-US" b="1" dirty="0" smtClean="0"/>
              <a:t>Second- </a:t>
            </a:r>
            <a:r>
              <a:rPr lang="en-US" dirty="0" smtClean="0"/>
              <a:t>we recall some generalization often made about the people in that group. </a:t>
            </a:r>
          </a:p>
          <a:p>
            <a:pPr marL="109728" indent="0">
              <a:buNone/>
            </a:pPr>
            <a:r>
              <a:rPr lang="en-US" b="1" dirty="0" smtClean="0"/>
              <a:t>Third-</a:t>
            </a:r>
            <a:r>
              <a:rPr lang="en-US" dirty="0" smtClean="0"/>
              <a:t> we apply that generalization to the person. </a:t>
            </a:r>
          </a:p>
          <a:p>
            <a:pPr marL="109728" indent="0" algn="ctr">
              <a:buNone/>
            </a:pPr>
            <a:r>
              <a:rPr lang="en-US" dirty="0" smtClean="0"/>
              <a:t>What do you think of when you think about-</a:t>
            </a:r>
          </a:p>
          <a:p>
            <a:pPr marL="109728" indent="0" algn="ctr">
              <a:buNone/>
            </a:pPr>
            <a:r>
              <a:rPr lang="en-US" dirty="0" smtClean="0"/>
              <a:t>Science fiction fans</a:t>
            </a:r>
          </a:p>
          <a:p>
            <a:pPr marL="109728" indent="0" algn="ctr">
              <a:buNone/>
            </a:pPr>
            <a:r>
              <a:rPr lang="en-US" dirty="0" smtClean="0"/>
              <a:t>Marvel Comic Book Movie fans</a:t>
            </a:r>
          </a:p>
          <a:p>
            <a:pPr marL="109728" indent="0" algn="ctr">
              <a:buNone/>
            </a:pPr>
            <a:r>
              <a:rPr lang="en-US" dirty="0" smtClean="0"/>
              <a:t>Reality TV fans</a:t>
            </a:r>
          </a:p>
          <a:p>
            <a:pPr marL="109728" indent="0" algn="ctr">
              <a:buNone/>
            </a:pPr>
            <a:r>
              <a:rPr lang="en-US" dirty="0" smtClean="0"/>
              <a:t>Athletes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Fundamental Forces in Interpersonal Perception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Stereotyping Relies on Generalizations</a:t>
            </a:r>
            <a:endParaRPr lang="en-US" dirty="0"/>
          </a:p>
        </p:txBody>
      </p:sp>
      <p:pic>
        <p:nvPicPr>
          <p:cNvPr id="4" name="goGe0CbARD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1524000"/>
            <a:ext cx="7543800" cy="449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9024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 smtClean="0"/>
              <a:t>Stereotypes focus our attention on generalizations.</a:t>
            </a:r>
          </a:p>
          <a:p>
            <a:pPr marL="109728" indent="0">
              <a:buNone/>
            </a:pPr>
            <a:r>
              <a:rPr lang="en-US" dirty="0" smtClean="0"/>
              <a:t>We tend to engage in selective memory bias. </a:t>
            </a:r>
          </a:p>
          <a:p>
            <a:pPr marL="109728" indent="0">
              <a:buNone/>
            </a:pPr>
            <a:r>
              <a:rPr lang="en-US" b="1" dirty="0" smtClean="0"/>
              <a:t>Selective memory bias- </a:t>
            </a:r>
            <a:r>
              <a:rPr lang="en-US" dirty="0" smtClean="0"/>
              <a:t>we remember information that supports our stereotypes but forget information that does not. </a:t>
            </a:r>
          </a:p>
          <a:p>
            <a:pPr marL="109728" indent="0">
              <a:buNone/>
            </a:pPr>
            <a:r>
              <a:rPr lang="en-US" dirty="0" smtClean="0"/>
              <a:t>Are perceptions based on stereotypes inaccurate?</a:t>
            </a:r>
          </a:p>
          <a:p>
            <a:pPr marL="109728" indent="0">
              <a:buNone/>
            </a:pPr>
            <a:r>
              <a:rPr lang="en-US" dirty="0" smtClean="0"/>
              <a:t>What 2 ways can we more productively deal with stereotypes. </a:t>
            </a:r>
          </a:p>
          <a:p>
            <a:pPr marL="109728" indent="0">
              <a:buNone/>
            </a:pPr>
            <a:r>
              <a:rPr lang="en-US" dirty="0" smtClean="0"/>
              <a:t>1. Awareness</a:t>
            </a:r>
          </a:p>
          <a:p>
            <a:pPr marL="109728" indent="0">
              <a:buNone/>
            </a:pPr>
            <a:r>
              <a:rPr lang="en-US" dirty="0" smtClean="0"/>
              <a:t>2. 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Stereotyping Relies on Generalizations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dirty="0" smtClean="0"/>
              <a:t>What is perception?</a:t>
            </a:r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Perception- </a:t>
            </a:r>
            <a:r>
              <a:rPr lang="en-US" dirty="0" smtClean="0"/>
              <a:t>The process of making meaning from the things we experience in the environment.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When we apply this process to other people and our relationships we engage in interpersonal perception. </a:t>
            </a:r>
          </a:p>
          <a:p>
            <a:pPr marL="109728" indent="0">
              <a:buNone/>
            </a:pPr>
            <a:r>
              <a:rPr lang="en-US" b="1" dirty="0" smtClean="0"/>
              <a:t>Interpersonal perception- </a:t>
            </a:r>
            <a:r>
              <a:rPr lang="en-US" dirty="0" smtClean="0"/>
              <a:t>The process of making meaning from the</a:t>
            </a:r>
            <a:r>
              <a:rPr lang="en-US" b="1" dirty="0" smtClean="0"/>
              <a:t> people </a:t>
            </a:r>
            <a:r>
              <a:rPr lang="en-US" dirty="0" smtClean="0"/>
              <a:t>in our environment and our </a:t>
            </a:r>
            <a:r>
              <a:rPr lang="en-US" b="1" dirty="0" smtClean="0"/>
              <a:t>relationships</a:t>
            </a:r>
            <a:r>
              <a:rPr lang="en-US" dirty="0" smtClean="0"/>
              <a:t> with them.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1-The Process of Perception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5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Which is more important the first or second impression?</a:t>
            </a:r>
          </a:p>
          <a:p>
            <a:pPr marL="109728" indent="0">
              <a:buNone/>
            </a:pPr>
            <a:r>
              <a:rPr lang="en-US" b="1" dirty="0" smtClean="0"/>
              <a:t>Primacy Effect- </a:t>
            </a:r>
            <a:r>
              <a:rPr lang="en-US" dirty="0" smtClean="0"/>
              <a:t>The tendency to emphasize the first impression over later impressions when forming a perception. </a:t>
            </a:r>
          </a:p>
          <a:p>
            <a:pPr marL="109728" indent="0">
              <a:buNone/>
            </a:pPr>
            <a:r>
              <a:rPr lang="en-US" dirty="0" smtClean="0"/>
              <a:t>-first impressions set the tone for all future interactions. </a:t>
            </a:r>
          </a:p>
          <a:p>
            <a:pPr marL="109728" indent="0">
              <a:buNone/>
            </a:pPr>
            <a:r>
              <a:rPr lang="en-US" dirty="0" smtClean="0"/>
              <a:t>-Intelligent, industrious, impulsive, critical, stubborn, and envious. </a:t>
            </a:r>
          </a:p>
          <a:p>
            <a:pPr marL="109728" indent="0">
              <a:buNone/>
            </a:pPr>
            <a:r>
              <a:rPr lang="en-US" dirty="0" smtClean="0"/>
              <a:t>-Envious, stubborn, critical, impulsive, industrious, and intelligent.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Primacy Effect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The last impression we make is also important. </a:t>
            </a:r>
          </a:p>
          <a:p>
            <a:pPr marL="109728" indent="0">
              <a:buNone/>
            </a:pPr>
            <a:r>
              <a:rPr lang="en-US" b="1" dirty="0" smtClean="0"/>
              <a:t>Recency Effect- </a:t>
            </a:r>
            <a:r>
              <a:rPr lang="en-US" dirty="0" smtClean="0"/>
              <a:t>The tendency to emphasize the most recent impression over earlier impressions when forming a perception.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Which is more important the primacy or recency effect?</a:t>
            </a:r>
          </a:p>
          <a:p>
            <a:pPr marL="109728" indent="0" algn="ctr">
              <a:buNone/>
            </a:pPr>
            <a:r>
              <a:rPr lang="en-US" dirty="0" smtClean="0"/>
              <a:t>Answer: Both are more important than what we do in between.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Recency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2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dirty="0" smtClean="0"/>
              <a:t>“I’ll believe it when I see it”</a:t>
            </a:r>
          </a:p>
          <a:p>
            <a:pPr marL="109728" indent="0" algn="ctr">
              <a:buNone/>
            </a:pPr>
            <a:r>
              <a:rPr lang="en-US" b="1" dirty="0" smtClean="0"/>
              <a:t>Perceptual Set</a:t>
            </a:r>
          </a:p>
          <a:p>
            <a:pPr marL="109728" indent="0">
              <a:buNone/>
            </a:pPr>
            <a:r>
              <a:rPr lang="en-US" dirty="0" smtClean="0"/>
              <a:t>-A predisposition to perceive only what we want or expect to perceive. </a:t>
            </a:r>
          </a:p>
          <a:p>
            <a:pPr marL="109728" indent="0">
              <a:buNone/>
            </a:pPr>
            <a:r>
              <a:rPr lang="en-US" dirty="0" smtClean="0"/>
              <a:t>“I’ll see it when I believe it”</a:t>
            </a:r>
          </a:p>
          <a:p>
            <a:pPr marL="109728" indent="0">
              <a:buNone/>
            </a:pPr>
            <a:r>
              <a:rPr lang="en-US" dirty="0" smtClean="0"/>
              <a:t>-Influences how we make sense of people and circumstances. </a:t>
            </a:r>
          </a:p>
          <a:p>
            <a:pPr marL="109728" indent="0">
              <a:buNone/>
            </a:pPr>
            <a:r>
              <a:rPr lang="en-US" dirty="0" smtClean="0"/>
              <a:t>-Shapes the way we interpret social situations. </a:t>
            </a:r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What problems can our perceptual set cause for us?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Perceptual Set Limits What We Perceive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1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Do you agree or disagree?</a:t>
            </a:r>
          </a:p>
          <a:p>
            <a:pPr marL="109728" indent="0" algn="ctr">
              <a:buNone/>
            </a:pPr>
            <a:r>
              <a:rPr lang="en-US" b="1" dirty="0" smtClean="0"/>
              <a:t>Egocentric</a:t>
            </a:r>
          </a:p>
          <a:p>
            <a:pPr marL="109728" indent="0" algn="ctr">
              <a:buNone/>
            </a:pPr>
            <a:r>
              <a:rPr lang="en-US" dirty="0" smtClean="0"/>
              <a:t>-Unable to take another person’s perspective</a:t>
            </a:r>
          </a:p>
          <a:p>
            <a:pPr marL="109728" indent="0">
              <a:buNone/>
            </a:pPr>
            <a:r>
              <a:rPr lang="en-US" b="1" dirty="0" smtClean="0"/>
              <a:t>Egocentrism</a:t>
            </a:r>
            <a:r>
              <a:rPr lang="en-US" dirty="0" smtClean="0"/>
              <a:t> is a normal part of development for children. </a:t>
            </a:r>
          </a:p>
          <a:p>
            <a:pPr marL="109728" indent="0">
              <a:buNone/>
            </a:pPr>
            <a:r>
              <a:rPr lang="en-US" b="1" dirty="0" smtClean="0"/>
              <a:t>Egocentrism</a:t>
            </a:r>
            <a:r>
              <a:rPr lang="en-US" dirty="0" smtClean="0"/>
              <a:t> can cause us to mistakenly believe others experience the world the same way we do.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Egocentrism Narrows Our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Are we influenced more by positive or negative information?</a:t>
            </a:r>
          </a:p>
          <a:p>
            <a:pPr marL="109728" indent="0">
              <a:buNone/>
            </a:pPr>
            <a:r>
              <a:rPr lang="en-US" b="1" dirty="0" smtClean="0"/>
              <a:t>Positivity Bias- </a:t>
            </a:r>
            <a:r>
              <a:rPr lang="en-US" dirty="0" smtClean="0"/>
              <a:t>The tendency to focus heavily on a person’s positive attributes when forming a perception. </a:t>
            </a:r>
          </a:p>
          <a:p>
            <a:pPr marL="109728" indent="0">
              <a:buNone/>
            </a:pPr>
            <a:r>
              <a:rPr lang="en-US" dirty="0" smtClean="0"/>
              <a:t>-Individual’s in love tend to see their partner in a more positive light and ignore the negative pieces about the person.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Positivity and Negativity Biases Affect Perception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Negativity Bias- </a:t>
            </a:r>
            <a:r>
              <a:rPr lang="en-US" dirty="0" smtClean="0"/>
              <a:t>The tendency to focus heavily on a person’s negative attributes when forming a perception. 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One piece of negative info could taint the person you may otherwise like.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Positive characteristics are emphasized by satisfied couples.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Negative characteristics are emphasized by dissatisfied couples.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Positivity and Negativity Biases Affect Perception</a:t>
            </a:r>
          </a:p>
        </p:txBody>
      </p:sp>
    </p:spTree>
    <p:extLst>
      <p:ext uri="{BB962C8B-B14F-4D97-AF65-F5344CB8AC3E}">
        <p14:creationId xmlns:p14="http://schemas.microsoft.com/office/powerpoint/2010/main" val="23461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Explaining behavior through attributions. </a:t>
            </a:r>
          </a:p>
          <a:p>
            <a:pPr marL="109728" indent="0" algn="ctr">
              <a:buNone/>
            </a:pPr>
            <a:r>
              <a:rPr lang="en-US" b="1" dirty="0" smtClean="0"/>
              <a:t>Attribution</a:t>
            </a:r>
          </a:p>
          <a:p>
            <a:r>
              <a:rPr lang="en-US" dirty="0" smtClean="0"/>
              <a:t>-An explanation for an observed behavior. </a:t>
            </a:r>
          </a:p>
          <a:p>
            <a:pPr marL="109728" indent="0">
              <a:buNone/>
            </a:pPr>
            <a:r>
              <a:rPr lang="en-US" dirty="0" smtClean="0"/>
              <a:t>Attribution has</a:t>
            </a:r>
            <a:r>
              <a:rPr lang="en-US" b="1" dirty="0" smtClean="0"/>
              <a:t> 3 </a:t>
            </a:r>
            <a:r>
              <a:rPr lang="en-US" dirty="0" smtClean="0"/>
              <a:t>important dimensions</a:t>
            </a:r>
          </a:p>
          <a:p>
            <a:pPr marL="109728" indent="0">
              <a:buNone/>
            </a:pPr>
            <a:r>
              <a:rPr lang="en-US" b="1" dirty="0" smtClean="0"/>
              <a:t>1. Locus- </a:t>
            </a:r>
            <a:r>
              <a:rPr lang="en-US" dirty="0" smtClean="0"/>
              <a:t>refers to where the cause of a behavior is “located”, whether within ourselves or outside of ourselves.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What We Perceive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0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2. Stability- </a:t>
            </a:r>
            <a:r>
              <a:rPr lang="en-US" dirty="0"/>
              <a:t>whether the cause of a behavior is stable or unstable. </a:t>
            </a:r>
          </a:p>
          <a:p>
            <a:pPr marL="109728" indent="0">
              <a:buNone/>
            </a:pPr>
            <a:r>
              <a:rPr lang="en-US" b="1" dirty="0"/>
              <a:t>Stable Causes- </a:t>
            </a:r>
            <a:r>
              <a:rPr lang="en-US" dirty="0"/>
              <a:t>permanent, </a:t>
            </a:r>
            <a:r>
              <a:rPr lang="en-US" dirty="0" smtClean="0"/>
              <a:t>semi permanent, </a:t>
            </a:r>
            <a:r>
              <a:rPr lang="en-US" dirty="0"/>
              <a:t>not easily changed. </a:t>
            </a:r>
          </a:p>
          <a:p>
            <a:pPr marL="109728" indent="0">
              <a:buNone/>
            </a:pPr>
            <a:r>
              <a:rPr lang="en-US" b="1" dirty="0"/>
              <a:t>Unstable Causes- </a:t>
            </a:r>
            <a:r>
              <a:rPr lang="en-US" dirty="0"/>
              <a:t>can change, fight with the roommate due to an illness, argument with a spouse due to monetary issues. These are </a:t>
            </a:r>
            <a:r>
              <a:rPr lang="en-US" b="1" dirty="0"/>
              <a:t>temporary</a:t>
            </a:r>
            <a:r>
              <a:rPr lang="en-US" dirty="0"/>
              <a:t> conditions.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What We Perceive</a:t>
            </a:r>
          </a:p>
        </p:txBody>
      </p:sp>
    </p:spTree>
    <p:extLst>
      <p:ext uri="{BB962C8B-B14F-4D97-AF65-F5344CB8AC3E}">
        <p14:creationId xmlns:p14="http://schemas.microsoft.com/office/powerpoint/2010/main" val="22430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b="1" dirty="0" smtClean="0"/>
              <a:t>3. Controllability</a:t>
            </a:r>
          </a:p>
          <a:p>
            <a:pPr marL="109728" indent="0">
              <a:buNone/>
            </a:pPr>
            <a:r>
              <a:rPr lang="en-US" b="1" dirty="0" smtClean="0"/>
              <a:t>Controllable attribution- </a:t>
            </a:r>
            <a:r>
              <a:rPr lang="en-US" dirty="0" smtClean="0"/>
              <a:t>the cause is under that person’s control. </a:t>
            </a:r>
          </a:p>
          <a:p>
            <a:pPr marL="109728" indent="0">
              <a:buNone/>
            </a:pPr>
            <a:r>
              <a:rPr lang="en-US" b="1" dirty="0" smtClean="0"/>
              <a:t>Uncontrollable attribution- </a:t>
            </a:r>
            <a:r>
              <a:rPr lang="en-US" dirty="0" smtClean="0"/>
              <a:t>Outside of a person’s control. </a:t>
            </a:r>
          </a:p>
          <a:p>
            <a:pPr marL="109728" indent="0">
              <a:buNone/>
            </a:pPr>
            <a:r>
              <a:rPr lang="en-US" b="1" dirty="0" smtClean="0"/>
              <a:t>Controllable- </a:t>
            </a:r>
            <a:r>
              <a:rPr lang="en-US" dirty="0" smtClean="0"/>
              <a:t>running late to work or spending time with friends. </a:t>
            </a:r>
          </a:p>
          <a:p>
            <a:pPr marL="109728" indent="0">
              <a:buNone/>
            </a:pPr>
            <a:r>
              <a:rPr lang="en-US" b="1" dirty="0" smtClean="0"/>
              <a:t>Uncontrollable- </a:t>
            </a:r>
            <a:r>
              <a:rPr lang="en-US" dirty="0" smtClean="0"/>
              <a:t>running late to work or spending time with friends.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Explaining What We Perceive</a:t>
            </a:r>
          </a:p>
        </p:txBody>
      </p:sp>
    </p:spTree>
    <p:extLst>
      <p:ext uri="{BB962C8B-B14F-4D97-AF65-F5344CB8AC3E}">
        <p14:creationId xmlns:p14="http://schemas.microsoft.com/office/powerpoint/2010/main" val="252951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There are 3 fundamental attribution errors</a:t>
            </a:r>
          </a:p>
          <a:p>
            <a:pPr marL="109728" indent="0">
              <a:buNone/>
            </a:pPr>
            <a:r>
              <a:rPr lang="en-US" b="1" dirty="0" smtClean="0"/>
              <a:t>1. Self-serving bias</a:t>
            </a:r>
          </a:p>
          <a:p>
            <a:pPr marL="109728" indent="0">
              <a:buNone/>
            </a:pPr>
            <a:r>
              <a:rPr lang="en-US" dirty="0" smtClean="0"/>
              <a:t>-The tendency to attribute one’s successes to internal causes and one’s failures to external causes. </a:t>
            </a:r>
          </a:p>
          <a:p>
            <a:pPr marL="109728" indent="0">
              <a:buNone/>
            </a:pPr>
            <a:r>
              <a:rPr lang="en-US" dirty="0" smtClean="0"/>
              <a:t>-Failing grade</a:t>
            </a:r>
          </a:p>
          <a:p>
            <a:pPr marL="109728" indent="0">
              <a:buNone/>
            </a:pPr>
            <a:r>
              <a:rPr lang="en-US" dirty="0" smtClean="0"/>
              <a:t>-Spousal happiness</a:t>
            </a:r>
          </a:p>
          <a:p>
            <a:pPr marL="109728" indent="0">
              <a:buNone/>
            </a:pPr>
            <a:r>
              <a:rPr lang="en-US" dirty="0" smtClean="0"/>
              <a:t>Self-serving bias is a natural, self-protective tendency, although it is a form of self-delusion. </a:t>
            </a:r>
          </a:p>
          <a:p>
            <a:pPr marL="109728" indent="0" algn="ctr">
              <a:buNone/>
            </a:pPr>
            <a:r>
              <a:rPr lang="en-US" dirty="0" smtClean="0"/>
              <a:t>Do you agree or disagree?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Attribution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3200" b="1" dirty="0" smtClean="0"/>
              <a:t>First Stage- Selection</a:t>
            </a:r>
          </a:p>
          <a:p>
            <a:pPr marL="109728" indent="0">
              <a:buNone/>
            </a:pPr>
            <a:r>
              <a:rPr lang="en-US" b="1" dirty="0" smtClean="0"/>
              <a:t>Selection- </a:t>
            </a:r>
            <a:r>
              <a:rPr lang="en-US" dirty="0" smtClean="0"/>
              <a:t>The process of attending to a stimulus. </a:t>
            </a:r>
          </a:p>
          <a:p>
            <a:pPr marL="109728" indent="0">
              <a:buNone/>
            </a:pPr>
            <a:r>
              <a:rPr lang="en-US" dirty="0" smtClean="0"/>
              <a:t>-we do not necessarily make conscious decisions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b="1" dirty="0" smtClean="0"/>
              <a:t>3 characteristics </a:t>
            </a:r>
            <a:r>
              <a:rPr lang="en-US" dirty="0" smtClean="0"/>
              <a:t>make a stimuli stand out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 The stimuli is unusual or unexpected</a:t>
            </a:r>
          </a:p>
          <a:p>
            <a:pPr marL="109728" indent="0">
              <a:buNone/>
            </a:pPr>
            <a:r>
              <a:rPr lang="en-US" dirty="0" smtClean="0"/>
              <a:t>2. Repetition, or how frequently one is exposed to the stimuli</a:t>
            </a:r>
          </a:p>
          <a:p>
            <a:pPr marL="109728" indent="0">
              <a:buNone/>
            </a:pPr>
            <a:r>
              <a:rPr lang="en-US" dirty="0" smtClean="0"/>
              <a:t>3. The intensity of the stimulus affects how one takes notice of it.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Stages of the Perception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2. Fundamental Attribution Error</a:t>
            </a:r>
          </a:p>
          <a:p>
            <a:pPr marL="109728" indent="0">
              <a:buNone/>
            </a:pPr>
            <a:r>
              <a:rPr lang="en-US" dirty="0" smtClean="0"/>
              <a:t>-The tendency to attribute others’ behaviors to internal rather than external causes. </a:t>
            </a:r>
          </a:p>
          <a:p>
            <a:pPr marL="109728" indent="0">
              <a:buNone/>
            </a:pPr>
            <a:r>
              <a:rPr lang="en-US" dirty="0" smtClean="0"/>
              <a:t>How strong is the fundamental attribution error?</a:t>
            </a:r>
          </a:p>
          <a:p>
            <a:pPr marL="109728" indent="0">
              <a:buNone/>
            </a:pPr>
            <a:r>
              <a:rPr lang="en-US" dirty="0" smtClean="0"/>
              <a:t>One study showed that even after being told external factors caused the issue, individual’s still attributed the error to internal factors. </a:t>
            </a:r>
          </a:p>
          <a:p>
            <a:pPr marL="109728" indent="0">
              <a:buNone/>
            </a:pPr>
            <a:r>
              <a:rPr lang="en-US" b="1" dirty="0" smtClean="0"/>
              <a:t>REMEMBER</a:t>
            </a:r>
            <a:r>
              <a:rPr lang="en-US" dirty="0" smtClean="0"/>
              <a:t> many times an individual’s behavior is often a response to external forces.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Does this sound more like an individualistic or collectivist mindset?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Attribution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Overattribution Errors</a:t>
            </a:r>
          </a:p>
          <a:p>
            <a:pPr marL="109728" indent="0">
              <a:buNone/>
            </a:pPr>
            <a:r>
              <a:rPr lang="en-US" dirty="0" smtClean="0"/>
              <a:t>-The tendency to attribute a range of behaviors to a single characteristic of a person.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Overattribution is a form of mental laziness.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Instead of looking for the facts we choose something obvious about the individual and attribute the behavior to that particular characteristic.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Only child, middle child, youngest child. </a:t>
            </a:r>
          </a:p>
          <a:p>
            <a:pPr marL="109728" indent="0">
              <a:buNone/>
            </a:pPr>
            <a:r>
              <a:rPr lang="en-US" dirty="0" smtClean="0"/>
              <a:t>One characteristic does not define that person completely.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Attribution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Know Yourself</a:t>
            </a:r>
          </a:p>
          <a:p>
            <a:pPr marL="109728" indent="0">
              <a:buNone/>
            </a:pPr>
            <a:r>
              <a:rPr lang="en-US" dirty="0" smtClean="0"/>
              <a:t>-remember our personal attributions influence how we perceive others. </a:t>
            </a:r>
          </a:p>
          <a:p>
            <a:pPr marL="109728" indent="0">
              <a:buNone/>
            </a:pPr>
            <a:r>
              <a:rPr lang="en-US" dirty="0" smtClean="0"/>
              <a:t>Focus on others’ characteristics</a:t>
            </a:r>
          </a:p>
          <a:p>
            <a:pPr marL="109728" indent="0">
              <a:buNone/>
            </a:pPr>
            <a:r>
              <a:rPr lang="en-US" dirty="0" smtClean="0"/>
              <a:t>-stereotypes will activate and influence our perceptions. </a:t>
            </a:r>
          </a:p>
          <a:p>
            <a:pPr marL="109728" indent="0">
              <a:buNone/>
            </a:pPr>
            <a:r>
              <a:rPr lang="en-US" dirty="0" smtClean="0"/>
              <a:t>- the male coworker may be a victim of harassment even if the supervisor/subordinate role is reversed.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Improving Your Perceptual 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Consider the Context</a:t>
            </a:r>
          </a:p>
          <a:p>
            <a:r>
              <a:rPr lang="en-US" dirty="0" smtClean="0"/>
              <a:t>-The context of the situation may influence how you perceive the behavior taking place. </a:t>
            </a:r>
          </a:p>
          <a:p>
            <a:r>
              <a:rPr lang="en-US" dirty="0" smtClean="0"/>
              <a:t>Separate interpretations from facts. </a:t>
            </a:r>
          </a:p>
          <a:p>
            <a:r>
              <a:rPr lang="en-US" dirty="0" smtClean="0"/>
              <a:t>-What we interpret may not necessarily be the facts of the situation taking place. </a:t>
            </a:r>
          </a:p>
          <a:p>
            <a:r>
              <a:rPr lang="en-US" dirty="0" smtClean="0"/>
              <a:t>-Describing what you actually saw or heard is not the same thing as interpreting it.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Improving Your Perceptual Abilities</a:t>
            </a:r>
          </a:p>
        </p:txBody>
      </p:sp>
    </p:spTree>
    <p:extLst>
      <p:ext uri="{BB962C8B-B14F-4D97-AF65-F5344CB8AC3E}">
        <p14:creationId xmlns:p14="http://schemas.microsoft.com/office/powerpoint/2010/main" val="41638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dirty="0" smtClean="0"/>
              <a:t>Generate Alternative Perceptions. </a:t>
            </a:r>
          </a:p>
          <a:p>
            <a:pPr marL="109728" indent="0">
              <a:buNone/>
            </a:pPr>
            <a:r>
              <a:rPr lang="en-US" dirty="0" smtClean="0"/>
              <a:t>-what other meanings or interpretations could one come up with?</a:t>
            </a:r>
          </a:p>
          <a:p>
            <a:pPr marL="109728" indent="0">
              <a:buNone/>
            </a:pPr>
            <a:r>
              <a:rPr lang="en-US" dirty="0" smtClean="0"/>
              <a:t>Engage in perception-checking behaviors.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Direct perception checking- </a:t>
            </a:r>
            <a:r>
              <a:rPr lang="en-US" dirty="0" smtClean="0"/>
              <a:t>simply asking other people if your perception of a situation is accurate.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 Acknowledging the behavior you witnessed. </a:t>
            </a:r>
          </a:p>
          <a:p>
            <a:pPr marL="109728" indent="0">
              <a:buNone/>
            </a:pPr>
            <a:r>
              <a:rPr lang="en-US" dirty="0" smtClean="0"/>
              <a:t>2. Interpreting that behavior. </a:t>
            </a:r>
          </a:p>
          <a:p>
            <a:pPr marL="109728" indent="0">
              <a:buNone/>
            </a:pPr>
            <a:r>
              <a:rPr lang="en-US" dirty="0" smtClean="0"/>
              <a:t>3. Asking whether your interpretation was correct.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Improving Your Perceptual Abilities</a:t>
            </a:r>
          </a:p>
        </p:txBody>
      </p:sp>
    </p:spTree>
    <p:extLst>
      <p:ext uri="{BB962C8B-B14F-4D97-AF65-F5344CB8AC3E}">
        <p14:creationId xmlns:p14="http://schemas.microsoft.com/office/powerpoint/2010/main" val="25665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Indirect Perception checking</a:t>
            </a:r>
          </a:p>
          <a:p>
            <a:pPr marL="109728" indent="0">
              <a:buNone/>
            </a:pPr>
            <a:r>
              <a:rPr lang="en-US" dirty="0" smtClean="0"/>
              <a:t>-listening and observing in order to seek additional information about the situation.</a:t>
            </a:r>
          </a:p>
          <a:p>
            <a:pPr marL="109728" indent="0">
              <a:buNone/>
            </a:pPr>
            <a:r>
              <a:rPr lang="en-US" dirty="0" smtClean="0"/>
              <a:t>Revise your perceptions as necessary.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 Identify your initial perception by exploring characteristics about yourself, the other person, and the context of the situation that may be influencing your perception.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2. Consider what is factual and interpretive, and whether there may be alternative perceptions.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Improving Your Perceptual Abilities</a:t>
            </a:r>
          </a:p>
        </p:txBody>
      </p:sp>
    </p:spTree>
    <p:extLst>
      <p:ext uri="{BB962C8B-B14F-4D97-AF65-F5344CB8AC3E}">
        <p14:creationId xmlns:p14="http://schemas.microsoft.com/office/powerpoint/2010/main" val="10934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Second Stage- Organization</a:t>
            </a:r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We have noticed a particular stimuli and now we need to classify it.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We classify stimuli by organizing it.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Organization-</a:t>
            </a:r>
            <a:r>
              <a:rPr lang="en-US" dirty="0" smtClean="0"/>
              <a:t> The process of categorizing information that has been selected for attention.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Stages of the Perception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2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When we classify/organize a stimuli we then apply a </a:t>
            </a:r>
            <a:r>
              <a:rPr lang="en-US" b="1" dirty="0" smtClean="0"/>
              <a:t>perceptual schema. 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What is a </a:t>
            </a:r>
            <a:r>
              <a:rPr lang="en-US" b="1" dirty="0" smtClean="0"/>
              <a:t>perceptual schema?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Perceptual Schema- </a:t>
            </a:r>
            <a:r>
              <a:rPr lang="en-US" dirty="0" smtClean="0"/>
              <a:t>Mental framework for organizing information.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According to Peter Andersen we use</a:t>
            </a:r>
            <a:r>
              <a:rPr lang="en-US" b="1" dirty="0" smtClean="0"/>
              <a:t> 4 </a:t>
            </a:r>
            <a:r>
              <a:rPr lang="en-US" dirty="0" smtClean="0"/>
              <a:t>types of schema to classify information we notice about other people.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Stages of the Perception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6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1.Physical </a:t>
            </a:r>
            <a:r>
              <a:rPr lang="en-US" b="1" dirty="0" smtClean="0"/>
              <a:t>constructs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We notice objective and subjective characteristics. </a:t>
            </a:r>
          </a:p>
          <a:p>
            <a:pPr marL="109728" indent="0">
              <a:buNone/>
            </a:pPr>
            <a:r>
              <a:rPr lang="en-US" b="1" dirty="0" smtClean="0"/>
              <a:t>Objective characteristics- </a:t>
            </a:r>
            <a:r>
              <a:rPr lang="en-US" dirty="0" smtClean="0"/>
              <a:t>Height, age, ethnicity, body shape.</a:t>
            </a:r>
          </a:p>
          <a:p>
            <a:pPr marL="109728" indent="0">
              <a:buNone/>
            </a:pPr>
            <a:r>
              <a:rPr lang="en-US" b="1" dirty="0" smtClean="0"/>
              <a:t>Subjective-</a:t>
            </a:r>
            <a:r>
              <a:rPr lang="en-US" dirty="0" smtClean="0"/>
              <a:t> Physical attractiveness.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What other subjective schema do we use?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b="1" dirty="0" smtClean="0"/>
              <a:t>2. Role Constructs</a:t>
            </a:r>
            <a:r>
              <a:rPr lang="en-US" dirty="0" smtClean="0"/>
              <a:t>-emphasize a individuals social or professional position. 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-We notice an individual is a police officer, teacher, accountant, physician. </a:t>
            </a:r>
          </a:p>
          <a:p>
            <a:pPr marL="109728" indent="0">
              <a:buNone/>
            </a:pPr>
            <a:r>
              <a:rPr lang="en-US" b="1" dirty="0" smtClean="0"/>
              <a:t>3. Interaction Constructs- </a:t>
            </a:r>
            <a:r>
              <a:rPr lang="en-US" dirty="0" smtClean="0"/>
              <a:t>emphasize an individuals behavior- outgoing, aggressive, shy, sarcastic, etc..</a:t>
            </a:r>
          </a:p>
          <a:p>
            <a:pPr marL="109728" indent="0">
              <a:buNone/>
            </a:pPr>
            <a:r>
              <a:rPr lang="en-US" b="1" dirty="0" smtClean="0"/>
              <a:t>4. Psychological Constructs- </a:t>
            </a:r>
            <a:r>
              <a:rPr lang="en-US" dirty="0" smtClean="0"/>
              <a:t>emphasizes people’s thoughts and feelings. </a:t>
            </a:r>
          </a:p>
          <a:p>
            <a:pPr marL="109728" indent="0">
              <a:buNone/>
            </a:pPr>
            <a:r>
              <a:rPr lang="en-US" dirty="0" smtClean="0"/>
              <a:t>-perceive an individual to be angry, self-assured, insecure, envious, worried, jealous, etc..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After we notice a stimulus and then classify it we then…….</a:t>
            </a:r>
          </a:p>
          <a:p>
            <a:pPr marL="109728" indent="0" algn="ctr">
              <a:buNone/>
            </a:pPr>
            <a:r>
              <a:rPr lang="en-US" b="1" dirty="0" smtClean="0"/>
              <a:t>Interpret the stimulus</a:t>
            </a:r>
          </a:p>
          <a:p>
            <a:pPr marL="109728" indent="0">
              <a:buNone/>
            </a:pPr>
            <a:r>
              <a:rPr lang="en-US" b="1" dirty="0" smtClean="0"/>
              <a:t>Interpretation-</a:t>
            </a:r>
            <a:r>
              <a:rPr lang="en-US" dirty="0" smtClean="0"/>
              <a:t> The process of assigning meaning to information that has been selected for attention and organized.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We then use </a:t>
            </a:r>
            <a:r>
              <a:rPr lang="en-US" b="1" dirty="0" smtClean="0"/>
              <a:t>3 factors </a:t>
            </a:r>
            <a:r>
              <a:rPr lang="en-US" dirty="0" smtClean="0"/>
              <a:t>to interpret the behavior (stimulus) that is taking place.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3 Factors used to interpret behavior</a:t>
            </a:r>
          </a:p>
          <a:p>
            <a:pPr marL="109728" indent="0">
              <a:buNone/>
            </a:pPr>
            <a:r>
              <a:rPr lang="en-US" b="1" dirty="0" smtClean="0"/>
              <a:t>1. Experience- </a:t>
            </a:r>
            <a:r>
              <a:rPr lang="en-US" dirty="0" smtClean="0"/>
              <a:t>helps us to assign meaning to behavior. </a:t>
            </a:r>
          </a:p>
          <a:p>
            <a:pPr marL="109728" indent="0">
              <a:buNone/>
            </a:pPr>
            <a:r>
              <a:rPr lang="en-US" dirty="0" smtClean="0"/>
              <a:t>-our previous interactions help shape what we believe will happen next. </a:t>
            </a:r>
          </a:p>
          <a:p>
            <a:pPr marL="109728" indent="0">
              <a:buNone/>
            </a:pPr>
            <a:r>
              <a:rPr lang="en-US" b="1" dirty="0" smtClean="0"/>
              <a:t>2. Knowledge- </a:t>
            </a:r>
            <a:r>
              <a:rPr lang="en-US" dirty="0" smtClean="0"/>
              <a:t>the knowledge of the person helps to interpret the actions taking place. </a:t>
            </a:r>
          </a:p>
          <a:p>
            <a:pPr marL="109728" indent="0">
              <a:buNone/>
            </a:pPr>
            <a:r>
              <a:rPr lang="en-US" dirty="0" smtClean="0"/>
              <a:t>-if you know someone is untrustworthy this then helps you interpret their behavior with you.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6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509</TotalTime>
  <Words>1961</Words>
  <Application>Microsoft Office PowerPoint</Application>
  <PresentationFormat>On-screen Show (4:3)</PresentationFormat>
  <Paragraphs>246</Paragraphs>
  <Slides>35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Lucida Sans Unicode</vt:lpstr>
      <vt:lpstr>Verdana</vt:lpstr>
      <vt:lpstr>Wingdings 2</vt:lpstr>
      <vt:lpstr>Wingdings 3</vt:lpstr>
      <vt:lpstr>Concourse</vt:lpstr>
      <vt:lpstr>Chapter 4: Interpersonal Perception</vt:lpstr>
      <vt:lpstr>1-The Process of Perception</vt:lpstr>
      <vt:lpstr>Three Stages of the Perception Process</vt:lpstr>
      <vt:lpstr>Three Stages of the Perception Process</vt:lpstr>
      <vt:lpstr>Three Stages of the Perception Process</vt:lpstr>
      <vt:lpstr>First Schema</vt:lpstr>
      <vt:lpstr>Schema Continued</vt:lpstr>
      <vt:lpstr>Schema Continued</vt:lpstr>
      <vt:lpstr>Schema Continued</vt:lpstr>
      <vt:lpstr>Schema Continued</vt:lpstr>
      <vt:lpstr>Stages of the Perception Process</vt:lpstr>
      <vt:lpstr>Influences of Perceptual Accuracy</vt:lpstr>
      <vt:lpstr>Physiological States and Traits</vt:lpstr>
      <vt:lpstr>Physiological States and Traits</vt:lpstr>
      <vt:lpstr>Culture and Co-Culture</vt:lpstr>
      <vt:lpstr>Social Roles</vt:lpstr>
      <vt:lpstr>Fundamental Forces in Interpersonal Perception</vt:lpstr>
      <vt:lpstr>Stereotyping Relies on Generalizations</vt:lpstr>
      <vt:lpstr>Stereotyping Relies on Generalizations</vt:lpstr>
      <vt:lpstr>Primacy Effect </vt:lpstr>
      <vt:lpstr>Recency Effect</vt:lpstr>
      <vt:lpstr>Our Perceptual Set Limits What We Perceive</vt:lpstr>
      <vt:lpstr>Egocentrism Narrows Our Perspective</vt:lpstr>
      <vt:lpstr>Positivity and Negativity Biases Affect Perception</vt:lpstr>
      <vt:lpstr>Positivity and Negativity Biases Affect Perception</vt:lpstr>
      <vt:lpstr>Explaining What We Perceive</vt:lpstr>
      <vt:lpstr>Explaining What We Perceive</vt:lpstr>
      <vt:lpstr>Explaining What We Perceive</vt:lpstr>
      <vt:lpstr>Attribution Errors</vt:lpstr>
      <vt:lpstr>Attribution Errors</vt:lpstr>
      <vt:lpstr>Attribution Errors</vt:lpstr>
      <vt:lpstr>Improving Your Perceptual Abilities</vt:lpstr>
      <vt:lpstr>Improving Your Perceptual Abilities</vt:lpstr>
      <vt:lpstr>Improving Your Perceptual Abilities</vt:lpstr>
      <vt:lpstr>Improving Your Perceptual Abilities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Interpersonal Perception</dc:title>
  <dc:creator>Ben</dc:creator>
  <cp:lastModifiedBy>bdgtf3</cp:lastModifiedBy>
  <cp:revision>45</cp:revision>
  <dcterms:created xsi:type="dcterms:W3CDTF">2014-09-17T04:27:10Z</dcterms:created>
  <dcterms:modified xsi:type="dcterms:W3CDTF">2016-09-21T00:10:32Z</dcterms:modified>
</cp:coreProperties>
</file>