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84" r:id="rId36"/>
    <p:sldId id="291" r:id="rId37"/>
    <p:sldId id="292" r:id="rId38"/>
    <p:sldId id="293" r:id="rId39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84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F14EF-DF6D-439A-80E9-6A8729CE4B8C}" type="datetimeFigureOut">
              <a:rPr lang="en-US" smtClean="0"/>
              <a:t>9/27/2016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E38B1-4EEA-49C9-9A04-A8A709076600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9BF2-EC76-4584-8152-5E6176D9EF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4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79BF2-EC76-4584-8152-5E6176D9EF4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8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383B442-2313-44E6-8545-B8B9608EEC66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2BA1A5-B935-433D-A110-DDCD3F9F80D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5: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Gonzalez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Language Varies in Clarity</a:t>
            </a:r>
          </a:p>
          <a:p>
            <a:pPr marL="109728" indent="0">
              <a:buNone/>
            </a:pPr>
            <a:r>
              <a:rPr lang="en-US" dirty="0" smtClean="0"/>
              <a:t>Is the right bolt the right bolt to turn?</a:t>
            </a:r>
          </a:p>
          <a:p>
            <a:pPr marL="109728" indent="0">
              <a:buNone/>
            </a:pPr>
            <a:r>
              <a:rPr lang="en-US" dirty="0" smtClean="0"/>
              <a:t>Right, turn the right bolt counterclockwise.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Ambiguous language- </a:t>
            </a:r>
            <a:r>
              <a:rPr lang="en-US" dirty="0" smtClean="0"/>
              <a:t>Language having more than one possible meaning.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According to the OED- 500 most frequently used words have an average of 23 meanings. </a:t>
            </a:r>
          </a:p>
          <a:p>
            <a:pPr marL="109728" indent="0" algn="ctr">
              <a:buNone/>
            </a:pPr>
            <a:r>
              <a:rPr lang="en-US" dirty="0" smtClean="0"/>
              <a:t>OED= Oxford English Dictionary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2672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does language vary in clarity?</a:t>
            </a:r>
          </a:p>
          <a:p>
            <a:pPr marL="109728" indent="0">
              <a:buNone/>
            </a:pPr>
            <a:r>
              <a:rPr lang="en-US" dirty="0" smtClean="0"/>
              <a:t>Some words are more concrete than others. </a:t>
            </a:r>
          </a:p>
          <a:p>
            <a:pPr marL="109728" indent="0">
              <a:buNone/>
            </a:pPr>
            <a:r>
              <a:rPr lang="en-US" b="1" dirty="0" smtClean="0"/>
              <a:t>Concrete-</a:t>
            </a:r>
            <a:r>
              <a:rPr lang="en-US" dirty="0" smtClean="0"/>
              <a:t> refers to a specific object in the physical world. </a:t>
            </a:r>
          </a:p>
          <a:p>
            <a:pPr marL="109728" indent="0">
              <a:buNone/>
            </a:pPr>
            <a:r>
              <a:rPr lang="en-US" b="1" dirty="0" smtClean="0"/>
              <a:t>Abstract- </a:t>
            </a:r>
            <a:r>
              <a:rPr lang="en-US" dirty="0" smtClean="0"/>
              <a:t>refers to a broader category or organizing concept of objects.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81" y="1295400"/>
            <a:ext cx="40481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dirty="0" smtClean="0"/>
              <a:t>Meaning in language is affected by?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Social and cultural context in which we use it.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b="1" dirty="0" smtClean="0"/>
              <a:t>Individualistic vs. Collectivist culture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Individualistic- “I am looking out for number one” “I am looking out for me”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Collectivist- “It is the nail that sticks out that gets hammered down” 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Sapir-Whorf hypothesis- </a:t>
            </a:r>
            <a:r>
              <a:rPr lang="en-US" dirty="0" smtClean="0"/>
              <a:t>The idea that language influences the ways that members of a culture see and think about the world. </a:t>
            </a:r>
          </a:p>
          <a:p>
            <a:pPr marL="109728" indent="0" algn="ctr">
              <a:buNone/>
            </a:pPr>
            <a:r>
              <a:rPr lang="en-US" b="1" dirty="0" smtClean="0"/>
              <a:t>2 specific principles. </a:t>
            </a:r>
          </a:p>
          <a:p>
            <a:pPr marL="109728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Linguistic determinism- </a:t>
            </a:r>
            <a:r>
              <a:rPr lang="en-US" dirty="0" smtClean="0"/>
              <a:t>suggests that the structure of langue determines how we think. </a:t>
            </a:r>
          </a:p>
          <a:p>
            <a:pPr marL="109728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Linguistic relativity- </a:t>
            </a:r>
            <a:r>
              <a:rPr lang="en-US" dirty="0" smtClean="0"/>
              <a:t>suggests that because language determines our perceptions of reality, people who speak different languages will see the world differently.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Rudyard Kipling- words “the most powerful drug used by mankind”</a:t>
            </a:r>
          </a:p>
          <a:p>
            <a:pPr marL="109728" indent="0">
              <a:buNone/>
            </a:pPr>
            <a:r>
              <a:rPr lang="en-US" b="1" dirty="0" smtClean="0"/>
              <a:t>5 Important Contexts of Words</a:t>
            </a:r>
          </a:p>
          <a:p>
            <a:pPr marL="109728" indent="0">
              <a:buNone/>
            </a:pPr>
            <a:r>
              <a:rPr lang="en-US" dirty="0" smtClean="0"/>
              <a:t>1. Naming</a:t>
            </a:r>
          </a:p>
          <a:p>
            <a:pPr marL="109728" indent="0">
              <a:buNone/>
            </a:pPr>
            <a:r>
              <a:rPr lang="en-US" dirty="0" smtClean="0"/>
              <a:t>2. Persuasion</a:t>
            </a:r>
          </a:p>
          <a:p>
            <a:pPr marL="109728" indent="0">
              <a:buNone/>
            </a:pPr>
            <a:r>
              <a:rPr lang="en-US" dirty="0" smtClean="0"/>
              <a:t>3. Credibility and Power</a:t>
            </a:r>
          </a:p>
          <a:p>
            <a:pPr marL="109728" indent="0">
              <a:buNone/>
            </a:pPr>
            <a:r>
              <a:rPr lang="en-US" dirty="0" smtClean="0"/>
              <a:t>4. Affection</a:t>
            </a:r>
          </a:p>
          <a:p>
            <a:pPr marL="109728" indent="0">
              <a:buNone/>
            </a:pPr>
            <a:r>
              <a:rPr lang="en-US" dirty="0" smtClean="0"/>
              <a:t>5. Comfort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Naming and Identity</a:t>
            </a:r>
          </a:p>
          <a:p>
            <a:pPr marL="109728" indent="0">
              <a:buNone/>
            </a:pPr>
            <a:r>
              <a:rPr lang="en-US" dirty="0" smtClean="0"/>
              <a:t>-suggests information about a person’s demographic characteristics</a:t>
            </a:r>
          </a:p>
          <a:p>
            <a:pPr marL="109728" indent="0">
              <a:buNone/>
            </a:pPr>
            <a:r>
              <a:rPr lang="en-US" dirty="0" smtClean="0"/>
              <a:t>-provide clues about a person’s ethnicity</a:t>
            </a:r>
          </a:p>
          <a:p>
            <a:pPr marL="109728" indent="0">
              <a:buNone/>
            </a:pPr>
            <a:r>
              <a:rPr lang="en-US" dirty="0" smtClean="0"/>
              <a:t>-we do make assumptions accurately or not on the basis of an individuals name.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We use words to persuade</a:t>
            </a:r>
          </a:p>
          <a:p>
            <a:pPr marL="109728" indent="0" algn="ctr">
              <a:buNone/>
            </a:pPr>
            <a:r>
              <a:rPr lang="en-US" b="1" dirty="0" smtClean="0"/>
              <a:t>Persuasion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the process of moving people to think or act in a certain way.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Aristotle- </a:t>
            </a:r>
            <a:r>
              <a:rPr lang="en-US" b="1" dirty="0" smtClean="0"/>
              <a:t>3 forms </a:t>
            </a:r>
            <a:r>
              <a:rPr lang="en-US" dirty="0" smtClean="0"/>
              <a:t>of rhetorical proof</a:t>
            </a:r>
          </a:p>
          <a:p>
            <a:pPr marL="109728" indent="0">
              <a:buNone/>
            </a:pPr>
            <a:r>
              <a:rPr lang="en-US" dirty="0" smtClean="0"/>
              <a:t>1. Ethos</a:t>
            </a:r>
          </a:p>
          <a:p>
            <a:pPr marL="109728" indent="0">
              <a:buNone/>
            </a:pPr>
            <a:r>
              <a:rPr lang="en-US" dirty="0" smtClean="0"/>
              <a:t>2. Pathos</a:t>
            </a:r>
          </a:p>
          <a:p>
            <a:pPr marL="109728" indent="0">
              <a:buNone/>
            </a:pPr>
            <a:r>
              <a:rPr lang="en-US" dirty="0" smtClean="0"/>
              <a:t>3. Logos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Ethos</a:t>
            </a:r>
          </a:p>
          <a:p>
            <a:pPr marL="109728" indent="0" algn="ctr">
              <a:buNone/>
            </a:pPr>
            <a:r>
              <a:rPr lang="en-US" dirty="0" smtClean="0"/>
              <a:t>- A speaker’s respectability, trustworthiness, and moral character. </a:t>
            </a:r>
          </a:p>
          <a:p>
            <a:pPr marL="109728" indent="0">
              <a:buNone/>
            </a:pPr>
            <a:r>
              <a:rPr lang="en-US" dirty="0" smtClean="0"/>
              <a:t>-the more respectable and trustworthy you seem the better able you are to persuade someone. </a:t>
            </a:r>
          </a:p>
          <a:p>
            <a:pPr marL="109728" indent="0">
              <a:buNone/>
            </a:pPr>
            <a:r>
              <a:rPr lang="en-US" dirty="0" smtClean="0"/>
              <a:t>-good persuasive speakers establish and reinforce their credibility with their audience.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Pathos</a:t>
            </a:r>
          </a:p>
          <a:p>
            <a:pPr marL="109728" indent="0" algn="ctr">
              <a:buNone/>
            </a:pPr>
            <a:r>
              <a:rPr lang="en-US" dirty="0" smtClean="0"/>
              <a:t>- Listener’s emotions</a:t>
            </a:r>
          </a:p>
          <a:p>
            <a:pPr marL="109728" indent="0">
              <a:buNone/>
            </a:pPr>
            <a:r>
              <a:rPr lang="en-US" dirty="0" smtClean="0"/>
              <a:t>We appeal to negative emotions when we want to change someone’s behavior. </a:t>
            </a:r>
          </a:p>
          <a:p>
            <a:pPr marL="109728" indent="0">
              <a:buNone/>
            </a:pPr>
            <a:r>
              <a:rPr lang="en-US" dirty="0" smtClean="0"/>
              <a:t>Ad Council appeals to fear, guilt, disgust, anger, and sadness to change an individual's drug use. </a:t>
            </a:r>
          </a:p>
          <a:p>
            <a:pPr marL="109728" indent="0">
              <a:buNone/>
            </a:pPr>
            <a:r>
              <a:rPr lang="en-US" dirty="0" smtClean="0"/>
              <a:t>Why would an appeal to negative emotion work better than an appeal to positive emotion?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Logos</a:t>
            </a:r>
          </a:p>
          <a:p>
            <a:pPr marL="109728" indent="0" algn="ctr">
              <a:buNone/>
            </a:pPr>
            <a:r>
              <a:rPr lang="en-US" dirty="0" smtClean="0"/>
              <a:t>- Listener’s ability to reason</a:t>
            </a:r>
          </a:p>
          <a:p>
            <a:pPr marL="109728" indent="0">
              <a:buNone/>
            </a:pPr>
            <a:r>
              <a:rPr lang="en-US" dirty="0" smtClean="0"/>
              <a:t>Reason- To make judgments about the world based on evidence rather than emotion or intuition.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Does the media tend to use pathos or logos more?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What is language?</a:t>
            </a:r>
          </a:p>
          <a:p>
            <a:pPr marL="109728" indent="0">
              <a:buNone/>
            </a:pPr>
            <a:r>
              <a:rPr lang="en-US" dirty="0" smtClean="0"/>
              <a:t>-a way to represent or symbolize our feelings.</a:t>
            </a:r>
          </a:p>
          <a:p>
            <a:pPr marL="109728" indent="0">
              <a:buNone/>
            </a:pPr>
            <a:r>
              <a:rPr lang="en-US" dirty="0" smtClean="0"/>
              <a:t>- it is symbolic</a:t>
            </a:r>
          </a:p>
          <a:p>
            <a:pPr marL="109728" indent="0">
              <a:buNone/>
            </a:pPr>
            <a:r>
              <a:rPr lang="en-US" dirty="0" smtClean="0"/>
              <a:t>-mostly arbitrary</a:t>
            </a:r>
          </a:p>
          <a:p>
            <a:pPr marL="109728" indent="0">
              <a:buNone/>
            </a:pPr>
            <a:r>
              <a:rPr lang="en-US" dirty="0" smtClean="0"/>
              <a:t>-has meaning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dirty="0" smtClean="0"/>
              <a:t>Credibility empowers us</a:t>
            </a:r>
          </a:p>
          <a:p>
            <a:pPr marL="109728" indent="0" algn="ctr">
              <a:buNone/>
            </a:pPr>
            <a:r>
              <a:rPr lang="en-US" b="1" dirty="0" smtClean="0"/>
              <a:t>Credibility</a:t>
            </a:r>
          </a:p>
          <a:p>
            <a:pPr marL="109728" indent="0">
              <a:buNone/>
            </a:pPr>
            <a:r>
              <a:rPr lang="en-US" dirty="0" smtClean="0"/>
              <a:t>- The extent to which others find someone’s words and actions trustworthy. </a:t>
            </a:r>
          </a:p>
          <a:p>
            <a:pPr marL="109728" indent="0">
              <a:buNone/>
            </a:pPr>
            <a:r>
              <a:rPr lang="en-US" dirty="0" smtClean="0"/>
              <a:t>Why does credibility matter?</a:t>
            </a:r>
          </a:p>
          <a:p>
            <a:pPr marL="109728" indent="0">
              <a:buNone/>
            </a:pPr>
            <a:r>
              <a:rPr lang="en-US" dirty="0" smtClean="0"/>
              <a:t>Is language tied to credibility?</a:t>
            </a:r>
          </a:p>
          <a:p>
            <a:pPr marL="109728" indent="0">
              <a:buNone/>
            </a:pPr>
            <a:r>
              <a:rPr lang="en-US" dirty="0" smtClean="0"/>
              <a:t>What can affect our credibility?</a:t>
            </a:r>
          </a:p>
          <a:p>
            <a:pPr marL="109728" indent="0">
              <a:buNone/>
            </a:pPr>
            <a:r>
              <a:rPr lang="en-US" dirty="0" smtClean="0"/>
              <a:t>1. Clichés</a:t>
            </a:r>
          </a:p>
          <a:p>
            <a:pPr marL="109728" indent="0">
              <a:buNone/>
            </a:pPr>
            <a:r>
              <a:rPr lang="en-US" dirty="0" smtClean="0"/>
              <a:t>2. Dialects</a:t>
            </a:r>
          </a:p>
          <a:p>
            <a:pPr marL="109728" indent="0">
              <a:buNone/>
            </a:pPr>
            <a:r>
              <a:rPr lang="en-US" dirty="0" smtClean="0"/>
              <a:t>3. Equivocation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Clichés-</a:t>
            </a:r>
            <a:r>
              <a:rPr lang="en-US" dirty="0" smtClean="0"/>
              <a:t> phrases that were novel at one time but have lost their effect because of overuse. </a:t>
            </a:r>
          </a:p>
          <a:p>
            <a:pPr marL="109728" indent="0">
              <a:buNone/>
            </a:pPr>
            <a:r>
              <a:rPr lang="en-US" dirty="0" smtClean="0"/>
              <a:t>-politicians and businesspeople </a:t>
            </a:r>
          </a:p>
          <a:p>
            <a:pPr marL="109728" indent="0">
              <a:buNone/>
            </a:pPr>
            <a:r>
              <a:rPr lang="en-US" b="1" dirty="0" smtClean="0"/>
              <a:t>Dialects-</a:t>
            </a:r>
            <a:r>
              <a:rPr lang="en-US" dirty="0" smtClean="0"/>
              <a:t> variations on a language that are shared by people of a certain region or social class. </a:t>
            </a:r>
          </a:p>
          <a:p>
            <a:pPr marL="109728" indent="0">
              <a:buNone/>
            </a:pPr>
            <a:r>
              <a:rPr lang="en-US" b="1" dirty="0" smtClean="0"/>
              <a:t>Communication Accommodation Theory-</a:t>
            </a:r>
            <a:r>
              <a:rPr lang="en-US" dirty="0" smtClean="0"/>
              <a:t>suggests that if we speak in a dialect familiar to our audience we can enhance our credibility. </a:t>
            </a:r>
          </a:p>
          <a:p>
            <a:pPr marL="109728" indent="0">
              <a:buNone/>
            </a:pPr>
            <a:r>
              <a:rPr lang="en-US" dirty="0" smtClean="0"/>
              <a:t>Ex. The pronunciation of a state name in a certain geographic reason of the state. 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Equivocation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language that disguises the speaker’s true intentions through strategic ambiguity. </a:t>
            </a:r>
          </a:p>
          <a:p>
            <a:pPr marL="109728" indent="0">
              <a:buNone/>
            </a:pPr>
            <a:r>
              <a:rPr lang="en-US" dirty="0" smtClean="0"/>
              <a:t>-used when we are all out of options. </a:t>
            </a:r>
          </a:p>
          <a:p>
            <a:pPr marL="109728" indent="0">
              <a:buNone/>
            </a:pPr>
            <a:r>
              <a:rPr lang="en-US" dirty="0" smtClean="0"/>
              <a:t>-when faced with two unappealing choices we will use equivocal language to remove ourselves from the situation. </a:t>
            </a:r>
          </a:p>
          <a:p>
            <a:pPr marL="109728" indent="0">
              <a:buNone/>
            </a:pPr>
            <a:r>
              <a:rPr lang="en-US" dirty="0" smtClean="0"/>
              <a:t>Do men or women use more equivocal language?</a:t>
            </a:r>
          </a:p>
          <a:p>
            <a:pPr marL="109728" indent="0">
              <a:buNone/>
            </a:pPr>
            <a:r>
              <a:rPr lang="en-US" dirty="0" smtClean="0"/>
              <a:t>-studies suggest women use equivocal language more than men. </a:t>
            </a:r>
          </a:p>
          <a:p>
            <a:pPr marL="109728" indent="0" algn="ctr">
              <a:buNone/>
            </a:pP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Weasel words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terms and phrases that are intended to mislead listeners by implying something that they don’t actually say. </a:t>
            </a:r>
          </a:p>
          <a:p>
            <a:pPr marL="109728" indent="0">
              <a:buNone/>
            </a:pPr>
            <a:r>
              <a:rPr lang="en-US" dirty="0" smtClean="0"/>
              <a:t>“People say that…”</a:t>
            </a:r>
          </a:p>
          <a:p>
            <a:pPr marL="109728" indent="0">
              <a:buNone/>
            </a:pPr>
            <a:r>
              <a:rPr lang="en-US" dirty="0" smtClean="0"/>
              <a:t>“It’s widely known that…”</a:t>
            </a:r>
          </a:p>
          <a:p>
            <a:pPr marL="109728" indent="0">
              <a:buNone/>
            </a:pPr>
            <a:r>
              <a:rPr lang="en-US" dirty="0" smtClean="0"/>
              <a:t>“They say…”</a:t>
            </a:r>
          </a:p>
          <a:p>
            <a:pPr marL="109728" indent="0" algn="ctr">
              <a:buNone/>
            </a:pPr>
            <a:r>
              <a:rPr lang="en-US" b="1" dirty="0" smtClean="0"/>
              <a:t>Allness statements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A declaration implying that a claim is true without exception. </a:t>
            </a:r>
          </a:p>
          <a:p>
            <a:pPr marL="109728" indent="0">
              <a:buNone/>
            </a:pPr>
            <a:r>
              <a:rPr lang="en-US" dirty="0" smtClean="0"/>
              <a:t>“Experts agree…”</a:t>
            </a:r>
            <a:r>
              <a:rPr lang="en-US" dirty="0"/>
              <a:t> </a:t>
            </a:r>
            <a:r>
              <a:rPr lang="en-US" dirty="0" smtClean="0"/>
              <a:t>     “Research suggests….”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Choosing credible language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Instead of saying “they say” use “I believe”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Once you lose credibility it is difficult to get it back.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Humor</a:t>
            </a:r>
          </a:p>
          <a:p>
            <a:pPr marL="109728" indent="0">
              <a:buNone/>
            </a:pPr>
            <a:r>
              <a:rPr lang="en-US" dirty="0" smtClean="0"/>
              <a:t>-contains one aspect of communication and that is a violation of our expectations. </a:t>
            </a:r>
          </a:p>
          <a:p>
            <a:pPr marL="109728" indent="0">
              <a:buNone/>
            </a:pPr>
            <a:r>
              <a:rPr lang="en-US" dirty="0" smtClean="0"/>
              <a:t>-the most important part of humor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/>
          </a:p>
          <a:p>
            <a:pPr marL="109728" indent="0" algn="ctr">
              <a:buNone/>
            </a:pPr>
            <a:r>
              <a:rPr lang="en-US" b="1" dirty="0" smtClean="0"/>
              <a:t>Euphemism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A vague, mild expression, that symbolizes something more blunt or harsh. </a:t>
            </a:r>
          </a:p>
          <a:p>
            <a:pPr marL="109728" indent="0">
              <a:buNone/>
            </a:pPr>
            <a:r>
              <a:rPr lang="en-US" dirty="0" smtClean="0"/>
              <a:t>Examples: Let go, sleep together, praying at the porcelain altar. </a:t>
            </a:r>
          </a:p>
          <a:p>
            <a:pPr marL="109728" indent="0">
              <a:buNone/>
            </a:pPr>
            <a:r>
              <a:rPr lang="en-US" dirty="0" smtClean="0"/>
              <a:t>-We use euphemisms to sound less harsh or explicit</a:t>
            </a:r>
          </a:p>
          <a:p>
            <a:pPr marL="109728" indent="0">
              <a:buNone/>
            </a:pPr>
            <a:r>
              <a:rPr lang="en-US" dirty="0" smtClean="0"/>
              <a:t>-embarrassed</a:t>
            </a:r>
          </a:p>
          <a:p>
            <a:pPr marL="109728" indent="0">
              <a:buNone/>
            </a:pPr>
            <a:r>
              <a:rPr lang="en-US" dirty="0" smtClean="0"/>
              <a:t>-offended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Use and Abuse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PTSD- “shell shock”, “battle fatigue”, “operation exhaustion”</a:t>
            </a:r>
          </a:p>
          <a:p>
            <a:endParaRPr lang="en-US" dirty="0"/>
          </a:p>
          <a:p>
            <a:endParaRPr lang="en-US" b="1" dirty="0" smtClean="0"/>
          </a:p>
          <a:p>
            <a:pPr marL="109728" indent="0" algn="ctr">
              <a:buNone/>
            </a:pPr>
            <a:r>
              <a:rPr lang="en-US" b="1" dirty="0" smtClean="0"/>
              <a:t>Doublespeak</a:t>
            </a:r>
          </a:p>
          <a:p>
            <a:pPr marL="109728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 euphemisms are used specifically to disguise or distort meaning. </a:t>
            </a:r>
          </a:p>
          <a:p>
            <a:pPr marL="109728" indent="0">
              <a:buNone/>
            </a:pPr>
            <a:r>
              <a:rPr lang="en-US" dirty="0" smtClean="0"/>
              <a:t>-may increase our ability to tolerate some situations.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Use and Abuse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Slang</a:t>
            </a:r>
          </a:p>
          <a:p>
            <a:pPr marL="109728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 Informal, unconventional words that are often understood only by others in a particular subculture.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-used in our subcultures such as work or with certain friends. </a:t>
            </a:r>
          </a:p>
          <a:p>
            <a:pPr marL="109728" indent="0">
              <a:buNone/>
            </a:pPr>
            <a:r>
              <a:rPr lang="en-US" dirty="0" smtClean="0"/>
              <a:t>-people who do not know the particular slang of a subculture may feel excluded.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Use and Abuse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Defamation</a:t>
            </a:r>
          </a:p>
          <a:p>
            <a:pPr marL="109728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 Language that harms a person’s reputation or image. </a:t>
            </a:r>
          </a:p>
          <a:p>
            <a:pPr algn="ctr"/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2 Forms</a:t>
            </a:r>
          </a:p>
          <a:p>
            <a:pPr marL="109728" indent="0">
              <a:buNone/>
            </a:pPr>
            <a:r>
              <a:rPr lang="en-US" b="1" dirty="0" smtClean="0"/>
              <a:t>Libel-</a:t>
            </a:r>
            <a:r>
              <a:rPr lang="en-US" dirty="0" smtClean="0"/>
              <a:t> A defamatory statement made in print or in some other fixed medium. </a:t>
            </a:r>
          </a:p>
          <a:p>
            <a:pPr marL="109728" indent="0">
              <a:buNone/>
            </a:pPr>
            <a:r>
              <a:rPr lang="en-US" b="1" dirty="0" smtClean="0"/>
              <a:t>Slander- </a:t>
            </a:r>
            <a:r>
              <a:rPr lang="en-US" dirty="0" smtClean="0"/>
              <a:t>A defamatory statement made aloud. </a:t>
            </a:r>
          </a:p>
          <a:p>
            <a:pPr marL="109728" indent="0">
              <a:buNone/>
            </a:pPr>
            <a:r>
              <a:rPr lang="en-US" dirty="0" smtClean="0"/>
              <a:t>When can a true accusation qualify as slander or libel?</a:t>
            </a:r>
          </a:p>
          <a:p>
            <a:pPr marL="109728" indent="0">
              <a:buNone/>
            </a:pPr>
            <a:r>
              <a:rPr lang="en-US" dirty="0" smtClean="0"/>
              <a:t>A: Usually involves a public figure and serves no prevailing public interest.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Use and Abuse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0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Profanity</a:t>
            </a:r>
          </a:p>
          <a:p>
            <a:r>
              <a:rPr lang="en-US" b="1" dirty="0" smtClean="0"/>
              <a:t>- </a:t>
            </a:r>
            <a:r>
              <a:rPr lang="en-US" dirty="0" smtClean="0"/>
              <a:t>A form of language considered vulgar, rude, or obscene in the context in which it is used. </a:t>
            </a:r>
          </a:p>
          <a:p>
            <a:pPr marL="109728" indent="0">
              <a:buNone/>
            </a:pPr>
            <a:r>
              <a:rPr lang="en-US" dirty="0" smtClean="0"/>
              <a:t>When you lower or eliminate the shock value of a word you are…</a:t>
            </a:r>
          </a:p>
          <a:p>
            <a:pPr marL="109728" indent="0">
              <a:buNone/>
            </a:pPr>
            <a:r>
              <a:rPr lang="en-US" b="1" dirty="0" smtClean="0"/>
              <a:t>Reclaiming the term</a:t>
            </a:r>
          </a:p>
          <a:p>
            <a:pPr marL="109728" indent="0">
              <a:buNone/>
            </a:pPr>
            <a:r>
              <a:rPr lang="en-US" dirty="0" smtClean="0"/>
              <a:t>Use of profanity also acts as a…</a:t>
            </a:r>
          </a:p>
          <a:p>
            <a:pPr marL="109728" indent="0">
              <a:buNone/>
            </a:pPr>
            <a:r>
              <a:rPr lang="en-US" b="1" dirty="0" smtClean="0"/>
              <a:t>Social Lubricant- </a:t>
            </a:r>
            <a:r>
              <a:rPr lang="en-US" dirty="0" smtClean="0"/>
              <a:t>maintains an informal atmosphere.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Use and Abuse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Language</a:t>
            </a:r>
          </a:p>
          <a:p>
            <a:pPr marL="109728" indent="0">
              <a:buNone/>
            </a:pPr>
            <a:r>
              <a:rPr lang="en-US" dirty="0" smtClean="0"/>
              <a:t>-A structured system of symbols used for communicating meaning. </a:t>
            </a:r>
          </a:p>
          <a:p>
            <a:pPr marL="109728" indent="0">
              <a:buNone/>
            </a:pPr>
            <a:r>
              <a:rPr lang="en-US" dirty="0" smtClean="0"/>
              <a:t>Which side of the brain do we use when using as well as learning language?</a:t>
            </a:r>
          </a:p>
          <a:p>
            <a:pPr marL="109728" indent="0">
              <a:buNone/>
            </a:pPr>
            <a:r>
              <a:rPr lang="en-US" dirty="0" smtClean="0"/>
              <a:t>A: Left</a:t>
            </a:r>
          </a:p>
          <a:p>
            <a:pPr marL="109728" indent="0">
              <a:buNone/>
            </a:pPr>
            <a:r>
              <a:rPr lang="en-US" dirty="0" smtClean="0"/>
              <a:t>-used for generating words, hearing words, seeing words, and speaking words. </a:t>
            </a:r>
          </a:p>
          <a:p>
            <a:pPr marL="109728" indent="0">
              <a:buNone/>
            </a:pPr>
            <a:r>
              <a:rPr lang="en-US" dirty="0" smtClean="0"/>
              <a:t>Are written words verbal words?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5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Hate Speech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A form of profanity meant to degrade, intimidate, dehumanize groups of people. </a:t>
            </a:r>
          </a:p>
          <a:p>
            <a:pPr marL="109728" indent="0">
              <a:buNone/>
            </a:pPr>
            <a:r>
              <a:rPr lang="en-US" dirty="0" smtClean="0"/>
              <a:t>-gender, national origin, sexual orientation, religion, race, disability status, or political or moral views</a:t>
            </a:r>
          </a:p>
          <a:p>
            <a:pPr marL="109728" indent="0">
              <a:buNone/>
            </a:pPr>
            <a:r>
              <a:rPr lang="en-US" dirty="0" smtClean="0"/>
              <a:t>-when you degrade any of the above it is a form of hate speech</a:t>
            </a:r>
          </a:p>
          <a:p>
            <a:pPr marL="109728" indent="0">
              <a:buNone/>
            </a:pPr>
            <a:r>
              <a:rPr lang="en-US" dirty="0" smtClean="0"/>
              <a:t>U.S. States with Hate Crime Laws- All states except Wyoming, Arkansas, Indiana, South Carolina, and Georgia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Use and Abuse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Do you feel that restricting speech is a form of censorship and a violation of the First Amendment of the United States Constitution?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Use and Abuse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Consider the Effect You Wish to Create</a:t>
            </a:r>
          </a:p>
          <a:p>
            <a:pPr marL="109728" indent="0">
              <a:buNone/>
            </a:pPr>
            <a:r>
              <a:rPr lang="en-US" dirty="0" smtClean="0"/>
              <a:t>What do you want your words to accomplish?</a:t>
            </a:r>
          </a:p>
          <a:p>
            <a:pPr marL="109728" indent="0">
              <a:buNone/>
            </a:pPr>
            <a:r>
              <a:rPr lang="en-US" dirty="0" smtClean="0"/>
              <a:t>-Comfort</a:t>
            </a:r>
          </a:p>
          <a:p>
            <a:pPr marL="109728" indent="0">
              <a:buNone/>
            </a:pPr>
            <a:r>
              <a:rPr lang="en-US" dirty="0" smtClean="0"/>
              <a:t>-Inform</a:t>
            </a:r>
          </a:p>
          <a:p>
            <a:pPr marL="109728" indent="0">
              <a:buNone/>
            </a:pPr>
            <a:r>
              <a:rPr lang="en-US" dirty="0" smtClean="0"/>
              <a:t>-Entertain</a:t>
            </a:r>
          </a:p>
          <a:p>
            <a:pPr marL="109728" indent="0" algn="ctr">
              <a:buNone/>
            </a:pPr>
            <a:r>
              <a:rPr lang="en-US" b="1" dirty="0" smtClean="0"/>
              <a:t>3 Basic Mistakes</a:t>
            </a:r>
          </a:p>
          <a:p>
            <a:pPr marL="109728" indent="0">
              <a:buNone/>
            </a:pPr>
            <a:r>
              <a:rPr lang="en-US" dirty="0" smtClean="0"/>
              <a:t>1. Shared Knowledge Errors</a:t>
            </a:r>
          </a:p>
          <a:p>
            <a:pPr marL="109728" indent="0">
              <a:buNone/>
            </a:pPr>
            <a:r>
              <a:rPr lang="en-US" dirty="0" smtClean="0"/>
              <a:t>2. Shared Opinion Errors</a:t>
            </a:r>
          </a:p>
          <a:p>
            <a:pPr marL="109728" indent="0">
              <a:buNone/>
            </a:pPr>
            <a:r>
              <a:rPr lang="en-US" dirty="0" smtClean="0"/>
              <a:t>3. Monopolization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Your Language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5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Shared knowledge error- </a:t>
            </a:r>
          </a:p>
          <a:p>
            <a:pPr marL="109728" indent="0">
              <a:buNone/>
            </a:pPr>
            <a:r>
              <a:rPr lang="en-US" dirty="0" smtClean="0"/>
              <a:t>presume your listeners have information that they don’t have. </a:t>
            </a:r>
          </a:p>
          <a:p>
            <a:pPr marL="109728" indent="0">
              <a:buNone/>
            </a:pPr>
            <a:r>
              <a:rPr lang="en-US" dirty="0" smtClean="0"/>
              <a:t>-acquaintances and strangers may not know what you are talking about</a:t>
            </a:r>
          </a:p>
          <a:p>
            <a:pPr marL="109728" indent="0">
              <a:buNone/>
            </a:pPr>
            <a:r>
              <a:rPr lang="en-US" b="1" dirty="0" smtClean="0"/>
              <a:t>Shared Opinion Error- </a:t>
            </a:r>
          </a:p>
          <a:p>
            <a:pPr marL="109728" indent="0">
              <a:buNone/>
            </a:pPr>
            <a:r>
              <a:rPr lang="en-US" dirty="0" smtClean="0"/>
              <a:t>when you incorrectly assume that your listeners share your opinions. </a:t>
            </a:r>
          </a:p>
          <a:p>
            <a:pPr marL="109728" indent="0">
              <a:buNone/>
            </a:pPr>
            <a:r>
              <a:rPr lang="en-US" dirty="0" smtClean="0"/>
              <a:t>-assume everyone present agrees with you</a:t>
            </a:r>
          </a:p>
          <a:p>
            <a:pPr marL="109728" indent="0">
              <a:buNone/>
            </a:pPr>
            <a:r>
              <a:rPr lang="en-US" dirty="0" smtClean="0"/>
              <a:t>-can offend those who do not share your beliefs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Your Language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4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Monopolization Error-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when one speaker inappropriately dominates the conversations. </a:t>
            </a:r>
          </a:p>
          <a:p>
            <a:pPr marL="109728" indent="0">
              <a:buNone/>
            </a:pPr>
            <a:r>
              <a:rPr lang="en-US" dirty="0" smtClean="0"/>
              <a:t>-you do most of the talking and do not give the other person a chance</a:t>
            </a:r>
          </a:p>
          <a:p>
            <a:pPr marL="109728" indent="0">
              <a:buNone/>
            </a:pPr>
            <a:r>
              <a:rPr lang="en-US" dirty="0" smtClean="0"/>
              <a:t>-give and take is important</a:t>
            </a:r>
          </a:p>
          <a:p>
            <a:pPr marL="109728" indent="0">
              <a:buNone/>
            </a:pPr>
            <a:r>
              <a:rPr lang="en-US" dirty="0" smtClean="0"/>
              <a:t>-ideas</a:t>
            </a:r>
          </a:p>
          <a:p>
            <a:pPr marL="109728" indent="0">
              <a:buNone/>
            </a:pPr>
            <a:r>
              <a:rPr lang="en-US" dirty="0" smtClean="0"/>
              <a:t>-opinions</a:t>
            </a:r>
          </a:p>
          <a:p>
            <a:pPr marL="109728" indent="0">
              <a:buNone/>
            </a:pPr>
            <a:r>
              <a:rPr lang="en-US" dirty="0" smtClean="0"/>
              <a:t>-comments</a:t>
            </a:r>
          </a:p>
          <a:p>
            <a:pPr marL="109728" indent="0">
              <a:buNone/>
            </a:pPr>
            <a:r>
              <a:rPr lang="en-US" b="1" dirty="0" smtClean="0"/>
              <a:t>Push talking-</a:t>
            </a:r>
          </a:p>
          <a:p>
            <a:pPr marL="109728" indent="0">
              <a:buNone/>
            </a:pPr>
            <a:r>
              <a:rPr lang="en-US" dirty="0" smtClean="0"/>
              <a:t>dominating the conversation and continually interrupting an individual.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Your Language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Separate Opinions from Factual Claims</a:t>
            </a:r>
          </a:p>
          <a:p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Factual Claim</a:t>
            </a:r>
          </a:p>
          <a:p>
            <a:pPr marL="109728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it is either true or false</a:t>
            </a:r>
          </a:p>
          <a:p>
            <a:pPr marL="109728" indent="0">
              <a:buNone/>
            </a:pPr>
            <a:r>
              <a:rPr lang="en-US" b="1" dirty="0" smtClean="0"/>
              <a:t>Opinion</a:t>
            </a:r>
          </a:p>
          <a:p>
            <a:pPr marL="109728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 expresses a personal judgment or preference that we could agree or disagree with, but that is not true or false in an absolute sense.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Your Language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5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Opinions are opinions whether you agree with them or not- express “what should be”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Factual claims are factual claims whether they are true or not- can be verified by evidence.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When you feel more strongly about an issue, the more one tends to </a:t>
            </a:r>
            <a:r>
              <a:rPr lang="en-US" b="1" dirty="0" smtClean="0"/>
              <a:t>think of our beliefs </a:t>
            </a:r>
            <a:r>
              <a:rPr lang="en-US" dirty="0" smtClean="0"/>
              <a:t>as </a:t>
            </a:r>
            <a:r>
              <a:rPr lang="en-US" b="1" dirty="0" smtClean="0"/>
              <a:t>facts rather than opinions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Your Language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9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Speak at an appropriate level</a:t>
            </a:r>
          </a:p>
          <a:p>
            <a:pPr marL="109728" indent="0">
              <a:buNone/>
            </a:pPr>
            <a:r>
              <a:rPr lang="en-US" dirty="0" smtClean="0"/>
              <a:t>-complex language should be used only with those who can understand it. </a:t>
            </a:r>
          </a:p>
          <a:p>
            <a:pPr marL="109728" indent="0">
              <a:buNone/>
            </a:pPr>
            <a:r>
              <a:rPr lang="en-US" dirty="0" smtClean="0"/>
              <a:t>Examples:</a:t>
            </a:r>
          </a:p>
          <a:p>
            <a:pPr marL="109728" indent="0">
              <a:buNone/>
            </a:pPr>
            <a:r>
              <a:rPr lang="en-US" dirty="0" smtClean="0"/>
              <a:t>The ANOVA tells us that the population mean is not equal due to the Z score probability ranking. </a:t>
            </a:r>
          </a:p>
          <a:p>
            <a:pPr marL="109728" indent="0">
              <a:buNone/>
            </a:pPr>
            <a:r>
              <a:rPr lang="en-US" dirty="0" smtClean="0"/>
              <a:t>I utilized K-Nearest neighbors to determine the relationship between the latent variables.</a:t>
            </a:r>
          </a:p>
          <a:p>
            <a:pPr marL="109728" indent="0">
              <a:buNone/>
            </a:pPr>
            <a:r>
              <a:rPr lang="en-US" dirty="0" smtClean="0"/>
              <a:t>Utilizing 4 nodes on the decision </a:t>
            </a:r>
            <a:r>
              <a:rPr lang="en-US" dirty="0" smtClean="0"/>
              <a:t>tree </a:t>
            </a:r>
            <a:r>
              <a:rPr lang="en-US" dirty="0" smtClean="0"/>
              <a:t>I was able to determine the significance of…….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Improving Your Language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0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I-statement- </a:t>
            </a:r>
          </a:p>
          <a:p>
            <a:pPr marL="109728" indent="0">
              <a:buNone/>
            </a:pPr>
            <a:r>
              <a:rPr lang="en-US" dirty="0" smtClean="0"/>
              <a:t>A statement that claims ownership of one’s thoughts or feelings. </a:t>
            </a:r>
          </a:p>
          <a:p>
            <a:pPr marL="109728" indent="0">
              <a:buNone/>
            </a:pPr>
            <a:r>
              <a:rPr lang="en-US" dirty="0" smtClean="0"/>
              <a:t>-do not ignore the problem</a:t>
            </a:r>
          </a:p>
          <a:p>
            <a:pPr marL="109728" indent="0">
              <a:buNone/>
            </a:pPr>
            <a:r>
              <a:rPr lang="en-US" dirty="0" smtClean="0"/>
              <a:t>-allows one to take ownership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You-statement-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smtClean="0"/>
              <a:t>A statement that shifts responsibility for one’s own thoughts or feelings to the listener. </a:t>
            </a:r>
          </a:p>
          <a:p>
            <a:pPr marL="109728" indent="0">
              <a:buNone/>
            </a:pPr>
            <a:r>
              <a:rPr lang="en-US" dirty="0" smtClean="0"/>
              <a:t>-can cause a listener to become defensive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The use of I-statements rather than You-statements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Your Language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Language is symbolic</a:t>
            </a:r>
          </a:p>
          <a:p>
            <a:pPr marL="109728" indent="0">
              <a:buNone/>
            </a:pPr>
            <a:r>
              <a:rPr lang="en-US" dirty="0" smtClean="0"/>
              <a:t>-each word represents a particular object or idea. </a:t>
            </a:r>
          </a:p>
          <a:p>
            <a:pPr marL="109728" indent="0">
              <a:buNone/>
            </a:pPr>
            <a:r>
              <a:rPr lang="en-US" dirty="0" smtClean="0"/>
              <a:t>What does the word “mason” represent?</a:t>
            </a:r>
          </a:p>
          <a:p>
            <a:pPr marL="109728" indent="0">
              <a:buNone/>
            </a:pPr>
            <a:r>
              <a:rPr lang="en-US" dirty="0" smtClean="0"/>
              <a:t>-could be an actual craftsman or a member of a fraternity.</a:t>
            </a:r>
          </a:p>
          <a:p>
            <a:pPr marL="109728" indent="0">
              <a:buNone/>
            </a:pPr>
            <a:r>
              <a:rPr lang="en-US" dirty="0" smtClean="0"/>
              <a:t>What does the word “carriage” represent?</a:t>
            </a:r>
          </a:p>
          <a:p>
            <a:pPr marL="109728" indent="0">
              <a:buNone/>
            </a:pPr>
            <a:r>
              <a:rPr lang="en-US" dirty="0" smtClean="0"/>
              <a:t>-could be an actual carriage used by a horse as well as a piece of a car.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0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Words literally mean whatever we, as users of a language, choose for them to mean. </a:t>
            </a:r>
          </a:p>
          <a:p>
            <a:pPr marL="109728" indent="0">
              <a:buNone/>
            </a:pPr>
            <a:r>
              <a:rPr lang="en-US" dirty="0" smtClean="0"/>
              <a:t>Language can be arbitrary precisely because it is symbolic. </a:t>
            </a:r>
          </a:p>
          <a:p>
            <a:pPr marL="109728" indent="0">
              <a:buNone/>
            </a:pPr>
            <a:r>
              <a:rPr lang="en-US" dirty="0" smtClean="0"/>
              <a:t>Are there exceptions to this rule?</a:t>
            </a:r>
          </a:p>
          <a:p>
            <a:pPr marL="109728" indent="0">
              <a:buNone/>
            </a:pPr>
            <a:r>
              <a:rPr lang="en-US" dirty="0" smtClean="0"/>
              <a:t>Onomatopoeia-</a:t>
            </a:r>
          </a:p>
          <a:p>
            <a:pPr marL="109728" indent="0">
              <a:buNone/>
            </a:pPr>
            <a:r>
              <a:rPr lang="en-US" dirty="0" smtClean="0"/>
              <a:t>A word formed by imitating the sound associated with its meaning. </a:t>
            </a:r>
          </a:p>
          <a:p>
            <a:pPr marL="109728" indent="0">
              <a:buNone/>
            </a:pPr>
            <a:r>
              <a:rPr lang="en-US" dirty="0" smtClean="0"/>
              <a:t>-buzz, meow, splash, click, etc…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Language Is Governed by Rules</a:t>
            </a:r>
          </a:p>
          <a:p>
            <a:pPr marL="109728" indent="0">
              <a:buNone/>
            </a:pPr>
            <a:r>
              <a:rPr lang="en-US" dirty="0" smtClean="0"/>
              <a:t>There are 4 rules: </a:t>
            </a:r>
          </a:p>
          <a:p>
            <a:pPr marL="109728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Phonological rules- </a:t>
            </a:r>
            <a:r>
              <a:rPr lang="en-US" dirty="0" smtClean="0"/>
              <a:t>deal with the correct pronunciation of words. </a:t>
            </a:r>
          </a:p>
          <a:p>
            <a:pPr marL="109728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Syntactic rules- </a:t>
            </a:r>
            <a:r>
              <a:rPr lang="en-US" dirty="0" smtClean="0"/>
              <a:t>govern the ordering of words within phrases. </a:t>
            </a:r>
          </a:p>
          <a:p>
            <a:pPr marL="109728" indent="0">
              <a:buNone/>
            </a:pPr>
            <a:r>
              <a:rPr lang="en-US" dirty="0" smtClean="0"/>
              <a:t>3. </a:t>
            </a:r>
            <a:r>
              <a:rPr lang="en-US" b="1" dirty="0" smtClean="0"/>
              <a:t>Semantic rules- </a:t>
            </a:r>
            <a:r>
              <a:rPr lang="en-US" dirty="0" smtClean="0"/>
              <a:t>have to do with the meaning of individual words. </a:t>
            </a:r>
          </a:p>
          <a:p>
            <a:pPr marL="109728" indent="0">
              <a:buNone/>
            </a:pPr>
            <a:r>
              <a:rPr lang="en-US" dirty="0" smtClean="0"/>
              <a:t>4. </a:t>
            </a:r>
            <a:r>
              <a:rPr lang="en-US" b="1" dirty="0" smtClean="0"/>
              <a:t>Pragmatic Rules- </a:t>
            </a:r>
            <a:r>
              <a:rPr lang="en-US" dirty="0" smtClean="0"/>
              <a:t>deal with the implications or interpretations of statements.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Language has layers of meaning. </a:t>
            </a:r>
          </a:p>
          <a:p>
            <a:pPr marL="109728" indent="0">
              <a:buNone/>
            </a:pPr>
            <a:r>
              <a:rPr lang="en-US" dirty="0" smtClean="0"/>
              <a:t>Denotative and connotative meaning. </a:t>
            </a:r>
          </a:p>
          <a:p>
            <a:pPr marL="109728" indent="0">
              <a:buNone/>
            </a:pPr>
            <a:r>
              <a:rPr lang="en-US" dirty="0" smtClean="0"/>
              <a:t>Denotative meaning- A word’s literal meaning or dictionary definition. </a:t>
            </a:r>
          </a:p>
          <a:p>
            <a:pPr marL="109728" indent="0">
              <a:buNone/>
            </a:pPr>
            <a:r>
              <a:rPr lang="en-US" dirty="0" smtClean="0"/>
              <a:t>Connotative meaning- A word’s implied or secondary meaning, in addition to its literal meaning.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5029200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Nature of Language-Semantic Triangle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1524000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Triangle- portrays 3 necessary elements for identifying the meaning in language. 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Symbol-  the word being communicated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Referent-  the word’s denotative meaning.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Reference- the word’s connotative meaning.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6172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Ogden &amp; Richards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6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We need to </a:t>
            </a:r>
            <a:r>
              <a:rPr lang="en-US" b="1" dirty="0" smtClean="0"/>
              <a:t>“bail out” </a:t>
            </a:r>
            <a:r>
              <a:rPr lang="en-US" dirty="0" smtClean="0"/>
              <a:t>the auto industry.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We need to develop a </a:t>
            </a:r>
            <a:r>
              <a:rPr lang="en-US" b="1" dirty="0" smtClean="0"/>
              <a:t>“rescue plan” </a:t>
            </a:r>
            <a:r>
              <a:rPr lang="en-US" dirty="0" smtClean="0"/>
              <a:t>for the auto industry.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These are examples of “loaded language”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Loaded language- </a:t>
            </a:r>
            <a:r>
              <a:rPr lang="en-US" dirty="0" smtClean="0"/>
              <a:t>Terms that carry strongly positive or negative connotations.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Loaded language reflects the observation that denotations and connotations represent different layers of meaning.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428</TotalTime>
  <Words>1999</Words>
  <Application>Microsoft Office PowerPoint</Application>
  <PresentationFormat>On-screen Show (4:3)</PresentationFormat>
  <Paragraphs>281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Lucida Sans Unicode</vt:lpstr>
      <vt:lpstr>Verdana</vt:lpstr>
      <vt:lpstr>Wingdings 2</vt:lpstr>
      <vt:lpstr>Wingdings 3</vt:lpstr>
      <vt:lpstr>Concourse</vt:lpstr>
      <vt:lpstr>Chapter 5: Language</vt:lpstr>
      <vt:lpstr>The Nature of Language</vt:lpstr>
      <vt:lpstr>The Nature of Language</vt:lpstr>
      <vt:lpstr>The Nature of Language</vt:lpstr>
      <vt:lpstr>The Nature of Language</vt:lpstr>
      <vt:lpstr>The Nature of Language</vt:lpstr>
      <vt:lpstr>The Nature of Language</vt:lpstr>
      <vt:lpstr>The Nature of Language-Semantic Triangle</vt:lpstr>
      <vt:lpstr>The Nature of Language</vt:lpstr>
      <vt:lpstr>The Nature of Language</vt:lpstr>
      <vt:lpstr>The Nature of Language</vt:lpstr>
      <vt:lpstr>The Nature of Language</vt:lpstr>
      <vt:lpstr>The Nature of Language</vt:lpstr>
      <vt:lpstr>The POWER of Words</vt:lpstr>
      <vt:lpstr>The Power of Words</vt:lpstr>
      <vt:lpstr>The power of words</vt:lpstr>
      <vt:lpstr>The power of words</vt:lpstr>
      <vt:lpstr>The power of words</vt:lpstr>
      <vt:lpstr>The power of words</vt:lpstr>
      <vt:lpstr>The power of words</vt:lpstr>
      <vt:lpstr>The power of words</vt:lpstr>
      <vt:lpstr>The power of words</vt:lpstr>
      <vt:lpstr>The power of words</vt:lpstr>
      <vt:lpstr>The power of words</vt:lpstr>
      <vt:lpstr>The Use and Abuse of Language</vt:lpstr>
      <vt:lpstr>The Use and Abuse of Language</vt:lpstr>
      <vt:lpstr>The Use and Abuse of Language</vt:lpstr>
      <vt:lpstr>The Use and Abuse of Language</vt:lpstr>
      <vt:lpstr>The Use and Abuse of Language</vt:lpstr>
      <vt:lpstr>The Use and Abuse of Language</vt:lpstr>
      <vt:lpstr>The Use and Abuse of Language</vt:lpstr>
      <vt:lpstr>Improving Your Language Use</vt:lpstr>
      <vt:lpstr>Improving Your Language Use</vt:lpstr>
      <vt:lpstr>Improving Your Language Use</vt:lpstr>
      <vt:lpstr>Improving Your Language Use</vt:lpstr>
      <vt:lpstr>Improving Your Language Use</vt:lpstr>
      <vt:lpstr>Improving Your Language Use</vt:lpstr>
      <vt:lpstr>Improving Your Language Use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Language</dc:title>
  <dc:creator>Ben</dc:creator>
  <cp:lastModifiedBy>bdgtf3</cp:lastModifiedBy>
  <cp:revision>35</cp:revision>
  <cp:lastPrinted>2015-09-30T08:28:34Z</cp:lastPrinted>
  <dcterms:created xsi:type="dcterms:W3CDTF">2014-09-24T00:50:21Z</dcterms:created>
  <dcterms:modified xsi:type="dcterms:W3CDTF">2016-09-28T00:00:21Z</dcterms:modified>
</cp:coreProperties>
</file>