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59" d="100"/>
          <a:sy n="59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245116-5370-44A2-819B-4BC92ECEE5C1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5DD3CB-DB74-4C84-A336-1D257D80FC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6: Nonverbal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2. Expressing Emotions</a:t>
            </a:r>
          </a:p>
          <a:p>
            <a:pPr marL="109728" indent="0">
              <a:buNone/>
            </a:pPr>
            <a:r>
              <a:rPr lang="en-US" dirty="0" smtClean="0"/>
              <a:t>2 most expressive channels are</a:t>
            </a:r>
          </a:p>
          <a:p>
            <a:pPr marL="109728" indent="0">
              <a:buNone/>
            </a:pPr>
            <a:r>
              <a:rPr lang="en-US" dirty="0" smtClean="0"/>
              <a:t>1. Facial Expressions</a:t>
            </a:r>
          </a:p>
          <a:p>
            <a:pPr marL="109728" indent="0">
              <a:buNone/>
            </a:pPr>
            <a:r>
              <a:rPr lang="en-US" dirty="0" smtClean="0"/>
              <a:t>2. Vocal Behaviors</a:t>
            </a:r>
          </a:p>
          <a:p>
            <a:pPr marL="109728" indent="0">
              <a:buNone/>
            </a:pPr>
            <a:r>
              <a:rPr lang="en-US" b="1" dirty="0" smtClean="0"/>
              <a:t>Facial Expressions-</a:t>
            </a:r>
            <a:r>
              <a:rPr lang="en-US" dirty="0" smtClean="0"/>
              <a:t>we </a:t>
            </a:r>
            <a:r>
              <a:rPr lang="en-US" i="1" dirty="0" smtClean="0"/>
              <a:t>wear</a:t>
            </a:r>
            <a:r>
              <a:rPr lang="en-US" dirty="0" smtClean="0"/>
              <a:t> our emotions on our face.</a:t>
            </a:r>
          </a:p>
          <a:p>
            <a:pPr marL="109728" indent="0">
              <a:buNone/>
            </a:pPr>
            <a:r>
              <a:rPr lang="en-US" dirty="0" smtClean="0"/>
              <a:t>-Infants began responding to stimuli with a smile after the first month of life</a:t>
            </a:r>
          </a:p>
          <a:p>
            <a:pPr marL="109728" indent="0">
              <a:buNone/>
            </a:pPr>
            <a:r>
              <a:rPr lang="en-US" dirty="0" smtClean="0"/>
              <a:t>-Around 10 months they begin to differentiate between individuals and smile more around parents than strangers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Vocal Expressions- </a:t>
            </a:r>
            <a:r>
              <a:rPr lang="en-US" dirty="0" smtClean="0"/>
              <a:t>how someone sounds tells us a lot about how they feel.</a:t>
            </a:r>
          </a:p>
          <a:p>
            <a:pPr marL="109728" indent="0">
              <a:buNone/>
            </a:pPr>
            <a:r>
              <a:rPr lang="en-US" dirty="0" smtClean="0"/>
              <a:t>Our </a:t>
            </a:r>
            <a:r>
              <a:rPr lang="en-US" b="1" i="1" dirty="0" smtClean="0"/>
              <a:t>emotions</a:t>
            </a:r>
            <a:r>
              <a:rPr lang="en-US" dirty="0" smtClean="0"/>
              <a:t> affect the </a:t>
            </a:r>
            <a:r>
              <a:rPr lang="en-US" b="1" i="1" dirty="0" smtClean="0"/>
              <a:t>pitch</a:t>
            </a:r>
            <a:r>
              <a:rPr lang="en-US" dirty="0" smtClean="0"/>
              <a:t> of our voices</a:t>
            </a:r>
          </a:p>
          <a:p>
            <a:pPr marL="109728" indent="0">
              <a:buNone/>
            </a:pPr>
            <a:r>
              <a:rPr lang="en-US" dirty="0" smtClean="0"/>
              <a:t>-Anger, Surprise, Happiness, Fear, and Affection cause a higher than normal pitch.</a:t>
            </a:r>
          </a:p>
          <a:p>
            <a:pPr marL="109728" indent="0">
              <a:buNone/>
            </a:pPr>
            <a:r>
              <a:rPr lang="en-US" dirty="0" smtClean="0"/>
              <a:t>-Disgust, boredom, extreme grief cause the pitch to be much lower. </a:t>
            </a:r>
          </a:p>
          <a:p>
            <a:pPr marL="109728" indent="0">
              <a:buNone/>
            </a:pPr>
            <a:r>
              <a:rPr lang="en-US" dirty="0" smtClean="0"/>
              <a:t>-Sadness though shows no change in the pitch of the voice.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3. Maintain Relationships</a:t>
            </a:r>
          </a:p>
          <a:p>
            <a:pPr marL="109728" indent="0">
              <a:buNone/>
            </a:pPr>
            <a:r>
              <a:rPr lang="en-US" dirty="0" smtClean="0"/>
              <a:t>Nonverbal behaviors such as attraction, affiliation, power and dominance, and arousal and relaxation are key to maintaining our relationships. </a:t>
            </a:r>
          </a:p>
          <a:p>
            <a:pPr marL="109728" indent="0">
              <a:buNone/>
            </a:pPr>
            <a:r>
              <a:rPr lang="en-US" b="1" dirty="0" smtClean="0"/>
              <a:t>Immediacy behavior- </a:t>
            </a:r>
            <a:r>
              <a:rPr lang="en-US" dirty="0" smtClean="0"/>
              <a:t>Nonverbal behavior that conveys attraction or affiliation. </a:t>
            </a:r>
          </a:p>
          <a:p>
            <a:pPr marL="109728" indent="0">
              <a:buNone/>
            </a:pPr>
            <a:r>
              <a:rPr lang="en-US" dirty="0" smtClean="0"/>
              <a:t>-closeness, playfulness, tone of voice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ctr">
              <a:buNone/>
            </a:pPr>
            <a:r>
              <a:rPr lang="en-US" b="1" dirty="0" smtClean="0"/>
              <a:t>Power and Dominance</a:t>
            </a:r>
          </a:p>
          <a:p>
            <a:pPr marL="109728" indent="0">
              <a:buNone/>
            </a:pPr>
            <a:r>
              <a:rPr lang="en-US" b="1" dirty="0" smtClean="0"/>
              <a:t>Power-</a:t>
            </a:r>
            <a:r>
              <a:rPr lang="en-US" dirty="0" smtClean="0"/>
              <a:t> the potential to affect another person’s behavior</a:t>
            </a:r>
          </a:p>
          <a:p>
            <a:pPr marL="109728" indent="0">
              <a:buNone/>
            </a:pPr>
            <a:r>
              <a:rPr lang="en-US" b="1" dirty="0" smtClean="0"/>
              <a:t>Dominance-</a:t>
            </a:r>
            <a:r>
              <a:rPr lang="en-US" dirty="0" smtClean="0"/>
              <a:t> the actual exercise of that potential</a:t>
            </a:r>
          </a:p>
          <a:p>
            <a:pPr marL="109728" indent="0">
              <a:buNone/>
            </a:pPr>
            <a:r>
              <a:rPr lang="en-US" dirty="0" smtClean="0"/>
              <a:t>-supervisors touch subordinates more than subordinates touch supervisors</a:t>
            </a:r>
          </a:p>
          <a:p>
            <a:pPr marL="109728" indent="0">
              <a:buNone/>
            </a:pPr>
            <a:r>
              <a:rPr lang="en-US" dirty="0" smtClean="0"/>
              <a:t>-more powerful people keep less powerful people waiting (Machiavellians) </a:t>
            </a:r>
          </a:p>
          <a:p>
            <a:pPr marL="109728" indent="0">
              <a:buNone/>
            </a:pPr>
            <a:r>
              <a:rPr lang="en-US" dirty="0" smtClean="0"/>
              <a:t>We also use </a:t>
            </a:r>
            <a:r>
              <a:rPr lang="en-US" b="1" dirty="0" smtClean="0"/>
              <a:t>Artifacts</a:t>
            </a:r>
            <a:r>
              <a:rPr lang="en-US" dirty="0" smtClean="0"/>
              <a:t>- objects or visual features of an environment to use as status symbols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Arousal and Relaxations</a:t>
            </a:r>
          </a:p>
          <a:p>
            <a:pPr marL="109728" indent="0">
              <a:buNone/>
            </a:pPr>
            <a:r>
              <a:rPr lang="en-US" b="1" dirty="0" smtClean="0"/>
              <a:t>Arousal</a:t>
            </a:r>
            <a:r>
              <a:rPr lang="en-US" dirty="0" smtClean="0"/>
              <a:t>- an increase in energy. </a:t>
            </a:r>
          </a:p>
          <a:p>
            <a:pPr marL="109728" indent="0">
              <a:buNone/>
            </a:pPr>
            <a:r>
              <a:rPr lang="en-US" dirty="0" smtClean="0"/>
              <a:t>-depends on the type of emotion either positive or negative being conveyed</a:t>
            </a:r>
          </a:p>
          <a:p>
            <a:pPr marL="109728" indent="0">
              <a:buNone/>
            </a:pPr>
            <a:r>
              <a:rPr lang="en-US" b="1" dirty="0" smtClean="0"/>
              <a:t>Excitement-</a:t>
            </a:r>
            <a:r>
              <a:rPr lang="en-US" dirty="0" smtClean="0"/>
              <a:t> positive arousal</a:t>
            </a:r>
          </a:p>
          <a:p>
            <a:pPr marL="109728" indent="0">
              <a:buNone/>
            </a:pPr>
            <a:r>
              <a:rPr lang="en-US" b="1" dirty="0" smtClean="0"/>
              <a:t>Anxiety-</a:t>
            </a:r>
            <a:r>
              <a:rPr lang="en-US" dirty="0" smtClean="0"/>
              <a:t>negative arousal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Relaxation-</a:t>
            </a:r>
            <a:r>
              <a:rPr lang="en-US" dirty="0" smtClean="0"/>
              <a:t> situations of decreased energy</a:t>
            </a:r>
          </a:p>
          <a:p>
            <a:pPr marL="109728" indent="0">
              <a:buNone/>
            </a:pPr>
            <a:r>
              <a:rPr lang="en-US" dirty="0" smtClean="0"/>
              <a:t>-Also affected by positive or negative emotions being conveyed</a:t>
            </a: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Contentment-</a:t>
            </a:r>
            <a:r>
              <a:rPr lang="en-US" dirty="0" smtClean="0"/>
              <a:t> positive relaxation</a:t>
            </a:r>
          </a:p>
          <a:p>
            <a:pPr marL="109728" indent="0">
              <a:buNone/>
            </a:pPr>
            <a:r>
              <a:rPr lang="en-US" b="1" dirty="0" smtClean="0"/>
              <a:t>Depression-</a:t>
            </a:r>
            <a:r>
              <a:rPr lang="en-US" dirty="0" smtClean="0"/>
              <a:t> negative relaxation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4. Forming Impressions</a:t>
            </a:r>
          </a:p>
          <a:p>
            <a:pPr marL="109728" indent="0">
              <a:buNone/>
            </a:pPr>
            <a:r>
              <a:rPr lang="en-US" dirty="0" smtClean="0"/>
              <a:t>2 types of impressions formed nonverbally</a:t>
            </a:r>
          </a:p>
          <a:p>
            <a:pPr marL="109728" indent="0">
              <a:buNone/>
            </a:pPr>
            <a:r>
              <a:rPr lang="en-US" b="1" dirty="0" smtClean="0"/>
              <a:t>1. Demographic Impressions- </a:t>
            </a:r>
            <a:r>
              <a:rPr lang="en-US" dirty="0" smtClean="0"/>
              <a:t>age, ethnic background, and sex.</a:t>
            </a:r>
          </a:p>
          <a:p>
            <a:pPr marL="109728" indent="0">
              <a:buNone/>
            </a:pPr>
            <a:r>
              <a:rPr lang="en-US" b="1" dirty="0" smtClean="0"/>
              <a:t>2. Sociocultural Impressions- </a:t>
            </a:r>
            <a:r>
              <a:rPr lang="en-US" dirty="0" smtClean="0"/>
              <a:t>socioeconomic status, cultural, and co-cultural groups with which an individual identifies.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5. Influencing Others</a:t>
            </a:r>
          </a:p>
          <a:p>
            <a:pPr marL="109728" indent="0">
              <a:buNone/>
            </a:pPr>
            <a:r>
              <a:rPr lang="en-US" dirty="0" smtClean="0"/>
              <a:t>We create credibility and promote affiliation when we attempt to influence others. </a:t>
            </a:r>
          </a:p>
          <a:p>
            <a:pPr marL="109728" indent="0">
              <a:buNone/>
            </a:pPr>
            <a:r>
              <a:rPr lang="en-US" dirty="0" smtClean="0"/>
              <a:t>Creating credibility- project an image of credibility.</a:t>
            </a:r>
          </a:p>
          <a:p>
            <a:pPr marL="109728" indent="0">
              <a:buNone/>
            </a:pPr>
            <a:r>
              <a:rPr lang="en-US" dirty="0" smtClean="0"/>
              <a:t>-clothing</a:t>
            </a:r>
          </a:p>
          <a:p>
            <a:pPr marL="109728" indent="0">
              <a:buNone/>
            </a:pPr>
            <a:r>
              <a:rPr lang="en-US" dirty="0" smtClean="0"/>
              <a:t>-nonverbal cues- speaking loudly, quickly, and expressively</a:t>
            </a:r>
          </a:p>
          <a:p>
            <a:pPr marL="109728" indent="0">
              <a:buNone/>
            </a:pPr>
            <a:r>
              <a:rPr lang="en-US" dirty="0" smtClean="0"/>
              <a:t>-eye contact and gestures enhances our credibility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Promoting Affiliation-</a:t>
            </a:r>
          </a:p>
          <a:p>
            <a:pPr marL="109728" indent="0">
              <a:buNone/>
            </a:pPr>
            <a:r>
              <a:rPr lang="en-US" dirty="0" smtClean="0"/>
              <a:t>-we are more persuaded by those we like than those we do not like. </a:t>
            </a:r>
          </a:p>
          <a:p>
            <a:pPr marL="109728" indent="0">
              <a:buNone/>
            </a:pPr>
            <a:r>
              <a:rPr lang="en-US" dirty="0" smtClean="0"/>
              <a:t>-closeness and liking affects our persuasive ability</a:t>
            </a:r>
          </a:p>
          <a:p>
            <a:pPr marL="109728" indent="0">
              <a:buNone/>
            </a:pPr>
            <a:r>
              <a:rPr lang="en-US" dirty="0" smtClean="0"/>
              <a:t>Touch also contributes to affiliation</a:t>
            </a:r>
          </a:p>
          <a:p>
            <a:pPr marL="109728" indent="0">
              <a:buNone/>
            </a:pPr>
            <a:r>
              <a:rPr lang="en-US" dirty="0" smtClean="0"/>
              <a:t>-Casual touches- hand, forearm, or shoulder can make individuals comply more. </a:t>
            </a:r>
          </a:p>
          <a:p>
            <a:pPr marL="109728" indent="0">
              <a:buNone/>
            </a:pPr>
            <a:r>
              <a:rPr lang="en-US" b="1" dirty="0" smtClean="0"/>
              <a:t>Interactional Synchrony- </a:t>
            </a:r>
            <a:r>
              <a:rPr lang="en-US" dirty="0" smtClean="0"/>
              <a:t>mirroring another's behavior makes you seem more similar to them.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6. Concealing Information</a:t>
            </a:r>
          </a:p>
          <a:p>
            <a:pPr marL="109728" indent="0">
              <a:buNone/>
            </a:pPr>
            <a:r>
              <a:rPr lang="en-US" dirty="0" smtClean="0"/>
              <a:t>-Why do we conceal information?</a:t>
            </a:r>
          </a:p>
          <a:p>
            <a:pPr marL="109728" indent="0">
              <a:buNone/>
            </a:pPr>
            <a:r>
              <a:rPr lang="en-US" dirty="0" smtClean="0"/>
              <a:t>What good does it do to conceal information?</a:t>
            </a:r>
          </a:p>
          <a:p>
            <a:pPr marL="109728" indent="0">
              <a:buNone/>
            </a:pPr>
            <a:r>
              <a:rPr lang="en-US" dirty="0" smtClean="0"/>
              <a:t>-We lie to</a:t>
            </a:r>
          </a:p>
          <a:p>
            <a:pPr marL="109728" indent="0">
              <a:buNone/>
            </a:pPr>
            <a:r>
              <a:rPr lang="en-US" b="1" dirty="0" smtClean="0"/>
              <a:t>1. Benefit Ourselves</a:t>
            </a:r>
          </a:p>
          <a:p>
            <a:pPr marL="109728" indent="0">
              <a:buNone/>
            </a:pPr>
            <a:r>
              <a:rPr lang="en-US" b="1" dirty="0" smtClean="0"/>
              <a:t>2. Avoid Hurting Others</a:t>
            </a:r>
          </a:p>
          <a:p>
            <a:pPr marL="109728" indent="0">
              <a:buNone/>
            </a:pPr>
            <a:r>
              <a:rPr lang="en-US" dirty="0" smtClean="0"/>
              <a:t>How we smile affects if we are being deceptive. </a:t>
            </a:r>
          </a:p>
          <a:p>
            <a:pPr marL="109728" indent="0">
              <a:buNone/>
            </a:pPr>
            <a:r>
              <a:rPr lang="en-US" b="1" dirty="0" smtClean="0"/>
              <a:t>Genuine Smile- </a:t>
            </a:r>
            <a:r>
              <a:rPr lang="en-US" dirty="0" smtClean="0"/>
              <a:t>reflects actual positive emotion</a:t>
            </a:r>
          </a:p>
          <a:p>
            <a:pPr marL="109728" indent="0">
              <a:buNone/>
            </a:pPr>
            <a:r>
              <a:rPr lang="en-US" b="1" dirty="0" smtClean="0"/>
              <a:t>False Smile- </a:t>
            </a:r>
            <a:r>
              <a:rPr lang="en-US" dirty="0" smtClean="0"/>
              <a:t>we appear to be happy even though we are not. *</a:t>
            </a:r>
          </a:p>
          <a:p>
            <a:pPr marL="109728" indent="0">
              <a:buNone/>
            </a:pPr>
            <a:r>
              <a:rPr lang="en-US" b="1" dirty="0" smtClean="0"/>
              <a:t>Vocal behaviors are also affected- </a:t>
            </a:r>
            <a:r>
              <a:rPr lang="en-US" dirty="0" smtClean="0"/>
              <a:t>pitch and tone</a:t>
            </a:r>
          </a:p>
          <a:p>
            <a:pPr marL="109728" indent="0">
              <a:buNone/>
            </a:pPr>
            <a:r>
              <a:rPr lang="en-US" dirty="0" smtClean="0"/>
              <a:t>The higher the pitch the more likely one is deceiving (Again more on this later, much more)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1. Facial Displays or Facial Expressions</a:t>
            </a:r>
          </a:p>
          <a:p>
            <a:pPr marL="109728" indent="0">
              <a:buNone/>
            </a:pPr>
            <a:r>
              <a:rPr lang="en-US" dirty="0" smtClean="0"/>
              <a:t>-very important</a:t>
            </a:r>
          </a:p>
          <a:p>
            <a:pPr marL="109728" indent="0">
              <a:buNone/>
            </a:pPr>
            <a:r>
              <a:rPr lang="en-US" b="1" dirty="0" smtClean="0"/>
              <a:t>Principle of Facial Primacy- </a:t>
            </a:r>
            <a:r>
              <a:rPr lang="en-US" dirty="0" smtClean="0"/>
              <a:t>the face communicates more information than any other channel of nonverbal behavior. </a:t>
            </a:r>
          </a:p>
          <a:p>
            <a:pPr marL="109728" indent="0">
              <a:buNone/>
            </a:pPr>
            <a:r>
              <a:rPr lang="en-US" b="1" dirty="0" smtClean="0"/>
              <a:t>Identity-</a:t>
            </a:r>
            <a:r>
              <a:rPr lang="en-US" dirty="0" smtClean="0"/>
              <a:t> most important visual cue we use to identify each other.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What is nonverbal communication?</a:t>
            </a:r>
          </a:p>
          <a:p>
            <a:pPr marL="109728" indent="0">
              <a:buNone/>
            </a:pPr>
            <a:r>
              <a:rPr lang="en-US" b="1" dirty="0" smtClean="0"/>
              <a:t>Nonverbal Communication-</a:t>
            </a:r>
          </a:p>
          <a:p>
            <a:pPr marL="109728" indent="0">
              <a:buNone/>
            </a:pPr>
            <a:r>
              <a:rPr lang="en-US" dirty="0" smtClean="0"/>
              <a:t>Behaviors and characteristics that convey meaning without the use of words. </a:t>
            </a:r>
          </a:p>
          <a:p>
            <a:pPr marL="109728" indent="0">
              <a:buNone/>
            </a:pPr>
            <a:r>
              <a:rPr lang="en-US" dirty="0" smtClean="0"/>
              <a:t>-We can communicate an infinite amount of ways nonverbally. </a:t>
            </a:r>
          </a:p>
          <a:p>
            <a:pPr marL="109728" indent="0">
              <a:buNone/>
            </a:pPr>
            <a:r>
              <a:rPr lang="en-US" dirty="0" smtClean="0"/>
              <a:t>Nonverbal Communication has </a:t>
            </a:r>
            <a:r>
              <a:rPr lang="en-US" b="1" dirty="0" smtClean="0"/>
              <a:t>5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Attractiveness</a:t>
            </a:r>
          </a:p>
          <a:p>
            <a:pPr marL="109728" indent="0">
              <a:buNone/>
            </a:pPr>
            <a:r>
              <a:rPr lang="en-US" b="1" dirty="0" smtClean="0"/>
              <a:t>Symmetry-</a:t>
            </a:r>
            <a:r>
              <a:rPr lang="en-US" dirty="0" smtClean="0"/>
              <a:t> the similarity between the left and right sides of the face or body. </a:t>
            </a:r>
          </a:p>
          <a:p>
            <a:pPr marL="109728" indent="0">
              <a:buNone/>
            </a:pPr>
            <a:r>
              <a:rPr lang="en-US" dirty="0" smtClean="0"/>
              <a:t>-attractive faces have greater symmetry than unattractive faces</a:t>
            </a:r>
          </a:p>
          <a:p>
            <a:pPr marL="109728" indent="0">
              <a:buNone/>
            </a:pPr>
            <a:r>
              <a:rPr lang="en-US" b="1" dirty="0" smtClean="0"/>
              <a:t>Proportionality-</a:t>
            </a:r>
            <a:r>
              <a:rPr lang="en-US" dirty="0" smtClean="0"/>
              <a:t> the size of the facial feature relative to one another. </a:t>
            </a:r>
          </a:p>
          <a:p>
            <a:pPr marL="109728" indent="0">
              <a:buNone/>
            </a:pPr>
            <a:r>
              <a:rPr lang="en-US" dirty="0" smtClean="0"/>
              <a:t>-attractive faces have greater proportionality than unattractive faces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Emotion</a:t>
            </a:r>
          </a:p>
          <a:p>
            <a:pPr marL="109728" indent="0">
              <a:buNone/>
            </a:pPr>
            <a:r>
              <a:rPr lang="en-US" dirty="0" smtClean="0"/>
              <a:t>- some emotions are easier to decode than others</a:t>
            </a:r>
          </a:p>
          <a:p>
            <a:pPr marL="109728" indent="0">
              <a:buNone/>
            </a:pPr>
            <a:r>
              <a:rPr lang="en-US" dirty="0" smtClean="0"/>
              <a:t>-women are better than men at decoding facial displays of emotion</a:t>
            </a:r>
          </a:p>
          <a:p>
            <a:pPr marL="109728" indent="0">
              <a:buNone/>
            </a:pPr>
            <a:r>
              <a:rPr lang="en-US" dirty="0" smtClean="0"/>
              <a:t>Do you think that is a cultural or biological advantage?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2. Eye Behaviors</a:t>
            </a:r>
          </a:p>
          <a:p>
            <a:pPr marL="109728" indent="0">
              <a:buNone/>
            </a:pPr>
            <a:r>
              <a:rPr lang="en-US" dirty="0" smtClean="0"/>
              <a:t>-Our eyes communicate more than any other part of our face. (The window to our soul)</a:t>
            </a:r>
          </a:p>
          <a:p>
            <a:pPr marL="109728" indent="0">
              <a:buNone/>
            </a:pPr>
            <a:r>
              <a:rPr lang="en-US" dirty="0" smtClean="0"/>
              <a:t>-signal attraction</a:t>
            </a:r>
          </a:p>
          <a:p>
            <a:pPr marL="109728" indent="0">
              <a:buNone/>
            </a:pPr>
            <a:r>
              <a:rPr lang="en-US" dirty="0" smtClean="0"/>
              <a:t>-gain credibility</a:t>
            </a:r>
          </a:p>
          <a:p>
            <a:pPr marL="109728" indent="0">
              <a:buNone/>
            </a:pPr>
            <a:r>
              <a:rPr lang="en-US" dirty="0" smtClean="0"/>
              <a:t>-use to intimidate</a:t>
            </a:r>
          </a:p>
          <a:p>
            <a:pPr marL="109728" indent="0">
              <a:buNone/>
            </a:pPr>
            <a:r>
              <a:rPr lang="en-US" b="1" dirty="0" smtClean="0"/>
              <a:t>Pupil Size </a:t>
            </a:r>
            <a:r>
              <a:rPr lang="en-US" dirty="0" smtClean="0"/>
              <a:t>has communicative value</a:t>
            </a:r>
          </a:p>
          <a:p>
            <a:pPr marL="109728" indent="0">
              <a:buNone/>
            </a:pPr>
            <a:r>
              <a:rPr lang="en-US" b="1" dirty="0" smtClean="0"/>
              <a:t>Pupil Size </a:t>
            </a:r>
            <a:r>
              <a:rPr lang="en-US" dirty="0" smtClean="0"/>
              <a:t>gets larger whether it is due to excitement, sexual arousal, negative response such as anxiety or fear</a:t>
            </a:r>
          </a:p>
          <a:p>
            <a:pPr marL="109728" indent="0">
              <a:buNone/>
            </a:pPr>
            <a:r>
              <a:rPr lang="en-US" b="1" dirty="0" smtClean="0"/>
              <a:t>Oculesics- </a:t>
            </a:r>
            <a:r>
              <a:rPr lang="en-US" dirty="0" smtClean="0"/>
              <a:t>the study of eye behavior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3. Movement and Gestures</a:t>
            </a:r>
          </a:p>
          <a:p>
            <a:pPr marL="109728" indent="0">
              <a:buNone/>
            </a:pPr>
            <a:r>
              <a:rPr lang="en-US" b="1" dirty="0" smtClean="0"/>
              <a:t>Kinesics-</a:t>
            </a:r>
            <a:r>
              <a:rPr lang="en-US" dirty="0" smtClean="0"/>
              <a:t> the study of movement</a:t>
            </a:r>
          </a:p>
          <a:p>
            <a:pPr marL="109728" indent="0">
              <a:buNone/>
            </a:pPr>
            <a:r>
              <a:rPr lang="en-US" b="1" dirty="0" smtClean="0"/>
              <a:t>Gesticulation-</a:t>
            </a:r>
            <a:r>
              <a:rPr lang="en-US" dirty="0" smtClean="0"/>
              <a:t> the use of arm and hand movements to communicate</a:t>
            </a:r>
          </a:p>
          <a:p>
            <a:pPr marL="109728" indent="0">
              <a:buNone/>
            </a:pPr>
            <a:r>
              <a:rPr lang="en-US" b="1" dirty="0" smtClean="0"/>
              <a:t>Emblem-</a:t>
            </a:r>
            <a:r>
              <a:rPr lang="en-US" dirty="0" smtClean="0"/>
              <a:t> a gesture that enhances or clarifies a verbal message</a:t>
            </a:r>
          </a:p>
          <a:p>
            <a:pPr marL="109728" indent="0">
              <a:buNone/>
            </a:pPr>
            <a:r>
              <a:rPr lang="en-US" b="1" dirty="0" smtClean="0"/>
              <a:t>Affect Display- </a:t>
            </a:r>
            <a:r>
              <a:rPr lang="en-US" dirty="0" smtClean="0"/>
              <a:t>A gesture that communicates emotion</a:t>
            </a:r>
          </a:p>
          <a:p>
            <a:pPr marL="109728" indent="0">
              <a:buNone/>
            </a:pPr>
            <a:r>
              <a:rPr lang="en-US" b="1" dirty="0" smtClean="0"/>
              <a:t>Regulator- </a:t>
            </a:r>
            <a:r>
              <a:rPr lang="en-US" dirty="0" smtClean="0"/>
              <a:t>A gesture that controls the flow of conversation.</a:t>
            </a:r>
          </a:p>
          <a:p>
            <a:pPr marL="109728" indent="0">
              <a:buNone/>
            </a:pPr>
            <a:r>
              <a:rPr lang="en-US" b="1" dirty="0" smtClean="0"/>
              <a:t>Adaptor-</a:t>
            </a:r>
            <a:r>
              <a:rPr lang="en-US" dirty="0" smtClean="0"/>
              <a:t> A gesture used to satisfy a personal need. </a:t>
            </a:r>
          </a:p>
          <a:p>
            <a:pPr marL="109728" indent="0">
              <a:buNone/>
            </a:pPr>
            <a:r>
              <a:rPr lang="en-US" dirty="0" smtClean="0"/>
              <a:t>Self-adaptor and Other-adaptor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4. Touch Behaviors</a:t>
            </a:r>
          </a:p>
          <a:p>
            <a:pPr marL="109728" indent="0">
              <a:buNone/>
            </a:pPr>
            <a:r>
              <a:rPr lang="en-US" b="1" dirty="0" smtClean="0"/>
              <a:t>Haptics-</a:t>
            </a:r>
            <a:r>
              <a:rPr lang="en-US" dirty="0" smtClean="0"/>
              <a:t> the study of how people use touch to communicate.</a:t>
            </a:r>
          </a:p>
          <a:p>
            <a:pPr marL="109728" indent="0">
              <a:buNone/>
            </a:pPr>
            <a:r>
              <a:rPr lang="en-US" b="1" dirty="0" smtClean="0"/>
              <a:t>Affectionate Touch- </a:t>
            </a:r>
            <a:r>
              <a:rPr lang="en-US" dirty="0" smtClean="0"/>
              <a:t>sharing of affection (hugging, kissing, handholding)</a:t>
            </a:r>
          </a:p>
          <a:p>
            <a:pPr marL="109728" indent="0">
              <a:buNone/>
            </a:pPr>
            <a:r>
              <a:rPr lang="en-US" dirty="0" smtClean="0"/>
              <a:t>-contributes to our physical and mental well-being</a:t>
            </a:r>
          </a:p>
          <a:p>
            <a:pPr marL="109728" indent="0">
              <a:buNone/>
            </a:pPr>
            <a:r>
              <a:rPr lang="en-US" b="1" dirty="0" smtClean="0"/>
              <a:t>Caregiving Touch- </a:t>
            </a:r>
            <a:r>
              <a:rPr lang="en-US" dirty="0" smtClean="0"/>
              <a:t>does not reflect any affection or positive emotion (haircut, massage)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Power and Control Touch</a:t>
            </a:r>
          </a:p>
          <a:p>
            <a:pPr marL="109728" indent="0">
              <a:buNone/>
            </a:pPr>
            <a:r>
              <a:rPr lang="en-US" dirty="0" smtClean="0"/>
              <a:t>-used to exert power over another person’s behavior. </a:t>
            </a:r>
          </a:p>
          <a:p>
            <a:pPr marL="109728" indent="0">
              <a:buNone/>
            </a:pPr>
            <a:r>
              <a:rPr lang="en-US" dirty="0" smtClean="0"/>
              <a:t>Can be used in a friendly and helpful manner or to control someone’s behavior against their wishes. </a:t>
            </a:r>
          </a:p>
          <a:p>
            <a:pPr marL="109728" indent="0">
              <a:buNone/>
            </a:pPr>
            <a:r>
              <a:rPr lang="en-US" dirty="0" smtClean="0"/>
              <a:t>TSA screenings, police officer pat-down, etc..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Aggressive Touch- </a:t>
            </a:r>
            <a:r>
              <a:rPr lang="en-US" dirty="0" smtClean="0"/>
              <a:t>done to inflict physical harm</a:t>
            </a:r>
          </a:p>
          <a:p>
            <a:pPr marL="109728" indent="0">
              <a:buNone/>
            </a:pPr>
            <a:r>
              <a:rPr lang="en-US" dirty="0" smtClean="0"/>
              <a:t>-Men are more likely to be victims of violence from a stranger</a:t>
            </a:r>
          </a:p>
          <a:p>
            <a:pPr marL="109728" indent="0">
              <a:buNone/>
            </a:pPr>
            <a:r>
              <a:rPr lang="en-US" dirty="0" smtClean="0"/>
              <a:t>-Women are more likely to be victims of violence form a relational partner (spouse)</a:t>
            </a:r>
          </a:p>
          <a:p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Ritualistic Touch- </a:t>
            </a:r>
            <a:r>
              <a:rPr lang="en-US" dirty="0" smtClean="0"/>
              <a:t>we do these as part of a custom or tradition.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5. Vocal Behaviors</a:t>
            </a:r>
          </a:p>
          <a:p>
            <a:pPr marL="109728" indent="0">
              <a:buNone/>
            </a:pPr>
            <a:r>
              <a:rPr lang="en-US" b="1" dirty="0" smtClean="0"/>
              <a:t>Vocalics-</a:t>
            </a:r>
            <a:r>
              <a:rPr lang="en-US" dirty="0" smtClean="0"/>
              <a:t> characteristics of the voice</a:t>
            </a:r>
          </a:p>
          <a:p>
            <a:pPr marL="109728" indent="0">
              <a:buNone/>
            </a:pPr>
            <a:r>
              <a:rPr lang="en-US" dirty="0" smtClean="0"/>
              <a:t>Vocalics are </a:t>
            </a:r>
            <a:r>
              <a:rPr lang="en-US" b="1" dirty="0" smtClean="0"/>
              <a:t>paralanguage- </a:t>
            </a:r>
            <a:r>
              <a:rPr lang="en-US" dirty="0" smtClean="0"/>
              <a:t>vocalic behaviors that go along with verbal behavior to convey meaning. </a:t>
            </a:r>
          </a:p>
          <a:p>
            <a:pPr marL="109728" indent="0" algn="ctr">
              <a:buNone/>
            </a:pPr>
            <a:r>
              <a:rPr lang="en-US" b="1" dirty="0" smtClean="0"/>
              <a:t>9 Characteristics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Channels of Nonverbal Communication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1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/>
              <a:t>9 Characteristics</a:t>
            </a:r>
          </a:p>
          <a:p>
            <a:pPr marL="109728" indent="0">
              <a:buNone/>
            </a:pPr>
            <a:r>
              <a:rPr lang="en-US" b="1" dirty="0"/>
              <a:t>1. Pitch- </a:t>
            </a:r>
            <a:r>
              <a:rPr lang="en-US" dirty="0"/>
              <a:t>how high or deep it sounds</a:t>
            </a:r>
          </a:p>
          <a:p>
            <a:pPr marL="109728" indent="0">
              <a:buNone/>
            </a:pPr>
            <a:r>
              <a:rPr lang="en-US" b="1" dirty="0"/>
              <a:t>2. </a:t>
            </a:r>
            <a:r>
              <a:rPr lang="en-US" b="1" dirty="0" smtClean="0"/>
              <a:t>Inflection- </a:t>
            </a:r>
            <a:r>
              <a:rPr lang="en-US" dirty="0" smtClean="0"/>
              <a:t>variation in pitch</a:t>
            </a:r>
          </a:p>
          <a:p>
            <a:pPr marL="109728" indent="0">
              <a:buNone/>
            </a:pPr>
            <a:r>
              <a:rPr lang="en-US" b="1" dirty="0" smtClean="0"/>
              <a:t>Monotone- </a:t>
            </a:r>
            <a:r>
              <a:rPr lang="en-US" dirty="0" smtClean="0"/>
              <a:t>little inflection </a:t>
            </a:r>
          </a:p>
          <a:p>
            <a:pPr marL="109728" indent="0">
              <a:buNone/>
            </a:pPr>
            <a:r>
              <a:rPr lang="en-US" b="1" dirty="0" smtClean="0"/>
              <a:t>Expressive- </a:t>
            </a:r>
            <a:r>
              <a:rPr lang="en-US" dirty="0" smtClean="0"/>
              <a:t>high amount of inflection</a:t>
            </a:r>
          </a:p>
          <a:p>
            <a:pPr marL="109728" indent="0">
              <a:buNone/>
            </a:pPr>
            <a:r>
              <a:rPr lang="en-US" b="1" dirty="0" smtClean="0"/>
              <a:t>3. Volume</a:t>
            </a:r>
          </a:p>
          <a:p>
            <a:pPr marL="109728" indent="0">
              <a:buNone/>
            </a:pPr>
            <a:r>
              <a:rPr lang="en-US" b="1" dirty="0" smtClean="0"/>
              <a:t>4. Rate- </a:t>
            </a:r>
            <a:r>
              <a:rPr lang="en-US" dirty="0" smtClean="0"/>
              <a:t>can be a clue to deception</a:t>
            </a:r>
          </a:p>
          <a:p>
            <a:pPr marL="109728" indent="0">
              <a:buNone/>
            </a:pPr>
            <a:r>
              <a:rPr lang="en-US" b="1" dirty="0" smtClean="0"/>
              <a:t>5. Filler words- </a:t>
            </a:r>
            <a:r>
              <a:rPr lang="en-US" dirty="0" smtClean="0"/>
              <a:t>“ummm” or “er” can be a clue to deception</a:t>
            </a:r>
          </a:p>
          <a:p>
            <a:pPr marL="109728" indent="0">
              <a:buNone/>
            </a:pPr>
            <a:r>
              <a:rPr lang="en-US" b="1" dirty="0" smtClean="0"/>
              <a:t>6. Pronunciation</a:t>
            </a:r>
          </a:p>
          <a:p>
            <a:pPr marL="109728" indent="0">
              <a:buNone/>
            </a:pPr>
            <a:r>
              <a:rPr lang="en-US" b="1" dirty="0" smtClean="0"/>
              <a:t>7. Articulation(enunciation)</a:t>
            </a:r>
          </a:p>
          <a:p>
            <a:pPr marL="109728" indent="0">
              <a:buNone/>
            </a:pPr>
            <a:r>
              <a:rPr lang="en-US" b="1" dirty="0" smtClean="0"/>
              <a:t>8. Accent</a:t>
            </a:r>
          </a:p>
          <a:p>
            <a:pPr marL="109728" indent="0">
              <a:buNone/>
            </a:pPr>
            <a:r>
              <a:rPr lang="en-US" b="1" dirty="0" smtClean="0"/>
              <a:t>9. Silence- </a:t>
            </a:r>
            <a:r>
              <a:rPr lang="en-US" dirty="0" smtClean="0"/>
              <a:t>helps to convey meaning in conversations</a:t>
            </a:r>
          </a:p>
          <a:p>
            <a:pPr marL="109728" indent="0">
              <a:buNone/>
            </a:pPr>
            <a:r>
              <a:rPr lang="en-US" dirty="0" smtClean="0"/>
              <a:t>-silent treatment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6. The Use of Smell</a:t>
            </a:r>
          </a:p>
          <a:p>
            <a:pPr marL="109728" indent="0">
              <a:buNone/>
            </a:pPr>
            <a:r>
              <a:rPr lang="en-US" b="1" dirty="0" smtClean="0"/>
              <a:t>Olfactics- </a:t>
            </a:r>
            <a:r>
              <a:rPr lang="en-US" dirty="0" smtClean="0"/>
              <a:t>the study of the sense of smell.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/>
              <a:t>Olfactic association- </a:t>
            </a:r>
            <a:r>
              <a:rPr lang="en-US" dirty="0" smtClean="0"/>
              <a:t>tendency of odors to bring to mind specific memories.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-can affect our mood and behavior depending on the memory it conveys </a:t>
            </a:r>
          </a:p>
          <a:p>
            <a:pPr marL="109728" indent="0">
              <a:buNone/>
            </a:pPr>
            <a:r>
              <a:rPr lang="en-US" dirty="0" smtClean="0"/>
              <a:t>Sexual Attraction- the way a person smells affects their attractiveness</a:t>
            </a:r>
          </a:p>
          <a:p>
            <a:pPr marL="109728" indent="0">
              <a:buNone/>
            </a:pPr>
            <a:r>
              <a:rPr lang="en-US" dirty="0" smtClean="0"/>
              <a:t>-We are attracted to those whose body scent is most different than our own</a:t>
            </a:r>
          </a:p>
          <a:p>
            <a:pPr marL="109728" indent="0">
              <a:buNone/>
            </a:pPr>
            <a:r>
              <a:rPr lang="en-US" dirty="0" smtClean="0"/>
              <a:t>-similar “scented” people can indicate similar genes, which can lead to abnormal children</a:t>
            </a:r>
          </a:p>
          <a:p>
            <a:pPr marL="109728" indent="0">
              <a:buNone/>
            </a:pPr>
            <a:r>
              <a:rPr lang="en-US" dirty="0" smtClean="0"/>
              <a:t>      -we do not consciously do this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8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7. The Use of Space</a:t>
            </a:r>
          </a:p>
          <a:p>
            <a:pPr marL="109728" indent="0">
              <a:buNone/>
            </a:pPr>
            <a:r>
              <a:rPr lang="en-US" b="1" dirty="0" smtClean="0"/>
              <a:t>Proxemics-</a:t>
            </a:r>
            <a:r>
              <a:rPr lang="en-US" dirty="0" smtClean="0"/>
              <a:t> the study of spatial use</a:t>
            </a:r>
          </a:p>
          <a:p>
            <a:pPr marL="109728" indent="0" algn="ctr">
              <a:buNone/>
            </a:pPr>
            <a:r>
              <a:rPr lang="en-US" b="1" dirty="0" smtClean="0"/>
              <a:t>4 Spatial Zones</a:t>
            </a:r>
          </a:p>
          <a:p>
            <a:pPr marL="109728" indent="0">
              <a:buNone/>
            </a:pPr>
            <a:r>
              <a:rPr lang="en-US" b="1" dirty="0" smtClean="0"/>
              <a:t>1. Intimate Distance- </a:t>
            </a:r>
            <a:r>
              <a:rPr lang="en-US" dirty="0" smtClean="0"/>
              <a:t>distance most people in western cultures maintain with an intimate partner-0 to 1.5 feet</a:t>
            </a:r>
          </a:p>
          <a:p>
            <a:pPr marL="109728" indent="0">
              <a:buNone/>
            </a:pPr>
            <a:r>
              <a:rPr lang="en-US" b="1" dirty="0" smtClean="0"/>
              <a:t>2. Personal Distance- </a:t>
            </a:r>
            <a:r>
              <a:rPr lang="en-US" dirty="0" smtClean="0"/>
              <a:t>distance “” maintain with friend and relatives-1.5 to 4 feet</a:t>
            </a:r>
          </a:p>
          <a:p>
            <a:pPr marL="109728" indent="0">
              <a:buNone/>
            </a:pPr>
            <a:r>
              <a:rPr lang="en-US" b="1" dirty="0" smtClean="0"/>
              <a:t>3. Social Distance- </a:t>
            </a:r>
            <a:r>
              <a:rPr lang="en-US" dirty="0" smtClean="0"/>
              <a:t>distance most “” maintain with casual acquaintances- 4 to 12 feet</a:t>
            </a:r>
          </a:p>
          <a:p>
            <a:pPr marL="109728" indent="0">
              <a:buNone/>
            </a:pPr>
            <a:r>
              <a:rPr lang="en-US" b="1" dirty="0" smtClean="0"/>
              <a:t>4. Public Distance- </a:t>
            </a:r>
            <a:r>
              <a:rPr lang="en-US" dirty="0" smtClean="0"/>
              <a:t>distance most “” maintain with public figures during a peformance12 to 25 feet depending on the circumstance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1. Nonverbal communication is present in most interpersonal conversations. </a:t>
            </a:r>
          </a:p>
          <a:p>
            <a:pPr marL="109728" indent="0">
              <a:buNone/>
            </a:pPr>
            <a:r>
              <a:rPr lang="en-US" dirty="0" smtClean="0"/>
              <a:t>-facial expressions- smiles, frowns, eye movements, etc..</a:t>
            </a:r>
          </a:p>
          <a:p>
            <a:pPr marL="109728" indent="0">
              <a:buNone/>
            </a:pPr>
            <a:r>
              <a:rPr lang="en-US" dirty="0" smtClean="0"/>
              <a:t>-tone of voice plays a key role</a:t>
            </a:r>
          </a:p>
          <a:p>
            <a:pPr marL="109728" indent="0">
              <a:buNone/>
            </a:pPr>
            <a:r>
              <a:rPr lang="en-US" dirty="0" smtClean="0"/>
              <a:t>-how fast, loud, and even the accent a person uses can tell us a lot</a:t>
            </a:r>
          </a:p>
          <a:p>
            <a:pPr marL="109728" indent="0">
              <a:buNone/>
            </a:pPr>
            <a:r>
              <a:rPr lang="en-US" dirty="0" smtClean="0"/>
              <a:t>-Even in CMC we can still use nonverbal cues</a:t>
            </a:r>
          </a:p>
          <a:p>
            <a:pPr marL="109728" indent="0">
              <a:buNone/>
            </a:pPr>
            <a:r>
              <a:rPr lang="en-US" dirty="0" smtClean="0"/>
              <a:t>-Emoticons-Textual representations of facial expressions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8. Physical Appearance</a:t>
            </a:r>
          </a:p>
          <a:p>
            <a:pPr marL="109728" indent="0">
              <a:buNone/>
            </a:pPr>
            <a:r>
              <a:rPr lang="en-US" dirty="0" smtClean="0"/>
              <a:t>If someone looks</a:t>
            </a:r>
            <a:r>
              <a:rPr lang="en-US" b="1" dirty="0" smtClean="0"/>
              <a:t> </a:t>
            </a:r>
            <a:r>
              <a:rPr lang="en-US" b="1" i="1" dirty="0" smtClean="0"/>
              <a:t>good</a:t>
            </a:r>
            <a:r>
              <a:rPr lang="en-US" b="1" dirty="0" smtClean="0"/>
              <a:t> </a:t>
            </a:r>
            <a:r>
              <a:rPr lang="en-US" dirty="0" smtClean="0"/>
              <a:t>we assume they are </a:t>
            </a:r>
            <a:r>
              <a:rPr lang="en-US" b="1" i="1" dirty="0" smtClean="0"/>
              <a:t>good</a:t>
            </a: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Halo Effect- </a:t>
            </a:r>
            <a:r>
              <a:rPr lang="en-US" dirty="0" smtClean="0"/>
              <a:t>the tendency to attribute positive qualities to physically attractive people. </a:t>
            </a:r>
          </a:p>
          <a:p>
            <a:pPr marL="109728" indent="0">
              <a:buNone/>
            </a:pPr>
            <a:r>
              <a:rPr lang="en-US" dirty="0" smtClean="0"/>
              <a:t>-have higher self-esteem</a:t>
            </a:r>
          </a:p>
          <a:p>
            <a:pPr marL="109728" indent="0">
              <a:buNone/>
            </a:pPr>
            <a:r>
              <a:rPr lang="en-US" dirty="0" smtClean="0"/>
              <a:t>-more lenient toward attractive criminal defendants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9. The Use of Time</a:t>
            </a:r>
          </a:p>
          <a:p>
            <a:pPr marL="109728" indent="0">
              <a:buNone/>
            </a:pPr>
            <a:r>
              <a:rPr lang="en-US" b="1" dirty="0" smtClean="0"/>
              <a:t>Chronemics-</a:t>
            </a:r>
            <a:r>
              <a:rPr lang="en-US" dirty="0" smtClean="0"/>
              <a:t> the way people use time. </a:t>
            </a:r>
          </a:p>
          <a:p>
            <a:pPr marL="109728" indent="0">
              <a:buNone/>
            </a:pPr>
            <a:r>
              <a:rPr lang="en-US" dirty="0" smtClean="0"/>
              <a:t>-giving or not giving time to others sends a signal</a:t>
            </a:r>
          </a:p>
          <a:p>
            <a:pPr marL="109728" indent="0">
              <a:buNone/>
            </a:pPr>
            <a:r>
              <a:rPr lang="en-US" dirty="0" smtClean="0"/>
              <a:t>“I don’t have time for that”, “I don’t want to waste my time”</a:t>
            </a:r>
          </a:p>
          <a:p>
            <a:pPr marL="109728" indent="0">
              <a:buNone/>
            </a:pPr>
            <a:r>
              <a:rPr lang="en-US" dirty="0" smtClean="0"/>
              <a:t>-More powerful individuals keep others waiting</a:t>
            </a:r>
          </a:p>
          <a:p>
            <a:pPr marL="109728" indent="0">
              <a:buNone/>
            </a:pPr>
            <a:r>
              <a:rPr lang="en-US" dirty="0" smtClean="0"/>
              <a:t>-Their </a:t>
            </a:r>
            <a:r>
              <a:rPr lang="en-US" b="1" i="1" dirty="0" smtClean="0"/>
              <a:t>time</a:t>
            </a:r>
            <a:r>
              <a:rPr lang="en-US" i="1" dirty="0" smtClean="0"/>
              <a:t> </a:t>
            </a:r>
            <a:r>
              <a:rPr lang="en-US" dirty="0" smtClean="0"/>
              <a:t>is more valuable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10. The Use of Artifacts</a:t>
            </a:r>
          </a:p>
          <a:p>
            <a:pPr marL="109728" indent="0">
              <a:buNone/>
            </a:pPr>
            <a:r>
              <a:rPr lang="en-US" b="1" dirty="0" smtClean="0"/>
              <a:t>Artifact- </a:t>
            </a:r>
            <a:r>
              <a:rPr lang="en-US" dirty="0" smtClean="0"/>
              <a:t>an object or visual feature of an environment with communicative value</a:t>
            </a:r>
          </a:p>
          <a:p>
            <a:pPr marL="109728" indent="0">
              <a:buNone/>
            </a:pPr>
            <a:r>
              <a:rPr lang="en-US" dirty="0" smtClean="0"/>
              <a:t>How we arrange our work or living spaces have an affect on us. </a:t>
            </a:r>
          </a:p>
          <a:p>
            <a:pPr marL="109728" indent="0">
              <a:buNone/>
            </a:pPr>
            <a:r>
              <a:rPr lang="en-US" dirty="0" smtClean="0"/>
              <a:t>-can promote or inhibit personal interaction</a:t>
            </a:r>
          </a:p>
          <a:p>
            <a:pPr marL="109728" indent="0">
              <a:buNone/>
            </a:pPr>
            <a:r>
              <a:rPr lang="en-US" dirty="0" smtClean="0"/>
              <a:t>Colors can also affect our mood</a:t>
            </a:r>
          </a:p>
          <a:p>
            <a:pPr marL="109728" indent="0">
              <a:buNone/>
            </a:pPr>
            <a:r>
              <a:rPr lang="en-US" dirty="0" smtClean="0"/>
              <a:t>Warm colors- can be arousing</a:t>
            </a:r>
          </a:p>
          <a:p>
            <a:pPr marL="109728" indent="0">
              <a:buNone/>
            </a:pPr>
            <a:r>
              <a:rPr lang="en-US" dirty="0" smtClean="0"/>
              <a:t>Cool colors- have calming effects</a:t>
            </a:r>
          </a:p>
          <a:p>
            <a:pPr marL="109728" indent="0">
              <a:buNone/>
            </a:pPr>
            <a:r>
              <a:rPr lang="en-US" dirty="0" smtClean="0"/>
              <a:t>-formed early in our human history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Channels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1. Culture Influences Nonverbal Communication</a:t>
            </a:r>
          </a:p>
          <a:p>
            <a:pPr marL="109728" indent="0">
              <a:buNone/>
            </a:pPr>
            <a:r>
              <a:rPr lang="en-US" b="1" dirty="0" smtClean="0"/>
              <a:t>Emblems-</a:t>
            </a:r>
            <a:r>
              <a:rPr lang="en-US" dirty="0" smtClean="0"/>
              <a:t> specific messages that an emblem symbolizes often vary by culture. </a:t>
            </a:r>
          </a:p>
          <a:p>
            <a:pPr marL="109728" indent="0">
              <a:buNone/>
            </a:pPr>
            <a:r>
              <a:rPr lang="en-US" dirty="0" smtClean="0"/>
              <a:t>-A-OK, thumbs up, crossed fingers mean different things in different cultures</a:t>
            </a:r>
          </a:p>
          <a:p>
            <a:pPr marL="109728" indent="0">
              <a:buNone/>
            </a:pPr>
            <a:r>
              <a:rPr lang="en-US" b="1" dirty="0" smtClean="0"/>
              <a:t>Affect Displays- </a:t>
            </a:r>
            <a:r>
              <a:rPr lang="en-US" dirty="0" smtClean="0"/>
              <a:t>displays of affect (emotion) are specific to certain cultures</a:t>
            </a:r>
          </a:p>
          <a:p>
            <a:pPr marL="109728" indent="0">
              <a:buNone/>
            </a:pPr>
            <a:r>
              <a:rPr lang="en-US" dirty="0" smtClean="0"/>
              <a:t>Personal Distance, Eye Contact, Facial Displays of Emotion, Greeting Behavior, Time Orientations, Touch</a:t>
            </a:r>
          </a:p>
          <a:p>
            <a:pPr marL="109728" indent="0">
              <a:buNone/>
            </a:pPr>
            <a:r>
              <a:rPr lang="en-US" b="1" dirty="0" smtClean="0"/>
              <a:t>1. High-contact culture</a:t>
            </a:r>
            <a:r>
              <a:rPr lang="en-US" dirty="0" smtClean="0"/>
              <a:t>-touch each other more- France, Mexico, and Greece</a:t>
            </a:r>
          </a:p>
          <a:p>
            <a:pPr marL="109728" indent="0">
              <a:buNone/>
            </a:pPr>
            <a:r>
              <a:rPr lang="en-US" b="1" dirty="0" smtClean="0"/>
              <a:t>2. Low-contact culture</a:t>
            </a:r>
            <a:r>
              <a:rPr lang="en-US" dirty="0" smtClean="0"/>
              <a:t>-touch each other less- Japan, Sweden Finland</a:t>
            </a:r>
          </a:p>
          <a:p>
            <a:r>
              <a:rPr lang="en-US" dirty="0" smtClean="0"/>
              <a:t>Vocalics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Culture Sex and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b="1" dirty="0" smtClean="0"/>
              <a:t>2. Sex/Gender Influences Nonverbal Communication</a:t>
            </a:r>
          </a:p>
          <a:p>
            <a:pPr marL="109728" indent="0">
              <a:buNone/>
            </a:pPr>
            <a:r>
              <a:rPr lang="en-US" b="1" dirty="0" smtClean="0"/>
              <a:t>Emotional Expressiveness</a:t>
            </a:r>
          </a:p>
          <a:p>
            <a:pPr marL="109728" indent="0">
              <a:buNone/>
            </a:pPr>
            <a:r>
              <a:rPr lang="en-US" dirty="0" smtClean="0"/>
              <a:t>-women express more joy, affection, sadness, and depression</a:t>
            </a:r>
          </a:p>
          <a:p>
            <a:pPr marL="109728" indent="0">
              <a:buNone/>
            </a:pPr>
            <a:r>
              <a:rPr lang="en-US" dirty="0" smtClean="0"/>
              <a:t>-men express more anger, some studies disagree though</a:t>
            </a:r>
          </a:p>
          <a:p>
            <a:pPr marL="109728" indent="0">
              <a:buNone/>
            </a:pPr>
            <a:r>
              <a:rPr lang="en-US" b="1" dirty="0" smtClean="0"/>
              <a:t>Eye Contact-</a:t>
            </a:r>
          </a:p>
          <a:p>
            <a:pPr marL="109728" indent="0">
              <a:buNone/>
            </a:pPr>
            <a:r>
              <a:rPr lang="en-US" dirty="0" smtClean="0"/>
              <a:t>-women engage in more eye contact than men</a:t>
            </a:r>
          </a:p>
          <a:p>
            <a:pPr marL="109728" indent="0">
              <a:buNone/>
            </a:pPr>
            <a:r>
              <a:rPr lang="en-US" dirty="0" smtClean="0"/>
              <a:t>-male-male pairs use little eye contact</a:t>
            </a:r>
          </a:p>
          <a:p>
            <a:pPr marL="109728" indent="0">
              <a:buNone/>
            </a:pPr>
            <a:r>
              <a:rPr lang="en-US" dirty="0" smtClean="0"/>
              <a:t>-female-female pairs have a lot of eye contact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Culture Sex and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 smtClean="0"/>
              <a:t>Personal Space</a:t>
            </a:r>
          </a:p>
          <a:p>
            <a:pPr marL="109728" indent="0">
              <a:buNone/>
            </a:pPr>
            <a:r>
              <a:rPr lang="en-US" dirty="0" smtClean="0"/>
              <a:t>-women are approached more closely, give way more, stand and sit closer to each other, and tolerate more violations of personal space</a:t>
            </a:r>
          </a:p>
          <a:p>
            <a:pPr marL="109728" indent="0">
              <a:buNone/>
            </a:pPr>
            <a:r>
              <a:rPr lang="en-US" dirty="0" smtClean="0"/>
              <a:t>-men are more likely to violate a woman’s personal space</a:t>
            </a:r>
          </a:p>
          <a:p>
            <a:pPr marL="109728" indent="0">
              <a:buNone/>
            </a:pPr>
            <a:r>
              <a:rPr lang="en-US" b="1" dirty="0" smtClean="0"/>
              <a:t>Vocalics-</a:t>
            </a:r>
            <a:r>
              <a:rPr lang="en-US" dirty="0" smtClean="0"/>
              <a:t> Men have a lower pitch</a:t>
            </a:r>
          </a:p>
          <a:p>
            <a:pPr marL="109728" indent="0">
              <a:buNone/>
            </a:pPr>
            <a:r>
              <a:rPr lang="en-US" dirty="0" smtClean="0"/>
              <a:t>-men have a larger vocal box</a:t>
            </a:r>
          </a:p>
          <a:p>
            <a:pPr marL="109728" indent="0">
              <a:buNone/>
            </a:pPr>
            <a:r>
              <a:rPr lang="en-US" dirty="0" smtClean="0"/>
              <a:t>-men use more filler words and pauses while speaking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Culture Sex and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Touch</a:t>
            </a:r>
          </a:p>
          <a:p>
            <a:pPr marL="109728" indent="0">
              <a:buNone/>
            </a:pPr>
            <a:r>
              <a:rPr lang="en-US" dirty="0" smtClean="0"/>
              <a:t>-Men initiate touch more</a:t>
            </a:r>
          </a:p>
          <a:p>
            <a:pPr marL="109728" indent="0">
              <a:buNone/>
            </a:pPr>
            <a:r>
              <a:rPr lang="en-US" dirty="0" smtClean="0"/>
              <a:t>-women touch each other more than </a:t>
            </a:r>
            <a:r>
              <a:rPr lang="en-US" dirty="0" smtClean="0"/>
              <a:t>men </a:t>
            </a:r>
            <a:r>
              <a:rPr lang="en-US" dirty="0" smtClean="0"/>
              <a:t>do</a:t>
            </a:r>
          </a:p>
          <a:p>
            <a:pPr marL="109728" indent="0" algn="ctr">
              <a:buNone/>
            </a:pPr>
            <a:r>
              <a:rPr lang="en-US" b="1" dirty="0" smtClean="0"/>
              <a:t>Appearance</a:t>
            </a:r>
          </a:p>
          <a:p>
            <a:pPr marL="109728" indent="0">
              <a:buNone/>
            </a:pPr>
            <a:r>
              <a:rPr lang="en-US" dirty="0" smtClean="0"/>
              <a:t>-Cosmetic use is more common for women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Culture Sex and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b="1" dirty="0" smtClean="0"/>
              <a:t>Be Sensitive to Nonverbal Messages</a:t>
            </a:r>
          </a:p>
          <a:p>
            <a:pPr marL="109728" indent="0">
              <a:buNone/>
            </a:pPr>
            <a:r>
              <a:rPr lang="en-US" dirty="0" smtClean="0"/>
              <a:t>-pay attention to facial expressions</a:t>
            </a:r>
          </a:p>
          <a:p>
            <a:pPr marL="109728" indent="0">
              <a:buNone/>
            </a:pPr>
            <a:r>
              <a:rPr lang="en-US" dirty="0" smtClean="0"/>
              <a:t>-remember two-thirds of communication is being conveyed through nonverbal behaviors</a:t>
            </a:r>
          </a:p>
          <a:p>
            <a:pPr marL="109728" indent="0">
              <a:buNone/>
            </a:pPr>
            <a:r>
              <a:rPr lang="en-US" dirty="0" smtClean="0"/>
              <a:t>-Note tone, body movement, these are relevant to dominance and DECEPTION</a:t>
            </a:r>
          </a:p>
          <a:p>
            <a:pPr marL="109728" indent="0">
              <a:buNone/>
            </a:pPr>
            <a:r>
              <a:rPr lang="en-US" dirty="0" smtClean="0"/>
              <a:t>Decipher the meaning of nonverbal messages</a:t>
            </a:r>
          </a:p>
          <a:p>
            <a:pPr marL="109728" indent="0">
              <a:buNone/>
            </a:pPr>
            <a:r>
              <a:rPr lang="en-US" dirty="0" smtClean="0"/>
              <a:t>-Be aware of the situation</a:t>
            </a:r>
          </a:p>
          <a:p>
            <a:pPr marL="109728" indent="0">
              <a:buNone/>
            </a:pPr>
            <a:r>
              <a:rPr lang="en-US" dirty="0" smtClean="0"/>
              <a:t>-Keep culture in mind</a:t>
            </a:r>
          </a:p>
          <a:p>
            <a:pPr marL="109728" indent="0">
              <a:buNone/>
            </a:pPr>
            <a:r>
              <a:rPr lang="en-US" dirty="0" smtClean="0"/>
              <a:t>-Ask for clarification</a:t>
            </a:r>
          </a:p>
          <a:p>
            <a:pPr marL="109728" indent="0">
              <a:buNone/>
            </a:pPr>
            <a:r>
              <a:rPr lang="en-US" dirty="0" smtClean="0"/>
              <a:t>-Learn from others</a:t>
            </a:r>
          </a:p>
          <a:p>
            <a:pPr marL="109728" indent="0">
              <a:buNone/>
            </a:pPr>
            <a:r>
              <a:rPr lang="en-US" dirty="0" smtClean="0"/>
              <a:t>-Practice being expressive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Your Nonverbal Communication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2. Nonverbal Communication often conveys more information than verbal communication</a:t>
            </a:r>
          </a:p>
          <a:p>
            <a:pPr marL="109728" indent="0">
              <a:buNone/>
            </a:pPr>
            <a:r>
              <a:rPr lang="en-US" dirty="0" smtClean="0"/>
              <a:t>-93% of meaning is transmitted nonverbally</a:t>
            </a:r>
          </a:p>
          <a:p>
            <a:pPr marL="109728" indent="0">
              <a:buNone/>
            </a:pPr>
            <a:r>
              <a:rPr lang="en-US" dirty="0" smtClean="0"/>
              <a:t>-90% of communication being nonverbal is b*&amp;^*&amp;%t (Dr. Patterson)</a:t>
            </a:r>
          </a:p>
          <a:p>
            <a:pPr marL="109728" indent="0">
              <a:buNone/>
            </a:pPr>
            <a:r>
              <a:rPr lang="en-US" dirty="0" smtClean="0"/>
              <a:t>-100% of communication is transmitted nonverbally</a:t>
            </a:r>
          </a:p>
          <a:p>
            <a:pPr marL="109728" indent="0">
              <a:buNone/>
            </a:pPr>
            <a:r>
              <a:rPr lang="en-US" dirty="0" smtClean="0"/>
              <a:t>65-70% of meaning comes from nonverbal clues</a:t>
            </a:r>
          </a:p>
          <a:p>
            <a:pPr marL="109728" indent="0">
              <a:buNone/>
            </a:pPr>
            <a:r>
              <a:rPr lang="en-US" dirty="0" smtClean="0"/>
              <a:t>We utilize nonverbal channels to send these signals</a:t>
            </a:r>
          </a:p>
          <a:p>
            <a:pPr marL="109728" indent="0">
              <a:buNone/>
            </a:pPr>
            <a:r>
              <a:rPr lang="en-US" b="1" dirty="0" smtClean="0"/>
              <a:t>Nonverbal Channels- </a:t>
            </a:r>
            <a:r>
              <a:rPr lang="en-US" dirty="0" smtClean="0"/>
              <a:t>the various behavioral forms that nonverbal communication takes</a:t>
            </a:r>
          </a:p>
          <a:p>
            <a:pPr marL="109728" indent="0">
              <a:buNone/>
            </a:pPr>
            <a:r>
              <a:rPr lang="en-US" dirty="0" smtClean="0"/>
              <a:t>-real smile, intended smile, (guys pay attention)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3. Nonverbal Communication is usually believed over verbal communication. </a:t>
            </a:r>
          </a:p>
          <a:p>
            <a:pPr marL="109728" indent="0">
              <a:buNone/>
            </a:pPr>
            <a:r>
              <a:rPr lang="en-US" dirty="0" smtClean="0"/>
              <a:t>-Do we conflict between what we say and do?</a:t>
            </a:r>
          </a:p>
          <a:p>
            <a:pPr marL="109728" indent="0">
              <a:buNone/>
            </a:pPr>
            <a:r>
              <a:rPr lang="en-US" dirty="0" smtClean="0"/>
              <a:t>A: Yes</a:t>
            </a:r>
          </a:p>
          <a:p>
            <a:pPr marL="109728" indent="0">
              <a:buNone/>
            </a:pPr>
            <a:r>
              <a:rPr lang="en-US" dirty="0" smtClean="0"/>
              <a:t>What one says may be in direct contrast to what they are doing. </a:t>
            </a:r>
          </a:p>
          <a:p>
            <a:pPr marL="109728" indent="0">
              <a:buNone/>
            </a:pPr>
            <a:r>
              <a:rPr lang="en-US" dirty="0" smtClean="0"/>
              <a:t>-a yes smile may be a placating smile intended to keep the receiver “happy” and convey a different message than the sender believes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4. Nonverbal Communication is the primary means of communicating emotion.</a:t>
            </a:r>
          </a:p>
          <a:p>
            <a:pPr marL="109728" indent="0">
              <a:buNone/>
            </a:pPr>
            <a:r>
              <a:rPr lang="en-US" dirty="0" smtClean="0"/>
              <a:t>-Humans are very sensitive to nonverbal emotional cues</a:t>
            </a:r>
          </a:p>
          <a:p>
            <a:pPr marL="109728" indent="0">
              <a:buNone/>
            </a:pPr>
            <a:r>
              <a:rPr lang="en-US" dirty="0" smtClean="0"/>
              <a:t>Emotion is conveyed through 2 channels</a:t>
            </a:r>
          </a:p>
          <a:p>
            <a:pPr marL="109728" indent="0">
              <a:buNone/>
            </a:pPr>
            <a:r>
              <a:rPr lang="en-US" b="1" dirty="0" smtClean="0"/>
              <a:t>1. Facial Expressions</a:t>
            </a:r>
          </a:p>
          <a:p>
            <a:pPr marL="109728" indent="0">
              <a:buNone/>
            </a:pPr>
            <a:r>
              <a:rPr lang="en-US" b="1" dirty="0" smtClean="0"/>
              <a:t>2. Vocal Behaviors</a:t>
            </a:r>
          </a:p>
          <a:p>
            <a:pPr marL="109728" indent="0">
              <a:buNone/>
            </a:pPr>
            <a:r>
              <a:rPr lang="en-US" dirty="0" smtClean="0"/>
              <a:t>Dr. Ekman found </a:t>
            </a:r>
            <a:r>
              <a:rPr lang="en-US" b="1" dirty="0" smtClean="0"/>
              <a:t>6 basic emotions </a:t>
            </a:r>
            <a:r>
              <a:rPr lang="en-US" dirty="0" smtClean="0"/>
              <a:t>that are interpreted similarly across cultures.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1. Happiness	2. Fear	3. Disgust</a:t>
            </a:r>
          </a:p>
          <a:p>
            <a:pPr marL="109728" indent="0">
              <a:buNone/>
            </a:pPr>
            <a:r>
              <a:rPr lang="en-US" dirty="0" smtClean="0"/>
              <a:t>4. Anger	5. Sadness	6. Surprise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Our most basic emotions are interpreted similarly across the world.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Vocal cues are also important when understanding and interpreting a person’s emotions.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We may be more accurate at interpreting emotions through vocal cues than facial expressions.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 smtClean="0"/>
              <a:t>5. Nonverbal Communication Metacommunicates</a:t>
            </a:r>
          </a:p>
          <a:p>
            <a:pPr marL="109728" indent="0">
              <a:buNone/>
            </a:pPr>
            <a:r>
              <a:rPr lang="en-US" b="1" dirty="0" smtClean="0"/>
              <a:t>Metacommunication-</a:t>
            </a:r>
            <a:r>
              <a:rPr lang="en-US" dirty="0" smtClean="0"/>
              <a:t> is communication </a:t>
            </a:r>
            <a:r>
              <a:rPr lang="en-US" i="1" dirty="0" smtClean="0"/>
              <a:t>about</a:t>
            </a:r>
            <a:r>
              <a:rPr lang="en-US" dirty="0" smtClean="0"/>
              <a:t> communication</a:t>
            </a:r>
          </a:p>
          <a:p>
            <a:pPr marL="109728" indent="0">
              <a:buNone/>
            </a:pPr>
            <a:r>
              <a:rPr lang="en-US" dirty="0" smtClean="0"/>
              <a:t>Phrases such as “Let me tell you what I think”</a:t>
            </a:r>
          </a:p>
          <a:p>
            <a:pPr marL="109728" indent="0">
              <a:buNone/>
            </a:pPr>
            <a:r>
              <a:rPr lang="en-US" dirty="0" smtClean="0"/>
              <a:t>“Don’t take this the wrong way” used to help us communicate how we are communicating. </a:t>
            </a:r>
          </a:p>
          <a:p>
            <a:pPr marL="109728" indent="0">
              <a:buNone/>
            </a:pPr>
            <a:r>
              <a:rPr lang="en-US" dirty="0" smtClean="0"/>
              <a:t>Nonverbal behaviors helps us communicate clearly. </a:t>
            </a:r>
            <a:br>
              <a:rPr lang="en-US" dirty="0" smtClean="0"/>
            </a:b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Nature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1. Managing Conversations</a:t>
            </a:r>
          </a:p>
          <a:p>
            <a:pPr marL="109728" indent="0">
              <a:buNone/>
            </a:pPr>
            <a:r>
              <a:rPr lang="en-US" dirty="0" smtClean="0"/>
              <a:t>Inviting Conversations- </a:t>
            </a:r>
            <a:r>
              <a:rPr lang="en-US" b="1" dirty="0" smtClean="0"/>
              <a:t>3 personal cues</a:t>
            </a:r>
          </a:p>
          <a:p>
            <a:pPr marL="109728" indent="0">
              <a:buNone/>
            </a:pPr>
            <a:r>
              <a:rPr lang="en-US" b="1" dirty="0" smtClean="0"/>
              <a:t>1. Personal space</a:t>
            </a:r>
          </a:p>
          <a:p>
            <a:pPr marL="109728" indent="0">
              <a:buNone/>
            </a:pPr>
            <a:r>
              <a:rPr lang="en-US" b="1" dirty="0" smtClean="0"/>
              <a:t>2. Physical Appearance</a:t>
            </a:r>
          </a:p>
          <a:p>
            <a:pPr marL="109728" indent="0">
              <a:buNone/>
            </a:pPr>
            <a:r>
              <a:rPr lang="en-US" b="1" dirty="0" smtClean="0"/>
              <a:t>3. Eye Contact </a:t>
            </a:r>
            <a:r>
              <a:rPr lang="en-US" b="1" dirty="0"/>
              <a:t>*</a:t>
            </a: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-We initiate conversations with individuals who are closer in proximity to us than those who are not. </a:t>
            </a:r>
          </a:p>
          <a:p>
            <a:pPr marL="109728" indent="0">
              <a:buNone/>
            </a:pPr>
            <a:r>
              <a:rPr lang="en-US" dirty="0" smtClean="0"/>
              <a:t>-We engage in conversations with people who are more physically attractive</a:t>
            </a:r>
          </a:p>
          <a:p>
            <a:pPr marL="109728" indent="0">
              <a:buNone/>
            </a:pPr>
            <a:r>
              <a:rPr lang="en-US" dirty="0" smtClean="0"/>
              <a:t>-We engage in conversation with those who make eye contact with us.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Nonverbal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297</TotalTime>
  <Words>2201</Words>
  <Application>Microsoft Office PowerPoint</Application>
  <PresentationFormat>On-screen Show (4:3)</PresentationFormat>
  <Paragraphs>282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Lucida Sans Unicode</vt:lpstr>
      <vt:lpstr>Verdana</vt:lpstr>
      <vt:lpstr>Wingdings 2</vt:lpstr>
      <vt:lpstr>Wingdings 3</vt:lpstr>
      <vt:lpstr>Concourse</vt:lpstr>
      <vt:lpstr>Chapter 6: Nonverbal Communication</vt:lpstr>
      <vt:lpstr>Nature of Nonverbal Communication</vt:lpstr>
      <vt:lpstr>Nature of Nonverbal Communication</vt:lpstr>
      <vt:lpstr>Nature of Nonverbal Communication</vt:lpstr>
      <vt:lpstr>Nature of Nonverbal Communication</vt:lpstr>
      <vt:lpstr>Nature of Nonverbal Communication</vt:lpstr>
      <vt:lpstr>Nature of Nonverbal Communication</vt:lpstr>
      <vt:lpstr>Nature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Functions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10 Channels of Nonverbal Communication</vt:lpstr>
      <vt:lpstr>Culture Sex and Nonverbal Communication</vt:lpstr>
      <vt:lpstr>Culture Sex and Nonverbal Communication</vt:lpstr>
      <vt:lpstr>Culture Sex and Nonverbal Communication</vt:lpstr>
      <vt:lpstr>Culture Sex and Nonverbal Communication</vt:lpstr>
      <vt:lpstr>Improving Your Nonverbal Communication Skills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Nonverbal Communication</dc:title>
  <dc:creator>Ben</dc:creator>
  <cp:lastModifiedBy>bdgtf3</cp:lastModifiedBy>
  <cp:revision>28</cp:revision>
  <cp:lastPrinted>2015-10-07T09:49:52Z</cp:lastPrinted>
  <dcterms:created xsi:type="dcterms:W3CDTF">2014-10-01T00:06:45Z</dcterms:created>
  <dcterms:modified xsi:type="dcterms:W3CDTF">2015-10-13T18:54:55Z</dcterms:modified>
</cp:coreProperties>
</file>