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325CDB-99C6-4993-94F4-0A55793B98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0BEC92-38D0-4B0A-8342-A514506926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7: Listening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7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Competitive Interrupting</a:t>
            </a:r>
          </a:p>
          <a:p>
            <a:pPr marL="109728" indent="0">
              <a:buNone/>
            </a:pPr>
            <a:r>
              <a:rPr lang="en-US" dirty="0" smtClean="0"/>
              <a:t>-using interruptions to take control of a conversation.</a:t>
            </a:r>
          </a:p>
          <a:p>
            <a:pPr marL="109728" indent="0">
              <a:buNone/>
            </a:pPr>
            <a:r>
              <a:rPr lang="en-US" dirty="0" smtClean="0"/>
              <a:t>“can’t get a word in edgewise”</a:t>
            </a:r>
          </a:p>
          <a:p>
            <a:pPr marL="109728" indent="0">
              <a:buNone/>
            </a:pPr>
            <a:r>
              <a:rPr lang="en-US" dirty="0" smtClean="0"/>
              <a:t>-goal is to ensure they are controlling the conversation</a:t>
            </a:r>
          </a:p>
          <a:p>
            <a:pPr marL="109728" indent="0">
              <a:buNone/>
            </a:pPr>
            <a:r>
              <a:rPr lang="en-US" dirty="0" smtClean="0"/>
              <a:t>-domination of the topics</a:t>
            </a:r>
          </a:p>
          <a:p>
            <a:pPr marL="109728" indent="0">
              <a:buNone/>
            </a:pPr>
            <a:r>
              <a:rPr lang="en-US" dirty="0" smtClean="0"/>
              <a:t>-end up creating a “battle of wits” which is in reality a “battle of wills”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Effective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1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Separate what is said from what is not said</a:t>
            </a:r>
          </a:p>
          <a:p>
            <a:pPr marL="109728" indent="0" algn="ctr">
              <a:buNone/>
            </a:pPr>
            <a:r>
              <a:rPr lang="en-US" b="1" dirty="0" smtClean="0"/>
              <a:t>Confirmation bias</a:t>
            </a:r>
          </a:p>
          <a:p>
            <a:pPr marL="109728" indent="0">
              <a:buNone/>
            </a:pPr>
            <a:r>
              <a:rPr lang="en-US" dirty="0" smtClean="0"/>
              <a:t>-the tendency to pay attention only to information that supports one’s values and beliefs while discounting or ignoring information that doesn’t. </a:t>
            </a:r>
          </a:p>
          <a:p>
            <a:pPr marL="109728" indent="0">
              <a:buNone/>
            </a:pPr>
            <a:r>
              <a:rPr lang="en-US" b="1" dirty="0" smtClean="0"/>
              <a:t>Vividness effect</a:t>
            </a:r>
          </a:p>
          <a:p>
            <a:pPr marL="109728" indent="0">
              <a:buNone/>
            </a:pPr>
            <a:r>
              <a:rPr lang="en-US" dirty="0" smtClean="0"/>
              <a:t>-the tendency for dramatic, shocking events to distort one’s perception of reality.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Effective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9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i="1" dirty="0" smtClean="0"/>
              <a:t>Skepticism</a:t>
            </a:r>
          </a:p>
          <a:p>
            <a:pPr marL="109728" indent="0">
              <a:buNone/>
            </a:pPr>
            <a:r>
              <a:rPr lang="en-US" dirty="0" smtClean="0"/>
              <a:t>-the practice of evaluating the evidence for a claim</a:t>
            </a:r>
          </a:p>
          <a:p>
            <a:pPr marL="109728" indent="0">
              <a:buNone/>
            </a:pPr>
            <a:r>
              <a:rPr lang="en-US" dirty="0" smtClean="0"/>
              <a:t>-do not confuse expertise with </a:t>
            </a:r>
            <a:r>
              <a:rPr lang="en-US" dirty="0" smtClean="0"/>
              <a:t>experience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i="1" dirty="0" smtClean="0"/>
              <a:t>Possibility, probability, and certainty</a:t>
            </a:r>
          </a:p>
          <a:p>
            <a:pPr marL="109728" indent="0">
              <a:buNone/>
            </a:pPr>
            <a:r>
              <a:rPr lang="en-US" dirty="0" smtClean="0"/>
              <a:t>Possible- slightest chance it may be true</a:t>
            </a:r>
          </a:p>
          <a:p>
            <a:pPr marL="109728" indent="0">
              <a:buNone/>
            </a:pPr>
            <a:r>
              <a:rPr lang="en-US" dirty="0" smtClean="0"/>
              <a:t>Probability- has greater than 50% chance it will be true</a:t>
            </a:r>
          </a:p>
          <a:p>
            <a:pPr marL="109728" indent="0">
              <a:buNone/>
            </a:pPr>
            <a:r>
              <a:rPr lang="en-US" dirty="0" smtClean="0"/>
              <a:t>Certainty- 100% it is true</a:t>
            </a:r>
          </a:p>
          <a:p>
            <a:pPr marL="109728" indent="0">
              <a:buNone/>
            </a:pPr>
            <a:r>
              <a:rPr lang="en-US" b="1" dirty="0" smtClean="0"/>
              <a:t>Empathy</a:t>
            </a:r>
          </a:p>
          <a:p>
            <a:pPr marL="109728" indent="0">
              <a:buNone/>
            </a:pPr>
            <a:r>
              <a:rPr lang="en-US" dirty="0" smtClean="0"/>
              <a:t>-listen nonjudgmentally</a:t>
            </a:r>
          </a:p>
          <a:p>
            <a:pPr marL="109728" indent="0">
              <a:buNone/>
            </a:pPr>
            <a:r>
              <a:rPr lang="en-US" dirty="0" smtClean="0"/>
              <a:t>-acknowledge feelings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Effective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HURIER</a:t>
            </a:r>
            <a:r>
              <a:rPr lang="en-US" dirty="0" smtClean="0"/>
              <a:t> </a:t>
            </a:r>
            <a:r>
              <a:rPr lang="en-US" dirty="0" smtClean="0"/>
              <a:t>model developed by Judi </a:t>
            </a:r>
            <a:r>
              <a:rPr lang="en-US" dirty="0" err="1" smtClean="0"/>
              <a:t>Brownwell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-a model of effective listening that involves </a:t>
            </a:r>
            <a:r>
              <a:rPr lang="en-US" b="1" dirty="0" smtClean="0"/>
              <a:t>H</a:t>
            </a:r>
            <a:r>
              <a:rPr lang="en-US" dirty="0" smtClean="0"/>
              <a:t>earing</a:t>
            </a:r>
          </a:p>
          <a:p>
            <a:pPr marL="109728" indent="0">
              <a:buNone/>
            </a:pPr>
            <a:r>
              <a:rPr lang="en-US" b="1" dirty="0" smtClean="0"/>
              <a:t>U</a:t>
            </a:r>
            <a:r>
              <a:rPr lang="en-US" dirty="0" smtClean="0"/>
              <a:t>nderstanding</a:t>
            </a:r>
          </a:p>
          <a:p>
            <a:pPr marL="109728" indent="0">
              <a:buNone/>
            </a:pPr>
            <a:r>
              <a:rPr lang="en-US" b="1" dirty="0" smtClean="0"/>
              <a:t>R</a:t>
            </a:r>
            <a:r>
              <a:rPr lang="en-US" dirty="0" smtClean="0"/>
              <a:t>emembering </a:t>
            </a:r>
          </a:p>
          <a:p>
            <a:pPr marL="109728" indent="0">
              <a:buNone/>
            </a:pPr>
            <a:r>
              <a:rPr lang="en-US" dirty="0" smtClean="0"/>
              <a:t>I</a:t>
            </a:r>
            <a:r>
              <a:rPr lang="en-US" dirty="0" smtClean="0"/>
              <a:t>nterpreting</a:t>
            </a:r>
          </a:p>
          <a:p>
            <a:pPr marL="109728" indent="0">
              <a:buNone/>
            </a:pPr>
            <a:r>
              <a:rPr lang="en-US" b="1" dirty="0" smtClean="0"/>
              <a:t>E</a:t>
            </a:r>
            <a:r>
              <a:rPr lang="en-US" dirty="0" smtClean="0"/>
              <a:t>valuating</a:t>
            </a:r>
          </a:p>
          <a:p>
            <a:pPr marL="109728" indent="0">
              <a:buNone/>
            </a:pPr>
            <a:r>
              <a:rPr lang="en-US" b="1" dirty="0" smtClean="0"/>
              <a:t>R</a:t>
            </a:r>
            <a:r>
              <a:rPr lang="en-US" dirty="0" smtClean="0"/>
              <a:t>esponding </a:t>
            </a: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Hearing-</a:t>
            </a:r>
            <a:r>
              <a:rPr lang="en-US" dirty="0" smtClean="0"/>
              <a:t> physically perceiving the sound. </a:t>
            </a:r>
          </a:p>
          <a:p>
            <a:pPr marL="109728" indent="0">
              <a:buNone/>
            </a:pPr>
            <a:r>
              <a:rPr lang="en-US" b="1" dirty="0" smtClean="0"/>
              <a:t>Understanding- </a:t>
            </a:r>
            <a:r>
              <a:rPr lang="en-US" dirty="0" smtClean="0"/>
              <a:t>comprehend the words and phrases you are </a:t>
            </a:r>
            <a:r>
              <a:rPr lang="en-US" dirty="0" smtClean="0"/>
              <a:t>hearing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/>
              <a:t>Remembering-</a:t>
            </a:r>
            <a:r>
              <a:rPr lang="en-US" dirty="0"/>
              <a:t> </a:t>
            </a:r>
            <a:r>
              <a:rPr lang="en-US" dirty="0" smtClean="0"/>
              <a:t>we store </a:t>
            </a:r>
            <a:r>
              <a:rPr lang="en-US" dirty="0"/>
              <a:t>the information for later retrieval</a:t>
            </a:r>
          </a:p>
          <a:p>
            <a:pPr marL="109728" indent="0">
              <a:buNone/>
            </a:pPr>
            <a:r>
              <a:rPr lang="en-US" dirty="0"/>
              <a:t>-people only recall </a:t>
            </a:r>
            <a:r>
              <a:rPr lang="en-US" b="1" dirty="0"/>
              <a:t>25% </a:t>
            </a:r>
            <a:r>
              <a:rPr lang="en-US" dirty="0"/>
              <a:t>of what they hear- </a:t>
            </a:r>
            <a:r>
              <a:rPr lang="en-US" b="1" dirty="0"/>
              <a:t>20% </a:t>
            </a:r>
            <a:r>
              <a:rPr lang="en-US" dirty="0"/>
              <a:t>accurately</a:t>
            </a:r>
          </a:p>
          <a:p>
            <a:pPr marL="109728" indent="0">
              <a:buNone/>
            </a:pPr>
            <a:r>
              <a:rPr lang="en-US" dirty="0"/>
              <a:t>Utilize a Mnemonic device such as an acronym</a:t>
            </a:r>
          </a:p>
          <a:p>
            <a:pPr marL="109728" indent="0">
              <a:buNone/>
            </a:pPr>
            <a:r>
              <a:rPr lang="en-US" dirty="0"/>
              <a:t>Interpreting- 1. Pay attention 2. Signal your interpretation</a:t>
            </a:r>
          </a:p>
          <a:p>
            <a:pPr marL="109728" indent="0">
              <a:buNone/>
            </a:pPr>
            <a:r>
              <a:rPr lang="en-US" dirty="0"/>
              <a:t>Evaluating- </a:t>
            </a:r>
          </a:p>
          <a:p>
            <a:pPr marL="109728" indent="0">
              <a:buNone/>
            </a:pPr>
            <a:r>
              <a:rPr lang="en-US" dirty="0"/>
              <a:t>1. Judging</a:t>
            </a:r>
          </a:p>
          <a:p>
            <a:pPr marL="109728" indent="0">
              <a:buNone/>
            </a:pPr>
            <a:r>
              <a:rPr lang="en-US" dirty="0"/>
              <a:t>2. Separating fact from opinion</a:t>
            </a:r>
          </a:p>
          <a:p>
            <a:pPr marL="109728" indent="0">
              <a:buNone/>
            </a:pPr>
            <a:r>
              <a:rPr lang="en-US" dirty="0"/>
              <a:t>3. Context of the information being presented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Responding-</a:t>
            </a:r>
            <a:r>
              <a:rPr lang="en-US" dirty="0" smtClean="0"/>
              <a:t> Indicating listening by giving feedback</a:t>
            </a:r>
          </a:p>
          <a:p>
            <a:pPr marL="109728" indent="0">
              <a:buNone/>
            </a:pPr>
            <a:r>
              <a:rPr lang="en-US" b="1" dirty="0" smtClean="0"/>
              <a:t>7 strategies: Passive-Active</a:t>
            </a:r>
          </a:p>
          <a:p>
            <a:pPr marL="109728" indent="0">
              <a:buNone/>
            </a:pPr>
            <a:r>
              <a:rPr lang="en-US" dirty="0" smtClean="0"/>
              <a:t>1.</a:t>
            </a:r>
            <a:r>
              <a:rPr lang="en-US" b="1" dirty="0" smtClean="0"/>
              <a:t> Stonewalling- </a:t>
            </a:r>
            <a:r>
              <a:rPr lang="en-US" dirty="0" smtClean="0"/>
              <a:t>silence and a lack of facial </a:t>
            </a:r>
            <a:r>
              <a:rPr lang="en-US" dirty="0" smtClean="0"/>
              <a:t>expression(s)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 </a:t>
            </a:r>
            <a:r>
              <a:rPr lang="en-US" b="1" dirty="0" err="1" smtClean="0"/>
              <a:t>Backchanneling</a:t>
            </a:r>
            <a:r>
              <a:rPr lang="en-US" b="1" dirty="0" smtClean="0"/>
              <a:t>- </a:t>
            </a:r>
            <a:r>
              <a:rPr lang="en-US" dirty="0" smtClean="0"/>
              <a:t>utilize phrases such as “uh-huh” and “I understand” to indicate listening</a:t>
            </a:r>
          </a:p>
          <a:p>
            <a:pPr marL="109728" indent="0">
              <a:buNone/>
            </a:pPr>
            <a:r>
              <a:rPr lang="en-US" dirty="0" smtClean="0"/>
              <a:t>3.</a:t>
            </a:r>
            <a:r>
              <a:rPr lang="en-US" b="1" dirty="0" smtClean="0"/>
              <a:t> Paraphrasing- </a:t>
            </a:r>
            <a:r>
              <a:rPr lang="en-US" dirty="0" smtClean="0"/>
              <a:t>restating what someone has said</a:t>
            </a:r>
          </a:p>
          <a:p>
            <a:pPr marL="109728" indent="0">
              <a:buNone/>
            </a:pPr>
            <a:r>
              <a:rPr lang="en-US" dirty="0" smtClean="0"/>
              <a:t>4. </a:t>
            </a:r>
            <a:r>
              <a:rPr lang="en-US" b="1" dirty="0" smtClean="0"/>
              <a:t>Empathizing-</a:t>
            </a:r>
            <a:r>
              <a:rPr lang="en-US" dirty="0" smtClean="0"/>
              <a:t> conveying you understand someone's feelings</a:t>
            </a:r>
          </a:p>
          <a:p>
            <a:pPr marL="109728" indent="0">
              <a:buNone/>
            </a:pPr>
            <a:r>
              <a:rPr lang="en-US" dirty="0" smtClean="0"/>
              <a:t>5. </a:t>
            </a:r>
            <a:r>
              <a:rPr lang="en-US" b="1" dirty="0" smtClean="0"/>
              <a:t>Supporting-</a:t>
            </a:r>
            <a:r>
              <a:rPr lang="en-US" dirty="0" smtClean="0"/>
              <a:t> agreeing with the speaker</a:t>
            </a:r>
          </a:p>
          <a:p>
            <a:pPr marL="109728" indent="0">
              <a:buNone/>
            </a:pPr>
            <a:r>
              <a:rPr lang="en-US" dirty="0" smtClean="0"/>
              <a:t>6. </a:t>
            </a:r>
            <a:r>
              <a:rPr lang="en-US" b="1" dirty="0" smtClean="0"/>
              <a:t>Analyzing-</a:t>
            </a:r>
            <a:r>
              <a:rPr lang="en-US" dirty="0" smtClean="0"/>
              <a:t> providing your own perspective</a:t>
            </a:r>
          </a:p>
          <a:p>
            <a:pPr marL="109728" indent="0">
              <a:buNone/>
            </a:pPr>
            <a:r>
              <a:rPr lang="en-US" dirty="0" smtClean="0"/>
              <a:t>7. </a:t>
            </a:r>
            <a:r>
              <a:rPr lang="en-US" b="1" dirty="0" smtClean="0"/>
              <a:t>Advising-</a:t>
            </a:r>
            <a:r>
              <a:rPr lang="en-US" dirty="0" smtClean="0"/>
              <a:t> giving advice to the speaker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1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Informational Listening</a:t>
            </a:r>
          </a:p>
          <a:p>
            <a:pPr marL="109728" indent="0">
              <a:buNone/>
            </a:pPr>
            <a:r>
              <a:rPr lang="en-US" dirty="0" smtClean="0"/>
              <a:t>-listening to learn something</a:t>
            </a:r>
          </a:p>
          <a:p>
            <a:pPr marL="109728" indent="0">
              <a:buNone/>
            </a:pPr>
            <a:r>
              <a:rPr lang="en-US" b="1" dirty="0" smtClean="0"/>
              <a:t>Critical listening</a:t>
            </a:r>
          </a:p>
          <a:p>
            <a:pPr marL="109728" indent="0">
              <a:buNone/>
            </a:pPr>
            <a:r>
              <a:rPr lang="en-US" dirty="0" smtClean="0"/>
              <a:t>-listening with the goal of evaluating or analyzing what one hears</a:t>
            </a:r>
          </a:p>
          <a:p>
            <a:pPr marL="109728" indent="0">
              <a:buNone/>
            </a:pPr>
            <a:r>
              <a:rPr lang="en-US" b="1" dirty="0" smtClean="0"/>
              <a:t>Empathic </a:t>
            </a:r>
            <a:r>
              <a:rPr lang="en-US" b="1" dirty="0" smtClean="0"/>
              <a:t>listening- </a:t>
            </a:r>
            <a:r>
              <a:rPr lang="en-US" dirty="0" smtClean="0"/>
              <a:t>listening in order to experience what another person is thinking or feeling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2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Noise-</a:t>
            </a:r>
            <a:r>
              <a:rPr lang="en-US" dirty="0" smtClean="0"/>
              <a:t> anything that distracts you from listening to what you wish to listen to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Pseudo listening- </a:t>
            </a:r>
            <a:r>
              <a:rPr lang="en-US" dirty="0" smtClean="0"/>
              <a:t>using feedback behaviors to give the false impression that one is listening.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Selective attention- </a:t>
            </a:r>
            <a:r>
              <a:rPr lang="en-US" dirty="0" smtClean="0"/>
              <a:t>listening only to what one wants to hear. </a:t>
            </a:r>
          </a:p>
          <a:p>
            <a:pPr marL="109728" indent="0">
              <a:buNone/>
            </a:pPr>
            <a:r>
              <a:rPr lang="en-US" dirty="0" smtClean="0"/>
              <a:t>-bored</a:t>
            </a:r>
          </a:p>
          <a:p>
            <a:pPr marL="109728" indent="0">
              <a:buNone/>
            </a:pPr>
            <a:r>
              <a:rPr lang="en-US" dirty="0" smtClean="0"/>
              <a:t>-do not want to be involved in the conversation</a:t>
            </a:r>
          </a:p>
          <a:p>
            <a:pPr marL="109728" indent="0">
              <a:buNone/>
            </a:pPr>
            <a:r>
              <a:rPr lang="en-US" dirty="0" smtClean="0"/>
              <a:t>-could care less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Effective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9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38716"/>
          </a:xfrm>
        </p:spPr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Information Overload-</a:t>
            </a:r>
            <a:r>
              <a:rPr lang="en-US" dirty="0" smtClean="0"/>
              <a:t>Sociologist Alvin Toffler </a:t>
            </a:r>
          </a:p>
          <a:p>
            <a:pPr marL="109728" indent="0">
              <a:buNone/>
            </a:pPr>
            <a:r>
              <a:rPr lang="en-US" dirty="0" smtClean="0"/>
              <a:t>-the state of being overwhelmed by the amount of information one takes in. </a:t>
            </a:r>
          </a:p>
          <a:p>
            <a:pPr>
              <a:buFontTx/>
              <a:buChar char="-"/>
            </a:pPr>
            <a:r>
              <a:rPr lang="en-US" dirty="0" smtClean="0"/>
              <a:t>research </a:t>
            </a:r>
            <a:r>
              <a:rPr lang="en-US" dirty="0" smtClean="0"/>
              <a:t>shows that the average American is </a:t>
            </a:r>
            <a:r>
              <a:rPr lang="en-US" b="1" dirty="0" smtClean="0"/>
              <a:t>exposed to 600-625 </a:t>
            </a:r>
            <a:r>
              <a:rPr lang="en-US" dirty="0" smtClean="0"/>
              <a:t>advertising messages each </a:t>
            </a:r>
            <a:r>
              <a:rPr lang="en-US" dirty="0" smtClean="0"/>
              <a:t>day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</a:t>
            </a:r>
            <a:r>
              <a:rPr lang="en-US" dirty="0" smtClean="0"/>
              <a:t>sources of information overload exist today?</a:t>
            </a:r>
          </a:p>
          <a:p>
            <a:pPr marL="109728" indent="0" algn="ctr">
              <a:buNone/>
            </a:pPr>
            <a:r>
              <a:rPr lang="en-US" dirty="0" smtClean="0"/>
              <a:t> What effect do they have on how we communicate?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ADHD or Attention Deficit Hyperactivity Disorder- </a:t>
            </a:r>
            <a:r>
              <a:rPr lang="en-US" dirty="0" smtClean="0"/>
              <a:t>easily distracted and have trouble focusing their attention for very long. </a:t>
            </a:r>
          </a:p>
          <a:p>
            <a:pPr marL="109728" indent="0">
              <a:buNone/>
            </a:pPr>
            <a:r>
              <a:rPr lang="en-US" dirty="0" smtClean="0"/>
              <a:t>-appears during childhood and will continue through </a:t>
            </a:r>
            <a:r>
              <a:rPr lang="en-US" dirty="0" smtClean="0"/>
              <a:t>adulthood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Could this be a result of mediated messages present in the environment we live in?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Effective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Glazing over- </a:t>
            </a:r>
            <a:r>
              <a:rPr lang="en-US" dirty="0" smtClean="0"/>
              <a:t>daydreaming during the time not spent listening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Rebuttal tendency- </a:t>
            </a:r>
            <a:r>
              <a:rPr lang="en-US" dirty="0" smtClean="0"/>
              <a:t>the tendency to debate a speaker’s point and formulate a reply while the person is still speaking.</a:t>
            </a:r>
          </a:p>
          <a:p>
            <a:pPr marL="109728" indent="0">
              <a:buNone/>
            </a:pPr>
            <a:r>
              <a:rPr lang="en-US" b="1" dirty="0" smtClean="0"/>
              <a:t>2 reasons </a:t>
            </a:r>
            <a:r>
              <a:rPr lang="en-US" dirty="0" smtClean="0"/>
              <a:t>this behavior is a barrier to effective listening</a:t>
            </a:r>
          </a:p>
          <a:p>
            <a:pPr marL="109728" indent="0">
              <a:buNone/>
            </a:pPr>
            <a:r>
              <a:rPr lang="en-US" dirty="0" smtClean="0"/>
              <a:t>1. Uses mental energy that should be used to pay attention. </a:t>
            </a:r>
          </a:p>
          <a:p>
            <a:pPr marL="109728" indent="0">
              <a:buNone/>
            </a:pPr>
            <a:r>
              <a:rPr lang="en-US" dirty="0" smtClean="0"/>
              <a:t>2. Not paying attention can cause an individual to miss important details of the conversation.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Effective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8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Closed-mindedness</a:t>
            </a:r>
          </a:p>
          <a:p>
            <a:pPr marL="109728" indent="0">
              <a:buNone/>
            </a:pPr>
            <a:r>
              <a:rPr lang="en-US" dirty="0" smtClean="0"/>
              <a:t>-the tendency not to listen to anything with which one disagrees. </a:t>
            </a:r>
          </a:p>
          <a:p>
            <a:pPr marL="109728" indent="0">
              <a:buNone/>
            </a:pPr>
            <a:r>
              <a:rPr lang="en-US" dirty="0" smtClean="0"/>
              <a:t>-conflicts with ones beliefs</a:t>
            </a:r>
          </a:p>
          <a:p>
            <a:pPr marL="109728" indent="0">
              <a:buNone/>
            </a:pPr>
            <a:r>
              <a:rPr lang="en-US" dirty="0" smtClean="0"/>
              <a:t>-outside of someone’s cultural norms</a:t>
            </a:r>
          </a:p>
          <a:p>
            <a:pPr marL="109728" indent="0">
              <a:buNone/>
            </a:pPr>
            <a:r>
              <a:rPr lang="en-US" dirty="0" smtClean="0"/>
              <a:t>-use of slang an profanity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“It is the mark of an educated mind to be able to entertain a thought without accepting it” –Aristotle (384-322 B.C.)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Effective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9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224</TotalTime>
  <Words>687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Chapter 7: Listening</vt:lpstr>
      <vt:lpstr>Ways of Listening</vt:lpstr>
      <vt:lpstr>PowerPoint Presentation</vt:lpstr>
      <vt:lpstr>Ways of Listening</vt:lpstr>
      <vt:lpstr>Types of listening</vt:lpstr>
      <vt:lpstr>Barriers to Effective Listening</vt:lpstr>
      <vt:lpstr>Barriers to Effective Listening</vt:lpstr>
      <vt:lpstr>Barriers to Effective Listening</vt:lpstr>
      <vt:lpstr>Barriers to Effective Listening</vt:lpstr>
      <vt:lpstr>Barriers to Effective Listening</vt:lpstr>
      <vt:lpstr>Being an Effective Listener</vt:lpstr>
      <vt:lpstr>Being an Effective Listener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10</cp:revision>
  <cp:lastPrinted>2015-10-15T09:22:51Z</cp:lastPrinted>
  <dcterms:created xsi:type="dcterms:W3CDTF">2014-10-20T08:42:13Z</dcterms:created>
  <dcterms:modified xsi:type="dcterms:W3CDTF">2015-10-15T09:23:37Z</dcterms:modified>
</cp:coreProperties>
</file>